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10" r:id="rId5"/>
    <p:sldId id="311" r:id="rId6"/>
    <p:sldId id="258" r:id="rId7"/>
    <p:sldId id="260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6" r:id="rId16"/>
    <p:sldId id="281" r:id="rId17"/>
    <p:sldId id="282" r:id="rId18"/>
    <p:sldId id="283" r:id="rId19"/>
    <p:sldId id="284" r:id="rId20"/>
    <p:sldId id="287" r:id="rId21"/>
    <p:sldId id="285" r:id="rId22"/>
    <p:sldId id="288" r:id="rId23"/>
    <p:sldId id="289" r:id="rId24"/>
    <p:sldId id="290" r:id="rId25"/>
    <p:sldId id="291" r:id="rId26"/>
    <p:sldId id="292" r:id="rId27"/>
    <p:sldId id="293" r:id="rId28"/>
    <p:sldId id="313" r:id="rId29"/>
    <p:sldId id="297" r:id="rId30"/>
    <p:sldId id="303" r:id="rId31"/>
    <p:sldId id="295" r:id="rId32"/>
    <p:sldId id="296" r:id="rId33"/>
    <p:sldId id="298" r:id="rId34"/>
    <p:sldId id="299" r:id="rId35"/>
    <p:sldId id="300" r:id="rId36"/>
    <p:sldId id="27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DB4"/>
    <a:srgbClr val="608094"/>
    <a:srgbClr val="A7BFCD"/>
    <a:srgbClr val="769BB0"/>
    <a:srgbClr val="4D7187"/>
    <a:srgbClr val="87ACB4"/>
    <a:srgbClr val="3D667C"/>
    <a:srgbClr val="E6E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ACB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c1bc8cae5c03ed0a7f01fc664252fe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56990" y="494665"/>
            <a:ext cx="3216275" cy="540385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628015" y="1099185"/>
            <a:ext cx="11011535" cy="4268470"/>
            <a:chOff x="3895" y="3386"/>
            <a:chExt cx="12073" cy="3433"/>
          </a:xfrm>
          <a:solidFill>
            <a:schemeClr val="bg1"/>
          </a:solidFill>
        </p:grpSpPr>
        <p:sp>
          <p:nvSpPr>
            <p:cNvPr id="37" name="任意多边形 36"/>
            <p:cNvSpPr/>
            <p:nvPr/>
          </p:nvSpPr>
          <p:spPr>
            <a:xfrm>
              <a:off x="3895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6" y="17"/>
                  </a:lnTo>
                  <a:cubicBezTo>
                    <a:pt x="155" y="425"/>
                    <a:pt x="546" y="715"/>
                    <a:pt x="1006" y="715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95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cubicBezTo>
                    <a:pt x="546" y="0"/>
                    <a:pt x="155" y="291"/>
                    <a:pt x="6" y="698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4962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lnTo>
                    <a:pt x="1006" y="715"/>
                  </a:lnTo>
                  <a:lnTo>
                    <a:pt x="999" y="698"/>
                  </a:lnTo>
                  <a:cubicBezTo>
                    <a:pt x="850" y="291"/>
                    <a:pt x="45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4962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1006" y="0"/>
                  </a:moveTo>
                  <a:lnTo>
                    <a:pt x="1006" y="715"/>
                  </a:lnTo>
                  <a:lnTo>
                    <a:pt x="0" y="715"/>
                  </a:lnTo>
                  <a:cubicBezTo>
                    <a:pt x="459" y="715"/>
                    <a:pt x="850" y="425"/>
                    <a:pt x="999" y="17"/>
                  </a:cubicBezTo>
                  <a:lnTo>
                    <a:pt x="10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133793" y="2665730"/>
            <a:ext cx="99364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6600" b="1">
                <a:solidFill>
                  <a:schemeClr val="bg1"/>
                </a:solidFill>
              </a:rPr>
              <a:t>二手车数据分析</a:t>
            </a:r>
            <a:r>
              <a:rPr lang="zh-CN" altLang="en-US" sz="6600" b="1">
                <a:solidFill>
                  <a:schemeClr val="bg1"/>
                </a:solidFill>
              </a:rPr>
              <a:t>报告</a:t>
            </a:r>
            <a:endParaRPr lang="zh-CN" altLang="en-US" sz="6600" b="1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34820" y="3772535"/>
            <a:ext cx="873442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20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 summary general tempimple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 summary general temp</a:t>
            </a:r>
            <a:endParaRPr lang="zh-CN" altLang="en-US" sz="9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282440" y="1645285"/>
            <a:ext cx="3639185" cy="75565"/>
            <a:chOff x="8477" y="3704"/>
            <a:chExt cx="5731" cy="119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8523" y="3768"/>
              <a:ext cx="56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8477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089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5173345" y="917575"/>
            <a:ext cx="1739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4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20XX</a:t>
            </a:r>
            <a:endParaRPr lang="en-US" altLang="zh-CN" sz="440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611245" y="4869815"/>
            <a:ext cx="2122170" cy="30988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汇报人：陈文</a:t>
            </a:r>
            <a:r>
              <a:rPr lang="zh-CN" altLang="en-US"/>
              <a:t>健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716395" y="4869815"/>
            <a:ext cx="2574925" cy="827405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小组成员：</a:t>
            </a:r>
            <a:endParaRPr lang="zh-CN" altLang="en-US"/>
          </a:p>
          <a:p>
            <a:pPr algn="ctr"/>
            <a:r>
              <a:rPr lang="zh-CN" altLang="en-US"/>
              <a:t>陈文健、</a:t>
            </a:r>
            <a:r>
              <a:rPr lang="zh-CN" altLang="en-US"/>
              <a:t>赵伟城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 b="1">
                <a:solidFill>
                  <a:schemeClr val="bg1"/>
                </a:solidFill>
              </a:rPr>
              <a:t>kilometer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7620" y="2089785"/>
            <a:ext cx="4503420" cy="249682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95720" y="2087245"/>
            <a:ext cx="4503420" cy="2496820"/>
          </a:xfrm>
          <a:prstGeom prst="rect">
            <a:avLst/>
          </a:prstGeom>
          <a:solidFill>
            <a:srgbClr val="60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7620" y="5165725"/>
            <a:ext cx="79051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这里数据都集中于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150000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，应该是已经做过分箱了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1459865"/>
            <a:ext cx="3924300" cy="3124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30" y="1976755"/>
            <a:ext cx="313055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77620" y="493966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7620" y="5146040"/>
            <a:ext cx="45034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workk summary general tem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7255" y="6012180"/>
            <a:ext cx="8285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由于数据爬取的年份是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2016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，这里直接删掉了异常值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1158875"/>
            <a:ext cx="6134100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类别特征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7620" y="5181600"/>
            <a:ext cx="8807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这里有两个类别分布倾斜过大，这个特征意义不大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450340"/>
            <a:ext cx="8439150" cy="297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95" y="2884170"/>
            <a:ext cx="6248400" cy="2406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预处理</a:t>
            </a:r>
            <a:r>
              <a:rPr lang="zh-CN" altLang="en-US" sz="2800" b="1">
                <a:solidFill>
                  <a:schemeClr val="bg1"/>
                </a:solidFill>
              </a:rPr>
              <a:t>结论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1715" y="1363345"/>
            <a:ext cx="715264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1.price,yearOfRegistration偏离较大,删除了两端值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.powerPS异常值偏离大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.seller特征与offferType特征内部数据差值很大，没有意义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.汽车的注册日期与上线日期可以估计出车龄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5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.postalCode,name类别过多，不太好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分析，删除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ACB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4" name="组合 43"/>
          <p:cNvGrpSpPr/>
          <p:nvPr/>
        </p:nvGrpSpPr>
        <p:grpSpPr>
          <a:xfrm>
            <a:off x="2285365" y="1760220"/>
            <a:ext cx="7480935" cy="3081020"/>
            <a:chOff x="3895" y="3386"/>
            <a:chExt cx="12073" cy="3433"/>
          </a:xfrm>
          <a:solidFill>
            <a:schemeClr val="bg1"/>
          </a:solidFill>
        </p:grpSpPr>
        <p:sp>
          <p:nvSpPr>
            <p:cNvPr id="37" name="任意多边形 36"/>
            <p:cNvSpPr/>
            <p:nvPr/>
          </p:nvSpPr>
          <p:spPr>
            <a:xfrm>
              <a:off x="3895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6" y="17"/>
                  </a:lnTo>
                  <a:cubicBezTo>
                    <a:pt x="155" y="425"/>
                    <a:pt x="546" y="715"/>
                    <a:pt x="1006" y="715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95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cubicBezTo>
                    <a:pt x="546" y="0"/>
                    <a:pt x="155" y="291"/>
                    <a:pt x="6" y="698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4962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lnTo>
                    <a:pt x="1006" y="715"/>
                  </a:lnTo>
                  <a:lnTo>
                    <a:pt x="999" y="698"/>
                  </a:lnTo>
                  <a:cubicBezTo>
                    <a:pt x="850" y="291"/>
                    <a:pt x="45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4962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1006" y="0"/>
                  </a:moveTo>
                  <a:lnTo>
                    <a:pt x="1006" y="715"/>
                  </a:lnTo>
                  <a:lnTo>
                    <a:pt x="0" y="715"/>
                  </a:lnTo>
                  <a:cubicBezTo>
                    <a:pt x="459" y="715"/>
                    <a:pt x="850" y="425"/>
                    <a:pt x="999" y="17"/>
                  </a:cubicBezTo>
                  <a:lnTo>
                    <a:pt x="10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429443" y="3124200"/>
            <a:ext cx="3223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solidFill>
                  <a:schemeClr val="bg1"/>
                </a:solidFill>
              </a:rPr>
              <a:t>数据</a:t>
            </a:r>
            <a:r>
              <a:rPr lang="zh-CN" altLang="en-US" sz="3600" b="1">
                <a:solidFill>
                  <a:schemeClr val="bg1"/>
                </a:solidFill>
              </a:rPr>
              <a:t>清洗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82290" y="3769360"/>
            <a:ext cx="591756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gple wind work summary general template work wi</a:t>
            </a:r>
            <a:endParaRPr lang="zh-CN" altLang="en-US" sz="9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71403" y="2861945"/>
            <a:ext cx="2339340" cy="75565"/>
            <a:chOff x="8477" y="3704"/>
            <a:chExt cx="3684" cy="119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8523" y="3768"/>
              <a:ext cx="35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8477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2042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366385" y="1760220"/>
            <a:ext cx="13658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02</a:t>
            </a:r>
            <a:endParaRPr lang="en-US" altLang="zh-CN" sz="600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77620" y="493966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9000" y="5764530"/>
            <a:ext cx="714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主要用箱线图处理了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powerPS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的异常值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85560" y="493966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94615"/>
            <a:ext cx="4749800" cy="530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70" y="180340"/>
            <a:ext cx="5207000" cy="5137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270" y="3411220"/>
            <a:ext cx="4846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由于缺失值全是类别特征，这里采用上下填充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7530" y="4977765"/>
            <a:ext cx="58464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利用注册日期和上线日期来大致推算车龄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一开始单位用的年效果不好，最后采用月为单位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1236980"/>
            <a:ext cx="5067300" cy="1781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20" y="519430"/>
            <a:ext cx="6369685" cy="4382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5930" y="5207635"/>
            <a:ext cx="6252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处理掉没用的特征，得到为数据分析使用的数据集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491615"/>
            <a:ext cx="5344795" cy="30156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0" y="1491615"/>
            <a:ext cx="575246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10615" y="4220210"/>
            <a:ext cx="71361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pandas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自带的函数对分类变量进行独热编码处理，用于回归模型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1760220"/>
            <a:ext cx="10686415" cy="1984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ACB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4" name="组合 43"/>
          <p:cNvGrpSpPr/>
          <p:nvPr/>
        </p:nvGrpSpPr>
        <p:grpSpPr>
          <a:xfrm>
            <a:off x="2285365" y="1760220"/>
            <a:ext cx="7480935" cy="3081020"/>
            <a:chOff x="3895" y="3386"/>
            <a:chExt cx="12073" cy="3433"/>
          </a:xfrm>
          <a:solidFill>
            <a:schemeClr val="bg1"/>
          </a:solidFill>
        </p:grpSpPr>
        <p:sp>
          <p:nvSpPr>
            <p:cNvPr id="37" name="任意多边形 36"/>
            <p:cNvSpPr/>
            <p:nvPr/>
          </p:nvSpPr>
          <p:spPr>
            <a:xfrm>
              <a:off x="3895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6" y="17"/>
                  </a:lnTo>
                  <a:cubicBezTo>
                    <a:pt x="155" y="425"/>
                    <a:pt x="546" y="715"/>
                    <a:pt x="1006" y="715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95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cubicBezTo>
                    <a:pt x="546" y="0"/>
                    <a:pt x="155" y="291"/>
                    <a:pt x="6" y="698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4962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lnTo>
                    <a:pt x="1006" y="715"/>
                  </a:lnTo>
                  <a:lnTo>
                    <a:pt x="999" y="698"/>
                  </a:lnTo>
                  <a:cubicBezTo>
                    <a:pt x="850" y="291"/>
                    <a:pt x="45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4962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1006" y="0"/>
                  </a:moveTo>
                  <a:lnTo>
                    <a:pt x="1006" y="715"/>
                  </a:lnTo>
                  <a:lnTo>
                    <a:pt x="0" y="715"/>
                  </a:lnTo>
                  <a:cubicBezTo>
                    <a:pt x="459" y="715"/>
                    <a:pt x="850" y="425"/>
                    <a:pt x="999" y="17"/>
                  </a:cubicBezTo>
                  <a:lnTo>
                    <a:pt x="10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429443" y="3124200"/>
            <a:ext cx="3223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solidFill>
                  <a:schemeClr val="bg1"/>
                </a:solidFill>
              </a:rPr>
              <a:t>数据</a:t>
            </a:r>
            <a:r>
              <a:rPr lang="zh-CN" altLang="en-US" sz="3600" b="1">
                <a:solidFill>
                  <a:schemeClr val="bg1"/>
                </a:solidFill>
              </a:rPr>
              <a:t>分析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82290" y="3769360"/>
            <a:ext cx="591756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gple wind work summary general template work wi</a:t>
            </a:r>
            <a:endParaRPr lang="zh-CN" altLang="en-US" sz="9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71403" y="2861945"/>
            <a:ext cx="2339340" cy="75565"/>
            <a:chOff x="8477" y="3704"/>
            <a:chExt cx="3684" cy="119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8523" y="3768"/>
              <a:ext cx="35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8477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2042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366385" y="1760220"/>
            <a:ext cx="13658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03</a:t>
            </a:r>
            <a:endParaRPr lang="en-US" altLang="zh-CN" sz="600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ACB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c1bc8cae5c03ed0a7f01fc664252fe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56990" y="494665"/>
            <a:ext cx="3216275" cy="5403850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3989070" y="819785"/>
            <a:ext cx="42138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目录</a:t>
            </a:r>
            <a:r>
              <a:rPr lang="en-US" altLang="zh-CN" sz="44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/CONTETN</a:t>
            </a:r>
            <a:endParaRPr lang="en-US" altLang="zh-CN" sz="440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6405" y="2174240"/>
            <a:ext cx="11289665" cy="3616960"/>
          </a:xfrm>
          <a:prstGeom prst="roundRect">
            <a:avLst>
              <a:gd name="adj" fmla="val 38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75088" y="1623695"/>
            <a:ext cx="4441825" cy="75565"/>
            <a:chOff x="7213" y="3704"/>
            <a:chExt cx="6995" cy="119"/>
          </a:xfrm>
        </p:grpSpPr>
        <p:cxnSp>
          <p:nvCxnSpPr>
            <p:cNvPr id="5" name="直接连接符 4"/>
            <p:cNvCxnSpPr>
              <a:stCxn id="6" idx="2"/>
            </p:cNvCxnSpPr>
            <p:nvPr/>
          </p:nvCxnSpPr>
          <p:spPr>
            <a:xfrm>
              <a:off x="7213" y="3764"/>
              <a:ext cx="6943" cy="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7213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4089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523740" y="2838133"/>
            <a:ext cx="695325" cy="695325"/>
          </a:xfrm>
          <a:prstGeom prst="roundRect">
            <a:avLst/>
          </a:prstGeom>
          <a:solidFill>
            <a:srgbClr val="60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887220" y="2838133"/>
            <a:ext cx="695325" cy="695325"/>
          </a:xfrm>
          <a:prstGeom prst="roundRect">
            <a:avLst/>
          </a:prstGeom>
          <a:solidFill>
            <a:srgbClr val="87A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160260" y="2838133"/>
            <a:ext cx="695325" cy="695325"/>
          </a:xfrm>
          <a:prstGeom prst="roundRect">
            <a:avLst/>
          </a:prstGeom>
          <a:solidFill>
            <a:srgbClr val="87A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796780" y="2838133"/>
            <a:ext cx="695325" cy="695325"/>
          </a:xfrm>
          <a:prstGeom prst="roundRect">
            <a:avLst/>
          </a:prstGeom>
          <a:solidFill>
            <a:srgbClr val="60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86585" y="2924810"/>
            <a:ext cx="695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en-US" altLang="zh-CN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21835" y="2924810"/>
            <a:ext cx="695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zh-CN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65340" y="2924810"/>
            <a:ext cx="695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zh-CN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87255" y="2924810"/>
            <a:ext cx="695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en-US" altLang="zh-CN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03655" y="3783330"/>
            <a:ext cx="1861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>
                <a:solidFill>
                  <a:srgbClr val="86ADB4"/>
                </a:solidFill>
              </a:rPr>
              <a:t>数据概览</a:t>
            </a:r>
            <a:endParaRPr lang="zh-CN" altLang="en-US" sz="2000" b="1">
              <a:solidFill>
                <a:srgbClr val="86ADB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1098" y="4182110"/>
            <a:ext cx="214693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90975" y="3783330"/>
            <a:ext cx="1861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>
                <a:solidFill>
                  <a:srgbClr val="4D7187"/>
                </a:solidFill>
              </a:rPr>
              <a:t>数据</a:t>
            </a:r>
            <a:r>
              <a:rPr lang="zh-CN" altLang="en-US" sz="2000" b="1">
                <a:solidFill>
                  <a:srgbClr val="4D7187"/>
                </a:solidFill>
              </a:rPr>
              <a:t>清洗</a:t>
            </a:r>
            <a:endParaRPr lang="zh-CN" altLang="en-US" sz="2000" b="1">
              <a:solidFill>
                <a:srgbClr val="4D718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48418" y="4182110"/>
            <a:ext cx="214693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38265" y="3783330"/>
            <a:ext cx="238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>
                <a:solidFill>
                  <a:srgbClr val="86ADB4"/>
                </a:solidFill>
              </a:rPr>
              <a:t>数据</a:t>
            </a:r>
            <a:r>
              <a:rPr lang="zh-CN" altLang="en-US" sz="2000" b="1">
                <a:solidFill>
                  <a:srgbClr val="86ADB4"/>
                </a:solidFill>
              </a:rPr>
              <a:t>分析</a:t>
            </a:r>
            <a:endParaRPr lang="zh-CN" altLang="en-US" sz="2000" b="1">
              <a:solidFill>
                <a:srgbClr val="86ADB4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37948" y="4182110"/>
            <a:ext cx="214693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55760" y="3783330"/>
            <a:ext cx="1861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>
                <a:solidFill>
                  <a:srgbClr val="4D7187"/>
                </a:solidFill>
              </a:rPr>
              <a:t>回归</a:t>
            </a:r>
            <a:r>
              <a:rPr lang="zh-CN" altLang="en-US" sz="2000" b="1">
                <a:solidFill>
                  <a:srgbClr val="4D7187"/>
                </a:solidFill>
              </a:rPr>
              <a:t>模型</a:t>
            </a:r>
            <a:endParaRPr lang="zh-CN" altLang="en-US" sz="2000" b="1">
              <a:solidFill>
                <a:srgbClr val="4D7187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13203" y="4182110"/>
            <a:ext cx="214693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单变量</a:t>
            </a:r>
            <a:r>
              <a:rPr lang="zh-CN" altLang="en-US" sz="2800" b="1">
                <a:solidFill>
                  <a:schemeClr val="bg1"/>
                </a:solidFill>
              </a:rPr>
              <a:t>分析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95085" y="5162550"/>
            <a:ext cx="5156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大部分车没有未修复的损坏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8545"/>
            <a:ext cx="6329680" cy="46875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0" y="1192530"/>
            <a:ext cx="4724400" cy="3359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单变量</a:t>
            </a:r>
            <a:r>
              <a:rPr lang="zh-CN" altLang="en-US" sz="2800" b="1">
                <a:solidFill>
                  <a:schemeClr val="bg1"/>
                </a:solidFill>
              </a:rPr>
              <a:t>分析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7620" y="5146040"/>
            <a:ext cx="450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手动挡的车居多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5560" y="5146040"/>
            <a:ext cx="450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abtest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变量分布相近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9195"/>
            <a:ext cx="5782945" cy="37674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5" y="1099185"/>
            <a:ext cx="5200650" cy="38474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单变量</a:t>
            </a:r>
            <a:r>
              <a:rPr lang="zh-CN" altLang="en-US" sz="2800" b="1">
                <a:solidFill>
                  <a:schemeClr val="bg1"/>
                </a:solidFill>
              </a:rPr>
              <a:t>分析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200785"/>
            <a:ext cx="6320155" cy="4427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90" y="1059815"/>
            <a:ext cx="5723890" cy="4435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>
                <a:solidFill>
                  <a:schemeClr val="bg1"/>
                </a:solidFill>
              </a:rPr>
              <a:t>双变量</a:t>
            </a:r>
            <a:r>
              <a:rPr lang="zh-CN" altLang="en-US" sz="2400" b="1">
                <a:solidFill>
                  <a:schemeClr val="bg1"/>
                </a:solidFill>
              </a:rPr>
              <a:t>分析</a:t>
            </a:r>
            <a:endParaRPr lang="zh-CN" altLang="en-US" sz="2400" b="1">
              <a:solidFill>
                <a:schemeClr val="bg1"/>
              </a:solidFill>
            </a:endParaRPr>
          </a:p>
          <a:p>
            <a:pPr algn="dist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247775"/>
            <a:ext cx="5697220" cy="4243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675" y="1130935"/>
            <a:ext cx="6083935" cy="4119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6410" y="549084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自动挡的车明显</a:t>
            </a:r>
            <a:r>
              <a:rPr lang="zh-CN" altLang="en-US"/>
              <a:t>更贵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双变量</a:t>
            </a:r>
            <a:r>
              <a:rPr lang="zh-CN" altLang="en-US" sz="2800" b="1">
                <a:solidFill>
                  <a:schemeClr val="bg1"/>
                </a:solidFill>
              </a:rPr>
              <a:t>分析</a:t>
            </a:r>
            <a:endParaRPr lang="zh-CN" altLang="en-US" sz="2800" b="1">
              <a:solidFill>
                <a:schemeClr val="bg1"/>
              </a:solidFill>
            </a:endParaRPr>
          </a:p>
          <a:p>
            <a:pPr algn="dist"/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92595" y="1995805"/>
            <a:ext cx="3256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abtest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对价格影响不大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92595" y="5088255"/>
            <a:ext cx="45034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brand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变量里，保时捷、路虎车的均值明显高于其他车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1058545"/>
            <a:ext cx="5666105" cy="3012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3801745"/>
            <a:ext cx="6289040" cy="28771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>
                <a:solidFill>
                  <a:schemeClr val="bg1"/>
                </a:solidFill>
              </a:rPr>
              <a:t>双变量</a:t>
            </a:r>
            <a:r>
              <a:rPr lang="zh-CN" altLang="en-US" sz="2400" b="1">
                <a:solidFill>
                  <a:schemeClr val="bg1"/>
                </a:solidFill>
              </a:rPr>
              <a:t>分析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1129030"/>
            <a:ext cx="5781040" cy="3153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85" y="2144395"/>
            <a:ext cx="6313170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双变量</a:t>
            </a:r>
            <a:r>
              <a:rPr lang="zh-CN" altLang="en-US" sz="2800" b="1">
                <a:solidFill>
                  <a:schemeClr val="bg1"/>
                </a:solidFill>
              </a:rPr>
              <a:t>分析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92555" y="4688840"/>
            <a:ext cx="95542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车的马力、车龄与价格的相关性较为明显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这也符合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常识，马力越大，车龄越小，二手车价值越高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823595"/>
            <a:ext cx="3848100" cy="26523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65" y="1406525"/>
            <a:ext cx="4406900" cy="30308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1176655"/>
            <a:ext cx="4334510" cy="30435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8897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31510" y="2654935"/>
            <a:ext cx="828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i="1">
                <a:solidFill>
                  <a:schemeClr val="bg1"/>
                </a:solidFill>
              </a:rPr>
              <a:t>01</a:t>
            </a:r>
            <a:endParaRPr lang="en-US" altLang="zh-CN" sz="3200" i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31510" y="4224973"/>
            <a:ext cx="828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i="1">
                <a:solidFill>
                  <a:schemeClr val="bg1"/>
                </a:solidFill>
              </a:rPr>
              <a:t>02</a:t>
            </a:r>
            <a:endParaRPr lang="en-US" altLang="zh-CN" sz="3200" i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058545"/>
            <a:ext cx="7426960" cy="54286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ACB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4" name="组合 43"/>
          <p:cNvGrpSpPr/>
          <p:nvPr/>
        </p:nvGrpSpPr>
        <p:grpSpPr>
          <a:xfrm>
            <a:off x="2285365" y="1760220"/>
            <a:ext cx="7480935" cy="3081020"/>
            <a:chOff x="3895" y="3386"/>
            <a:chExt cx="12073" cy="3433"/>
          </a:xfrm>
          <a:solidFill>
            <a:schemeClr val="bg1"/>
          </a:solidFill>
        </p:grpSpPr>
        <p:sp>
          <p:nvSpPr>
            <p:cNvPr id="37" name="任意多边形 36"/>
            <p:cNvSpPr/>
            <p:nvPr/>
          </p:nvSpPr>
          <p:spPr>
            <a:xfrm>
              <a:off x="3895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6" y="17"/>
                  </a:lnTo>
                  <a:cubicBezTo>
                    <a:pt x="155" y="425"/>
                    <a:pt x="546" y="715"/>
                    <a:pt x="1006" y="715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95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cubicBezTo>
                    <a:pt x="546" y="0"/>
                    <a:pt x="155" y="291"/>
                    <a:pt x="6" y="698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4962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lnTo>
                    <a:pt x="1006" y="715"/>
                  </a:lnTo>
                  <a:lnTo>
                    <a:pt x="999" y="698"/>
                  </a:lnTo>
                  <a:cubicBezTo>
                    <a:pt x="850" y="291"/>
                    <a:pt x="45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4962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1006" y="0"/>
                  </a:moveTo>
                  <a:lnTo>
                    <a:pt x="1006" y="715"/>
                  </a:lnTo>
                  <a:lnTo>
                    <a:pt x="0" y="715"/>
                  </a:lnTo>
                  <a:cubicBezTo>
                    <a:pt x="459" y="715"/>
                    <a:pt x="850" y="425"/>
                    <a:pt x="999" y="17"/>
                  </a:cubicBezTo>
                  <a:lnTo>
                    <a:pt x="10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429443" y="3124200"/>
            <a:ext cx="3223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solidFill>
                  <a:schemeClr val="bg1"/>
                </a:solidFill>
              </a:rPr>
              <a:t>回归模型</a:t>
            </a:r>
            <a:endParaRPr lang="zh-CN" altLang="en-US" sz="3600" b="1">
              <a:solidFill>
                <a:schemeClr val="bg1"/>
              </a:solidFill>
            </a:endParaRPr>
          </a:p>
          <a:p>
            <a:pPr algn="dist"/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82290" y="3769360"/>
            <a:ext cx="591756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gple wind work summary general template work wi</a:t>
            </a:r>
            <a:endParaRPr lang="zh-CN" altLang="en-US" sz="9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71403" y="2861945"/>
            <a:ext cx="2339340" cy="75565"/>
            <a:chOff x="8477" y="3704"/>
            <a:chExt cx="3684" cy="119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8523" y="3768"/>
              <a:ext cx="35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8477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2042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366385" y="1760220"/>
            <a:ext cx="13658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04</a:t>
            </a:r>
            <a:endParaRPr lang="en-US" altLang="zh-CN" sz="600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660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98913" y="417830"/>
            <a:ext cx="4194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>
                <a:solidFill>
                  <a:schemeClr val="bg1"/>
                </a:solidFill>
              </a:rPr>
              <a:t>预测模型</a:t>
            </a:r>
            <a:r>
              <a:rPr lang="zh-CN" altLang="en-US" sz="2400" b="1">
                <a:solidFill>
                  <a:schemeClr val="bg1"/>
                </a:solidFill>
              </a:rPr>
              <a:t>建立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28800" y="2894965"/>
            <a:ext cx="1062355" cy="1062355"/>
          </a:xfrm>
          <a:prstGeom prst="ellipse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157730" y="3109595"/>
            <a:ext cx="511810" cy="535305"/>
            <a:chOff x="9195" y="4345"/>
            <a:chExt cx="3316" cy="3464"/>
          </a:xfrm>
        </p:grpSpPr>
        <p:sp>
          <p:nvSpPr>
            <p:cNvPr id="6" name="任意多边形 5"/>
            <p:cNvSpPr/>
            <p:nvPr/>
          </p:nvSpPr>
          <p:spPr>
            <a:xfrm>
              <a:off x="9195" y="4345"/>
              <a:ext cx="2625" cy="3465"/>
            </a:xfrm>
            <a:custGeom>
              <a:avLst/>
              <a:gdLst>
                <a:gd name="adj" fmla="val 12647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465">
                  <a:moveTo>
                    <a:pt x="555" y="1572"/>
                  </a:moveTo>
                  <a:cubicBezTo>
                    <a:pt x="467" y="1572"/>
                    <a:pt x="395" y="1644"/>
                    <a:pt x="395" y="1732"/>
                  </a:cubicBezTo>
                  <a:cubicBezTo>
                    <a:pt x="395" y="1820"/>
                    <a:pt x="467" y="1892"/>
                    <a:pt x="555" y="1892"/>
                  </a:cubicBezTo>
                  <a:lnTo>
                    <a:pt x="1129" y="1892"/>
                  </a:lnTo>
                  <a:cubicBezTo>
                    <a:pt x="1217" y="1892"/>
                    <a:pt x="1289" y="1820"/>
                    <a:pt x="1289" y="1732"/>
                  </a:cubicBezTo>
                  <a:cubicBezTo>
                    <a:pt x="1289" y="1644"/>
                    <a:pt x="1217" y="1572"/>
                    <a:pt x="1129" y="1572"/>
                  </a:cubicBezTo>
                  <a:lnTo>
                    <a:pt x="555" y="1572"/>
                  </a:lnTo>
                  <a:close/>
                  <a:moveTo>
                    <a:pt x="573" y="877"/>
                  </a:moveTo>
                  <a:cubicBezTo>
                    <a:pt x="474" y="877"/>
                    <a:pt x="395" y="956"/>
                    <a:pt x="395" y="1055"/>
                  </a:cubicBezTo>
                  <a:cubicBezTo>
                    <a:pt x="395" y="1153"/>
                    <a:pt x="474" y="1232"/>
                    <a:pt x="573" y="1232"/>
                  </a:cubicBezTo>
                  <a:lnTo>
                    <a:pt x="1808" y="1232"/>
                  </a:lnTo>
                  <a:cubicBezTo>
                    <a:pt x="1906" y="1232"/>
                    <a:pt x="1985" y="1153"/>
                    <a:pt x="1985" y="1055"/>
                  </a:cubicBezTo>
                  <a:cubicBezTo>
                    <a:pt x="1985" y="956"/>
                    <a:pt x="1906" y="877"/>
                    <a:pt x="1808" y="877"/>
                  </a:cubicBezTo>
                  <a:lnTo>
                    <a:pt x="573" y="877"/>
                  </a:lnTo>
                  <a:close/>
                  <a:moveTo>
                    <a:pt x="332" y="0"/>
                  </a:moveTo>
                  <a:lnTo>
                    <a:pt x="2293" y="0"/>
                  </a:lnTo>
                  <a:cubicBezTo>
                    <a:pt x="2476" y="0"/>
                    <a:pt x="2625" y="149"/>
                    <a:pt x="2625" y="332"/>
                  </a:cubicBezTo>
                  <a:lnTo>
                    <a:pt x="2625" y="3133"/>
                  </a:lnTo>
                  <a:cubicBezTo>
                    <a:pt x="2625" y="3316"/>
                    <a:pt x="2476" y="3465"/>
                    <a:pt x="2293" y="3465"/>
                  </a:cubicBezTo>
                  <a:lnTo>
                    <a:pt x="332" y="3465"/>
                  </a:lnTo>
                  <a:cubicBezTo>
                    <a:pt x="149" y="3465"/>
                    <a:pt x="0" y="3316"/>
                    <a:pt x="0" y="3133"/>
                  </a:cubicBezTo>
                  <a:lnTo>
                    <a:pt x="0" y="332"/>
                  </a:lnTo>
                  <a:cubicBezTo>
                    <a:pt x="0" y="149"/>
                    <a:pt x="149" y="0"/>
                    <a:pt x="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980000">
              <a:off x="11310" y="5542"/>
              <a:ext cx="587" cy="1698"/>
            </a:xfrm>
            <a:custGeom>
              <a:avLst/>
              <a:gdLst>
                <a:gd name="adj" fmla="val 16667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698">
                  <a:moveTo>
                    <a:pt x="296" y="233"/>
                  </a:moveTo>
                  <a:cubicBezTo>
                    <a:pt x="270" y="234"/>
                    <a:pt x="248" y="255"/>
                    <a:pt x="247" y="281"/>
                  </a:cubicBezTo>
                  <a:lnTo>
                    <a:pt x="238" y="446"/>
                  </a:lnTo>
                  <a:cubicBezTo>
                    <a:pt x="237" y="474"/>
                    <a:pt x="259" y="499"/>
                    <a:pt x="287" y="500"/>
                  </a:cubicBezTo>
                  <a:lnTo>
                    <a:pt x="307" y="501"/>
                  </a:lnTo>
                  <a:cubicBezTo>
                    <a:pt x="335" y="503"/>
                    <a:pt x="360" y="481"/>
                    <a:pt x="361" y="452"/>
                  </a:cubicBezTo>
                  <a:lnTo>
                    <a:pt x="370" y="288"/>
                  </a:lnTo>
                  <a:cubicBezTo>
                    <a:pt x="371" y="259"/>
                    <a:pt x="349" y="235"/>
                    <a:pt x="321" y="234"/>
                  </a:cubicBezTo>
                  <a:lnTo>
                    <a:pt x="301" y="233"/>
                  </a:lnTo>
                  <a:cubicBezTo>
                    <a:pt x="299" y="232"/>
                    <a:pt x="298" y="232"/>
                    <a:pt x="296" y="233"/>
                  </a:cubicBezTo>
                  <a:close/>
                  <a:moveTo>
                    <a:pt x="80" y="0"/>
                  </a:moveTo>
                  <a:lnTo>
                    <a:pt x="402" y="0"/>
                  </a:lnTo>
                  <a:cubicBezTo>
                    <a:pt x="446" y="0"/>
                    <a:pt x="482" y="36"/>
                    <a:pt x="482" y="80"/>
                  </a:cubicBezTo>
                  <a:lnTo>
                    <a:pt x="482" y="1618"/>
                  </a:lnTo>
                  <a:cubicBezTo>
                    <a:pt x="482" y="1662"/>
                    <a:pt x="446" y="1698"/>
                    <a:pt x="402" y="1698"/>
                  </a:cubicBezTo>
                  <a:lnTo>
                    <a:pt x="80" y="1698"/>
                  </a:lnTo>
                  <a:cubicBezTo>
                    <a:pt x="36" y="1698"/>
                    <a:pt x="0" y="1662"/>
                    <a:pt x="0" y="1618"/>
                  </a:cubicBezTo>
                  <a:lnTo>
                    <a:pt x="0" y="80"/>
                  </a:lnTo>
                  <a:cubicBezTo>
                    <a:pt x="0" y="36"/>
                    <a:pt x="36" y="0"/>
                    <a:pt x="8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1980000">
              <a:off x="11925" y="5313"/>
              <a:ext cx="587" cy="2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3200000">
              <a:off x="10676" y="7121"/>
              <a:ext cx="549" cy="45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2660650" y="2234565"/>
            <a:ext cx="2015490" cy="743585"/>
          </a:xfrm>
          <a:custGeom>
            <a:avLst/>
            <a:gdLst>
              <a:gd name="connisteX0" fmla="*/ 0 w 2015490"/>
              <a:gd name="connsiteY0" fmla="*/ 743585 h 743585"/>
              <a:gd name="connisteX1" fmla="*/ 1047115 w 2015490"/>
              <a:gd name="connsiteY1" fmla="*/ 0 h 743585"/>
              <a:gd name="connisteX2" fmla="*/ 2015490 w 2015490"/>
              <a:gd name="connsiteY2" fmla="*/ 0 h 743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015490" h="743585">
                <a:moveTo>
                  <a:pt x="0" y="743585"/>
                </a:moveTo>
                <a:lnTo>
                  <a:pt x="1047115" y="0"/>
                </a:lnTo>
                <a:lnTo>
                  <a:pt x="2015490" y="0"/>
                </a:lnTo>
              </a:path>
            </a:pathLst>
          </a:custGeom>
          <a:noFill/>
          <a:ln>
            <a:solidFill>
              <a:srgbClr val="86A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97730" y="1622425"/>
            <a:ext cx="52787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、训练集、测试集划分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algn="dist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将数据集中数据随机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划分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73520" y="4397375"/>
            <a:ext cx="2823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、模型评价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73520" y="4928235"/>
            <a:ext cx="437070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python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自带的机器学习库，并全部用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</a:t>
            </a:r>
            <a:r>
              <a:rPr lang="en-US" altLang="zh-CN" sz="2000" baseline="30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来评价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模型好坏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846705" y="3614420"/>
            <a:ext cx="3571240" cy="1007745"/>
          </a:xfrm>
          <a:custGeom>
            <a:avLst/>
            <a:gdLst>
              <a:gd name="connisteX0" fmla="*/ 0 w 3571240"/>
              <a:gd name="connsiteY0" fmla="*/ 0 h 1007745"/>
              <a:gd name="connisteX1" fmla="*/ 3571240 w 3571240"/>
              <a:gd name="connsiteY1" fmla="*/ 1007745 h 10077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3571240" h="1007745">
                <a:moveTo>
                  <a:pt x="0" y="0"/>
                </a:moveTo>
                <a:lnTo>
                  <a:pt x="3571240" y="1007745"/>
                </a:lnTo>
              </a:path>
            </a:pathLst>
          </a:custGeom>
          <a:noFill/>
          <a:ln>
            <a:solidFill>
              <a:srgbClr val="86A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607560" y="2202180"/>
            <a:ext cx="76200" cy="76200"/>
          </a:xfrm>
          <a:prstGeom prst="ellipse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17945" y="4596130"/>
            <a:ext cx="76200" cy="76200"/>
          </a:xfrm>
          <a:prstGeom prst="ellipse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6770" y="2557780"/>
            <a:ext cx="4565650" cy="1393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ACB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4" name="组合 43"/>
          <p:cNvGrpSpPr/>
          <p:nvPr/>
        </p:nvGrpSpPr>
        <p:grpSpPr>
          <a:xfrm>
            <a:off x="2285365" y="1760220"/>
            <a:ext cx="7480935" cy="3081020"/>
            <a:chOff x="3895" y="3386"/>
            <a:chExt cx="12073" cy="3433"/>
          </a:xfrm>
          <a:solidFill>
            <a:schemeClr val="bg1"/>
          </a:solidFill>
        </p:grpSpPr>
        <p:sp>
          <p:nvSpPr>
            <p:cNvPr id="37" name="任意多边形 36"/>
            <p:cNvSpPr/>
            <p:nvPr/>
          </p:nvSpPr>
          <p:spPr>
            <a:xfrm>
              <a:off x="3895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6" y="17"/>
                  </a:lnTo>
                  <a:cubicBezTo>
                    <a:pt x="155" y="425"/>
                    <a:pt x="546" y="715"/>
                    <a:pt x="1006" y="715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95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cubicBezTo>
                    <a:pt x="546" y="0"/>
                    <a:pt x="155" y="291"/>
                    <a:pt x="6" y="698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4962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lnTo>
                    <a:pt x="1006" y="715"/>
                  </a:lnTo>
                  <a:lnTo>
                    <a:pt x="999" y="698"/>
                  </a:lnTo>
                  <a:cubicBezTo>
                    <a:pt x="850" y="291"/>
                    <a:pt x="45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4962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1006" y="0"/>
                  </a:moveTo>
                  <a:lnTo>
                    <a:pt x="1006" y="715"/>
                  </a:lnTo>
                  <a:lnTo>
                    <a:pt x="0" y="715"/>
                  </a:lnTo>
                  <a:cubicBezTo>
                    <a:pt x="459" y="715"/>
                    <a:pt x="850" y="425"/>
                    <a:pt x="999" y="17"/>
                  </a:cubicBezTo>
                  <a:lnTo>
                    <a:pt x="10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429443" y="3124200"/>
            <a:ext cx="3223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solidFill>
                  <a:schemeClr val="bg1"/>
                </a:solidFill>
              </a:rPr>
              <a:t>报告</a:t>
            </a:r>
            <a:r>
              <a:rPr lang="zh-CN" altLang="en-US" sz="3600" b="1">
                <a:solidFill>
                  <a:schemeClr val="bg1"/>
                </a:solidFill>
              </a:rPr>
              <a:t>简介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82290" y="3769360"/>
            <a:ext cx="591756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gple wind work summary general template work wi</a:t>
            </a:r>
            <a:endParaRPr lang="zh-CN" altLang="en-US" sz="9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71403" y="2861945"/>
            <a:ext cx="2339340" cy="75565"/>
            <a:chOff x="8477" y="3704"/>
            <a:chExt cx="3684" cy="119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8523" y="3768"/>
              <a:ext cx="35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8477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2042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358130" y="1760220"/>
            <a:ext cx="13658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00</a:t>
            </a:r>
            <a:endParaRPr lang="en-US" altLang="zh-CN" sz="600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>
                <a:solidFill>
                  <a:schemeClr val="bg1"/>
                </a:solidFill>
              </a:rPr>
              <a:t>线性回归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7680" y="6132195"/>
            <a:ext cx="450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</a:t>
            </a:r>
            <a:r>
              <a:rPr lang="en-US" altLang="zh-CN" sz="2000" baseline="30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0.65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058545"/>
            <a:ext cx="9491345" cy="47491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随机森林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77620" y="493966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3605" y="5790565"/>
            <a:ext cx="450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</a:t>
            </a:r>
            <a:r>
              <a:rPr lang="en-US" altLang="zh-CN" sz="2000" baseline="30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0.72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85560" y="493966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058545"/>
            <a:ext cx="7981950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决策树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5620" y="5180330"/>
            <a:ext cx="45034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</a:t>
            </a:r>
            <a:r>
              <a:rPr lang="en-US" altLang="zh-CN" sz="2000" baseline="30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0.70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6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058545"/>
            <a:ext cx="845883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对数变换后再来</a:t>
            </a:r>
            <a:r>
              <a:rPr lang="zh-CN" altLang="en-US" sz="2800" b="1">
                <a:solidFill>
                  <a:schemeClr val="bg1"/>
                </a:solidFill>
              </a:rPr>
              <a:t>线性回归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77620" y="493966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3095" y="5679440"/>
            <a:ext cx="450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</a:t>
            </a:r>
            <a:r>
              <a:rPr lang="en-US" altLang="zh-CN" sz="2000" baseline="30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0.68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85560" y="493966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058545"/>
            <a:ext cx="8337550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310" y="4135755"/>
            <a:ext cx="67538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预测值使用随机森林、决策树、对数变换后的线性回归后的结果再简单取均值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该方法得到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</a:t>
            </a:r>
            <a:r>
              <a:rPr lang="en-US" altLang="zh-CN" sz="2000" baseline="30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值最大，预测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效果最好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7495" y="1058545"/>
            <a:ext cx="11005820" cy="31616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ACB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c1bc8cae5c03ed0a7f01fc664252fe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56990" y="494665"/>
            <a:ext cx="3216275" cy="540385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628015" y="1099185"/>
            <a:ext cx="11011535" cy="4268470"/>
            <a:chOff x="3895" y="3386"/>
            <a:chExt cx="12073" cy="3433"/>
          </a:xfrm>
          <a:solidFill>
            <a:schemeClr val="bg1"/>
          </a:solidFill>
        </p:grpSpPr>
        <p:sp>
          <p:nvSpPr>
            <p:cNvPr id="37" name="任意多边形 36"/>
            <p:cNvSpPr/>
            <p:nvPr/>
          </p:nvSpPr>
          <p:spPr>
            <a:xfrm>
              <a:off x="3895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6" y="17"/>
                  </a:lnTo>
                  <a:cubicBezTo>
                    <a:pt x="155" y="425"/>
                    <a:pt x="546" y="715"/>
                    <a:pt x="1006" y="715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95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cubicBezTo>
                    <a:pt x="546" y="0"/>
                    <a:pt x="155" y="291"/>
                    <a:pt x="6" y="698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4962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lnTo>
                    <a:pt x="1006" y="715"/>
                  </a:lnTo>
                  <a:lnTo>
                    <a:pt x="999" y="698"/>
                  </a:lnTo>
                  <a:cubicBezTo>
                    <a:pt x="850" y="291"/>
                    <a:pt x="45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4962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1006" y="0"/>
                  </a:moveTo>
                  <a:lnTo>
                    <a:pt x="1006" y="715"/>
                  </a:lnTo>
                  <a:lnTo>
                    <a:pt x="0" y="715"/>
                  </a:lnTo>
                  <a:cubicBezTo>
                    <a:pt x="459" y="715"/>
                    <a:pt x="850" y="425"/>
                    <a:pt x="999" y="17"/>
                  </a:cubicBezTo>
                  <a:lnTo>
                    <a:pt x="10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133793" y="2510155"/>
            <a:ext cx="99364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8800" b="1">
                <a:solidFill>
                  <a:schemeClr val="bg1"/>
                </a:solidFill>
              </a:rPr>
              <a:t>汇报完毕  谢谢观看</a:t>
            </a:r>
            <a:endParaRPr lang="zh-CN" altLang="en-US" sz="8800" b="1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28470" y="4056380"/>
            <a:ext cx="873442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20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 summary general tempimple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 summary general temp</a:t>
            </a:r>
            <a:endParaRPr lang="zh-CN" altLang="en-US" sz="9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282440" y="1645285"/>
            <a:ext cx="3639185" cy="75565"/>
            <a:chOff x="8477" y="3704"/>
            <a:chExt cx="5731" cy="119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8523" y="3768"/>
              <a:ext cx="56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8477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4089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5173345" y="917575"/>
            <a:ext cx="1739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4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20XX</a:t>
            </a:r>
            <a:endParaRPr lang="en-US" altLang="zh-CN" sz="440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8180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33500" y="2095500"/>
            <a:ext cx="3632200" cy="1496060"/>
            <a:chOff x="3895" y="3386"/>
            <a:chExt cx="12073" cy="3433"/>
          </a:xfrm>
          <a:solidFill>
            <a:srgbClr val="86ADB4"/>
          </a:solidFill>
        </p:grpSpPr>
        <p:sp>
          <p:nvSpPr>
            <p:cNvPr id="6" name="任意多边形 5"/>
            <p:cNvSpPr/>
            <p:nvPr/>
          </p:nvSpPr>
          <p:spPr>
            <a:xfrm>
              <a:off x="3895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6" y="17"/>
                  </a:lnTo>
                  <a:cubicBezTo>
                    <a:pt x="155" y="425"/>
                    <a:pt x="546" y="715"/>
                    <a:pt x="1006" y="715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895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cubicBezTo>
                    <a:pt x="546" y="0"/>
                    <a:pt x="155" y="291"/>
                    <a:pt x="6" y="698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962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lnTo>
                    <a:pt x="1006" y="715"/>
                  </a:lnTo>
                  <a:lnTo>
                    <a:pt x="999" y="698"/>
                  </a:lnTo>
                  <a:cubicBezTo>
                    <a:pt x="850" y="291"/>
                    <a:pt x="45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4962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1006" y="0"/>
                  </a:moveTo>
                  <a:lnTo>
                    <a:pt x="1006" y="715"/>
                  </a:lnTo>
                  <a:lnTo>
                    <a:pt x="0" y="715"/>
                  </a:lnTo>
                  <a:cubicBezTo>
                    <a:pt x="459" y="715"/>
                    <a:pt x="850" y="425"/>
                    <a:pt x="999" y="17"/>
                  </a:cubicBezTo>
                  <a:lnTo>
                    <a:pt x="10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19265" y="2095500"/>
            <a:ext cx="3632200" cy="1496060"/>
            <a:chOff x="3895" y="3386"/>
            <a:chExt cx="12073" cy="3433"/>
          </a:xfrm>
          <a:solidFill>
            <a:srgbClr val="86ADB4"/>
          </a:solidFill>
        </p:grpSpPr>
        <p:sp>
          <p:nvSpPr>
            <p:cNvPr id="15" name="任意多边形 14"/>
            <p:cNvSpPr/>
            <p:nvPr/>
          </p:nvSpPr>
          <p:spPr>
            <a:xfrm>
              <a:off x="3895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6" y="17"/>
                  </a:lnTo>
                  <a:cubicBezTo>
                    <a:pt x="155" y="425"/>
                    <a:pt x="546" y="715"/>
                    <a:pt x="1006" y="715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895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cubicBezTo>
                    <a:pt x="546" y="0"/>
                    <a:pt x="155" y="291"/>
                    <a:pt x="6" y="698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4962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lnTo>
                    <a:pt x="1006" y="715"/>
                  </a:lnTo>
                  <a:lnTo>
                    <a:pt x="999" y="698"/>
                  </a:lnTo>
                  <a:cubicBezTo>
                    <a:pt x="850" y="291"/>
                    <a:pt x="45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4962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1006" y="0"/>
                  </a:moveTo>
                  <a:lnTo>
                    <a:pt x="1006" y="715"/>
                  </a:lnTo>
                  <a:lnTo>
                    <a:pt x="0" y="715"/>
                  </a:lnTo>
                  <a:cubicBezTo>
                    <a:pt x="459" y="715"/>
                    <a:pt x="850" y="425"/>
                    <a:pt x="999" y="17"/>
                  </a:cubicBezTo>
                  <a:lnTo>
                    <a:pt x="10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319020" y="2682875"/>
            <a:ext cx="1796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问题定义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8180" y="3703955"/>
            <a:ext cx="4951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、探究影响二手车价格的主要因素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ctr">
              <a:lnSpc>
                <a:spcPct val="16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、挖掘相关变量之间的关系并可视化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ctr">
              <a:lnSpc>
                <a:spcPct val="16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、最后对价格进行回归建模且评价模型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66685" y="2682875"/>
            <a:ext cx="2141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分工情况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22160" y="3799205"/>
            <a:ext cx="40036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陈文健：数据预处理、海报制作、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pre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汇报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ctr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赵伟城：数据清洗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及分析、回归建模、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ppt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制作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42260" y="1946910"/>
            <a:ext cx="615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rgbClr val="608094"/>
                </a:solidFill>
                <a:latin typeface="+mj-ea"/>
                <a:ea typeface="+mj-ea"/>
              </a:rPr>
              <a:t>01</a:t>
            </a:r>
            <a:endParaRPr lang="en-US" altLang="zh-CN" sz="2400">
              <a:solidFill>
                <a:srgbClr val="608094"/>
              </a:solidFill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87715" y="1946910"/>
            <a:ext cx="615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rgbClr val="608094"/>
                </a:solidFill>
                <a:latin typeface="+mj-ea"/>
                <a:ea typeface="+mj-ea"/>
              </a:rPr>
              <a:t>02</a:t>
            </a:r>
            <a:endParaRPr lang="en-US" altLang="zh-CN" sz="2400">
              <a:solidFill>
                <a:srgbClr val="60809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ACB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4" name="组合 43"/>
          <p:cNvGrpSpPr/>
          <p:nvPr/>
        </p:nvGrpSpPr>
        <p:grpSpPr>
          <a:xfrm>
            <a:off x="2285365" y="1760220"/>
            <a:ext cx="7480935" cy="3081020"/>
            <a:chOff x="3895" y="3386"/>
            <a:chExt cx="12073" cy="3433"/>
          </a:xfrm>
          <a:solidFill>
            <a:schemeClr val="bg1"/>
          </a:solidFill>
        </p:grpSpPr>
        <p:sp>
          <p:nvSpPr>
            <p:cNvPr id="37" name="任意多边形 36"/>
            <p:cNvSpPr/>
            <p:nvPr/>
          </p:nvSpPr>
          <p:spPr>
            <a:xfrm>
              <a:off x="3895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6" y="17"/>
                  </a:lnTo>
                  <a:cubicBezTo>
                    <a:pt x="155" y="425"/>
                    <a:pt x="546" y="715"/>
                    <a:pt x="1006" y="715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895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cubicBezTo>
                    <a:pt x="546" y="0"/>
                    <a:pt x="155" y="291"/>
                    <a:pt x="6" y="698"/>
                  </a:cubicBez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4962" y="3386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0" y="0"/>
                  </a:moveTo>
                  <a:lnTo>
                    <a:pt x="1006" y="0"/>
                  </a:lnTo>
                  <a:lnTo>
                    <a:pt x="1006" y="715"/>
                  </a:lnTo>
                  <a:lnTo>
                    <a:pt x="999" y="698"/>
                  </a:lnTo>
                  <a:cubicBezTo>
                    <a:pt x="850" y="291"/>
                    <a:pt x="459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4962" y="6104"/>
              <a:ext cx="1006" cy="715"/>
            </a:xfrm>
            <a:custGeom>
              <a:avLst/>
              <a:gdLst>
                <a:gd name="adj" fmla="val 0"/>
                <a:gd name="a" fmla="pin 0 adj 50000"/>
                <a:gd name="x1" fmla="*/ ss a 100000"/>
                <a:gd name="x2" fmla="+- r 0 x1"/>
                <a:gd name="y2" fmla="+- b 0 x1"/>
                <a:gd name="il" fmla="*/ x1 29289 100000"/>
                <a:gd name="ir" fmla="+- r 0 il"/>
                <a:gd name="ib" fmla="+- b 0 il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6" h="715">
                  <a:moveTo>
                    <a:pt x="1006" y="0"/>
                  </a:moveTo>
                  <a:lnTo>
                    <a:pt x="1006" y="715"/>
                  </a:lnTo>
                  <a:lnTo>
                    <a:pt x="0" y="715"/>
                  </a:lnTo>
                  <a:cubicBezTo>
                    <a:pt x="459" y="715"/>
                    <a:pt x="850" y="425"/>
                    <a:pt x="999" y="17"/>
                  </a:cubicBezTo>
                  <a:lnTo>
                    <a:pt x="10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429443" y="3124200"/>
            <a:ext cx="3223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 b="1">
                <a:solidFill>
                  <a:schemeClr val="bg1"/>
                </a:solidFill>
              </a:rPr>
              <a:t>数据概览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82290" y="3769360"/>
            <a:ext cx="591756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80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wind work summary general template </a:t>
            </a:r>
            <a:r>
              <a:rPr lang="zh-CN" altLang="en-US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gple wind work summary general template work wi</a:t>
            </a:r>
            <a:endParaRPr lang="zh-CN" altLang="en-US" sz="9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71403" y="2861945"/>
            <a:ext cx="2339340" cy="75565"/>
            <a:chOff x="8477" y="3704"/>
            <a:chExt cx="3684" cy="119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8523" y="3768"/>
              <a:ext cx="35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8477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2042" y="3704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358130" y="1760220"/>
            <a:ext cx="13658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01</a:t>
            </a:r>
            <a:endParaRPr lang="en-US" altLang="zh-CN" sz="600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940300" y="2362200"/>
            <a:ext cx="6769735" cy="1171575"/>
          </a:xfrm>
          <a:prstGeom prst="rect">
            <a:avLst/>
          </a:prstGeom>
          <a:noFill/>
          <a:ln>
            <a:solidFill>
              <a:srgbClr val="86ADB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86ADB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86ADB4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897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352540" y="2298065"/>
            <a:ext cx="2684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总体情况</a:t>
            </a:r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99555" y="2740660"/>
            <a:ext cx="489267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imple wind work summary general template 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summary general template work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k summary general template 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k summary general template 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imple wind work sum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39155" y="2361248"/>
            <a:ext cx="413385" cy="117094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86188" y="417830"/>
            <a:ext cx="4581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800" b="1">
                <a:solidFill>
                  <a:schemeClr val="bg1"/>
                </a:solidFill>
              </a:rPr>
              <a:t>SUBJECT01</a:t>
            </a:r>
            <a:r>
              <a:rPr lang="en-US" altLang="zh-CN" sz="2400" b="1">
                <a:solidFill>
                  <a:schemeClr val="bg1"/>
                </a:solidFill>
              </a:rPr>
              <a:t>:</a:t>
            </a:r>
            <a:r>
              <a:rPr lang="zh-CN" altLang="en-US" sz="2400" b="1">
                <a:solidFill>
                  <a:schemeClr val="bg1"/>
                </a:solidFill>
              </a:rPr>
              <a:t>数据概览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886460"/>
            <a:ext cx="4845685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8025" y="3852545"/>
            <a:ext cx="3383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基本统计信息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2450" y="4361815"/>
            <a:ext cx="450342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price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powerPS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有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值，明显异常，当作空值处理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85560" y="4939665"/>
            <a:ext cx="2879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缺失情况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5560" y="5520055"/>
            <a:ext cx="4503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缺失值都是类别变量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939800"/>
            <a:ext cx="5793105" cy="2863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55" y="939800"/>
            <a:ext cx="5238750" cy="387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chemeClr val="bg1"/>
                </a:solidFill>
              </a:rPr>
              <a:t>标签</a:t>
            </a:r>
            <a:r>
              <a:rPr lang="en-US" altLang="zh-CN" sz="2800" b="1">
                <a:solidFill>
                  <a:schemeClr val="bg1"/>
                </a:solidFill>
              </a:rPr>
              <a:t>price</a:t>
            </a:r>
            <a:r>
              <a:rPr lang="zh-CN" altLang="en-US" sz="2800" b="1">
                <a:solidFill>
                  <a:schemeClr val="bg1"/>
                </a:solidFill>
              </a:rPr>
              <a:t>分布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21630" y="2026920"/>
            <a:ext cx="1077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i="1">
                <a:solidFill>
                  <a:srgbClr val="86ADB4"/>
                </a:solidFill>
              </a:rPr>
              <a:t>01</a:t>
            </a:r>
            <a:endParaRPr lang="en-US" altLang="zh-CN" sz="6000" i="1">
              <a:solidFill>
                <a:srgbClr val="86ADB4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08445" y="2200275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37835" y="376936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59145" y="5222875"/>
            <a:ext cx="1077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i="1">
                <a:solidFill>
                  <a:srgbClr val="86ADB4"/>
                </a:solidFill>
              </a:rPr>
              <a:t>00</a:t>
            </a:r>
            <a:endParaRPr lang="en-US" altLang="zh-CN" sz="6000" i="1">
              <a:solidFill>
                <a:srgbClr val="86ADB4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888990" y="6294755"/>
            <a:ext cx="4672965" cy="0"/>
          </a:xfrm>
          <a:prstGeom prst="line">
            <a:avLst/>
          </a:prstGeom>
          <a:ln>
            <a:solidFill>
              <a:srgbClr val="86A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74180" y="4420235"/>
            <a:ext cx="51396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明显的长尾分布，可以通过对数变换来逼近正态分布，不过前端有</a:t>
            </a:r>
            <a:r>
              <a:rPr lang="en-US" altLang="zh-CN"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，大量异常值</a:t>
            </a:r>
            <a:endParaRPr lang="zh-CN" altLang="en-US" sz="2000" b="1" i="1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箱线图显示尾端很多异常值，这里截断了前端和尾端</a:t>
            </a:r>
            <a:endParaRPr lang="zh-CN" altLang="en-US" sz="2000" b="1" i="1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1081405"/>
            <a:ext cx="3373120" cy="3208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4420235"/>
            <a:ext cx="5001895" cy="2228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0" y="1070610"/>
            <a:ext cx="4514850" cy="307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170" y="3970655"/>
            <a:ext cx="36322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8025" y="299085"/>
            <a:ext cx="10775950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79863" y="417830"/>
            <a:ext cx="4194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 b="1">
                <a:solidFill>
                  <a:schemeClr val="bg1"/>
                </a:solidFill>
              </a:rPr>
              <a:t>powerPS</a:t>
            </a:r>
            <a:r>
              <a:rPr lang="zh-CN" altLang="en-US" sz="2400" b="1">
                <a:solidFill>
                  <a:schemeClr val="bg1"/>
                </a:solidFill>
              </a:rPr>
              <a:t>变量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14505" y="299085"/>
            <a:ext cx="277495" cy="759460"/>
          </a:xfrm>
          <a:prstGeom prst="rect">
            <a:avLst/>
          </a:prstGeom>
          <a:solidFill>
            <a:srgbClr val="86AD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816225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940" y="3944620"/>
            <a:ext cx="1236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添加文字标题</a:t>
            </a:r>
            <a:endParaRPr lang="zh-CN" altLang="en-US" sz="1200">
              <a:solidFill>
                <a:schemeClr val="bg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7620" y="5146040"/>
            <a:ext cx="72688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也有很多异常值，先用中位数填充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值，之后再处理异常值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1136650"/>
            <a:ext cx="4196080" cy="28886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40" y="1136650"/>
            <a:ext cx="5986780" cy="35325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180,&quot;width&quot;:110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3723</Words>
  <Application>WPS 演示</Application>
  <PresentationFormat>宽屏</PresentationFormat>
  <Paragraphs>319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宋体</vt:lpstr>
      <vt:lpstr>Wingdings</vt:lpstr>
      <vt:lpstr>微软雅黑 Light</vt:lpstr>
      <vt:lpstr>思源黑体 CN Bold</vt:lpstr>
      <vt:lpstr>黑体</vt:lpstr>
      <vt:lpstr>思源黑体 CN Medium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abc</cp:lastModifiedBy>
  <cp:revision>124</cp:revision>
  <dcterms:created xsi:type="dcterms:W3CDTF">2020-04-22T15:17:00Z</dcterms:created>
  <dcterms:modified xsi:type="dcterms:W3CDTF">2022-05-29T12:21:13Z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KSOTemplateUUID">
    <vt:lpwstr>v1.0_mb_KxO26FOaK5IggAL6SwrYuQ==</vt:lpwstr>
  </property>
  <property fmtid="{D5CDD505-2E9C-101B-9397-08002B2CF9AE}" pid="4" name="ICV">
    <vt:lpwstr>92640FD4F2FD429391490AFFCA3541A3</vt:lpwstr>
  </property>
</Properties>
</file>