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35999420" cy="5112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14" autoAdjust="0"/>
    <p:restoredTop sz="94660"/>
  </p:normalViewPr>
  <p:slideViewPr>
    <p:cSldViewPr snapToGrid="0">
      <p:cViewPr varScale="1">
        <p:scale>
          <a:sx n="11" d="100"/>
          <a:sy n="11" d="100"/>
        </p:scale>
        <p:origin x="294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8366281"/>
            <a:ext cx="30599777" cy="17797568"/>
          </a:xfrm>
        </p:spPr>
        <p:txBody>
          <a:bodyPr anchor="b"/>
          <a:lstStyle>
            <a:lvl1pPr algn="ctr">
              <a:defRPr sz="236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26850192"/>
            <a:ext cx="26999804" cy="12342326"/>
          </a:xfrm>
        </p:spPr>
        <p:txBody>
          <a:bodyPr/>
          <a:lstStyle>
            <a:lvl1pPr marL="0" indent="0" algn="ctr">
              <a:buNone/>
              <a:defRPr sz="9450"/>
            </a:lvl1pPr>
            <a:lvl2pPr marL="1800225" indent="0" algn="ctr">
              <a:buNone/>
              <a:defRPr sz="7875"/>
            </a:lvl2pPr>
            <a:lvl3pPr marL="3599815" indent="0" algn="ctr">
              <a:buNone/>
              <a:defRPr sz="7085"/>
            </a:lvl3pPr>
            <a:lvl4pPr marL="5400040" indent="0" algn="ctr">
              <a:buNone/>
              <a:defRPr sz="6300"/>
            </a:lvl4pPr>
            <a:lvl5pPr marL="7200265" indent="0" algn="ctr">
              <a:buNone/>
              <a:defRPr sz="6300"/>
            </a:lvl5pPr>
            <a:lvl6pPr marL="8999855" indent="0" algn="ctr">
              <a:buNone/>
              <a:defRPr sz="6300"/>
            </a:lvl6pPr>
            <a:lvl7pPr marL="10800080" indent="0" algn="ctr">
              <a:buNone/>
              <a:defRPr sz="6300"/>
            </a:lvl7pPr>
            <a:lvl8pPr marL="12599670" indent="0" algn="ctr">
              <a:buNone/>
              <a:defRPr sz="6300"/>
            </a:lvl8pPr>
            <a:lvl9pPr marL="14399895" indent="0" algn="ctr">
              <a:buNone/>
              <a:defRPr sz="63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2721703"/>
            <a:ext cx="7762444" cy="4332240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474984" y="2721703"/>
            <a:ext cx="22837334" cy="4332240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12744683"/>
            <a:ext cx="31049774" cy="21264777"/>
          </a:xfrm>
        </p:spPr>
        <p:txBody>
          <a:bodyPr anchor="b"/>
          <a:lstStyle>
            <a:lvl1pPr>
              <a:defRPr sz="236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6234" y="34210633"/>
            <a:ext cx="31049774" cy="11182644"/>
          </a:xfrm>
        </p:spPr>
        <p:txBody>
          <a:bodyPr/>
          <a:lstStyle>
            <a:lvl1pPr marL="0" indent="0">
              <a:buNone/>
              <a:defRPr sz="9450">
                <a:solidFill>
                  <a:schemeClr val="tx1"/>
                </a:solidFill>
              </a:defRPr>
            </a:lvl1pPr>
            <a:lvl2pPr marL="1800225" indent="0">
              <a:buNone/>
              <a:defRPr sz="7875">
                <a:solidFill>
                  <a:schemeClr val="tx1">
                    <a:tint val="75000"/>
                  </a:schemeClr>
                </a:solidFill>
              </a:defRPr>
            </a:lvl2pPr>
            <a:lvl3pPr marL="3599815" indent="0">
              <a:buNone/>
              <a:defRPr sz="7085">
                <a:solidFill>
                  <a:schemeClr val="tx1">
                    <a:tint val="75000"/>
                  </a:schemeClr>
                </a:solidFill>
              </a:defRPr>
            </a:lvl3pPr>
            <a:lvl4pPr marL="540004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720026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899985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080008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259967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439989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474982" y="13608513"/>
            <a:ext cx="15299889" cy="32435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8224867" y="13608513"/>
            <a:ext cx="15299889" cy="32435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721714"/>
            <a:ext cx="31049774" cy="98809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79675" y="12531669"/>
            <a:ext cx="15229574" cy="6141577"/>
          </a:xfrm>
        </p:spPr>
        <p:txBody>
          <a:bodyPr anchor="b"/>
          <a:lstStyle>
            <a:lvl1pPr marL="0" indent="0">
              <a:buNone/>
              <a:defRPr sz="9450" b="1"/>
            </a:lvl1pPr>
            <a:lvl2pPr marL="1800225" indent="0">
              <a:buNone/>
              <a:defRPr sz="7875" b="1"/>
            </a:lvl2pPr>
            <a:lvl3pPr marL="3599815" indent="0">
              <a:buNone/>
              <a:defRPr sz="7085" b="1"/>
            </a:lvl3pPr>
            <a:lvl4pPr marL="5400040" indent="0">
              <a:buNone/>
              <a:defRPr sz="6300" b="1"/>
            </a:lvl4pPr>
            <a:lvl5pPr marL="7200265" indent="0">
              <a:buNone/>
              <a:defRPr sz="6300" b="1"/>
            </a:lvl5pPr>
            <a:lvl6pPr marL="8999855" indent="0">
              <a:buNone/>
              <a:defRPr sz="6300" b="1"/>
            </a:lvl6pPr>
            <a:lvl7pPr marL="10800080" indent="0">
              <a:buNone/>
              <a:defRPr sz="6300" b="1"/>
            </a:lvl7pPr>
            <a:lvl8pPr marL="12599670" indent="0">
              <a:buNone/>
              <a:defRPr sz="6300" b="1"/>
            </a:lvl8pPr>
            <a:lvl9pPr marL="14399895" indent="0">
              <a:buNone/>
              <a:defRPr sz="63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79675" y="18673247"/>
            <a:ext cx="15229574" cy="2746553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8224869" y="12531669"/>
            <a:ext cx="15304578" cy="6141577"/>
          </a:xfrm>
        </p:spPr>
        <p:txBody>
          <a:bodyPr anchor="b"/>
          <a:lstStyle>
            <a:lvl1pPr marL="0" indent="0">
              <a:buNone/>
              <a:defRPr sz="9450" b="1"/>
            </a:lvl1pPr>
            <a:lvl2pPr marL="1800225" indent="0">
              <a:buNone/>
              <a:defRPr sz="7875" b="1"/>
            </a:lvl2pPr>
            <a:lvl3pPr marL="3599815" indent="0">
              <a:buNone/>
              <a:defRPr sz="7085" b="1"/>
            </a:lvl3pPr>
            <a:lvl4pPr marL="5400040" indent="0">
              <a:buNone/>
              <a:defRPr sz="6300" b="1"/>
            </a:lvl4pPr>
            <a:lvl5pPr marL="7200265" indent="0">
              <a:buNone/>
              <a:defRPr sz="6300" b="1"/>
            </a:lvl5pPr>
            <a:lvl6pPr marL="8999855" indent="0">
              <a:buNone/>
              <a:defRPr sz="6300" b="1"/>
            </a:lvl6pPr>
            <a:lvl7pPr marL="10800080" indent="0">
              <a:buNone/>
              <a:defRPr sz="6300" b="1"/>
            </a:lvl7pPr>
            <a:lvl8pPr marL="12599670" indent="0">
              <a:buNone/>
              <a:defRPr sz="6300" b="1"/>
            </a:lvl8pPr>
            <a:lvl9pPr marL="14399895" indent="0">
              <a:buNone/>
              <a:defRPr sz="63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18224869" y="18673247"/>
            <a:ext cx="15304578" cy="2746553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3408045"/>
            <a:ext cx="11610853" cy="11928158"/>
          </a:xfrm>
        </p:spPr>
        <p:txBody>
          <a:bodyPr anchor="b"/>
          <a:lstStyle>
            <a:lvl1pPr>
              <a:defRPr sz="12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304578" y="7360442"/>
            <a:ext cx="18224867" cy="36328813"/>
          </a:xfrm>
        </p:spPr>
        <p:txBody>
          <a:bodyPr/>
          <a:lstStyle>
            <a:lvl1pPr>
              <a:defRPr sz="12600"/>
            </a:lvl1pPr>
            <a:lvl2pPr>
              <a:defRPr sz="11025"/>
            </a:lvl2pPr>
            <a:lvl3pPr>
              <a:defRPr sz="9450"/>
            </a:lvl3pPr>
            <a:lvl4pPr>
              <a:defRPr sz="7875"/>
            </a:lvl4pPr>
            <a:lvl5pPr>
              <a:defRPr sz="7875"/>
            </a:lvl5pPr>
            <a:lvl6pPr>
              <a:defRPr sz="7875"/>
            </a:lvl6pPr>
            <a:lvl7pPr>
              <a:defRPr sz="7875"/>
            </a:lvl7pPr>
            <a:lvl8pPr>
              <a:defRPr sz="7875"/>
            </a:lvl8pPr>
            <a:lvl9pPr>
              <a:defRPr sz="787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479671" y="15336203"/>
            <a:ext cx="11610853" cy="28412212"/>
          </a:xfrm>
        </p:spPr>
        <p:txBody>
          <a:bodyPr/>
          <a:lstStyle>
            <a:lvl1pPr marL="0" indent="0">
              <a:buNone/>
              <a:defRPr sz="6300"/>
            </a:lvl1pPr>
            <a:lvl2pPr marL="1800225" indent="0">
              <a:buNone/>
              <a:defRPr sz="5510"/>
            </a:lvl2pPr>
            <a:lvl3pPr marL="3599815" indent="0">
              <a:buNone/>
              <a:defRPr sz="4725"/>
            </a:lvl3pPr>
            <a:lvl4pPr marL="5400040" indent="0">
              <a:buNone/>
              <a:defRPr sz="3935"/>
            </a:lvl4pPr>
            <a:lvl5pPr marL="7200265" indent="0">
              <a:buNone/>
              <a:defRPr sz="3935"/>
            </a:lvl5pPr>
            <a:lvl6pPr marL="8999855" indent="0">
              <a:buNone/>
              <a:defRPr sz="3935"/>
            </a:lvl6pPr>
            <a:lvl7pPr marL="10800080" indent="0">
              <a:buNone/>
              <a:defRPr sz="3935"/>
            </a:lvl7pPr>
            <a:lvl8pPr marL="12599670" indent="0">
              <a:buNone/>
              <a:defRPr sz="3935"/>
            </a:lvl8pPr>
            <a:lvl9pPr marL="14399895" indent="0">
              <a:buNone/>
              <a:defRPr sz="393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3408045"/>
            <a:ext cx="11610853" cy="11928158"/>
          </a:xfrm>
        </p:spPr>
        <p:txBody>
          <a:bodyPr anchor="b"/>
          <a:lstStyle>
            <a:lvl1pPr>
              <a:defRPr sz="12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7360442"/>
            <a:ext cx="18224867" cy="36328813"/>
          </a:xfrm>
        </p:spPr>
        <p:txBody>
          <a:bodyPr anchor="t"/>
          <a:lstStyle>
            <a:lvl1pPr marL="0" indent="0">
              <a:buNone/>
              <a:defRPr sz="12600"/>
            </a:lvl1pPr>
            <a:lvl2pPr marL="1800225" indent="0">
              <a:buNone/>
              <a:defRPr sz="11025"/>
            </a:lvl2pPr>
            <a:lvl3pPr marL="3599815" indent="0">
              <a:buNone/>
              <a:defRPr sz="9450"/>
            </a:lvl3pPr>
            <a:lvl4pPr marL="5400040" indent="0">
              <a:buNone/>
              <a:defRPr sz="7875"/>
            </a:lvl4pPr>
            <a:lvl5pPr marL="7200265" indent="0">
              <a:buNone/>
              <a:defRPr sz="7875"/>
            </a:lvl5pPr>
            <a:lvl6pPr marL="8999855" indent="0">
              <a:buNone/>
              <a:defRPr sz="7875"/>
            </a:lvl6pPr>
            <a:lvl7pPr marL="10800080" indent="0">
              <a:buNone/>
              <a:defRPr sz="7875"/>
            </a:lvl7pPr>
            <a:lvl8pPr marL="12599670" indent="0">
              <a:buNone/>
              <a:defRPr sz="7875"/>
            </a:lvl8pPr>
            <a:lvl9pPr marL="14399895" indent="0">
              <a:buNone/>
              <a:defRPr sz="78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479671" y="15336203"/>
            <a:ext cx="11610853" cy="28412212"/>
          </a:xfrm>
        </p:spPr>
        <p:txBody>
          <a:bodyPr/>
          <a:lstStyle>
            <a:lvl1pPr marL="0" indent="0">
              <a:buNone/>
              <a:defRPr sz="6300"/>
            </a:lvl1pPr>
            <a:lvl2pPr marL="1800225" indent="0">
              <a:buNone/>
              <a:defRPr sz="5510"/>
            </a:lvl2pPr>
            <a:lvl3pPr marL="3599815" indent="0">
              <a:buNone/>
              <a:defRPr sz="4725"/>
            </a:lvl3pPr>
            <a:lvl4pPr marL="5400040" indent="0">
              <a:buNone/>
              <a:defRPr sz="3935"/>
            </a:lvl4pPr>
            <a:lvl5pPr marL="7200265" indent="0">
              <a:buNone/>
              <a:defRPr sz="3935"/>
            </a:lvl5pPr>
            <a:lvl6pPr marL="8999855" indent="0">
              <a:buNone/>
              <a:defRPr sz="3935"/>
            </a:lvl6pPr>
            <a:lvl7pPr marL="10800080" indent="0">
              <a:buNone/>
              <a:defRPr sz="3935"/>
            </a:lvl7pPr>
            <a:lvl8pPr marL="12599670" indent="0">
              <a:buNone/>
              <a:defRPr sz="3935"/>
            </a:lvl8pPr>
            <a:lvl9pPr marL="14399895" indent="0">
              <a:buNone/>
              <a:defRPr sz="393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2721714"/>
            <a:ext cx="31049774" cy="9880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13608513"/>
            <a:ext cx="31049774" cy="3243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47381303"/>
            <a:ext cx="8099941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D0368-E9F1-4DA9-93F6-5CA680329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47381303"/>
            <a:ext cx="12149912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47381303"/>
            <a:ext cx="8099941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C92DA-DDBC-4CA6-B60E-AF01BA522A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599815" rtl="0" eaLnBrk="1" latinLnBrk="0" hangingPunct="1">
        <a:lnSpc>
          <a:spcPct val="90000"/>
        </a:lnSpc>
        <a:spcBef>
          <a:spcPct val="0"/>
        </a:spcBef>
        <a:buNone/>
        <a:defRPr sz="173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795" indent="-899795" algn="l" defTabSz="3599815" rtl="0" eaLnBrk="1" latinLnBrk="0" hangingPunct="1">
        <a:lnSpc>
          <a:spcPct val="90000"/>
        </a:lnSpc>
        <a:spcBef>
          <a:spcPts val="3935"/>
        </a:spcBef>
        <a:buFont typeface="Arial" panose="020B0604020202020204" pitchFamily="34" charset="0"/>
        <a:buChar char="•"/>
        <a:defRPr sz="11025" kern="1200">
          <a:solidFill>
            <a:schemeClr val="tx1"/>
          </a:solidFill>
          <a:latin typeface="+mn-lt"/>
          <a:ea typeface="+mn-ea"/>
          <a:cs typeface="+mn-cs"/>
        </a:defRPr>
      </a:lvl1pPr>
      <a:lvl2pPr marL="2700020" indent="-899795" algn="l" defTabSz="3599815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sz="9450" kern="1200">
          <a:solidFill>
            <a:schemeClr val="tx1"/>
          </a:solidFill>
          <a:latin typeface="+mn-lt"/>
          <a:ea typeface="+mn-ea"/>
          <a:cs typeface="+mn-cs"/>
        </a:defRPr>
      </a:lvl2pPr>
      <a:lvl3pPr marL="4500245" indent="-899795" algn="l" defTabSz="3599815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sz="7875" kern="1200">
          <a:solidFill>
            <a:schemeClr val="tx1"/>
          </a:solidFill>
          <a:latin typeface="+mn-lt"/>
          <a:ea typeface="+mn-ea"/>
          <a:cs typeface="+mn-cs"/>
        </a:defRPr>
      </a:lvl3pPr>
      <a:lvl4pPr marL="6299835" indent="-899795" algn="l" defTabSz="3599815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4pPr>
      <a:lvl5pPr marL="8100060" indent="-899795" algn="l" defTabSz="3599815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5pPr>
      <a:lvl6pPr marL="9900285" indent="-899795" algn="l" defTabSz="3599815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6pPr>
      <a:lvl7pPr marL="11699875" indent="-899795" algn="l" defTabSz="3599815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0" indent="-899795" algn="l" defTabSz="3599815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8pPr>
      <a:lvl9pPr marL="15299690" indent="-899795" algn="l" defTabSz="3599815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2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2pPr>
      <a:lvl3pPr marL="359981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3pPr>
      <a:lvl4pPr marL="5400040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4pPr>
      <a:lvl5pPr marL="720026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5pPr>
      <a:lvl6pPr marL="899985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80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7pPr>
      <a:lvl8pPr marL="12599670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8pPr>
      <a:lvl9pPr marL="1439989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openxmlformats.org/officeDocument/2006/relationships/hyperlink" Target="mailto:2100013165@stu.pku.edu.cn" TargetMode="External"/><Relationship Id="rId2" Type="http://schemas.microsoft.com/office/2007/relationships/hdphoto" Target="../media/image2.wdp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/>
          <p:cNvPicPr>
            <a:picLocks noChangeAspect="1"/>
          </p:cNvPicPr>
          <p:nvPr/>
        </p:nvPicPr>
        <p:blipFill rotWithShape="1">
          <a:blip r:embed="rId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1" r="781" b="24354"/>
          <a:stretch>
            <a:fillRect/>
          </a:stretch>
        </p:blipFill>
        <p:spPr>
          <a:xfrm>
            <a:off x="26237576" y="2845934"/>
            <a:ext cx="8916768" cy="3426079"/>
          </a:xfrm>
          <a:prstGeom prst="rect">
            <a:avLst/>
          </a:prstGeom>
        </p:spPr>
      </p:pic>
      <p:sp>
        <p:nvSpPr>
          <p:cNvPr id="100" name="矩形 181"/>
          <p:cNvSpPr>
            <a:spLocks noChangeArrowheads="1"/>
          </p:cNvSpPr>
          <p:nvPr/>
        </p:nvSpPr>
        <p:spPr bwMode="auto">
          <a:xfrm>
            <a:off x="25471053" y="3773136"/>
            <a:ext cx="9180111" cy="271732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/>
          <a:lstStyle>
            <a:lvl1pPr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84937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zh-CN" altLang="en-US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北京大学</a:t>
            </a:r>
            <a:r>
              <a:rPr lang="en-US" altLang="zh-CN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</a:t>
            </a:r>
            <a:r>
              <a:rPr lang="zh-CN" altLang="en-US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人工智能引论课程</a:t>
            </a:r>
            <a:endParaRPr lang="en-US" altLang="zh-CN" sz="5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altLang="zh-CN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2021-2022</a:t>
            </a:r>
            <a:r>
              <a:rPr lang="zh-CN" altLang="en-US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，春季学期</a:t>
            </a:r>
            <a:endParaRPr lang="en-US" altLang="zh-CN" sz="5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4" name="矩形 181"/>
          <p:cNvSpPr>
            <a:spLocks noChangeArrowheads="1"/>
          </p:cNvSpPr>
          <p:nvPr/>
        </p:nvSpPr>
        <p:spPr bwMode="auto">
          <a:xfrm>
            <a:off x="1265078" y="956056"/>
            <a:ext cx="27565350" cy="31921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/>
          <a:lstStyle>
            <a:lvl1pPr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84937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384937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二手车数据分析报告</a:t>
            </a:r>
            <a:endParaRPr kumimoji="0" lang="en-US" altLang="zh-CN" sz="1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sp>
        <p:nvSpPr>
          <p:cNvPr id="105" name="矩形 181"/>
          <p:cNvSpPr>
            <a:spLocks noChangeArrowheads="1"/>
          </p:cNvSpPr>
          <p:nvPr/>
        </p:nvSpPr>
        <p:spPr bwMode="auto">
          <a:xfrm>
            <a:off x="1348271" y="2674144"/>
            <a:ext cx="22146921" cy="31921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/>
          <a:lstStyle>
            <a:lvl1pPr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84937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50000"/>
              </a:spcBef>
              <a:buNone/>
              <a:defRPr/>
            </a:pPr>
            <a:r>
              <a:rPr lang="zh-CN" altLang="en-US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赵伟城</a:t>
            </a:r>
            <a:r>
              <a:rPr lang="en-US" altLang="zh-CN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(2100013165), </a:t>
            </a:r>
            <a:r>
              <a:rPr lang="zh-CN" altLang="en-US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陈文健</a:t>
            </a:r>
            <a:r>
              <a:rPr lang="en-US" altLang="zh-CN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(2100013090</a:t>
            </a:r>
            <a:r>
              <a:rPr lang="zh-CN" altLang="en-US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kumimoji="0" lang="en-US" altLang="zh-CN" sz="540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42723" y="7010146"/>
            <a:ext cx="16739997" cy="845511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矩形 188"/>
          <p:cNvSpPr>
            <a:spLocks noChangeArrowheads="1"/>
          </p:cNvSpPr>
          <p:nvPr/>
        </p:nvSpPr>
        <p:spPr bwMode="auto">
          <a:xfrm>
            <a:off x="892969" y="7041236"/>
            <a:ext cx="16739997" cy="1440180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摘要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sp>
        <p:nvSpPr>
          <p:cNvPr id="116" name="矩形 181"/>
          <p:cNvSpPr>
            <a:spLocks noChangeArrowheads="1"/>
          </p:cNvSpPr>
          <p:nvPr/>
        </p:nvSpPr>
        <p:spPr bwMode="auto">
          <a:xfrm>
            <a:off x="1265078" y="10829448"/>
            <a:ext cx="22230114" cy="1340864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/>
          <a:lstStyle>
            <a:lvl1pPr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84937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fontAlgn="auto" hangingPunct="1">
              <a:spcBef>
                <a:spcPct val="50000"/>
              </a:spcBef>
              <a:spcAft>
                <a:spcPts val="0"/>
              </a:spcAft>
              <a:buNone/>
              <a:defRPr/>
            </a:pPr>
            <a:endParaRPr lang="en-US" altLang="zh-CN" sz="8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cxnSp>
        <p:nvCxnSpPr>
          <p:cNvPr id="136" name="直接连接符 135"/>
          <p:cNvCxnSpPr/>
          <p:nvPr/>
        </p:nvCxnSpPr>
        <p:spPr>
          <a:xfrm flipV="1">
            <a:off x="892968" y="6265285"/>
            <a:ext cx="34157845" cy="4294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V="1">
            <a:off x="25010030" y="1603385"/>
            <a:ext cx="0" cy="42629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181"/>
          <p:cNvSpPr>
            <a:spLocks noChangeArrowheads="1"/>
          </p:cNvSpPr>
          <p:nvPr/>
        </p:nvSpPr>
        <p:spPr bwMode="auto">
          <a:xfrm>
            <a:off x="25471053" y="1157320"/>
            <a:ext cx="9126882" cy="31921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/>
          <a:lstStyle>
            <a:lvl1pPr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84937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50000"/>
              </a:spcBef>
              <a:buNone/>
              <a:defRPr/>
            </a:pPr>
            <a:r>
              <a:rPr lang="zh-CN" altLang="en-US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指导教师：童云海</a:t>
            </a:r>
            <a:endParaRPr lang="en-US" altLang="zh-CN" sz="5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spcBef>
                <a:spcPct val="50000"/>
              </a:spcBef>
              <a:buNone/>
              <a:defRPr/>
            </a:pPr>
            <a:r>
              <a:rPr lang="zh-CN" altLang="en-US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小组编号：数据智能</a:t>
            </a:r>
            <a:r>
              <a:rPr lang="en-US" altLang="zh-CN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—12</a:t>
            </a:r>
            <a:endParaRPr kumimoji="0" lang="en-US" altLang="zh-CN" sz="540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604913" y="14106284"/>
            <a:ext cx="153286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CN" altLang="en-US" sz="4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关键词：统计；数据分析；回归建模</a:t>
            </a:r>
            <a:endParaRPr lang="en-US" altLang="zh-CN" sz="4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842723" y="1044181"/>
            <a:ext cx="34208090" cy="4301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181"/>
          <p:cNvSpPr>
            <a:spLocks noChangeArrowheads="1"/>
          </p:cNvSpPr>
          <p:nvPr/>
        </p:nvSpPr>
        <p:spPr bwMode="auto">
          <a:xfrm>
            <a:off x="1348271" y="3818001"/>
            <a:ext cx="25321729" cy="31921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/>
          <a:lstStyle>
            <a:lvl1pPr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84937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50000"/>
              </a:spcBef>
              <a:buNone/>
              <a:defRPr/>
            </a:pP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联系邮箱：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2100013165@stu.pku.edu.cn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 2100013090@stu.pku.edu.cn</a:t>
            </a:r>
            <a:endParaRPr kumimoji="0" lang="en-US" altLang="zh-CN" sz="440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8466390" y="7081226"/>
            <a:ext cx="16739997" cy="845511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矩形 188"/>
          <p:cNvSpPr>
            <a:spLocks noChangeArrowheads="1"/>
          </p:cNvSpPr>
          <p:nvPr/>
        </p:nvSpPr>
        <p:spPr bwMode="auto">
          <a:xfrm>
            <a:off x="18361061" y="7063964"/>
            <a:ext cx="16739997" cy="1440180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引言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92969" y="16366848"/>
            <a:ext cx="34157844" cy="1255181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 188"/>
          <p:cNvSpPr>
            <a:spLocks noChangeArrowheads="1"/>
          </p:cNvSpPr>
          <p:nvPr/>
        </p:nvSpPr>
        <p:spPr bwMode="auto">
          <a:xfrm>
            <a:off x="892969" y="16287042"/>
            <a:ext cx="34157844" cy="1440180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方法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920947" y="29570066"/>
            <a:ext cx="34157844" cy="1255181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矩形 188"/>
          <p:cNvSpPr>
            <a:spLocks noChangeArrowheads="1"/>
          </p:cNvSpPr>
          <p:nvPr/>
        </p:nvSpPr>
        <p:spPr bwMode="auto">
          <a:xfrm>
            <a:off x="920947" y="29570066"/>
            <a:ext cx="34157844" cy="1440180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实验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20947" y="42853091"/>
            <a:ext cx="23289398" cy="6473258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矩形 188"/>
          <p:cNvSpPr>
            <a:spLocks noChangeArrowheads="1"/>
          </p:cNvSpPr>
          <p:nvPr/>
        </p:nvSpPr>
        <p:spPr bwMode="auto">
          <a:xfrm>
            <a:off x="920947" y="42853090"/>
            <a:ext cx="23289398" cy="1440180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总结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cxnSp>
        <p:nvCxnSpPr>
          <p:cNvPr id="73" name="直接连接符 72"/>
          <p:cNvCxnSpPr/>
          <p:nvPr/>
        </p:nvCxnSpPr>
        <p:spPr>
          <a:xfrm flipV="1">
            <a:off x="1019711" y="50033143"/>
            <a:ext cx="34208090" cy="4301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https://timgsa.baidu.com/timg?image&amp;quality=80&amp;size=b9999_10000&amp;sec=1557980765691&amp;di=b66d9b795fec6f34c381027034e2f8c1&amp;imgtype=0&amp;src=http%3A%2F%2Fpic.gerenjianli.com%2Fxiaohui2046%2Fb13.jpg"/>
          <p:cNvPicPr>
            <a:picLocks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902" l="0" r="100000">
                        <a14:foregroundMark x1="30957" y1="7324" x2="82324" y2="19434"/>
                        <a14:foregroundMark x1="75684" y1="7910" x2="30762" y2="8105"/>
                        <a14:foregroundMark x1="13184" y1="5762" x2="97754" y2="3027"/>
                        <a14:foregroundMark x1="13379" y1="6348" x2="2441" y2="75098"/>
                        <a14:foregroundMark x1="2441" y1="75098" x2="30566" y2="99121"/>
                        <a14:foregroundMark x1="89551" y1="94824" x2="94824" y2="10645"/>
                        <a14:foregroundMark x1="94824" y1="10645" x2="37988" y2="17676"/>
                        <a14:foregroundMark x1="42090" y1="16699" x2="62207" y2="66504"/>
                        <a14:foregroundMark x1="30371" y1="24316" x2="50879" y2="80957"/>
                        <a14:foregroundMark x1="17090" y1="27832" x2="42676" y2="85840"/>
                        <a14:foregroundMark x1="57910" y1="23145" x2="85840" y2="80371"/>
                        <a14:foregroundMark x1="65918" y1="23926" x2="86816" y2="56348"/>
                        <a14:foregroundMark x1="50879" y1="23340" x2="71191" y2="67285"/>
                        <a14:foregroundMark x1="35449" y1="20801" x2="60059" y2="82324"/>
                        <a14:foregroundMark x1="26074" y1="28027" x2="47168" y2="76074"/>
                        <a14:foregroundMark x1="16504" y1="41504" x2="37598" y2="92871"/>
                        <a14:foregroundMark x1="5957" y1="50879" x2="23730" y2="79785"/>
                        <a14:foregroundMark x1="9863" y1="76270" x2="34668" y2="91895"/>
                        <a14:foregroundMark x1="75684" y1="84473" x2="45605" y2="96973"/>
                        <a14:foregroundMark x1="76660" y1="72754" x2="62012" y2="74121"/>
                        <a14:foregroundMark x1="58105" y1="85449" x2="45996" y2="80762"/>
                        <a14:foregroundMark x1="24316" y1="75098" x2="10840" y2="46191"/>
                        <a14:foregroundMark x1="17871" y1="19238" x2="45215" y2="14160"/>
                        <a14:foregroundMark x1="20996" y1="12207" x2="42090" y2="12793"/>
                        <a14:foregroundMark x1="35449" y1="20020" x2="23145" y2="24121"/>
                        <a14:foregroundMark x1="62793" y1="21387" x2="89355" y2="32520"/>
                        <a14:foregroundMark x1="82324" y1="17090" x2="89551" y2="29590"/>
                        <a14:foregroundMark x1="81348" y1="34082" x2="87793" y2="56934"/>
                        <a14:foregroundMark x1="61621" y1="57715" x2="70410" y2="76074"/>
                        <a14:foregroundMark x1="87988" y1="86035" x2="61035" y2="98926"/>
                        <a14:foregroundMark x1="87012" y1="93457" x2="63965" y2="99902"/>
                        <a14:foregroundMark x1="11230" y1="15723" x2="98" y2="24121"/>
                        <a14:foregroundMark x1="35059" y1="1855" x2="16699" y2="6738"/>
                        <a14:foregroundMark x1="4004" y1="27441" x2="98" y2="40332"/>
                        <a14:foregroundMark x1="45410" y1="88965" x2="42871" y2="99707"/>
                        <a14:foregroundMark x1="94824" y1="83691" x2="97754" y2="23926"/>
                        <a14:foregroundMark x1="98535" y1="65137" x2="98730" y2="50293"/>
                        <a14:foregroundMark x1="98340" y1="75684" x2="96582" y2="61621"/>
                      </a14:backgroundRemoval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5183" y="46619186"/>
            <a:ext cx="2430360" cy="243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6355" y="46749814"/>
            <a:ext cx="5940783" cy="263192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76736" y="44256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26393" y="9141629"/>
            <a:ext cx="155317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通过选用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库中适当函数，在对二手车数据进行适当处理的基础上进行统计绘图、数据分析、回归建模，分析了影响二手车价格的因素并据此回归分析。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3383" y="31719735"/>
            <a:ext cx="32500745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数据预处理：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首先对数据集各标签的基本信息进行统计分析，并在此基础上观察了各标签的缺失情况、标签值分布情况，以此对数据进行了预处理得出以下结论：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price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yearOfRegistration变量两端存在不少异常值需要删除；</a:t>
            </a:r>
            <a:r>
              <a:rPr lang="en-US" altLang="zh-CN" sz="4000" b="1" dirty="0" err="1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powerPS</a:t>
            </a:r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异常值偏离大；汽车的注册日期与上线日期可以估计出车龄；</a:t>
            </a:r>
            <a:r>
              <a:rPr lang="en-US" altLang="zh-CN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seller</a:t>
            </a:r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、</a:t>
            </a:r>
            <a:r>
              <a:rPr lang="en-US" altLang="zh-CN" sz="4000" b="1" dirty="0" err="1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offerType</a:t>
            </a:r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、</a:t>
            </a:r>
            <a:r>
              <a:rPr lang="en-US" altLang="zh-CN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name</a:t>
            </a:r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、</a:t>
            </a:r>
            <a:r>
              <a:rPr lang="en-US" altLang="zh-CN" sz="4000" b="1" dirty="0" err="1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postalCode</a:t>
            </a:r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四个标签类别过多、数据差值大且对数据分析意义不大，舍弃。</a:t>
            </a:r>
            <a:endParaRPr lang="zh-CN" altLang="en-US" sz="4000" b="1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en-US" altLang="zh-CN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2.</a:t>
            </a:r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数据清洗：</a:t>
            </a:r>
            <a:endParaRPr lang="en-US" altLang="zh-CN" sz="4000" b="1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删除了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price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yearOfRegistration两端异常值；用中位数填充</a:t>
            </a:r>
            <a:r>
              <a:rPr lang="en-US" altLang="zh-CN" sz="4000" b="1" dirty="0" err="1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powerPS</a:t>
            </a:r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缺失值后再利用箱线图处理了其他异常值；注意到其余标签缺失值都是类别变量，所以剩余采用上下填充处理；利用注册日期以及上线日期推测出车龄；最后删除了意义不大的特征得到为数据分析使用的数据集。</a:t>
            </a:r>
            <a:endParaRPr lang="en-US" altLang="zh-CN" sz="4000" b="1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en-US" altLang="zh-CN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3.</a:t>
            </a:r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数据分析：</a:t>
            </a:r>
            <a:endParaRPr lang="en-US" altLang="zh-CN" sz="4000" b="1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先进行了单变量分析，统计并绘制了各特征分布的柱形图，观察各特征内部分布情况；然后利用柱形图、箱线图进行双变量分析探究各特征对</a:t>
            </a:r>
            <a:r>
              <a:rPr lang="en-US" altLang="zh-CN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price</a:t>
            </a:r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变量的影响。最后得出结论：数字特征中对</a:t>
            </a:r>
            <a:r>
              <a:rPr lang="en-US" altLang="zh-CN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price</a:t>
            </a:r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影响较大的有</a:t>
            </a:r>
            <a:r>
              <a:rPr lang="en-US" altLang="zh-CN" sz="4000" b="1" dirty="0" err="1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car_month,powerPS,kilometer</a:t>
            </a:r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；类别变量除</a:t>
            </a:r>
            <a:r>
              <a:rPr lang="en-US" altLang="zh-CN" sz="4000" b="1" dirty="0" err="1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abtest</a:t>
            </a:r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外影响均较大。</a:t>
            </a:r>
            <a:endParaRPr lang="en-US" altLang="zh-CN" sz="4000" b="1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en-US" altLang="zh-CN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4</a:t>
            </a:r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、回归建模：</a:t>
            </a:r>
            <a:endParaRPr lang="en-US" altLang="zh-CN" sz="4000" b="1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考虑到变量中存在不少类别变量，故利用</a:t>
            </a:r>
            <a:r>
              <a:rPr lang="en-US" altLang="zh-CN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pandas</a:t>
            </a:r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自带函数对类别变量进行了独热编码处理。</a:t>
            </a:r>
            <a:endParaRPr lang="en-US" altLang="zh-CN" sz="4000" b="1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然后，将数据集中数据随机</a:t>
            </a:r>
            <a:r>
              <a:rPr lang="en-US" altLang="zh-CN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4:1</a:t>
            </a:r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划分为训练集与测试集，使用</a:t>
            </a:r>
            <a:r>
              <a:rPr lang="en-US" altLang="zh-CN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Python</a:t>
            </a:r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自带的机器学习库，依次尝试线性回归、随机森林、决策树、对数变换后线性回归的方式进行拟合，并统一使用</a:t>
            </a:r>
            <a:r>
              <a:rPr lang="en-US" altLang="zh-CN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</a:t>
            </a:r>
            <a:r>
              <a:rPr lang="en-US" altLang="zh-CN" sz="4000" b="1" baseline="30000" dirty="0">
                <a:uFillTx/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+mn-ea"/>
              </a:rPr>
              <a:t>来评价模型好坏。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+mn-ea"/>
            </a:endParaRPr>
          </a:p>
          <a:p>
            <a:r>
              <a:rPr lang="zh-CN" altLang="en-US" sz="4000" b="1" dirty="0">
                <a:solidFill>
                  <a:prstClr val="black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最后，进行模型融合，发现预测值分别使用随机森林、决策树、对数变换后的线性回归后的结果简单取均值，该方法</a:t>
            </a:r>
            <a:r>
              <a:rPr lang="en-US" altLang="zh-CN" sz="4000" b="1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</a:t>
            </a:r>
            <a:r>
              <a:rPr lang="en-US" altLang="zh-CN" sz="4000" b="1" baseline="30000" dirty="0">
                <a:uFillTx/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</a:t>
            </a:r>
            <a:r>
              <a:rPr lang="zh-CN" altLang="en-US" sz="4000" b="1" dirty="0">
                <a:solidFill>
                  <a:prstClr val="black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最大，预测效果最好。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97723" y="18215557"/>
            <a:ext cx="31277169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确定了要探究的问题后，初步将项目拆解为数据预处理、数据清洗、数据分析、回归建模四个部分。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34516" y="20075880"/>
            <a:ext cx="7736537" cy="14343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3383" y="23295285"/>
            <a:ext cx="3417868" cy="38171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4758" y="23328465"/>
            <a:ext cx="3818209" cy="37645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97723" y="18954285"/>
            <a:ext cx="7007642" cy="4149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查阅相关资料，采用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pandas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库函数对数据进行了预处理，统计了各特征的分布情况、缺省情况并采用适当方法进行了数据清洗，得到数据分析数据集。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338688" y="18954285"/>
            <a:ext cx="6422021" cy="265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利用柱形图、箱线图进行了单、双变量分析，着重探究了不同变量对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price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特征的影响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893905" y="19053983"/>
            <a:ext cx="16704030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运用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pandas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自带的函数对类别变量采用独热编码处理，方便回归模型的构建。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734516" y="21514106"/>
            <a:ext cx="16205860" cy="165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sklearn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库中函数划分了训练集与测试集，回归模型采用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自带的机器学习库，使用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+mn-ea"/>
              </a:rPr>
              <a:t>R</a:t>
            </a:r>
            <a:r>
              <a:rPr kumimoji="0" lang="en-US" altLang="zh-CN" sz="36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+mn-ea"/>
              </a:rPr>
              <a:t>2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评价模型好坏。</a:t>
            </a:r>
            <a:endParaRPr kumimoji="0" lang="en-US" altLang="zh-CN" sz="36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9724074" y="19263362"/>
            <a:ext cx="0" cy="8747288"/>
          </a:xfrm>
          <a:prstGeom prst="line">
            <a:avLst/>
          </a:prstGeom>
          <a:ln w="101600" cap="rnd" cmpd="sng">
            <a:solidFill>
              <a:srgbClr val="C00000"/>
            </a:solidFill>
            <a:round/>
          </a:ln>
          <a:effectLst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7066241" y="19263362"/>
            <a:ext cx="0" cy="8747288"/>
          </a:xfrm>
          <a:prstGeom prst="line">
            <a:avLst/>
          </a:prstGeom>
          <a:ln w="101600" cap="rnd" cmpd="sng">
            <a:solidFill>
              <a:srgbClr val="C00000"/>
            </a:solidFill>
            <a:round/>
          </a:ln>
          <a:effectLst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92349" y="21787317"/>
            <a:ext cx="4290253" cy="317842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26657" y="25216621"/>
            <a:ext cx="5826293" cy="318356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871438" y="23332595"/>
            <a:ext cx="4919456" cy="2728438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547566" y="27184223"/>
            <a:ext cx="4872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箱线图处理异常值示意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4678421" y="22714621"/>
            <a:ext cx="369332" cy="2813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单变量分析示意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819009" y="26164250"/>
            <a:ext cx="369332" cy="2373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双变量分析示意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277523" y="23376529"/>
            <a:ext cx="6083998" cy="268450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977847" y="23396900"/>
            <a:ext cx="5249954" cy="2684504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9581993" y="26081404"/>
            <a:ext cx="3909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随机森林回归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5471053" y="26125656"/>
            <a:ext cx="3127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决策树回归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1628080" y="26092091"/>
            <a:ext cx="2847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对数变换后线性回归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5"/>
          <a:srcRect t="12540" b="-12540"/>
          <a:stretch>
            <a:fillRect/>
          </a:stretch>
        </p:blipFill>
        <p:spPr>
          <a:xfrm>
            <a:off x="17871438" y="26369090"/>
            <a:ext cx="9387842" cy="2394606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7259280" y="27025859"/>
            <a:ext cx="369332" cy="21336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模型融合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50471" y="44724791"/>
            <a:ext cx="1891127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通过这次的大作业，我们接触、学习了解了有关机器学习、数据处理方面的知识，并且进行了相关实践，通过对二手车相关数据的处理分析掌握了相关算法，并能加以运用。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9227800" y="9036139"/>
            <a:ext cx="1376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在确定了小组选题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二手车数据分析之后，我们小组定义了如下三个问题：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探究影响二手车价格的主要因素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挖掘相关变量之间的关系并可视化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最后对价格进行回归建模且评价模型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以下是我们探究这三个问题的方法以及实验过程。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1449</Words>
  <Application>WPS 演示</Application>
  <PresentationFormat>自定义</PresentationFormat>
  <Paragraphs>69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Black</vt:lpstr>
      <vt:lpstr>微软雅黑 Light</vt:lpstr>
      <vt:lpstr>Arial Unicode MS</vt:lpstr>
      <vt:lpstr>Calibri Light</vt:lpstr>
      <vt:lpstr>等线 Light</vt:lpstr>
      <vt:lpstr>等线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文靖 汪</dc:creator>
  <cp:lastModifiedBy>abc</cp:lastModifiedBy>
  <cp:revision>32</cp:revision>
  <dcterms:created xsi:type="dcterms:W3CDTF">2019-05-16T02:24:00Z</dcterms:created>
  <dcterms:modified xsi:type="dcterms:W3CDTF">2022-06-12T09:12:49Z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6B57CCB3F63F42EFB966868F07C1B505</vt:lpwstr>
  </property>
  <property fmtid="{D5CDD505-2E9C-101B-9397-08002B2CF9AE}" pid="3" name="KSOProductBuildVer">
    <vt:lpwstr>2052-11.1.0.11372</vt:lpwstr>
  </property>
</Properties>
</file>