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438141CB-360E-40E9-9317-ACCA91F305FB}"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0" name="Rectangle 11"/>
          <p:cNvSpPr>
            <a:spLocks noChangeArrowheads="1"/>
          </p:cNvSpPr>
          <p:nvPr/>
        </p:nvSpPr>
        <p:spPr bwMode="auto">
          <a:xfrm>
            <a:off x="0" y="6623050"/>
            <a:ext cx="803275" cy="234950"/>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247240"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62706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1900238"/>
            <a:ext cx="7940675" cy="3571875"/>
          </a:xfrm>
        </p:spPr>
        <p:txBody>
          <a:bodyPr/>
          <a:lstStyle/>
          <a:p>
            <a:pPr lvl="0"/>
            <a:r>
              <a:rPr lang="en-US" noProof="0" smtClean="0"/>
              <a:t>Click icon to add 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246212"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BB9300-B90A-4EB0-A3A2-013753D0DD77}"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0" y="0"/>
            <a:ext cx="9140825" cy="685800"/>
          </a:xfrm>
          <a:prstGeom prst="rect">
            <a:avLst/>
          </a:prstGeom>
          <a:noFill/>
          <a:ln w="9525">
            <a:noFill/>
            <a:miter lim="800000"/>
            <a:headEnd/>
            <a:tailEnd/>
          </a:ln>
        </p:spPr>
      </p:pic>
      <p:sp>
        <p:nvSpPr>
          <p:cNvPr id="1246215"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6172200" cy="1894362"/>
          </a:xfrm>
        </p:spPr>
        <p:txBody>
          <a:bodyPr/>
          <a:lstStyle/>
          <a:p>
            <a:r>
              <a:rPr lang="en-US" dirty="0" smtClean="0">
                <a:latin typeface="Verdana" pitchFamily="34" charset="0"/>
                <a:ea typeface="Verdana" pitchFamily="34" charset="0"/>
                <a:cs typeface="Verdana" pitchFamily="34" charset="0"/>
              </a:rPr>
              <a:t>CCNA</a:t>
            </a:r>
            <a:br>
              <a:rPr lang="en-US" dirty="0" smtClean="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(200-125)</a:t>
            </a:r>
            <a:endParaRPr lang="en-US"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762000" y="4343400"/>
            <a:ext cx="6172200" cy="1371600"/>
          </a:xfrm>
        </p:spPr>
        <p:txBody>
          <a:bodyPr>
            <a:normAutofit/>
          </a:bodyPr>
          <a:lstStyle/>
          <a:p>
            <a:r>
              <a:rPr lang="en-US" sz="2500" dirty="0" smtClean="0">
                <a:latin typeface="Verdana" pitchFamily="34" charset="0"/>
                <a:ea typeface="Verdana" pitchFamily="34" charset="0"/>
                <a:cs typeface="Verdana" pitchFamily="34" charset="0"/>
              </a:rPr>
              <a:t>OSI Reference Model</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143000" y="5334000"/>
            <a:ext cx="3095625"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smtClean="0">
                <a:solidFill>
                  <a:srgbClr val="4D4D4D"/>
                </a:solidFill>
                <a:ea typeface="SimSun" pitchFamily="2" charset="-122"/>
              </a:rPr>
              <a:t>Muhammad Naeem</a:t>
            </a:r>
            <a:endParaRPr lang="en-US" sz="1000" b="1" dirty="0" smtClean="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E-Mail:  mna571@yahoo.com</a:t>
            </a:r>
            <a:endParaRPr lang="en-US" sz="1000" b="1" dirty="0">
              <a:solidFill>
                <a:srgbClr val="4D4D4D"/>
              </a:solidFill>
              <a:ea typeface="SimSun" pitchFamily="2" charset="-122"/>
            </a:endParaRP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4D4D4D"/>
                </a:solidFill>
                <a:ea typeface="SimSun" pitchFamily="2" charset="-122"/>
              </a:rPr>
              <a:t/>
            </a: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914400"/>
            <a:ext cx="8763000" cy="457200"/>
          </a:xfrm>
        </p:spPr>
        <p:txBody>
          <a:bodyPr/>
          <a:lstStyle/>
          <a:p>
            <a:pPr marL="457200" indent="-457200" eaLnBrk="1" hangingPunct="1">
              <a:spcBef>
                <a:spcPct val="50000"/>
              </a:spcBef>
            </a:pPr>
            <a:r>
              <a:rPr lang="en-US" sz="3600" dirty="0" smtClean="0">
                <a:solidFill>
                  <a:schemeClr val="tx2"/>
                </a:solidFill>
                <a:latin typeface="Times New Roman" pitchFamily="18" charset="0"/>
              </a:rPr>
              <a:t>LAYER 6 – The PRESENTATION Layer</a:t>
            </a:r>
          </a:p>
        </p:txBody>
      </p:sp>
      <p:sp>
        <p:nvSpPr>
          <p:cNvPr id="3" name="Content Placeholder 2"/>
          <p:cNvSpPr>
            <a:spLocks noGrp="1"/>
          </p:cNvSpPr>
          <p:nvPr>
            <p:ph idx="1"/>
          </p:nvPr>
        </p:nvSpPr>
        <p:spPr/>
        <p:txBody>
          <a:bodyPr rtlCol="0">
            <a:normAutofit fontScale="85000" lnSpcReduction="10000"/>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Manages data-format information for networked communications (the network’s translator)</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For outgoing messages, it converts data into a generic format for network transmission; for incoming messages, it converts data from the generic network format to a format that the receiving application can understand</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is also responsible for certain protocol conversions, data encryption/decryption, or data compression/decompression</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A special software facility called a “</a:t>
            </a:r>
            <a:r>
              <a:rPr lang="en-US" i="1" dirty="0" smtClean="0">
                <a:latin typeface="Times New Roman" charset="0"/>
              </a:rPr>
              <a:t>redirector</a:t>
            </a:r>
            <a:r>
              <a:rPr lang="en-US" dirty="0" smtClean="0">
                <a:latin typeface="Times New Roman" charset="0"/>
              </a:rPr>
              <a:t>” operates at this layer to determine if a request is network related on not and forward network-related requests to an appropriate network resource </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Grp="1" noChangeArrowheads="1"/>
          </p:cNvSpPr>
          <p:nvPr>
            <p:ph idx="1"/>
          </p:nvPr>
        </p:nvSpPr>
        <p:spPr>
          <a:solidFill>
            <a:schemeClr val="bg1"/>
          </a:solidFill>
        </p:spPr>
        <p:txBody>
          <a:bodyPr>
            <a:spAutoFit/>
          </a:bodyPr>
          <a:lstStyle/>
          <a:p>
            <a:pPr algn="ctr" eaLnBrk="1" hangingPunct="1"/>
            <a:r>
              <a:rPr lang="en-US" sz="2400" smtClean="0"/>
              <a:t>The presentation layer is responsible for translation, compression, and encryption.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727950" cy="550863"/>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5 – The SESSION Layer</a:t>
            </a:r>
            <a:endParaRPr lang="en-US" dirty="0"/>
          </a:p>
        </p:txBody>
      </p:sp>
      <p:sp>
        <p:nvSpPr>
          <p:cNvPr id="3" name="Content Placeholder 2"/>
          <p:cNvSpPr>
            <a:spLocks noGrp="1"/>
          </p:cNvSpPr>
          <p:nvPr>
            <p:ph idx="1"/>
          </p:nvPr>
        </p:nvSpPr>
        <p:spPr/>
        <p:txBody>
          <a:bodyPr rtlCol="0">
            <a:normAutofit fontScale="85000" lnSpcReduction="10000"/>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Enables two networked resources to hold ongoing communications (called a session)  across a network</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Applications on either end of the session are able to exchange data for the duration of the session</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is: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Responsible for initiating, maintaining and terminating sessions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Responsible for security and access control to session information (via session participant identification)</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Responsible for synchronization services, and for checkpoint services </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idx="1"/>
          </p:nvPr>
        </p:nvSpPr>
        <p:spPr>
          <a:solidFill>
            <a:schemeClr val="bg1"/>
          </a:solidFill>
        </p:spPr>
        <p:txBody>
          <a:bodyPr>
            <a:spAutoFit/>
          </a:bodyPr>
          <a:lstStyle/>
          <a:p>
            <a:pPr algn="ctr" eaLnBrk="1" hangingPunct="1"/>
            <a:r>
              <a:rPr lang="en-US" sz="2400" smtClean="0"/>
              <a:t>The session layer is responsible for dialog </a:t>
            </a:r>
            <a:br>
              <a:rPr lang="en-US" sz="2400" smtClean="0"/>
            </a:br>
            <a:r>
              <a:rPr lang="en-US" sz="2400" smtClean="0"/>
              <a:t>control and synchronization.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727950" cy="550863"/>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4 – The TRANSPORT  Layer</a:t>
            </a:r>
            <a:endParaRPr lang="en-US" dirty="0"/>
          </a:p>
        </p:txBody>
      </p:sp>
      <p:sp>
        <p:nvSpPr>
          <p:cNvPr id="3" name="Content Placeholder 2"/>
          <p:cNvSpPr>
            <a:spLocks noGrp="1"/>
          </p:cNvSpPr>
          <p:nvPr>
            <p:ph idx="1"/>
          </p:nvPr>
        </p:nvSpPr>
        <p:spPr/>
        <p:txBody>
          <a:bodyPr rtlCol="0">
            <a:normAutofit/>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Manages the transmission of data across a network</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Manages the flow of data between parties by segmenting long data streams into smaller data chunks (based on allowed “packet” size for a given transmission medium)</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Reassembles chunks into their original sequence at the receiving end</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Provides acknowledgements of successful transmissions and requests resends for packets which arrive with errors</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idx="1"/>
          </p:nvPr>
        </p:nvSpPr>
        <p:spPr>
          <a:solidFill>
            <a:schemeClr val="bg1"/>
          </a:solidFill>
        </p:spPr>
        <p:txBody>
          <a:bodyPr>
            <a:spAutoFit/>
          </a:bodyPr>
          <a:lstStyle/>
          <a:p>
            <a:pPr algn="ctr" eaLnBrk="1" hangingPunct="1"/>
            <a:r>
              <a:rPr lang="en-US" sz="2400" smtClean="0"/>
              <a:t>The transport layer is responsible for the delivery </a:t>
            </a:r>
            <a:br>
              <a:rPr lang="en-US" sz="2400" smtClean="0"/>
            </a:br>
            <a:r>
              <a:rPr lang="en-US" sz="2400" smtClean="0"/>
              <a:t>of a message from one process to another.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27950" cy="685800"/>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3 – The NETWORK Layer</a:t>
            </a:r>
            <a:endParaRPr lang="en-US" dirty="0"/>
          </a:p>
        </p:txBody>
      </p:sp>
      <p:sp>
        <p:nvSpPr>
          <p:cNvPr id="3" name="Content Placeholder 2"/>
          <p:cNvSpPr>
            <a:spLocks noGrp="1"/>
          </p:cNvSpPr>
          <p:nvPr>
            <p:ph idx="1"/>
          </p:nvPr>
        </p:nvSpPr>
        <p:spPr/>
        <p:txBody>
          <a:bodyPr rtlCol="0">
            <a:normAutofit lnSpcReduction="10000"/>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Handles addressing messages for delivery, as well as translating logical network addresses and names into their physical counterparts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Responsible for deciding how to route transmissions between computers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also handles the decisions needed to get data from one point to the next point along a network path</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also handles packet switching and network congestion control</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idx="1"/>
          </p:nvPr>
        </p:nvSpPr>
        <p:spPr>
          <a:solidFill>
            <a:schemeClr val="bg1"/>
          </a:solidFill>
          <a:ln>
            <a:solidFill>
              <a:schemeClr val="bg1"/>
            </a:solidFill>
          </a:ln>
        </p:spPr>
        <p:txBody>
          <a:bodyPr>
            <a:spAutoFit/>
          </a:bodyPr>
          <a:lstStyle/>
          <a:p>
            <a:pPr algn="ctr" eaLnBrk="1" hangingPunct="1"/>
            <a:r>
              <a:rPr lang="en-US" sz="2400" dirty="0" smtClean="0"/>
              <a:t>The network layer is responsible for the </a:t>
            </a:r>
            <a:br>
              <a:rPr lang="en-US" sz="2400" dirty="0" smtClean="0"/>
            </a:br>
            <a:r>
              <a:rPr lang="en-US" sz="2400" dirty="0" smtClean="0"/>
              <a:t>delivery of individual packets from </a:t>
            </a:r>
          </a:p>
          <a:p>
            <a:pPr algn="ctr" eaLnBrk="1" hangingPunct="1"/>
            <a:r>
              <a:rPr lang="en-US" sz="2400" dirty="0" smtClean="0"/>
              <a:t>the source host to the destination host.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727950" cy="609601"/>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2 – The DATA LINK Layer</a:t>
            </a:r>
            <a:endParaRPr lang="en-US" dirty="0"/>
          </a:p>
        </p:txBody>
      </p:sp>
      <p:sp>
        <p:nvSpPr>
          <p:cNvPr id="3" name="Content Placeholder 2"/>
          <p:cNvSpPr>
            <a:spLocks noGrp="1"/>
          </p:cNvSpPr>
          <p:nvPr>
            <p:ph idx="1"/>
          </p:nvPr>
        </p:nvSpPr>
        <p:spPr/>
        <p:txBody>
          <a:bodyPr rtlCol="0">
            <a:normAutofit/>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Handles special data frames (packets) between the Network layer and the Physical layer</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At the receiving end, this layer packages raw data from the physical layer into data frames for delivery to the Network layer</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At the sending end this layer handles conversion of data into raw formats that can be handled by the Physical Layer</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a:spLocks noGrp="1" noChangeArrowheads="1"/>
          </p:cNvSpPr>
          <p:nvPr>
            <p:ph idx="1"/>
          </p:nvPr>
        </p:nvSpPr>
        <p:spPr>
          <a:solidFill>
            <a:schemeClr val="bg1"/>
          </a:solidFill>
        </p:spPr>
        <p:txBody>
          <a:bodyPr>
            <a:spAutoFit/>
          </a:bodyPr>
          <a:lstStyle/>
          <a:p>
            <a:pPr algn="ctr" eaLnBrk="1" hangingPunct="1"/>
            <a:r>
              <a:rPr lang="en-US" sz="2400" smtClean="0"/>
              <a:t>The data link layer is responsible for moving </a:t>
            </a:r>
            <a:br>
              <a:rPr lang="en-US" sz="2400" smtClean="0"/>
            </a:br>
            <a:r>
              <a:rPr lang="en-US" sz="2400" smtClean="0"/>
              <a:t>frames from one hop (node) to the next.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Lecture Overview</a:t>
            </a:r>
            <a:endParaRPr lang="en-US" dirty="0"/>
          </a:p>
        </p:txBody>
      </p:sp>
      <p:sp>
        <p:nvSpPr>
          <p:cNvPr id="2" name="Content Placeholder 1"/>
          <p:cNvSpPr>
            <a:spLocks noGrp="1"/>
          </p:cNvSpPr>
          <p:nvPr>
            <p:ph idx="1"/>
          </p:nvPr>
        </p:nvSpPr>
        <p:spPr>
          <a:xfrm>
            <a:off x="914400" y="1600200"/>
            <a:ext cx="7772400" cy="4690871"/>
          </a:xfrm>
        </p:spPr>
        <p:txBody>
          <a:bodyPr/>
          <a:lstStyle/>
          <a:p>
            <a:r>
              <a:rPr lang="en-US" b="1" dirty="0" smtClean="0"/>
              <a:t>OSI (Open System Interconnection) Model</a:t>
            </a:r>
          </a:p>
          <a:p>
            <a:r>
              <a:rPr lang="en-US" b="1" dirty="0" smtClean="0"/>
              <a:t>OSI Layers</a:t>
            </a:r>
          </a:p>
          <a:p>
            <a:pPr lvl="1"/>
            <a:r>
              <a:rPr lang="en-US" dirty="0" smtClean="0"/>
              <a:t>Application Layer</a:t>
            </a:r>
          </a:p>
          <a:p>
            <a:pPr lvl="1"/>
            <a:r>
              <a:rPr lang="en-US" dirty="0" smtClean="0"/>
              <a:t>Presentation Layer</a:t>
            </a:r>
          </a:p>
          <a:p>
            <a:pPr lvl="1"/>
            <a:r>
              <a:rPr lang="en-US" dirty="0" smtClean="0"/>
              <a:t>Session Layer</a:t>
            </a:r>
          </a:p>
          <a:p>
            <a:pPr lvl="1"/>
            <a:r>
              <a:rPr lang="en-US" dirty="0" smtClean="0"/>
              <a:t>Transport Layer</a:t>
            </a:r>
          </a:p>
          <a:p>
            <a:pPr lvl="1"/>
            <a:r>
              <a:rPr lang="en-US" dirty="0" smtClean="0"/>
              <a:t>Network Layer</a:t>
            </a:r>
          </a:p>
          <a:p>
            <a:pPr lvl="1"/>
            <a:r>
              <a:rPr lang="en-US" dirty="0" smtClean="0"/>
              <a:t>Data Link Layer</a:t>
            </a:r>
          </a:p>
          <a:p>
            <a:pPr lvl="1"/>
            <a:r>
              <a:rPr lang="en-US" dirty="0" smtClean="0"/>
              <a:t>Physical Layer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838199"/>
            <a:ext cx="8145462" cy="627063"/>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1 – The PHYSICAL Layer</a:t>
            </a:r>
            <a:endParaRPr lang="en-US" dirty="0"/>
          </a:p>
        </p:txBody>
      </p:sp>
      <p:sp>
        <p:nvSpPr>
          <p:cNvPr id="3" name="Content Placeholder 2"/>
          <p:cNvSpPr>
            <a:spLocks noGrp="1"/>
          </p:cNvSpPr>
          <p:nvPr>
            <p:ph idx="1"/>
          </p:nvPr>
        </p:nvSpPr>
        <p:spPr/>
        <p:txBody>
          <a:bodyPr rtlCol="0">
            <a:normAutofit fontScale="92500" lnSpcReduction="10000"/>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Converts bits into electronic signals for outgoing messages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Converts electronic signals into bits for incoming messages</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manages the interface between the </a:t>
            </a:r>
            <a:r>
              <a:rPr lang="en-US" dirty="0" err="1" smtClean="0">
                <a:latin typeface="Times New Roman" charset="0"/>
              </a:rPr>
              <a:t>the</a:t>
            </a:r>
            <a:r>
              <a:rPr lang="en-US" dirty="0" smtClean="0">
                <a:latin typeface="Times New Roman" charset="0"/>
              </a:rPr>
              <a:t> computer and the network medium (coax, twisted pair, etc.)</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This layer tells the driver software for the MAU (media attachment unit, ex. network interface cards (NICs, modems, etc.)) what needs to be sent across the medium</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The bottom layer of the OSI model</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	</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idx="1"/>
          </p:nvPr>
        </p:nvSpPr>
        <p:spPr>
          <a:solidFill>
            <a:schemeClr val="bg1"/>
          </a:solidFill>
        </p:spPr>
        <p:txBody>
          <a:bodyPr>
            <a:spAutoFit/>
          </a:bodyPr>
          <a:lstStyle/>
          <a:p>
            <a:pPr algn="ctr" eaLnBrk="1" hangingPunct="1"/>
            <a:r>
              <a:rPr lang="en-US" sz="2400" smtClean="0"/>
              <a:t>The physical layer is responsible for movements of</a:t>
            </a:r>
          </a:p>
          <a:p>
            <a:pPr algn="ctr" eaLnBrk="1" hangingPunct="1"/>
            <a:r>
              <a:rPr lang="en-US" sz="2400" smtClean="0"/>
              <a:t>individual bits from one hop (node) to the 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Remember</a:t>
            </a:r>
          </a:p>
        </p:txBody>
      </p:sp>
      <p:sp>
        <p:nvSpPr>
          <p:cNvPr id="26627" name="Content Placeholder 2"/>
          <p:cNvSpPr>
            <a:spLocks noGrp="1"/>
          </p:cNvSpPr>
          <p:nvPr>
            <p:ph idx="1"/>
          </p:nvPr>
        </p:nvSpPr>
        <p:spPr/>
        <p:txBody>
          <a:bodyPr/>
          <a:lstStyle/>
          <a:p>
            <a:pPr eaLnBrk="1" hangingPunct="1">
              <a:spcBef>
                <a:spcPct val="50000"/>
              </a:spcBef>
            </a:pPr>
            <a:r>
              <a:rPr lang="en-US" smtClean="0">
                <a:latin typeface="Times New Roman" pitchFamily="18" charset="0"/>
              </a:rPr>
              <a:t>A convenient aid for remembering the OSI layer names is to use the first letter of each word in the phrase:</a:t>
            </a:r>
          </a:p>
          <a:p>
            <a:pPr eaLnBrk="1" hangingPunct="1">
              <a:spcBef>
                <a:spcPct val="50000"/>
              </a:spcBef>
            </a:pPr>
            <a:r>
              <a:rPr lang="en-US" smtClean="0">
                <a:latin typeface="Times New Roman" pitchFamily="18" charset="0"/>
              </a:rPr>
              <a:t>	</a:t>
            </a:r>
            <a:r>
              <a:rPr lang="en-US" smtClean="0">
                <a:solidFill>
                  <a:schemeClr val="accent1"/>
                </a:solidFill>
                <a:latin typeface="Times New Roman" pitchFamily="18" charset="0"/>
              </a:rPr>
              <a:t>A</a:t>
            </a:r>
            <a:r>
              <a:rPr lang="en-US" smtClean="0">
                <a:latin typeface="Times New Roman" pitchFamily="18" charset="0"/>
              </a:rPr>
              <a:t>ll </a:t>
            </a:r>
            <a:r>
              <a:rPr lang="en-US" smtClean="0">
                <a:solidFill>
                  <a:schemeClr val="accent1"/>
                </a:solidFill>
                <a:latin typeface="Times New Roman" pitchFamily="18" charset="0"/>
              </a:rPr>
              <a:t>P</a:t>
            </a:r>
            <a:r>
              <a:rPr lang="en-US" smtClean="0">
                <a:latin typeface="Times New Roman" pitchFamily="18" charset="0"/>
              </a:rPr>
              <a:t>eople </a:t>
            </a:r>
            <a:r>
              <a:rPr lang="en-US" smtClean="0">
                <a:solidFill>
                  <a:schemeClr val="accent1"/>
                </a:solidFill>
                <a:latin typeface="Times New Roman" pitchFamily="18" charset="0"/>
              </a:rPr>
              <a:t>S</a:t>
            </a:r>
            <a:r>
              <a:rPr lang="en-US" smtClean="0">
                <a:latin typeface="Times New Roman" pitchFamily="18" charset="0"/>
              </a:rPr>
              <a:t>eem </a:t>
            </a:r>
            <a:r>
              <a:rPr lang="en-US" smtClean="0">
                <a:solidFill>
                  <a:schemeClr val="accent1"/>
                </a:solidFill>
                <a:latin typeface="Times New Roman" pitchFamily="18" charset="0"/>
              </a:rPr>
              <a:t>T</a:t>
            </a:r>
            <a:r>
              <a:rPr lang="en-US" smtClean="0">
                <a:latin typeface="Times New Roman" pitchFamily="18" charset="0"/>
              </a:rPr>
              <a:t>o </a:t>
            </a:r>
            <a:r>
              <a:rPr lang="en-US" smtClean="0">
                <a:solidFill>
                  <a:schemeClr val="accent1"/>
                </a:solidFill>
                <a:latin typeface="Times New Roman" pitchFamily="18" charset="0"/>
              </a:rPr>
              <a:t>N</a:t>
            </a:r>
            <a:r>
              <a:rPr lang="en-US" smtClean="0">
                <a:latin typeface="Times New Roman" pitchFamily="18" charset="0"/>
              </a:rPr>
              <a:t>eed </a:t>
            </a:r>
            <a:r>
              <a:rPr lang="en-US" smtClean="0">
                <a:solidFill>
                  <a:schemeClr val="accent1"/>
                </a:solidFill>
                <a:latin typeface="Times New Roman" pitchFamily="18" charset="0"/>
              </a:rPr>
              <a:t>D</a:t>
            </a:r>
            <a:r>
              <a:rPr lang="en-US" smtClean="0">
                <a:latin typeface="Times New Roman" pitchFamily="18" charset="0"/>
              </a:rPr>
              <a:t>ata </a:t>
            </a:r>
            <a:r>
              <a:rPr lang="en-US" smtClean="0">
                <a:solidFill>
                  <a:schemeClr val="accent1"/>
                </a:solidFill>
                <a:latin typeface="Times New Roman" pitchFamily="18" charset="0"/>
              </a:rPr>
              <a:t>P</a:t>
            </a:r>
            <a:r>
              <a:rPr lang="en-US" smtClean="0">
                <a:latin typeface="Times New Roman" pitchFamily="18" charset="0"/>
              </a:rPr>
              <a:t>rocessing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p:cNvPicPr>
            <a:picLocks noGrp="1" noChangeAspect="1" noChangeArrowheads="1"/>
          </p:cNvPicPr>
          <p:nvPr>
            <p:ph idx="1"/>
          </p:nvPr>
        </p:nvPicPr>
        <p:blipFill>
          <a:blip r:embed="rId2"/>
          <a:srcRect/>
          <a:stretch>
            <a:fillRect/>
          </a:stretch>
        </p:blipFill>
        <p:spPr>
          <a:xfrm>
            <a:off x="381000" y="1981200"/>
            <a:ext cx="8229600" cy="378301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a:t>
            </a:r>
            <a:r>
              <a:rPr lang="en-US" dirty="0" err="1" smtClean="0"/>
              <a:t>vs</a:t>
            </a:r>
            <a:r>
              <a:rPr lang="en-US" dirty="0" smtClean="0"/>
              <a:t> TCP/IP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6553200" cy="5037279"/>
          </a:xfrm>
        </p:spPr>
      </p:pic>
    </p:spTree>
    <p:extLst>
      <p:ext uri="{BB962C8B-B14F-4D97-AF65-F5344CB8AC3E}">
        <p14:creationId xmlns:p14="http://schemas.microsoft.com/office/powerpoint/2010/main" val="343653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0349" t="10800" r="8850" b="23066"/>
          <a:stretch/>
        </p:blipFill>
        <p:spPr>
          <a:xfrm>
            <a:off x="609600" y="1524000"/>
            <a:ext cx="7831391" cy="4114800"/>
          </a:xfrm>
          <a:prstGeom prst="rect">
            <a:avLst/>
          </a:prstGeom>
        </p:spPr>
      </p:pic>
    </p:spTree>
    <p:extLst>
      <p:ext uri="{BB962C8B-B14F-4D97-AF65-F5344CB8AC3E}">
        <p14:creationId xmlns:p14="http://schemas.microsoft.com/office/powerpoint/2010/main" val="122221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1143000" y="2362200"/>
            <a:ext cx="7086600" cy="1470025"/>
          </a:xfrm>
        </p:spPr>
        <p:txBody>
          <a:bodyPr/>
          <a:lstStyle/>
          <a:p>
            <a:pPr eaLnBrk="1" hangingPunct="1">
              <a:defRPr/>
            </a:pPr>
            <a:r>
              <a:rPr lang="en-US" sz="5400" dirty="0"/>
              <a:t>OSI </a:t>
            </a:r>
            <a:r>
              <a:rPr lang="en-US" sz="5400" dirty="0" smtClean="0"/>
              <a:t>Reference Model</a:t>
            </a:r>
            <a:endParaRPr lang="en-US" sz="5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1253490"/>
            <a:ext cx="8381999" cy="5355312"/>
          </a:xfrm>
          <a:prstGeom prst="rect">
            <a:avLst/>
          </a:prstGeom>
          <a:noFill/>
        </p:spPr>
        <p:txBody>
          <a:bodyPr wrap="square" rtlCol="0">
            <a:spAutoFit/>
          </a:bodyPr>
          <a:lstStyle/>
          <a:p>
            <a:pPr algn="just"/>
            <a:r>
              <a:rPr lang="en-US" b="1" dirty="0" smtClean="0"/>
              <a:t>History</a:t>
            </a:r>
          </a:p>
          <a:p>
            <a:pPr algn="just"/>
            <a:endParaRPr lang="en-US" b="1" dirty="0"/>
          </a:p>
          <a:p>
            <a:pPr algn="just"/>
            <a:r>
              <a:rPr lang="en-US" dirty="0"/>
              <a:t>In the late 1970s, one project was administered by the International Organization for Standardization (ISO), while another was undertaken by the International Telegraph and Telephone Consultative Committee, or CCITT (the abbreviation is from the French version of the name). These two international standards bodies each developed a document that defined similar networking models</a:t>
            </a:r>
            <a:r>
              <a:rPr lang="en-US" dirty="0" smtClean="0"/>
              <a:t>.</a:t>
            </a:r>
          </a:p>
          <a:p>
            <a:pPr algn="just"/>
            <a:endParaRPr lang="en-US" dirty="0"/>
          </a:p>
          <a:p>
            <a:pPr algn="just"/>
            <a:r>
              <a:rPr lang="en-US" dirty="0"/>
              <a:t>In 1983, these two documents were merged to form a standard called The Basic Reference Model for Open Systems Interconnection. The standard is usually referred to as the Open Systems Interconnection Reference Model, the OSI Reference Model, or simply the OSI model. It was published in 1984 by both the ISO, as standard ISO 7498, and the renamed CCITT (now called the Telecommunications Standardization Sector of the International Telecommunication Union or ITU-T) as standard X.200.</a:t>
            </a:r>
          </a:p>
          <a:p>
            <a:pPr algn="just"/>
            <a:endParaRPr lang="en-US" dirty="0" smtClean="0"/>
          </a:p>
          <a:p>
            <a:pPr algn="just"/>
            <a:r>
              <a:rPr lang="en-US" dirty="0" smtClean="0"/>
              <a:t>OSI </a:t>
            </a:r>
            <a:r>
              <a:rPr lang="en-US" dirty="0"/>
              <a:t>had two major components, an </a:t>
            </a:r>
            <a:r>
              <a:rPr lang="en-US" i="1" dirty="0"/>
              <a:t>abstract model</a:t>
            </a:r>
            <a:r>
              <a:rPr lang="en-US" dirty="0"/>
              <a:t> of networking, called the Basic Reference Model or seven-layer model, and a set of specific protocols.</a:t>
            </a:r>
          </a:p>
          <a:p>
            <a:pPr algn="just"/>
            <a:endParaRPr lang="en-US" dirty="0"/>
          </a:p>
        </p:txBody>
      </p:sp>
      <p:sp>
        <p:nvSpPr>
          <p:cNvPr id="3" name="Title 1"/>
          <p:cNvSpPr txBox="1">
            <a:spLocks/>
          </p:cNvSpPr>
          <p:nvPr/>
        </p:nvSpPr>
        <p:spPr bwMode="auto">
          <a:xfrm>
            <a:off x="609600" y="533400"/>
            <a:ext cx="7727950" cy="8366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a:pPr>
            <a:r>
              <a:rPr kumimoji="0" lang="en-US" sz="3600" b="1" i="0" u="none" strike="noStrike" kern="0" cap="none" spc="0" normalizeH="0" baseline="0" noProof="0" dirty="0" smtClean="0">
                <a:ln>
                  <a:noFill/>
                </a:ln>
                <a:effectLst/>
                <a:uLnTx/>
                <a:uFillTx/>
                <a:latin typeface="+mj-lt"/>
                <a:ea typeface="+mj-ea"/>
                <a:cs typeface="+mj-cs"/>
              </a:rPr>
              <a:t>OSI Model</a:t>
            </a:r>
            <a:endParaRPr kumimoji="0" lang="en-US" sz="3600" b="1" i="0" u="none" strike="noStrike" kern="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3084785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609600" y="2133600"/>
            <a:ext cx="7940675" cy="3571875"/>
          </a:xfrm>
        </p:spPr>
        <p:txBody>
          <a:bodyPr/>
          <a:lstStyle/>
          <a:p>
            <a:pPr marL="457200" indent="-457200" eaLnBrk="1" hangingPunct="1">
              <a:defRPr/>
            </a:pPr>
            <a:r>
              <a:rPr lang="en-US" dirty="0">
                <a:latin typeface="Times New Roman" pitchFamily="18" charset="0"/>
              </a:rPr>
              <a:t>Open Systems Interconnection (OSI) is a set of internationally recognized, non-proprietary standards for networking and for operating system involved in networking functions</a:t>
            </a:r>
            <a:r>
              <a:rPr lang="en-US" dirty="0" smtClean="0">
                <a:latin typeface="Times New Roman" pitchFamily="18" charset="0"/>
              </a:rPr>
              <a:t>.</a:t>
            </a:r>
          </a:p>
          <a:p>
            <a:pPr marL="457200" indent="-457200">
              <a:defRPr/>
            </a:pPr>
            <a:r>
              <a:rPr lang="en-US" dirty="0"/>
              <a:t>A </a:t>
            </a:r>
            <a:r>
              <a:rPr lang="en-US" b="1" dirty="0"/>
              <a:t>reference model</a:t>
            </a:r>
            <a:r>
              <a:rPr lang="en-US" dirty="0"/>
              <a:t> is a conceptual framework for understanding relationships</a:t>
            </a:r>
            <a:r>
              <a:rPr lang="en-US" dirty="0" smtClean="0"/>
              <a:t>.</a:t>
            </a:r>
          </a:p>
          <a:p>
            <a:pPr marL="457200" indent="-457200">
              <a:defRPr/>
            </a:pPr>
            <a:r>
              <a:rPr lang="en-US" dirty="0"/>
              <a:t>The model partitions a communication system into abstraction layers. </a:t>
            </a:r>
            <a:endParaRPr lang="en-US" dirty="0" smtClean="0"/>
          </a:p>
          <a:p>
            <a:pPr marL="457200" indent="-457200">
              <a:defRPr/>
            </a:pPr>
            <a:r>
              <a:rPr lang="en-US" dirty="0" smtClean="0"/>
              <a:t>The </a:t>
            </a:r>
            <a:r>
              <a:rPr lang="en-US" dirty="0"/>
              <a:t>original version of the model defined seven layers.</a:t>
            </a:r>
            <a:endParaRPr lang="en-US" dirty="0">
              <a:latin typeface="Times New Roman" pitchFamily="18" charset="0"/>
            </a:endParaRPr>
          </a:p>
        </p:txBody>
      </p:sp>
      <p:sp>
        <p:nvSpPr>
          <p:cNvPr id="3" name="Title 1"/>
          <p:cNvSpPr txBox="1">
            <a:spLocks/>
          </p:cNvSpPr>
          <p:nvPr/>
        </p:nvSpPr>
        <p:spPr bwMode="auto">
          <a:xfrm>
            <a:off x="609600" y="855663"/>
            <a:ext cx="7727950" cy="8366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a:pPr>
            <a:r>
              <a:rPr kumimoji="0" lang="en-US" sz="3600" b="1" i="0" u="none" strike="noStrike" kern="0" cap="none" spc="0" normalizeH="0" baseline="0" noProof="0" dirty="0" smtClean="0">
                <a:ln>
                  <a:noFill/>
                </a:ln>
                <a:effectLst/>
                <a:uLnTx/>
                <a:uFillTx/>
                <a:latin typeface="+mj-lt"/>
                <a:ea typeface="+mj-ea"/>
                <a:cs typeface="+mj-cs"/>
              </a:rPr>
              <a:t>OSI Model</a:t>
            </a:r>
            <a:endParaRPr kumimoji="0" lang="en-US" sz="3600" b="1" i="0" u="none" strike="noStrike" kern="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nchorCtr="0"/>
          <a:lstStyle/>
          <a:p>
            <a:pPr eaLnBrk="1" hangingPunct="1">
              <a:defRPr/>
            </a:pPr>
            <a:r>
              <a:rPr lang="en-US" dirty="0" smtClean="0"/>
              <a:t>OSI Layers</a:t>
            </a:r>
            <a:endParaRPr lang="en-US" dirty="0"/>
          </a:p>
        </p:txBody>
      </p:sp>
      <p:sp>
        <p:nvSpPr>
          <p:cNvPr id="3" name="Content Placeholder 2"/>
          <p:cNvSpPr>
            <a:spLocks noGrp="1"/>
          </p:cNvSpPr>
          <p:nvPr>
            <p:ph idx="4294967295"/>
          </p:nvPr>
        </p:nvSpPr>
        <p:spPr/>
        <p:txBody>
          <a:bodyPr>
            <a:normAutofit fontScale="92500" lnSpcReduction="20000"/>
          </a:bodyPr>
          <a:lstStyle/>
          <a:p>
            <a:pPr marL="457200" indent="-457200" eaLnBrk="1" hangingPunct="1">
              <a:lnSpc>
                <a:spcPct val="90000"/>
              </a:lnSpc>
              <a:spcBef>
                <a:spcPct val="50000"/>
              </a:spcBef>
              <a:buFont typeface="Wingdings" pitchFamily="2" charset="2"/>
              <a:buNone/>
              <a:defRPr/>
            </a:pPr>
            <a:r>
              <a:rPr lang="en-US" sz="3000">
                <a:latin typeface="Times New Roman" pitchFamily="18" charset="0"/>
              </a:rPr>
              <a:t>7</a:t>
            </a:r>
            <a:r>
              <a:rPr lang="en-US" sz="3000">
                <a:solidFill>
                  <a:schemeClr val="bg2"/>
                </a:solidFill>
                <a:latin typeface="Times New Roman" pitchFamily="18" charset="0"/>
              </a:rPr>
              <a:t>.  </a:t>
            </a:r>
            <a:r>
              <a:rPr lang="en-US" sz="3000">
                <a:latin typeface="Times New Roman" pitchFamily="18" charset="0"/>
              </a:rPr>
              <a:t>Application Layer</a:t>
            </a:r>
          </a:p>
          <a:p>
            <a:pPr marL="457200" indent="-457200" eaLnBrk="1" hangingPunct="1">
              <a:lnSpc>
                <a:spcPct val="90000"/>
              </a:lnSpc>
              <a:spcBef>
                <a:spcPct val="50000"/>
              </a:spcBef>
              <a:buFontTx/>
              <a:buAutoNum type="arabicPeriod" startAt="6"/>
              <a:defRPr/>
            </a:pPr>
            <a:r>
              <a:rPr lang="en-US" sz="3000">
                <a:latin typeface="Times New Roman" pitchFamily="18" charset="0"/>
              </a:rPr>
              <a:t>  Presentation Layer</a:t>
            </a:r>
          </a:p>
          <a:p>
            <a:pPr marL="457200" indent="-457200" eaLnBrk="1" hangingPunct="1">
              <a:lnSpc>
                <a:spcPct val="90000"/>
              </a:lnSpc>
              <a:spcBef>
                <a:spcPct val="50000"/>
              </a:spcBef>
              <a:buFontTx/>
              <a:buAutoNum type="arabicPeriod" startAt="5"/>
              <a:defRPr/>
            </a:pPr>
            <a:r>
              <a:rPr lang="en-US" sz="3000">
                <a:latin typeface="Times New Roman" pitchFamily="18" charset="0"/>
              </a:rPr>
              <a:t>  Session Layer</a:t>
            </a:r>
          </a:p>
          <a:p>
            <a:pPr marL="457200" indent="-457200" eaLnBrk="1" hangingPunct="1">
              <a:lnSpc>
                <a:spcPct val="90000"/>
              </a:lnSpc>
              <a:spcBef>
                <a:spcPct val="50000"/>
              </a:spcBef>
              <a:buFontTx/>
              <a:buAutoNum type="arabicPeriod" startAt="4"/>
              <a:defRPr/>
            </a:pPr>
            <a:r>
              <a:rPr lang="en-US" sz="3000">
                <a:latin typeface="Times New Roman" pitchFamily="18" charset="0"/>
              </a:rPr>
              <a:t>  Transport Layer</a:t>
            </a:r>
          </a:p>
          <a:p>
            <a:pPr marL="457200" indent="-457200" eaLnBrk="1" hangingPunct="1">
              <a:lnSpc>
                <a:spcPct val="90000"/>
              </a:lnSpc>
              <a:spcBef>
                <a:spcPct val="50000"/>
              </a:spcBef>
              <a:buFontTx/>
              <a:buAutoNum type="arabicPeriod" startAt="3"/>
              <a:defRPr/>
            </a:pPr>
            <a:r>
              <a:rPr lang="en-US" sz="3000">
                <a:latin typeface="Times New Roman" pitchFamily="18" charset="0"/>
              </a:rPr>
              <a:t>  Network Layer</a:t>
            </a:r>
          </a:p>
          <a:p>
            <a:pPr marL="457200" indent="-457200" eaLnBrk="1" hangingPunct="1">
              <a:lnSpc>
                <a:spcPct val="90000"/>
              </a:lnSpc>
              <a:spcBef>
                <a:spcPct val="50000"/>
              </a:spcBef>
              <a:buFontTx/>
              <a:buAutoNum type="arabicPeriod" startAt="2"/>
              <a:defRPr/>
            </a:pPr>
            <a:r>
              <a:rPr lang="en-US" sz="3000">
                <a:latin typeface="Times New Roman" pitchFamily="18" charset="0"/>
              </a:rPr>
              <a:t>  Data Link Layer</a:t>
            </a:r>
          </a:p>
          <a:p>
            <a:pPr marL="457200" indent="-457200" eaLnBrk="1" hangingPunct="1">
              <a:lnSpc>
                <a:spcPct val="90000"/>
              </a:lnSpc>
              <a:spcBef>
                <a:spcPct val="50000"/>
              </a:spcBef>
              <a:buFontTx/>
              <a:buAutoNum type="arabicPeriod"/>
              <a:defRPr/>
            </a:pPr>
            <a:r>
              <a:rPr lang="en-US" sz="3000">
                <a:latin typeface="Times New Roman" pitchFamily="18" charset="0"/>
              </a:rPr>
              <a:t>  Physical Layer</a:t>
            </a:r>
            <a:endParaRPr lang="en-US" sz="3000"/>
          </a:p>
        </p:txBody>
      </p:sp>
      <p:sp>
        <p:nvSpPr>
          <p:cNvPr id="10244" name="Rectangle 4"/>
          <p:cNvSpPr>
            <a:spLocks noChangeArrowheads="1"/>
          </p:cNvSpPr>
          <p:nvPr/>
        </p:nvSpPr>
        <p:spPr bwMode="auto">
          <a:xfrm>
            <a:off x="5943600" y="1676400"/>
            <a:ext cx="2590800" cy="3970338"/>
          </a:xfrm>
          <a:prstGeom prst="rect">
            <a:avLst/>
          </a:prstGeom>
          <a:noFill/>
          <a:ln w="9525">
            <a:noFill/>
            <a:miter lim="800000"/>
            <a:headEnd/>
            <a:tailEnd/>
          </a:ln>
        </p:spPr>
        <p:txBody>
          <a:bodyPr>
            <a:spAutoFit/>
          </a:bodyPr>
          <a:lstStyle/>
          <a:p>
            <a:r>
              <a:rPr lang="en-US" sz="3600">
                <a:solidFill>
                  <a:srgbClr val="FF0000"/>
                </a:solidFill>
                <a:latin typeface="Times New Roman" pitchFamily="18" charset="0"/>
              </a:rPr>
              <a:t>A</a:t>
            </a:r>
            <a:r>
              <a:rPr lang="en-US" sz="3600">
                <a:latin typeface="Times New Roman" pitchFamily="18" charset="0"/>
              </a:rPr>
              <a:t>ll </a:t>
            </a:r>
          </a:p>
          <a:p>
            <a:r>
              <a:rPr lang="en-US" sz="3600">
                <a:solidFill>
                  <a:srgbClr val="FF0000"/>
                </a:solidFill>
                <a:latin typeface="Times New Roman" pitchFamily="18" charset="0"/>
              </a:rPr>
              <a:t>P</a:t>
            </a:r>
            <a:r>
              <a:rPr lang="en-US" sz="3600">
                <a:latin typeface="Times New Roman" pitchFamily="18" charset="0"/>
              </a:rPr>
              <a:t>eople </a:t>
            </a:r>
          </a:p>
          <a:p>
            <a:r>
              <a:rPr lang="en-US" sz="3600">
                <a:solidFill>
                  <a:srgbClr val="FF0000"/>
                </a:solidFill>
                <a:latin typeface="Times New Roman" pitchFamily="18" charset="0"/>
              </a:rPr>
              <a:t>S</a:t>
            </a:r>
            <a:r>
              <a:rPr lang="en-US" sz="3600">
                <a:latin typeface="Times New Roman" pitchFamily="18" charset="0"/>
              </a:rPr>
              <a:t>eem </a:t>
            </a:r>
          </a:p>
          <a:p>
            <a:r>
              <a:rPr lang="en-US" sz="3600">
                <a:solidFill>
                  <a:srgbClr val="FF0000"/>
                </a:solidFill>
                <a:latin typeface="Times New Roman" pitchFamily="18" charset="0"/>
              </a:rPr>
              <a:t>T</a:t>
            </a:r>
            <a:r>
              <a:rPr lang="en-US" sz="3600">
                <a:latin typeface="Times New Roman" pitchFamily="18" charset="0"/>
              </a:rPr>
              <a:t>o </a:t>
            </a:r>
          </a:p>
          <a:p>
            <a:r>
              <a:rPr lang="en-US" sz="3600">
                <a:solidFill>
                  <a:srgbClr val="FF0000"/>
                </a:solidFill>
                <a:latin typeface="Times New Roman" pitchFamily="18" charset="0"/>
              </a:rPr>
              <a:t>N</a:t>
            </a:r>
            <a:r>
              <a:rPr lang="en-US" sz="3600">
                <a:latin typeface="Times New Roman" pitchFamily="18" charset="0"/>
              </a:rPr>
              <a:t>eed </a:t>
            </a:r>
          </a:p>
          <a:p>
            <a:r>
              <a:rPr lang="en-US" sz="3600">
                <a:solidFill>
                  <a:srgbClr val="FF0000"/>
                </a:solidFill>
                <a:latin typeface="Times New Roman" pitchFamily="18" charset="0"/>
              </a:rPr>
              <a:t>D</a:t>
            </a:r>
            <a:r>
              <a:rPr lang="en-US" sz="3600">
                <a:latin typeface="Times New Roman" pitchFamily="18" charset="0"/>
              </a:rPr>
              <a:t>ata </a:t>
            </a:r>
          </a:p>
          <a:p>
            <a:r>
              <a:rPr lang="en-US" sz="3600">
                <a:solidFill>
                  <a:srgbClr val="FF0000"/>
                </a:solidFill>
                <a:latin typeface="Times New Roman" pitchFamily="18" charset="0"/>
              </a:rPr>
              <a:t>P</a:t>
            </a:r>
            <a:r>
              <a:rPr lang="en-US" sz="3600">
                <a:latin typeface="Times New Roman" pitchFamily="18" charset="0"/>
              </a:rPr>
              <a:t>rocessing</a:t>
            </a:r>
            <a:endParaRPr lang="en-US" sz="360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Tasks involved in sending  letter</a:t>
            </a:r>
          </a:p>
        </p:txBody>
      </p:sp>
      <p:pic>
        <p:nvPicPr>
          <p:cNvPr id="11267" name="Picture 6"/>
          <p:cNvPicPr>
            <a:picLocks noGrp="1" noChangeAspect="1" noChangeArrowheads="1"/>
          </p:cNvPicPr>
          <p:nvPr>
            <p:ph idx="1"/>
          </p:nvPr>
        </p:nvPicPr>
        <p:blipFill>
          <a:blip r:embed="rId2"/>
          <a:srcRect/>
          <a:stretch>
            <a:fillRect/>
          </a:stretch>
        </p:blipFill>
        <p:spPr>
          <a:xfrm>
            <a:off x="1943100" y="1600200"/>
            <a:ext cx="5257800"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727950" cy="627063"/>
          </a:xfrm>
        </p:spPr>
        <p:txBody>
          <a:bodyPr rtlCol="0">
            <a:normAutofit/>
          </a:bodyPr>
          <a:lstStyle/>
          <a:p>
            <a:pPr eaLnBrk="1" fontAlgn="auto" hangingPunct="1">
              <a:spcAft>
                <a:spcPts val="0"/>
              </a:spcAft>
              <a:defRPr/>
            </a:pPr>
            <a:r>
              <a:rPr lang="en-US" dirty="0" smtClean="0">
                <a:solidFill>
                  <a:schemeClr val="tx2"/>
                </a:solidFill>
                <a:latin typeface="Times New Roman" charset="0"/>
              </a:rPr>
              <a:t>LAYER 7 – The APPLICATION Layer</a:t>
            </a:r>
            <a:endParaRPr lang="en-US" dirty="0"/>
          </a:p>
        </p:txBody>
      </p:sp>
      <p:sp>
        <p:nvSpPr>
          <p:cNvPr id="3" name="Content Placeholder 2"/>
          <p:cNvSpPr>
            <a:spLocks noGrp="1"/>
          </p:cNvSpPr>
          <p:nvPr>
            <p:ph idx="1"/>
          </p:nvPr>
        </p:nvSpPr>
        <p:spPr/>
        <p:txBody>
          <a:bodyPr rtlCol="0">
            <a:normAutofit/>
          </a:bodyPr>
          <a:lstStyle/>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The top layer of the OSI model	</a:t>
            </a:r>
          </a:p>
          <a:p>
            <a:pPr marL="457200" indent="-457200" eaLnBrk="1" fontAlgn="auto" hangingPunct="1">
              <a:spcBef>
                <a:spcPct val="50000"/>
              </a:spcBef>
              <a:spcAft>
                <a:spcPts val="0"/>
              </a:spcAft>
              <a:buFont typeface="Arial" pitchFamily="34" charset="0"/>
              <a:buChar char="•"/>
              <a:defRPr/>
            </a:pPr>
            <a:r>
              <a:rPr lang="en-US" dirty="0" smtClean="0">
                <a:latin typeface="Times New Roman" charset="0"/>
              </a:rPr>
              <a:t>Provides a set of interfaces for sending and receiving applications to  gain access to and use network services, such as:  networked file transfer, message handling and database query processing</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idx="1"/>
          </p:nvPr>
        </p:nvSpPr>
        <p:spPr>
          <a:xfrm>
            <a:off x="655638" y="1900238"/>
            <a:ext cx="7940675" cy="4120952"/>
          </a:xfrm>
          <a:solidFill>
            <a:schemeClr val="bg1"/>
          </a:solidFill>
        </p:spPr>
        <p:txBody>
          <a:bodyPr>
            <a:spAutoFit/>
          </a:bodyPr>
          <a:lstStyle/>
          <a:p>
            <a:pPr eaLnBrk="1" hangingPunct="1"/>
            <a:r>
              <a:rPr lang="en-US" sz="2400" dirty="0" smtClean="0"/>
              <a:t>The application layer is responsible for </a:t>
            </a:r>
            <a:br>
              <a:rPr lang="en-US" sz="2400" dirty="0" smtClean="0"/>
            </a:br>
            <a:r>
              <a:rPr lang="en-US" sz="2400" dirty="0" smtClean="0"/>
              <a:t>providing services to the user.</a:t>
            </a:r>
          </a:p>
          <a:p>
            <a:pPr eaLnBrk="1" hangingPunct="1"/>
            <a:r>
              <a:rPr lang="en-US" dirty="0" smtClean="0"/>
              <a:t>Application Layer Protocols;</a:t>
            </a:r>
          </a:p>
          <a:p>
            <a:pPr lvl="1"/>
            <a:r>
              <a:rPr lang="en-US" sz="2000" dirty="0" smtClean="0"/>
              <a:t> HTTP </a:t>
            </a:r>
          </a:p>
          <a:p>
            <a:pPr lvl="1"/>
            <a:r>
              <a:rPr lang="en-US" dirty="0" smtClean="0"/>
              <a:t> FTP</a:t>
            </a:r>
          </a:p>
          <a:p>
            <a:pPr lvl="1"/>
            <a:r>
              <a:rPr lang="en-US" sz="2000" dirty="0"/>
              <a:t> </a:t>
            </a:r>
            <a:r>
              <a:rPr lang="en-US" sz="2000" dirty="0" smtClean="0"/>
              <a:t>DNS  </a:t>
            </a:r>
          </a:p>
          <a:p>
            <a:pPr lvl="1"/>
            <a:r>
              <a:rPr lang="en-US" dirty="0" smtClean="0"/>
              <a:t> SMTP</a:t>
            </a:r>
          </a:p>
          <a:p>
            <a:pPr lvl="1"/>
            <a:r>
              <a:rPr lang="en-US" sz="2000" dirty="0"/>
              <a:t> </a:t>
            </a:r>
            <a:r>
              <a:rPr lang="en-US" dirty="0" smtClean="0"/>
              <a:t>POP2/POP3</a:t>
            </a:r>
          </a:p>
          <a:p>
            <a:pPr lvl="1"/>
            <a:r>
              <a:rPr lang="en-US" dirty="0" smtClean="0"/>
              <a:t> SNMP</a:t>
            </a:r>
          </a:p>
          <a:p>
            <a:pPr lvl="1"/>
            <a:r>
              <a:rPr lang="en-US" dirty="0" smtClean="0"/>
              <a:t> Telnet  etc.</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577</TotalTime>
  <Words>463</Words>
  <Application>Microsoft Office PowerPoint</Application>
  <PresentationFormat>On-screen Show (4:3)</PresentationFormat>
  <Paragraphs>105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SimSun</vt:lpstr>
      <vt:lpstr>Arial</vt:lpstr>
      <vt:lpstr>Calibri</vt:lpstr>
      <vt:lpstr>Times New Roman</vt:lpstr>
      <vt:lpstr>Verdana</vt:lpstr>
      <vt:lpstr>Wingdings</vt:lpstr>
      <vt:lpstr>Theme1</vt:lpstr>
      <vt:lpstr>CCNA  (200-125)</vt:lpstr>
      <vt:lpstr>Lecture Overview</vt:lpstr>
      <vt:lpstr>OSI Reference Model</vt:lpstr>
      <vt:lpstr>PowerPoint Presentation</vt:lpstr>
      <vt:lpstr>PowerPoint Presentation</vt:lpstr>
      <vt:lpstr>OSI Layers</vt:lpstr>
      <vt:lpstr>Tasks involved in sending  letter</vt:lpstr>
      <vt:lpstr>LAYER 7 – The APPLICATION Layer</vt:lpstr>
      <vt:lpstr>PowerPoint Presentation</vt:lpstr>
      <vt:lpstr>LAYER 6 – The PRESENTATION Layer</vt:lpstr>
      <vt:lpstr>PowerPoint Presentation</vt:lpstr>
      <vt:lpstr>LAYER 5 – The SESSION Layer</vt:lpstr>
      <vt:lpstr>PowerPoint Presentation</vt:lpstr>
      <vt:lpstr>LAYER 4 – The TRANSPORT  Layer</vt:lpstr>
      <vt:lpstr>PowerPoint Presentation</vt:lpstr>
      <vt:lpstr>LAYER 3 – The NETWORK Layer</vt:lpstr>
      <vt:lpstr>PowerPoint Presentation</vt:lpstr>
      <vt:lpstr>LAYER 2 – The DATA LINK Layer</vt:lpstr>
      <vt:lpstr>PowerPoint Presentation</vt:lpstr>
      <vt:lpstr>LAYER 1 – The PHYSICAL Layer</vt:lpstr>
      <vt:lpstr>PowerPoint Presentation</vt:lpstr>
      <vt:lpstr>Remember</vt:lpstr>
      <vt:lpstr>PowerPoint Presentation</vt:lpstr>
      <vt:lpstr>OSI vs TCP/IP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Networking</dc:title>
  <dc:creator>MNA</dc:creator>
  <cp:lastModifiedBy>Muhammad Naeem Awan</cp:lastModifiedBy>
  <cp:revision>52</cp:revision>
  <dcterms:created xsi:type="dcterms:W3CDTF">2006-08-16T00:00:00Z</dcterms:created>
  <dcterms:modified xsi:type="dcterms:W3CDTF">2019-03-22T04:00:17Z</dcterms:modified>
</cp:coreProperties>
</file>