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9"/>
  </p:notesMasterIdLst>
  <p:sldIdLst>
    <p:sldId id="27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50E19-55B6-4FB3-BABE-3B2FED77E707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3D3412-7793-41CE-A4B8-4DD99C3C1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D3412-7793-41CE-A4B8-4DD99C3C1A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4770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Cisco Router’s Basic Configuration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623887"/>
            <a:ext cx="6553200" cy="2043113"/>
            <a:chOff x="1219200" y="381000"/>
            <a:chExt cx="6553200" cy="2043113"/>
          </a:xfrm>
        </p:grpSpPr>
        <p:grpSp>
          <p:nvGrpSpPr>
            <p:cNvPr id="11" name="Group 10"/>
            <p:cNvGrpSpPr/>
            <p:nvPr/>
          </p:nvGrpSpPr>
          <p:grpSpPr>
            <a:xfrm>
              <a:off x="2819400" y="381000"/>
              <a:ext cx="3048000" cy="1600200"/>
              <a:chOff x="2819400" y="381000"/>
              <a:chExt cx="3048000" cy="1600200"/>
            </a:xfrm>
          </p:grpSpPr>
          <p:sp>
            <p:nvSpPr>
              <p:cNvPr id="41986" name="Text Box 3"/>
              <p:cNvSpPr txBox="1">
                <a:spLocks noChangeArrowheads="1"/>
              </p:cNvSpPr>
              <p:nvPr/>
            </p:nvSpPr>
            <p:spPr bwMode="auto">
              <a:xfrm>
                <a:off x="2895600" y="381000"/>
                <a:ext cx="2971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dirty="0" smtClean="0"/>
                  <a:t>PASSWORDS</a:t>
                </a:r>
                <a:endParaRPr lang="en-US" sz="2800" dirty="0"/>
              </a:p>
            </p:txBody>
          </p:sp>
          <p:sp>
            <p:nvSpPr>
              <p:cNvPr id="41987" name="Line 4"/>
              <p:cNvSpPr>
                <a:spLocks noChangeShapeType="1"/>
              </p:cNvSpPr>
              <p:nvPr/>
            </p:nvSpPr>
            <p:spPr bwMode="auto">
              <a:xfrm flipH="1">
                <a:off x="2819400" y="838200"/>
                <a:ext cx="12954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88" name="Line 6"/>
              <p:cNvSpPr>
                <a:spLocks noChangeShapeType="1"/>
              </p:cNvSpPr>
              <p:nvPr/>
            </p:nvSpPr>
            <p:spPr bwMode="auto">
              <a:xfrm>
                <a:off x="4114800" y="838200"/>
                <a:ext cx="13716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89" name="Text Box 9"/>
            <p:cNvSpPr txBox="1">
              <a:spLocks noChangeArrowheads="1"/>
            </p:cNvSpPr>
            <p:nvPr/>
          </p:nvSpPr>
          <p:spPr bwMode="auto">
            <a:xfrm>
              <a:off x="1219200" y="1905000"/>
              <a:ext cx="3200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Enable Password</a:t>
              </a:r>
            </a:p>
          </p:txBody>
        </p:sp>
        <p:sp>
          <p:nvSpPr>
            <p:cNvPr id="41990" name="Text Box 11"/>
            <p:cNvSpPr txBox="1">
              <a:spLocks noChangeArrowheads="1"/>
            </p:cNvSpPr>
            <p:nvPr/>
          </p:nvSpPr>
          <p:spPr bwMode="auto">
            <a:xfrm>
              <a:off x="4419600" y="1905000"/>
              <a:ext cx="3352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Enable Secret</a:t>
              </a:r>
            </a:p>
          </p:txBody>
        </p:sp>
      </p:grp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228600" y="2819400"/>
            <a:ext cx="8686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Enable Password:- It is global command restricts access to the </a:t>
            </a:r>
            <a:r>
              <a:rPr lang="en-US" sz="2800" dirty="0" smtClean="0"/>
              <a:t>user </a:t>
            </a:r>
            <a:r>
              <a:rPr lang="en-US" sz="2800" dirty="0"/>
              <a:t>mode, the password is in clear text.</a:t>
            </a:r>
          </a:p>
        </p:txBody>
      </p:sp>
      <p:sp>
        <p:nvSpPr>
          <p:cNvPr id="41992" name="Text Box 14"/>
          <p:cNvSpPr txBox="1">
            <a:spLocks noChangeArrowheads="1"/>
          </p:cNvSpPr>
          <p:nvPr/>
        </p:nvSpPr>
        <p:spPr bwMode="auto">
          <a:xfrm>
            <a:off x="685800" y="4129087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)#Enable password 123</a:t>
            </a:r>
          </a:p>
        </p:txBody>
      </p:sp>
      <p:sp>
        <p:nvSpPr>
          <p:cNvPr id="41993" name="Text Box 15"/>
          <p:cNvSpPr txBox="1">
            <a:spLocks noChangeArrowheads="1"/>
          </p:cNvSpPr>
          <p:nvPr/>
        </p:nvSpPr>
        <p:spPr bwMode="auto">
          <a:xfrm>
            <a:off x="228600" y="4648200"/>
            <a:ext cx="853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Enable Secret</a:t>
            </a:r>
            <a:r>
              <a:rPr lang="en-US" sz="2800" dirty="0" smtClean="0"/>
              <a:t>:- It is global command restricts access to the </a:t>
            </a:r>
            <a:r>
              <a:rPr lang="en-US" sz="2800" dirty="0" err="1" smtClean="0"/>
              <a:t>privillege</a:t>
            </a:r>
            <a:r>
              <a:rPr lang="en-US" sz="2800" dirty="0" smtClean="0"/>
              <a:t> mode Here </a:t>
            </a:r>
            <a:r>
              <a:rPr lang="en-US" sz="2800" dirty="0"/>
              <a:t>the password is in encrypted form.</a:t>
            </a:r>
          </a:p>
        </p:txBody>
      </p:sp>
      <p:sp>
        <p:nvSpPr>
          <p:cNvPr id="41994" name="Text Box 16"/>
          <p:cNvSpPr txBox="1">
            <a:spLocks noChangeArrowheads="1"/>
          </p:cNvSpPr>
          <p:nvPr/>
        </p:nvSpPr>
        <p:spPr bwMode="auto">
          <a:xfrm>
            <a:off x="685800" y="60960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)#Enable secret </a:t>
            </a:r>
            <a:r>
              <a:rPr lang="en-US" sz="2800" dirty="0" err="1"/>
              <a:t>cisco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8826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Virtual Terminal Password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179705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/>
              <a:t> It establishes a login password on incoming Telnet                                                                                                             sessions.		 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73914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Router#conf</a:t>
            </a:r>
            <a:r>
              <a:rPr lang="en-US" sz="2800" dirty="0"/>
              <a:t> t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)#Line </a:t>
            </a:r>
            <a:r>
              <a:rPr lang="en-US" sz="2800" dirty="0" err="1"/>
              <a:t>vty</a:t>
            </a:r>
            <a:r>
              <a:rPr lang="en-US" sz="2800" dirty="0"/>
              <a:t> 0 4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-line)#Login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-line)#password </a:t>
            </a:r>
            <a:r>
              <a:rPr lang="en-US" sz="2800" dirty="0" err="1"/>
              <a:t>cisco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-line)#^Z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573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8600" y="88265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Console Password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/>
              <a:t>It establishes a login password on the console terminal.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09600" y="2819400"/>
            <a:ext cx="80010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Router#conf</a:t>
            </a:r>
            <a:r>
              <a:rPr lang="en-US" sz="2800" dirty="0"/>
              <a:t> t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)#Line Console 0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-line)#Login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-line)#Password </a:t>
            </a:r>
            <a:r>
              <a:rPr lang="en-US" sz="2800" dirty="0" err="1"/>
              <a:t>cisco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-line)#^Z</a:t>
            </a: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52400" y="822325"/>
            <a:ext cx="7391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Auxiliary </a:t>
            </a:r>
            <a:r>
              <a:rPr lang="en-US" sz="4000" b="1" dirty="0"/>
              <a:t>Password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108325" y="600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/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127125" y="1819275"/>
            <a:ext cx="695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i="1"/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/>
              <a:t>It establishes a login password to remote administration.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62000" y="2590800"/>
            <a:ext cx="76200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Router#conf t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Router(config)#Line Aux 0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Router(config-line)#Login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Router(config-line)#Password cisco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Router(config-line)#^Z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822325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CONFIGURING INTERFACES</a:t>
            </a:r>
            <a:endParaRPr lang="en-US" sz="4000" b="1" i="1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/>
              <a:t>LAN interface (ETHERNET Port)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3429000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 dirty="0"/>
              <a:t>WAN interface (SERIAL Port)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ETHERNET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04800" y="1746250"/>
            <a:ext cx="914400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)#Interface Ethernet 0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-if)#</a:t>
            </a:r>
            <a:r>
              <a:rPr lang="en-US" sz="2800" dirty="0" err="1"/>
              <a:t>Ip</a:t>
            </a:r>
            <a:r>
              <a:rPr lang="en-US" sz="2800" dirty="0"/>
              <a:t> Address 200.150.1.254 255.255.255.0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-if)#no shutdown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-if)#^Z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Router#Show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E0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SERIAL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3820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Router(config)#Interface Serial 0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Router(config-if)#Ip Address 150.10.1.1 255.255.0.0</a:t>
            </a:r>
          </a:p>
          <a:p>
            <a:pPr eaLnBrk="0" hangingPunct="0"/>
            <a:r>
              <a:rPr lang="en-US" sz="2800"/>
              <a:t>Router(config)#clock rate 56000</a:t>
            </a:r>
          </a:p>
          <a:p>
            <a:pPr eaLnBrk="0" hangingPunct="0"/>
            <a:r>
              <a:rPr lang="en-US" sz="2800"/>
              <a:t>Router(Config-if)# bandwidth 64</a:t>
            </a:r>
          </a:p>
          <a:p>
            <a:pPr eaLnBrk="0" hangingPunct="0"/>
            <a:r>
              <a:rPr lang="en-US" sz="2800"/>
              <a:t>Router(config-if)#No shutdown</a:t>
            </a:r>
          </a:p>
          <a:p>
            <a:pPr>
              <a:spcBef>
                <a:spcPct val="50000"/>
              </a:spcBef>
            </a:pPr>
            <a:r>
              <a:rPr lang="en-US" sz="2800"/>
              <a:t>Router(config-if)#^Z</a:t>
            </a:r>
          </a:p>
          <a:p>
            <a:pPr>
              <a:spcBef>
                <a:spcPct val="50000"/>
              </a:spcBef>
            </a:pPr>
            <a:endParaRPr lang="en-US" sz="2800"/>
          </a:p>
          <a:p>
            <a:pPr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6"/>
          <p:cNvSpPr txBox="1">
            <a:spLocks noChangeArrowheads="1"/>
          </p:cNvSpPr>
          <p:nvPr/>
        </p:nvSpPr>
        <p:spPr bwMode="auto">
          <a:xfrm>
            <a:off x="76200" y="746125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Interpreting </a:t>
            </a:r>
            <a:r>
              <a:rPr lang="en-US" sz="4000" b="1" dirty="0"/>
              <a:t>The Interface Status</a:t>
            </a:r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152400" y="1371600"/>
            <a:ext cx="883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Router# show </a:t>
            </a:r>
            <a:r>
              <a:rPr lang="en-US" sz="2800" dirty="0" err="1"/>
              <a:t>int</a:t>
            </a:r>
            <a:r>
              <a:rPr lang="en-US" sz="2800" dirty="0"/>
              <a:t> s0</a:t>
            </a: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152400" y="1949450"/>
            <a:ext cx="8001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Serial0 is up, line protocol is up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Is </a:t>
            </a:r>
            <a:r>
              <a:rPr lang="en-US" sz="2800" dirty="0"/>
              <a:t>the </a:t>
            </a:r>
            <a:r>
              <a:rPr lang="en-US" sz="2800" dirty="0" smtClean="0"/>
              <a:t>message </a:t>
            </a:r>
            <a:r>
              <a:rPr lang="en-US" sz="2800" dirty="0"/>
              <a:t>if the interface is operational.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228600" y="301625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Serial0 is up, line protocol is </a:t>
            </a:r>
            <a:r>
              <a:rPr lang="en-US" sz="2800" b="1" u="sng" dirty="0" smtClean="0"/>
              <a:t>down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This </a:t>
            </a:r>
            <a:r>
              <a:rPr lang="en-US" sz="2800" dirty="0"/>
              <a:t>is if there is any connection problem.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228600" y="4235450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 smtClean="0"/>
              <a:t>Serial0 </a:t>
            </a:r>
            <a:r>
              <a:rPr lang="en-US" sz="2800" b="1" u="sng" dirty="0"/>
              <a:t>is down, line protocol is </a:t>
            </a:r>
            <a:r>
              <a:rPr lang="en-US" sz="2800" b="1" u="sng" dirty="0" smtClean="0"/>
              <a:t>down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This </a:t>
            </a:r>
            <a:r>
              <a:rPr lang="en-US" sz="2800" dirty="0"/>
              <a:t>is if there is any interface problem.</a:t>
            </a:r>
          </a:p>
        </p:txBody>
      </p:sp>
      <p:sp>
        <p:nvSpPr>
          <p:cNvPr id="49159" name="Text Box 1032"/>
          <p:cNvSpPr txBox="1">
            <a:spLocks noChangeArrowheads="1"/>
          </p:cNvSpPr>
          <p:nvPr/>
        </p:nvSpPr>
        <p:spPr bwMode="auto">
          <a:xfrm>
            <a:off x="228600" y="545465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Serial0 is administratively down, line protocol is down</a:t>
            </a:r>
            <a:r>
              <a:rPr lang="en-US" sz="2800" dirty="0"/>
              <a:t>….. This is if the interface is disabled.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>
                <a:latin typeface="Calibri" pitchFamily="34" charset="0"/>
              </a:rPr>
              <a:t>Lecture Overview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600230"/>
            <a:ext cx="76200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b="1" u="sng" dirty="0" smtClean="0"/>
              <a:t>Cisco Router’s Basic Configuration </a:t>
            </a:r>
          </a:p>
          <a:p>
            <a:pPr marL="457200" indent="-457200">
              <a:spcBef>
                <a:spcPct val="50000"/>
              </a:spcBef>
            </a:pPr>
            <a:endParaRPr lang="en-US" sz="2800" b="1" dirty="0" smtClean="0"/>
          </a:p>
          <a:p>
            <a:pPr marL="457200" indent="-457200">
              <a:spcBef>
                <a:spcPct val="50000"/>
              </a:spcBef>
            </a:pPr>
            <a:r>
              <a:rPr lang="en-US" sz="2800" b="1" dirty="0" smtClean="0"/>
              <a:t>Working Modes Of a Router: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Mode (Default mode)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dirty="0"/>
              <a:t>Privilege or Administrative Mode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3"/>
            </a:pPr>
            <a:r>
              <a:rPr lang="en-US" dirty="0"/>
              <a:t>Global Configuration Mode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4"/>
            </a:pPr>
            <a:r>
              <a:rPr lang="en-US" dirty="0"/>
              <a:t>Interface Configuration Mode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5.	Line Configuration Mode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6.	Router Mode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7.	Sub-Interface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84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Router</a:t>
            </a:r>
            <a:r>
              <a:rPr lang="en-US" sz="2800" b="1" dirty="0"/>
              <a:t>&gt;</a:t>
            </a:r>
            <a:r>
              <a:rPr lang="en-US" sz="2800" dirty="0"/>
              <a:t> is the user mode, </a:t>
            </a:r>
            <a:r>
              <a:rPr lang="en-US" sz="2800" dirty="0" err="1" smtClean="0"/>
              <a:t>i.e</a:t>
            </a:r>
            <a:r>
              <a:rPr lang="en-US" sz="2800" dirty="0" smtClean="0"/>
              <a:t> </a:t>
            </a:r>
            <a:r>
              <a:rPr lang="en-US" sz="2800" dirty="0"/>
              <a:t>the default prompt. It means that when ever a router boots successfully it lands into the user mode. Router cannot be configured from this mode, but it is used for just monitoring purpose.   </a:t>
            </a:r>
            <a:endParaRPr lang="en-US" sz="2800" dirty="0" smtClean="0"/>
          </a:p>
        </p:txBody>
      </p:sp>
      <p:sp>
        <p:nvSpPr>
          <p:cNvPr id="34819" name="Line 5"/>
          <p:cNvSpPr>
            <a:spLocks noChangeShapeType="1"/>
          </p:cNvSpPr>
          <p:nvPr/>
        </p:nvSpPr>
        <p:spPr bwMode="auto">
          <a:xfrm>
            <a:off x="35814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 flipH="1">
            <a:off x="34290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24580"/>
            <a:ext cx="563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USER MODE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763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Router</a:t>
            </a:r>
            <a:r>
              <a:rPr lang="en-US" sz="2800" b="1" dirty="0"/>
              <a:t># </a:t>
            </a:r>
            <a:r>
              <a:rPr lang="en-US" sz="2800" dirty="0"/>
              <a:t> it is the administrating mode, we can check whether the settings and configurations made have been implemented or not. </a:t>
            </a:r>
            <a:endParaRPr lang="en-US" sz="2800" dirty="0" smtClean="0"/>
          </a:p>
          <a:p>
            <a:pPr>
              <a:spcBef>
                <a:spcPct val="50000"/>
              </a:spcBef>
            </a:pPr>
            <a:r>
              <a:rPr lang="en-US" sz="2800" dirty="0" smtClean="0"/>
              <a:t>Router&gt; en </a:t>
            </a:r>
            <a:r>
              <a:rPr lang="en-US" sz="2800" i="1" dirty="0" smtClean="0"/>
              <a:t>(Press enter)</a:t>
            </a:r>
            <a:r>
              <a:rPr lang="en-US" sz="2800" dirty="0" smtClean="0"/>
              <a:t>--- </a:t>
            </a:r>
            <a:r>
              <a:rPr lang="en-US" sz="2800" i="1" dirty="0" smtClean="0"/>
              <a:t>to activate privilege mode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Router #	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Router </a:t>
            </a:r>
            <a:r>
              <a:rPr lang="en-US" sz="2800" dirty="0"/>
              <a:t># </a:t>
            </a: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e0 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If </a:t>
            </a:r>
            <a:r>
              <a:rPr lang="en-US" sz="2800" dirty="0"/>
              <a:t>it is new router all the interfaces are by default shut down, so the message will be, “ Ethernet 0 is administratively down, line protocol is down.”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PRIVILEGE MODE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35814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Router# Config t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6576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34290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44196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 (Config)#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28600" y="868362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Global Configuration Mode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As the name indicates, it is a global configuration mode </a:t>
            </a:r>
            <a:r>
              <a:rPr lang="en-US" sz="2800" dirty="0" smtClean="0"/>
              <a:t>i.e</a:t>
            </a:r>
            <a:r>
              <a:rPr lang="en-US" sz="2800" dirty="0"/>
              <a:t>. we can configure any interface from this mode, just by entering into the interface mode.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" y="6858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The “Clock” Command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84582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The clock command is used to set the clock of  Router. </a:t>
            </a:r>
          </a:p>
          <a:p>
            <a:pPr>
              <a:spcBef>
                <a:spcPct val="50000"/>
              </a:spcBef>
            </a:pPr>
            <a:r>
              <a:rPr lang="en-US" sz="2800" u="sng" dirty="0"/>
              <a:t>Syntax.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Router# clock set </a:t>
            </a:r>
            <a:r>
              <a:rPr lang="en-US" sz="2800" dirty="0" err="1"/>
              <a:t>hh:mm:ss</a:t>
            </a:r>
            <a:r>
              <a:rPr lang="en-US" sz="2800" dirty="0"/>
              <a:t>  Day of week   Month   Year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E.g.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Router#clock</a:t>
            </a:r>
            <a:r>
              <a:rPr lang="en-US" sz="2800" dirty="0"/>
              <a:t> set 16:35:00  1 April  2003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0" y="57150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Note*  This is the only configuration which can be done from privilege </a:t>
            </a:r>
            <a:r>
              <a:rPr lang="en-US" i="1" dirty="0" err="1"/>
              <a:t>mode,every</a:t>
            </a:r>
            <a:r>
              <a:rPr lang="en-US" i="1" dirty="0"/>
              <a:t> other configuration should be done at global configuration mode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Some </a:t>
            </a:r>
            <a:r>
              <a:rPr lang="en-US" sz="2800" b="1" u="sng" dirty="0" smtClean="0"/>
              <a:t>important  </a:t>
            </a:r>
            <a:r>
              <a:rPr lang="en-US" sz="2800" b="1" u="sng" dirty="0"/>
              <a:t>show commands in privilege mode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9600" y="1125538"/>
            <a:ext cx="91440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Router</a:t>
            </a:r>
            <a:r>
              <a:rPr lang="en-US" sz="2800" dirty="0"/>
              <a:t># </a:t>
            </a:r>
            <a:r>
              <a:rPr lang="en-US" sz="2800" dirty="0" err="1"/>
              <a:t>sh</a:t>
            </a:r>
            <a:r>
              <a:rPr lang="en-US" sz="2800" dirty="0"/>
              <a:t> clock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828800" y="1430338"/>
            <a:ext cx="54102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(interface name </a:t>
            </a:r>
            <a:r>
              <a:rPr lang="en-US" sz="2800" dirty="0" err="1"/>
              <a:t>eg</a:t>
            </a:r>
            <a:r>
              <a:rPr lang="en-US" sz="2800" dirty="0"/>
              <a:t> e0)</a:t>
            </a:r>
          </a:p>
          <a:p>
            <a:pPr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828800" y="1752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/>
              <a:t>Sh</a:t>
            </a:r>
            <a:r>
              <a:rPr lang="en-US" sz="2800" dirty="0" smtClean="0"/>
              <a:t> history</a:t>
            </a:r>
            <a:endParaRPr lang="en-US" sz="2800" dirty="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828800" y="20716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Sh</a:t>
            </a:r>
            <a:r>
              <a:rPr lang="en-US" sz="2800" dirty="0"/>
              <a:t> memory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1828800" y="2465388"/>
            <a:ext cx="6096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Sh running-config </a:t>
            </a:r>
          </a:p>
          <a:p>
            <a:pPr>
              <a:spcBef>
                <a:spcPct val="50000"/>
              </a:spcBef>
            </a:pP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828800" y="28194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Sh</a:t>
            </a:r>
            <a:r>
              <a:rPr lang="en-US" sz="2800" dirty="0"/>
              <a:t> startup-</a:t>
            </a:r>
            <a:r>
              <a:rPr lang="en-US" sz="2800" dirty="0" err="1"/>
              <a:t>config</a:t>
            </a:r>
            <a:endParaRPr lang="en-US" sz="2800" dirty="0"/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304800" y="3824287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To save configuration from RAM TO NVRAM</a:t>
            </a: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609600" y="4572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Router#Copy</a:t>
            </a:r>
            <a:r>
              <a:rPr lang="en-US" sz="2800" dirty="0"/>
              <a:t> Running-</a:t>
            </a:r>
            <a:r>
              <a:rPr lang="en-US" sz="2800" dirty="0" err="1"/>
              <a:t>config</a:t>
            </a:r>
            <a:r>
              <a:rPr lang="en-US" sz="2800" dirty="0"/>
              <a:t> Startup-</a:t>
            </a:r>
            <a:r>
              <a:rPr lang="en-US" sz="2800" dirty="0" err="1"/>
              <a:t>config</a:t>
            </a:r>
            <a:r>
              <a:rPr lang="en-US" sz="2800" dirty="0"/>
              <a:t>  (or)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533400" y="55626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Router#Write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533400" y="1600200"/>
            <a:ext cx="8839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To </a:t>
            </a:r>
            <a:r>
              <a:rPr lang="en-US" sz="2800" dirty="0"/>
              <a:t>configure Hostname (or) Identification of Router over the network.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1050925" y="1666875"/>
            <a:ext cx="656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i="1"/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609600" y="2478107"/>
            <a:ext cx="7467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Router#conf</a:t>
            </a:r>
            <a:r>
              <a:rPr lang="en-US" sz="2800" dirty="0"/>
              <a:t> t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)#Hostname R_2503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R_2503(</a:t>
            </a:r>
            <a:r>
              <a:rPr lang="en-US" sz="2800" dirty="0" err="1" smtClean="0"/>
              <a:t>config</a:t>
            </a:r>
            <a:r>
              <a:rPr lang="en-US" sz="2800" dirty="0"/>
              <a:t>)#^Z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Router Password Configuration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14400" y="1854200"/>
            <a:ext cx="6781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User Mode Password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Privilege  </a:t>
            </a:r>
            <a:r>
              <a:rPr lang="en-US" sz="2800" dirty="0"/>
              <a:t>Password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/>
              <a:t>Virtual </a:t>
            </a:r>
            <a:r>
              <a:rPr lang="en-US" sz="2800" smtClean="0"/>
              <a:t>Terminal (</a:t>
            </a:r>
            <a:r>
              <a:rPr lang="en-US" sz="2800"/>
              <a:t>Virtual Teletype</a:t>
            </a:r>
            <a:r>
              <a:rPr lang="en-US" sz="2800" smtClean="0"/>
              <a:t>) </a:t>
            </a:r>
            <a:r>
              <a:rPr lang="en-US" sz="2800" dirty="0"/>
              <a:t>Password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dirty="0"/>
              <a:t>Console Password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/>
              <a:t>Auxiliary </a:t>
            </a:r>
            <a:r>
              <a:rPr lang="en-US" sz="2800" dirty="0"/>
              <a:t>Password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146</TotalTime>
  <Words>610</Words>
  <Application>Microsoft Office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Arial</vt:lpstr>
      <vt:lpstr>Calibri</vt:lpstr>
      <vt:lpstr>Verdana</vt:lpstr>
      <vt:lpstr>Wingdings</vt:lpstr>
      <vt:lpstr>cisco</vt:lpstr>
      <vt:lpstr>CCNA  (200-125)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Muhammad Naeem Awan</cp:lastModifiedBy>
  <cp:revision>70</cp:revision>
  <dcterms:created xsi:type="dcterms:W3CDTF">2006-08-16T00:00:00Z</dcterms:created>
  <dcterms:modified xsi:type="dcterms:W3CDTF">2019-03-22T04:01:03Z</dcterms:modified>
</cp:coreProperties>
</file>