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0"/>
  </p:notesMasterIdLst>
  <p:sldIdLst>
    <p:sldId id="265" r:id="rId2"/>
    <p:sldId id="257" r:id="rId3"/>
    <p:sldId id="260" r:id="rId4"/>
    <p:sldId id="261" r:id="rId5"/>
    <p:sldId id="262" r:id="rId6"/>
    <p:sldId id="263" r:id="rId7"/>
    <p:sldId id="259" r:id="rId8"/>
    <p:sldId id="264"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2450E19-55B6-4FB3-BABE-3B2FED77E707}" type="datetimeFigureOut">
              <a:rPr lang="en-US" smtClean="0"/>
              <a:pPr/>
              <a:t>22-Mar-19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23D3412-7793-41CE-A4B8-4DD99C3C1A8A}" type="slidenum">
              <a:rPr lang="en-US" smtClean="0"/>
              <a:pPr/>
              <a:t>‹#›</a:t>
            </a:fld>
            <a:endParaRPr lang="en-US"/>
          </a:p>
        </p:txBody>
      </p:sp>
    </p:spTree>
    <p:extLst>
      <p:ext uri="{BB962C8B-B14F-4D97-AF65-F5344CB8AC3E}">
        <p14:creationId xmlns:p14="http://schemas.microsoft.com/office/powerpoint/2010/main" val="4249624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3D035314-D401-4A09-9A88-BCE5F3115278}"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0" name="Rectangle 11"/>
          <p:cNvSpPr>
            <a:spLocks noChangeArrowheads="1"/>
          </p:cNvSpPr>
          <p:nvPr/>
        </p:nvSpPr>
        <p:spPr bwMode="auto">
          <a:xfrm>
            <a:off x="0" y="6623050"/>
            <a:ext cx="803275" cy="234950"/>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183751"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118375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295400"/>
            <a:ext cx="3810000" cy="4648200"/>
          </a:xfrm>
        </p:spPr>
        <p:txBody>
          <a:bodyPr/>
          <a:lstStyle/>
          <a:p>
            <a:pPr lvl="0"/>
            <a:r>
              <a:rPr lang="en-US" noProof="0" smtClean="0"/>
              <a:t>Click icon to add chart</a:t>
            </a:r>
          </a:p>
        </p:txBody>
      </p:sp>
      <p:sp>
        <p:nvSpPr>
          <p:cNvPr id="5" name="Date Placeholder 4"/>
          <p:cNvSpPr>
            <a:spLocks noGrp="1" noChangeArrowheads="1"/>
          </p:cNvSpPr>
          <p:nvPr>
            <p:ph type="dt" sz="half" idx="10"/>
          </p:nvPr>
        </p:nvSpPr>
        <p:spPr>
          <a:xfrm rot="5400000">
            <a:off x="7589520" y="1081851"/>
            <a:ext cx="2011680" cy="384048"/>
          </a:xfrm>
          <a:prstGeom prst="rect">
            <a:avLst/>
          </a:prstGeom>
          <a:ln/>
        </p:spPr>
        <p:txBody>
          <a:bodyPr/>
          <a:lstStyle>
            <a:lvl1pPr>
              <a:defRPr/>
            </a:lvl1pPr>
          </a:lstStyle>
          <a:p>
            <a:fld id="{1D8BD707-D9CF-40AE-B4C6-C98DA3205C09}" type="datetimeFigureOut">
              <a:rPr lang="en-US" smtClean="0"/>
              <a:pPr/>
              <a:t>22-Mar-19</a:t>
            </a:fld>
            <a:endParaRPr lang="en-US"/>
          </a:p>
        </p:txBody>
      </p:sp>
      <p:sp>
        <p:nvSpPr>
          <p:cNvPr id="6" name="Footer Placeholder 5"/>
          <p:cNvSpPr>
            <a:spLocks noGrp="1" noChangeArrowheads="1"/>
          </p:cNvSpPr>
          <p:nvPr>
            <p:ph type="ftr" sz="quarter" idx="11"/>
          </p:nvPr>
        </p:nvSpPr>
        <p:spPr>
          <a:xfrm rot="5400000">
            <a:off x="6990186" y="3737240"/>
            <a:ext cx="3200400" cy="36576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129016" y="5734050"/>
            <a:ext cx="609600" cy="521208"/>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182724"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1AD6FAFF-FEFF-4233-B96C-E5EA07693EB8}"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6" descr="PPt_TopBand_Artwork"/>
          <p:cNvPicPr>
            <a:picLocks noChangeAspect="1" noChangeArrowheads="1"/>
          </p:cNvPicPr>
          <p:nvPr/>
        </p:nvPicPr>
        <p:blipFill>
          <a:blip r:embed="rId14"/>
          <a:srcRect/>
          <a:stretch>
            <a:fillRect/>
          </a:stretch>
        </p:blipFill>
        <p:spPr bwMode="auto">
          <a:xfrm>
            <a:off x="0" y="0"/>
            <a:ext cx="9140825" cy="685800"/>
          </a:xfrm>
          <a:prstGeom prst="rect">
            <a:avLst/>
          </a:prstGeom>
          <a:noFill/>
          <a:ln w="9525">
            <a:noFill/>
            <a:miter lim="800000"/>
            <a:headEnd/>
            <a:tailEnd/>
          </a:ln>
        </p:spPr>
      </p:pic>
      <p:sp>
        <p:nvSpPr>
          <p:cNvPr id="1182727"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182728"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6172200" cy="1894362"/>
          </a:xfrm>
        </p:spPr>
        <p:txBody>
          <a:bodyPr/>
          <a:lstStyle/>
          <a:p>
            <a:r>
              <a:rPr lang="en-US" dirty="0" smtClean="0">
                <a:latin typeface="Verdana" pitchFamily="34" charset="0"/>
                <a:ea typeface="Verdana" pitchFamily="34" charset="0"/>
                <a:cs typeface="Verdana" pitchFamily="34" charset="0"/>
              </a:rPr>
              <a:t>CCNA</a:t>
            </a:r>
            <a:br>
              <a:rPr lang="en-US" dirty="0" smtClean="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(200-125)</a:t>
            </a:r>
            <a:endParaRPr lang="en-US"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762000" y="4343400"/>
            <a:ext cx="6172200" cy="1371600"/>
          </a:xfrm>
        </p:spPr>
        <p:txBody>
          <a:bodyPr>
            <a:normAutofit/>
          </a:bodyPr>
          <a:lstStyle/>
          <a:p>
            <a:r>
              <a:rPr lang="en-US" sz="2500" dirty="0" smtClean="0">
                <a:latin typeface="Verdana" pitchFamily="34" charset="0"/>
                <a:ea typeface="Verdana" pitchFamily="34" charset="0"/>
                <a:cs typeface="Verdana" pitchFamily="34" charset="0"/>
              </a:rPr>
              <a:t>Cisco Router’s Boot Sequence</a:t>
            </a: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143000" y="5334000"/>
            <a:ext cx="3095625"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smtClean="0">
                <a:solidFill>
                  <a:srgbClr val="4D4D4D"/>
                </a:solidFill>
                <a:ea typeface="SimSun" pitchFamily="2" charset="-122"/>
              </a:rPr>
              <a:t>Muhammad Naeem</a:t>
            </a:r>
            <a:endParaRPr lang="en-US" sz="1000" b="1" dirty="0" smtClean="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E-Mail:  mna571@yahoo.com</a:t>
            </a:r>
            <a:endParaRPr lang="en-US" sz="1000" b="1" dirty="0">
              <a:solidFill>
                <a:srgbClr val="4D4D4D"/>
              </a:solidFill>
              <a:ea typeface="SimSun" pitchFamily="2" charset="-122"/>
            </a:endParaRP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4D4D4D"/>
                </a:solidFill>
                <a:ea typeface="SimSun" pitchFamily="2" charset="-122"/>
              </a:rPr>
              <a:t/>
            </a: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1083484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chemeClr val="tx1"/>
                </a:solidFill>
                <a:latin typeface="Verdana" pitchFamily="34" charset="0"/>
                <a:ea typeface="Verdana" pitchFamily="34" charset="0"/>
                <a:cs typeface="Verdana" pitchFamily="34" charset="0"/>
              </a:rPr>
              <a:t>Lecture Overview</a:t>
            </a:r>
          </a:p>
        </p:txBody>
      </p:sp>
      <p:sp>
        <p:nvSpPr>
          <p:cNvPr id="3" name="Content Placeholder 2"/>
          <p:cNvSpPr>
            <a:spLocks noGrp="1"/>
          </p:cNvSpPr>
          <p:nvPr>
            <p:ph idx="1"/>
          </p:nvPr>
        </p:nvSpPr>
        <p:spPr>
          <a:xfrm>
            <a:off x="914400" y="1905000"/>
            <a:ext cx="7239000" cy="4389120"/>
          </a:xfrm>
        </p:spPr>
        <p:txBody>
          <a:bodyPr/>
          <a:lstStyle/>
          <a:p>
            <a:endParaRPr lang="en-US" dirty="0" smtClean="0"/>
          </a:p>
          <a:p>
            <a:r>
              <a:rPr lang="en-US" b="1" dirty="0" smtClean="0">
                <a:latin typeface="Verdana" pitchFamily="34" charset="0"/>
                <a:ea typeface="Verdana" pitchFamily="34" charset="0"/>
                <a:cs typeface="Verdana" pitchFamily="34" charset="0"/>
              </a:rPr>
              <a:t>Boot Sequence of Cisco Router</a:t>
            </a:r>
          </a:p>
          <a:p>
            <a:endParaRPr lang="en-US" b="1" dirty="0" smtClean="0">
              <a:latin typeface="Verdana" pitchFamily="34" charset="0"/>
              <a:ea typeface="Verdana" pitchFamily="34" charset="0"/>
              <a:cs typeface="Verdana" pitchFamily="34" charset="0"/>
            </a:endParaRPr>
          </a:p>
          <a:p>
            <a:r>
              <a:rPr lang="en-US" b="1" dirty="0" smtClean="0">
                <a:latin typeface="Verdana" pitchFamily="34" charset="0"/>
                <a:ea typeface="Verdana" pitchFamily="34" charset="0"/>
                <a:cs typeface="Verdana" pitchFamily="34" charset="0"/>
              </a:rPr>
              <a:t>Components of Cisco Router</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28600" y="906959"/>
            <a:ext cx="8458200" cy="646331"/>
          </a:xfrm>
          <a:prstGeom prst="rect">
            <a:avLst/>
          </a:prstGeom>
          <a:noFill/>
          <a:ln w="9525">
            <a:noFill/>
            <a:miter lim="800000"/>
            <a:headEnd/>
            <a:tailEnd/>
          </a:ln>
        </p:spPr>
        <p:txBody>
          <a:bodyPr wrap="square">
            <a:spAutoFit/>
          </a:bodyPr>
          <a:lstStyle/>
          <a:p>
            <a:pPr>
              <a:spcBef>
                <a:spcPct val="50000"/>
              </a:spcBef>
            </a:pPr>
            <a:r>
              <a:rPr lang="en-US" sz="3600" b="1" u="sng" dirty="0" smtClean="0">
                <a:latin typeface="Verdana" pitchFamily="34" charset="0"/>
                <a:ea typeface="Verdana" pitchFamily="34" charset="0"/>
                <a:cs typeface="Verdana" pitchFamily="34" charset="0"/>
              </a:rPr>
              <a:t>Boot Sequence of Cisco Router</a:t>
            </a:r>
            <a:endParaRPr lang="en-US" sz="3600" b="1" u="sng" dirty="0">
              <a:latin typeface="Verdana" pitchFamily="34" charset="0"/>
              <a:ea typeface="Verdana" pitchFamily="34" charset="0"/>
              <a:cs typeface="Verdana" pitchFamily="34" charset="0"/>
            </a:endParaRPr>
          </a:p>
        </p:txBody>
      </p:sp>
      <p:sp>
        <p:nvSpPr>
          <p:cNvPr id="31747" name="Text Box 3"/>
          <p:cNvSpPr txBox="1">
            <a:spLocks noChangeArrowheads="1"/>
          </p:cNvSpPr>
          <p:nvPr/>
        </p:nvSpPr>
        <p:spPr bwMode="auto">
          <a:xfrm>
            <a:off x="0" y="1739900"/>
            <a:ext cx="9144000" cy="1477328"/>
          </a:xfrm>
          <a:prstGeom prst="rect">
            <a:avLst/>
          </a:prstGeom>
          <a:noFill/>
          <a:ln w="9525">
            <a:noFill/>
            <a:miter lim="800000"/>
            <a:headEnd/>
            <a:tailEnd/>
          </a:ln>
        </p:spPr>
        <p:txBody>
          <a:bodyPr>
            <a:spAutoFit/>
          </a:bodyPr>
          <a:lstStyle/>
          <a:p>
            <a:pPr marL="457200" indent="-457200" algn="just">
              <a:spcBef>
                <a:spcPct val="50000"/>
              </a:spcBef>
            </a:pPr>
            <a:r>
              <a:rPr lang="en-US" dirty="0"/>
              <a:t>      </a:t>
            </a:r>
            <a:r>
              <a:rPr lang="en-US" dirty="0" smtClean="0"/>
              <a:t>Router </a:t>
            </a:r>
            <a:r>
              <a:rPr lang="en-US" dirty="0"/>
              <a:t>for the first time is configured through the CONSOLE port.COM port of a PC </a:t>
            </a:r>
            <a:r>
              <a:rPr lang="en-US" dirty="0" smtClean="0"/>
              <a:t>is connected </a:t>
            </a:r>
            <a:r>
              <a:rPr lang="en-US" dirty="0"/>
              <a:t>to the console port of router with a console </a:t>
            </a:r>
            <a:r>
              <a:rPr lang="en-US" dirty="0" smtClean="0"/>
              <a:t>cable. </a:t>
            </a:r>
            <a:r>
              <a:rPr lang="en-US" dirty="0"/>
              <a:t>Router is accessible by a </a:t>
            </a:r>
            <a:r>
              <a:rPr lang="en-US" dirty="0" smtClean="0"/>
              <a:t>tool in </a:t>
            </a:r>
            <a:r>
              <a:rPr lang="en-US" dirty="0"/>
              <a:t>windows, it is called HYPER </a:t>
            </a:r>
            <a:r>
              <a:rPr lang="en-US" dirty="0" smtClean="0"/>
              <a:t>TEMINAL or any third party software like putty. </a:t>
            </a:r>
            <a:r>
              <a:rPr lang="en-US" dirty="0"/>
              <a:t>As soon as the router is powered on and accessed, the following things happen, </a:t>
            </a:r>
          </a:p>
        </p:txBody>
      </p:sp>
      <p:sp>
        <p:nvSpPr>
          <p:cNvPr id="31757" name="Line 13"/>
          <p:cNvSpPr>
            <a:spLocks noChangeShapeType="1"/>
          </p:cNvSpPr>
          <p:nvPr/>
        </p:nvSpPr>
        <p:spPr bwMode="auto">
          <a:xfrm>
            <a:off x="3733800" y="4800600"/>
            <a:ext cx="838200" cy="0"/>
          </a:xfrm>
          <a:prstGeom prst="line">
            <a:avLst/>
          </a:prstGeom>
          <a:noFill/>
          <a:ln w="9525">
            <a:solidFill>
              <a:schemeClr val="tx1"/>
            </a:solidFill>
            <a:round/>
            <a:headEnd/>
            <a:tailEnd type="triangle" w="med" len="med"/>
          </a:ln>
        </p:spPr>
        <p:txBody>
          <a:bodyPr/>
          <a:lstStyle/>
          <a:p>
            <a:endParaRPr lang="en-US"/>
          </a:p>
        </p:txBody>
      </p:sp>
      <p:grpSp>
        <p:nvGrpSpPr>
          <p:cNvPr id="16" name="Group 15"/>
          <p:cNvGrpSpPr/>
          <p:nvPr/>
        </p:nvGrpSpPr>
        <p:grpSpPr>
          <a:xfrm>
            <a:off x="2514600" y="3276600"/>
            <a:ext cx="6096000" cy="3429000"/>
            <a:chOff x="2514600" y="3124200"/>
            <a:chExt cx="6096000" cy="3429000"/>
          </a:xfrm>
        </p:grpSpPr>
        <p:sp>
          <p:nvSpPr>
            <p:cNvPr id="31748" name="Text Box 4"/>
            <p:cNvSpPr txBox="1">
              <a:spLocks noChangeArrowheads="1"/>
            </p:cNvSpPr>
            <p:nvPr/>
          </p:nvSpPr>
          <p:spPr bwMode="auto">
            <a:xfrm>
              <a:off x="2743200" y="3124200"/>
              <a:ext cx="2743200" cy="457200"/>
            </a:xfrm>
            <a:prstGeom prst="rect">
              <a:avLst/>
            </a:prstGeom>
            <a:noFill/>
            <a:ln w="9525">
              <a:noFill/>
              <a:miter lim="800000"/>
              <a:headEnd/>
              <a:tailEnd/>
            </a:ln>
          </p:spPr>
          <p:txBody>
            <a:bodyPr>
              <a:spAutoFit/>
            </a:bodyPr>
            <a:lstStyle/>
            <a:p>
              <a:pPr>
                <a:spcBef>
                  <a:spcPct val="50000"/>
                </a:spcBef>
              </a:pPr>
              <a:r>
                <a:rPr lang="en-US" dirty="0"/>
                <a:t>POST</a:t>
              </a:r>
            </a:p>
          </p:txBody>
        </p:sp>
        <p:sp>
          <p:nvSpPr>
            <p:cNvPr id="31749" name="Text Box 5"/>
            <p:cNvSpPr txBox="1">
              <a:spLocks noChangeArrowheads="1"/>
            </p:cNvSpPr>
            <p:nvPr/>
          </p:nvSpPr>
          <p:spPr bwMode="auto">
            <a:xfrm>
              <a:off x="2514600" y="3810000"/>
              <a:ext cx="2362200" cy="457200"/>
            </a:xfrm>
            <a:prstGeom prst="rect">
              <a:avLst/>
            </a:prstGeom>
            <a:noFill/>
            <a:ln w="9525">
              <a:noFill/>
              <a:miter lim="800000"/>
              <a:headEnd/>
              <a:tailEnd/>
            </a:ln>
          </p:spPr>
          <p:txBody>
            <a:bodyPr>
              <a:spAutoFit/>
            </a:bodyPr>
            <a:lstStyle/>
            <a:p>
              <a:pPr>
                <a:spcBef>
                  <a:spcPct val="50000"/>
                </a:spcBef>
              </a:pPr>
              <a:r>
                <a:rPr lang="en-US" dirty="0"/>
                <a:t>BOOT STRAP</a:t>
              </a:r>
            </a:p>
          </p:txBody>
        </p:sp>
        <p:sp>
          <p:nvSpPr>
            <p:cNvPr id="31750" name="Text Box 6"/>
            <p:cNvSpPr txBox="1">
              <a:spLocks noChangeArrowheads="1"/>
            </p:cNvSpPr>
            <p:nvPr/>
          </p:nvSpPr>
          <p:spPr bwMode="auto">
            <a:xfrm>
              <a:off x="2819400" y="4572000"/>
              <a:ext cx="3200400" cy="457200"/>
            </a:xfrm>
            <a:prstGeom prst="rect">
              <a:avLst/>
            </a:prstGeom>
            <a:noFill/>
            <a:ln w="9525">
              <a:noFill/>
              <a:miter lim="800000"/>
              <a:headEnd/>
              <a:tailEnd/>
            </a:ln>
          </p:spPr>
          <p:txBody>
            <a:bodyPr>
              <a:spAutoFit/>
            </a:bodyPr>
            <a:lstStyle/>
            <a:p>
              <a:pPr>
                <a:spcBef>
                  <a:spcPct val="50000"/>
                </a:spcBef>
              </a:pPr>
              <a:r>
                <a:rPr lang="en-US" dirty="0"/>
                <a:t>FLASH</a:t>
              </a:r>
            </a:p>
          </p:txBody>
        </p:sp>
        <p:sp>
          <p:nvSpPr>
            <p:cNvPr id="31751" name="Text Box 7"/>
            <p:cNvSpPr txBox="1">
              <a:spLocks noChangeArrowheads="1"/>
            </p:cNvSpPr>
            <p:nvPr/>
          </p:nvSpPr>
          <p:spPr bwMode="auto">
            <a:xfrm>
              <a:off x="2743200" y="5410200"/>
              <a:ext cx="1905000" cy="457200"/>
            </a:xfrm>
            <a:prstGeom prst="rect">
              <a:avLst/>
            </a:prstGeom>
            <a:noFill/>
            <a:ln w="9525">
              <a:noFill/>
              <a:miter lim="800000"/>
              <a:headEnd/>
              <a:tailEnd/>
            </a:ln>
          </p:spPr>
          <p:txBody>
            <a:bodyPr>
              <a:spAutoFit/>
            </a:bodyPr>
            <a:lstStyle/>
            <a:p>
              <a:pPr>
                <a:spcBef>
                  <a:spcPct val="50000"/>
                </a:spcBef>
              </a:pPr>
              <a:r>
                <a:rPr lang="en-US"/>
                <a:t>NVRAM</a:t>
              </a:r>
            </a:p>
          </p:txBody>
        </p:sp>
        <p:sp>
          <p:nvSpPr>
            <p:cNvPr id="31752" name="Text Box 8"/>
            <p:cNvSpPr txBox="1">
              <a:spLocks noChangeArrowheads="1"/>
            </p:cNvSpPr>
            <p:nvPr/>
          </p:nvSpPr>
          <p:spPr bwMode="auto">
            <a:xfrm>
              <a:off x="2590800" y="6096000"/>
              <a:ext cx="2819400" cy="457200"/>
            </a:xfrm>
            <a:prstGeom prst="rect">
              <a:avLst/>
            </a:prstGeom>
            <a:noFill/>
            <a:ln w="9525">
              <a:noFill/>
              <a:miter lim="800000"/>
              <a:headEnd/>
              <a:tailEnd/>
            </a:ln>
          </p:spPr>
          <p:txBody>
            <a:bodyPr>
              <a:spAutoFit/>
            </a:bodyPr>
            <a:lstStyle/>
            <a:p>
              <a:pPr>
                <a:spcBef>
                  <a:spcPct val="50000"/>
                </a:spcBef>
              </a:pPr>
              <a:r>
                <a:rPr lang="en-US" dirty="0"/>
                <a:t>Setup Mode</a:t>
              </a:r>
            </a:p>
          </p:txBody>
        </p:sp>
        <p:sp>
          <p:nvSpPr>
            <p:cNvPr id="31753" name="Line 9"/>
            <p:cNvSpPr>
              <a:spLocks noChangeShapeType="1"/>
            </p:cNvSpPr>
            <p:nvPr/>
          </p:nvSpPr>
          <p:spPr bwMode="auto">
            <a:xfrm>
              <a:off x="3200400" y="3505200"/>
              <a:ext cx="0" cy="304800"/>
            </a:xfrm>
            <a:prstGeom prst="line">
              <a:avLst/>
            </a:prstGeom>
            <a:noFill/>
            <a:ln w="9525">
              <a:solidFill>
                <a:schemeClr val="tx1"/>
              </a:solidFill>
              <a:round/>
              <a:headEnd/>
              <a:tailEnd type="triangle" w="med" len="med"/>
            </a:ln>
          </p:spPr>
          <p:txBody>
            <a:bodyPr/>
            <a:lstStyle/>
            <a:p>
              <a:endParaRPr lang="en-US"/>
            </a:p>
          </p:txBody>
        </p:sp>
        <p:sp>
          <p:nvSpPr>
            <p:cNvPr id="31754" name="Line 10"/>
            <p:cNvSpPr>
              <a:spLocks noChangeShapeType="1"/>
            </p:cNvSpPr>
            <p:nvPr/>
          </p:nvSpPr>
          <p:spPr bwMode="auto">
            <a:xfrm>
              <a:off x="3200400" y="4191000"/>
              <a:ext cx="0" cy="381000"/>
            </a:xfrm>
            <a:prstGeom prst="line">
              <a:avLst/>
            </a:prstGeom>
            <a:noFill/>
            <a:ln w="9525">
              <a:solidFill>
                <a:schemeClr val="tx1"/>
              </a:solidFill>
              <a:round/>
              <a:headEnd/>
              <a:tailEnd type="triangle" w="med" len="med"/>
            </a:ln>
          </p:spPr>
          <p:txBody>
            <a:bodyPr/>
            <a:lstStyle/>
            <a:p>
              <a:endParaRPr lang="en-US"/>
            </a:p>
          </p:txBody>
        </p:sp>
        <p:sp>
          <p:nvSpPr>
            <p:cNvPr id="31755" name="Line 11"/>
            <p:cNvSpPr>
              <a:spLocks noChangeShapeType="1"/>
            </p:cNvSpPr>
            <p:nvPr/>
          </p:nvSpPr>
          <p:spPr bwMode="auto">
            <a:xfrm>
              <a:off x="3200400" y="5029200"/>
              <a:ext cx="0" cy="381000"/>
            </a:xfrm>
            <a:prstGeom prst="line">
              <a:avLst/>
            </a:prstGeom>
            <a:noFill/>
            <a:ln w="9525">
              <a:solidFill>
                <a:schemeClr val="tx1"/>
              </a:solidFill>
              <a:round/>
              <a:headEnd/>
              <a:tailEnd type="triangle" w="med" len="med"/>
            </a:ln>
          </p:spPr>
          <p:txBody>
            <a:bodyPr/>
            <a:lstStyle/>
            <a:p>
              <a:endParaRPr lang="en-US"/>
            </a:p>
          </p:txBody>
        </p:sp>
        <p:sp>
          <p:nvSpPr>
            <p:cNvPr id="31756" name="Line 12"/>
            <p:cNvSpPr>
              <a:spLocks noChangeShapeType="1"/>
            </p:cNvSpPr>
            <p:nvPr/>
          </p:nvSpPr>
          <p:spPr bwMode="auto">
            <a:xfrm>
              <a:off x="3200400" y="5791200"/>
              <a:ext cx="0" cy="381000"/>
            </a:xfrm>
            <a:prstGeom prst="line">
              <a:avLst/>
            </a:prstGeom>
            <a:noFill/>
            <a:ln w="9525">
              <a:solidFill>
                <a:schemeClr val="tx1"/>
              </a:solidFill>
              <a:round/>
              <a:headEnd/>
              <a:tailEnd type="triangle" w="med" len="med"/>
            </a:ln>
          </p:spPr>
          <p:txBody>
            <a:bodyPr/>
            <a:lstStyle/>
            <a:p>
              <a:endParaRPr lang="en-US"/>
            </a:p>
          </p:txBody>
        </p:sp>
        <p:sp>
          <p:nvSpPr>
            <p:cNvPr id="31758" name="Text Box 14"/>
            <p:cNvSpPr txBox="1">
              <a:spLocks noChangeArrowheads="1"/>
            </p:cNvSpPr>
            <p:nvPr/>
          </p:nvSpPr>
          <p:spPr bwMode="auto">
            <a:xfrm>
              <a:off x="4572000" y="4572000"/>
              <a:ext cx="2286000" cy="457200"/>
            </a:xfrm>
            <a:prstGeom prst="rect">
              <a:avLst/>
            </a:prstGeom>
            <a:noFill/>
            <a:ln w="9525">
              <a:noFill/>
              <a:miter lim="800000"/>
              <a:headEnd/>
              <a:tailEnd/>
            </a:ln>
          </p:spPr>
          <p:txBody>
            <a:bodyPr>
              <a:spAutoFit/>
            </a:bodyPr>
            <a:lstStyle/>
            <a:p>
              <a:pPr>
                <a:spcBef>
                  <a:spcPct val="50000"/>
                </a:spcBef>
              </a:pPr>
              <a:r>
                <a:rPr lang="en-US" dirty="0"/>
                <a:t>ROM (mini IOS)</a:t>
              </a:r>
            </a:p>
          </p:txBody>
        </p:sp>
        <p:sp>
          <p:nvSpPr>
            <p:cNvPr id="31759" name="Text Box 15"/>
            <p:cNvSpPr txBox="1">
              <a:spLocks noChangeArrowheads="1"/>
            </p:cNvSpPr>
            <p:nvPr/>
          </p:nvSpPr>
          <p:spPr bwMode="auto">
            <a:xfrm>
              <a:off x="4648200" y="4953000"/>
              <a:ext cx="3962400" cy="457200"/>
            </a:xfrm>
            <a:prstGeom prst="rect">
              <a:avLst/>
            </a:prstGeom>
            <a:noFill/>
            <a:ln w="9525">
              <a:noFill/>
              <a:miter lim="800000"/>
              <a:headEnd/>
              <a:tailEnd/>
            </a:ln>
          </p:spPr>
          <p:txBody>
            <a:bodyPr>
              <a:spAutoFit/>
            </a:bodyPr>
            <a:lstStyle/>
            <a:p>
              <a:pPr>
                <a:spcBef>
                  <a:spcPct val="50000"/>
                </a:spcBef>
              </a:pPr>
              <a:r>
                <a:rPr lang="en-US" dirty="0"/>
                <a:t>If IOS is Corrupted</a:t>
              </a:r>
            </a:p>
          </p:txBody>
        </p:sp>
      </p:grpSp>
      <p:sp>
        <p:nvSpPr>
          <p:cNvPr id="4" name="TextBox 3"/>
          <p:cNvSpPr txBox="1"/>
          <p:nvPr/>
        </p:nvSpPr>
        <p:spPr>
          <a:xfrm>
            <a:off x="4837176" y="6248400"/>
            <a:ext cx="1685077" cy="369332"/>
          </a:xfrm>
          <a:prstGeom prst="rect">
            <a:avLst/>
          </a:prstGeom>
          <a:noFill/>
        </p:spPr>
        <p:txBody>
          <a:bodyPr wrap="none" rtlCol="0">
            <a:spAutoFit/>
          </a:bodyPr>
          <a:lstStyle/>
          <a:p>
            <a:r>
              <a:rPr lang="en-US" dirty="0" smtClean="0"/>
              <a:t>Running Mode</a:t>
            </a:r>
            <a:endParaRPr lang="en-US" dirty="0"/>
          </a:p>
        </p:txBody>
      </p:sp>
      <p:cxnSp>
        <p:nvCxnSpPr>
          <p:cNvPr id="8" name="Elbow Connector 7"/>
          <p:cNvCxnSpPr>
            <a:endCxn id="25" idx="1"/>
          </p:cNvCxnSpPr>
          <p:nvPr/>
        </p:nvCxnSpPr>
        <p:spPr bwMode="auto">
          <a:xfrm>
            <a:off x="3695700" y="5791200"/>
            <a:ext cx="1141476" cy="685801"/>
          </a:xfrm>
          <a:prstGeom prst="bentConnector2">
            <a:avLst/>
          </a:prstGeom>
          <a:solidFill>
            <a:schemeClr val="accent1"/>
          </a:solidFill>
          <a:ln w="9525" cap="flat" cmpd="sng" algn="ctr">
            <a:solidFill>
              <a:schemeClr val="tx2"/>
            </a:solidFill>
            <a:prstDash val="solid"/>
            <a:round/>
            <a:headEnd type="none" w="med" len="med"/>
            <a:tailEnd type="arrow"/>
          </a:ln>
          <a:effectLst/>
        </p:spPr>
      </p:cxnSp>
      <p:sp>
        <p:nvSpPr>
          <p:cNvPr id="25" name="Line 13"/>
          <p:cNvSpPr>
            <a:spLocks noChangeShapeType="1"/>
          </p:cNvSpPr>
          <p:nvPr/>
        </p:nvSpPr>
        <p:spPr bwMode="auto">
          <a:xfrm>
            <a:off x="3998976" y="6477000"/>
            <a:ext cx="838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9600" y="990600"/>
            <a:ext cx="8153400" cy="584775"/>
          </a:xfrm>
          <a:prstGeom prst="rect">
            <a:avLst/>
          </a:prstGeom>
          <a:noFill/>
        </p:spPr>
        <p:txBody>
          <a:bodyPr wrap="square" rtlCol="0">
            <a:spAutoFit/>
          </a:bodyPr>
          <a:lstStyle/>
          <a:p>
            <a:r>
              <a:rPr lang="en-US" sz="3200" b="1" dirty="0" smtClean="0">
                <a:latin typeface="Verdana" pitchFamily="34" charset="0"/>
                <a:ea typeface="Verdana" pitchFamily="34" charset="0"/>
                <a:cs typeface="Verdana" pitchFamily="34" charset="0"/>
              </a:rPr>
              <a:t>Boot Sequence of Cisco Router</a:t>
            </a:r>
            <a:endParaRPr lang="en-US" sz="3200" b="1" dirty="0">
              <a:latin typeface="Verdana" pitchFamily="34" charset="0"/>
              <a:ea typeface="Verdana" pitchFamily="34" charset="0"/>
              <a:cs typeface="Verdana" pitchFamily="34" charset="0"/>
            </a:endParaRPr>
          </a:p>
        </p:txBody>
      </p:sp>
      <p:sp>
        <p:nvSpPr>
          <p:cNvPr id="14" name="TextBox 13"/>
          <p:cNvSpPr txBox="1"/>
          <p:nvPr/>
        </p:nvSpPr>
        <p:spPr>
          <a:xfrm>
            <a:off x="838200" y="1828800"/>
            <a:ext cx="7086600" cy="5078313"/>
          </a:xfrm>
          <a:prstGeom prst="rect">
            <a:avLst/>
          </a:prstGeom>
          <a:noFill/>
        </p:spPr>
        <p:txBody>
          <a:bodyPr wrap="square" rtlCol="0">
            <a:spAutoFit/>
          </a:bodyPr>
          <a:lstStyle/>
          <a:p>
            <a:r>
              <a:rPr lang="en-US" b="1" dirty="0" smtClean="0"/>
              <a:t>POST:</a:t>
            </a:r>
          </a:p>
          <a:p>
            <a:r>
              <a:rPr lang="en-US" dirty="0" smtClean="0"/>
              <a:t>	Hardware components are identified, . and their functionality is tested. Any failure is detected at this stage</a:t>
            </a:r>
          </a:p>
          <a:p>
            <a:endParaRPr lang="en-US" dirty="0" smtClean="0"/>
          </a:p>
          <a:p>
            <a:r>
              <a:rPr lang="en-US" b="1" dirty="0" smtClean="0"/>
              <a:t>Boot Strap:</a:t>
            </a:r>
          </a:p>
          <a:p>
            <a:r>
              <a:rPr lang="en-US" dirty="0" smtClean="0"/>
              <a:t>	Boot Strap has two functionalities;</a:t>
            </a:r>
          </a:p>
          <a:p>
            <a:r>
              <a:rPr lang="en-US" dirty="0" smtClean="0"/>
              <a:t>	1.   Finding IOS </a:t>
            </a:r>
          </a:p>
          <a:p>
            <a:r>
              <a:rPr lang="en-US" dirty="0" smtClean="0"/>
              <a:t>	2.  Loading IOS</a:t>
            </a:r>
          </a:p>
          <a:p>
            <a:r>
              <a:rPr lang="en-US" dirty="0" smtClean="0"/>
              <a:t>                The IOS is found and then loaded, by the value pointing by   configuration register.</a:t>
            </a:r>
          </a:p>
          <a:p>
            <a:endParaRPr lang="en-US" b="1" dirty="0" smtClean="0"/>
          </a:p>
          <a:p>
            <a:r>
              <a:rPr lang="en-US" b="1" dirty="0" smtClean="0"/>
              <a:t>Configuration Register:</a:t>
            </a:r>
          </a:p>
          <a:p>
            <a:r>
              <a:rPr lang="en-US" b="1" dirty="0" smtClean="0"/>
              <a:t>	</a:t>
            </a:r>
            <a:r>
              <a:rPr lang="en-US" dirty="0" smtClean="0"/>
              <a:t>Configuration register pointing a valid IOS to load, based on its values. </a:t>
            </a:r>
            <a:r>
              <a:rPr lang="en-US" dirty="0" err="1" smtClean="0"/>
              <a:t>e.g</a:t>
            </a:r>
            <a:r>
              <a:rPr lang="en-US" dirty="0" smtClean="0"/>
              <a:t> the </a:t>
            </a:r>
            <a:r>
              <a:rPr lang="en-US" dirty="0" err="1" smtClean="0"/>
              <a:t>defualt</a:t>
            </a:r>
            <a:r>
              <a:rPr lang="en-US" dirty="0" smtClean="0"/>
              <a:t> value of </a:t>
            </a:r>
            <a:r>
              <a:rPr lang="en-US" dirty="0" err="1" smtClean="0"/>
              <a:t>config</a:t>
            </a:r>
            <a:r>
              <a:rPr lang="en-US" dirty="0" smtClean="0"/>
              <a:t> register is 0 x 2102, it means load the IOS from Flash memory. </a:t>
            </a:r>
            <a:r>
              <a:rPr lang="en-US" dirty="0" err="1" smtClean="0"/>
              <a:t>Cofiguration</a:t>
            </a:r>
            <a:r>
              <a:rPr lang="en-US" dirty="0" smtClean="0"/>
              <a:t> Register is Hexadecimal value.</a:t>
            </a:r>
          </a:p>
          <a:p>
            <a:r>
              <a:rPr lang="en-US" dirty="0" smtClean="0"/>
              <a:t>	</a:t>
            </a:r>
            <a:r>
              <a:rPr lang="en-US" b="1" dirty="0" smtClean="0"/>
              <a:t>		</a:t>
            </a:r>
          </a:p>
          <a:p>
            <a:endParaRPr lang="en-US" dirty="0"/>
          </a:p>
        </p:txBody>
      </p:sp>
      <p:sp>
        <p:nvSpPr>
          <p:cNvPr id="4" name="Rectangle 3"/>
          <p:cNvSpPr/>
          <p:nvPr/>
        </p:nvSpPr>
        <p:spPr>
          <a:xfrm>
            <a:off x="2057400" y="6336268"/>
            <a:ext cx="5486400" cy="369332"/>
          </a:xfrm>
          <a:prstGeom prst="rect">
            <a:avLst/>
          </a:prstGeom>
        </p:spPr>
        <p:txBody>
          <a:bodyPr wrap="square">
            <a:spAutoFit/>
          </a:bodyPr>
          <a:lstStyle/>
          <a:p>
            <a:r>
              <a:rPr lang="en-US" b="1" u="sng" dirty="0" smtClean="0">
                <a:latin typeface="Verdana" pitchFamily="34" charset="0"/>
                <a:ea typeface="Verdana" pitchFamily="34" charset="0"/>
                <a:cs typeface="Verdana" pitchFamily="34" charset="0"/>
              </a:rPr>
              <a:t>Configuration Register (Continued):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413093"/>
            <a:ext cx="5528180" cy="6740307"/>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15 -----------|------------|------------ |3   2    1    0</a:t>
            </a:r>
          </a:p>
          <a:p>
            <a:r>
              <a:rPr lang="en-US" sz="1600" dirty="0" smtClean="0">
                <a:latin typeface="Verdana" pitchFamily="34" charset="0"/>
                <a:ea typeface="Verdana" pitchFamily="34" charset="0"/>
                <a:cs typeface="Verdana" pitchFamily="34" charset="0"/>
              </a:rPr>
              <a:t>Hexadecimal Values	                 ABCDEF  0-9</a:t>
            </a:r>
          </a:p>
          <a:p>
            <a:r>
              <a:rPr lang="en-US" sz="1600" dirty="0" smtClean="0">
                <a:latin typeface="Verdana" pitchFamily="34" charset="0"/>
                <a:ea typeface="Verdana" pitchFamily="34" charset="0"/>
                <a:cs typeface="Verdana" pitchFamily="34" charset="0"/>
              </a:rPr>
              <a:t>			                 8   4    2    1</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0   0   0  0=0    </a:t>
            </a:r>
            <a:r>
              <a:rPr lang="en-US" sz="1600" dirty="0" smtClean="0">
                <a:latin typeface="Verdana" pitchFamily="34" charset="0"/>
                <a:ea typeface="Verdana" pitchFamily="34" charset="0"/>
                <a:cs typeface="Verdana" pitchFamily="34" charset="0"/>
                <a:sym typeface="Wingdings" pitchFamily="2" charset="2"/>
              </a:rPr>
              <a:t></a:t>
            </a:r>
            <a:r>
              <a:rPr lang="en-US" sz="1600" dirty="0" smtClean="0">
                <a:latin typeface="Verdana" pitchFamily="34" charset="0"/>
                <a:ea typeface="Verdana" pitchFamily="34" charset="0"/>
                <a:cs typeface="Verdana" pitchFamily="34" charset="0"/>
              </a:rPr>
              <a:t>	(ROM Monitor)</a:t>
            </a:r>
          </a:p>
          <a:p>
            <a:r>
              <a:rPr lang="en-US" sz="1600" dirty="0" smtClean="0">
                <a:latin typeface="Verdana" pitchFamily="34" charset="0"/>
                <a:ea typeface="Verdana" pitchFamily="34" charset="0"/>
                <a:cs typeface="Verdana" pitchFamily="34" charset="0"/>
              </a:rPr>
              <a:t>0   0   0  1=1    </a:t>
            </a:r>
            <a:r>
              <a:rPr lang="en-US" sz="1600" dirty="0" smtClean="0">
                <a:latin typeface="Verdana" pitchFamily="34" charset="0"/>
                <a:ea typeface="Verdana" pitchFamily="34" charset="0"/>
                <a:cs typeface="Verdana" pitchFamily="34" charset="0"/>
                <a:sym typeface="Wingdings" pitchFamily="2" charset="2"/>
              </a:rPr>
              <a:t></a:t>
            </a:r>
            <a:r>
              <a:rPr lang="en-US" sz="1600" dirty="0" smtClean="0">
                <a:latin typeface="Verdana" pitchFamily="34" charset="0"/>
                <a:ea typeface="Verdana" pitchFamily="34" charset="0"/>
                <a:cs typeface="Verdana" pitchFamily="34" charset="0"/>
              </a:rPr>
              <a:t>	(Rx Boot)</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Anything else,</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0   0   1   0=2	</a:t>
            </a:r>
          </a:p>
          <a:p>
            <a:pPr marL="342900" indent="-342900">
              <a:buAutoNum type="arabicPlain"/>
            </a:pPr>
            <a:r>
              <a:rPr lang="en-US" sz="1600" dirty="0" smtClean="0">
                <a:latin typeface="Verdana" pitchFamily="34" charset="0"/>
                <a:ea typeface="Verdana" pitchFamily="34" charset="0"/>
                <a:cs typeface="Verdana" pitchFamily="34" charset="0"/>
              </a:rPr>
              <a:t>1   1   1=F           </a:t>
            </a:r>
          </a:p>
          <a:p>
            <a:pPr marL="342900" indent="-342900"/>
            <a:r>
              <a:rPr lang="en-US" sz="160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sym typeface="Wingdings" pitchFamily="2" charset="2"/>
              </a:rPr>
              <a:t> 	</a:t>
            </a:r>
            <a:r>
              <a:rPr lang="en-US" sz="1600" dirty="0" smtClean="0">
                <a:latin typeface="Verdana" pitchFamily="34" charset="0"/>
                <a:ea typeface="Verdana" pitchFamily="34" charset="0"/>
                <a:cs typeface="Verdana" pitchFamily="34" charset="0"/>
              </a:rPr>
              <a:t>(Flash, NVRAM)</a:t>
            </a:r>
          </a:p>
          <a:p>
            <a:pPr marL="342900" indent="-342900"/>
            <a:endParaRPr lang="en-US" sz="1600" dirty="0" smtClean="0">
              <a:latin typeface="Verdana" pitchFamily="34" charset="0"/>
              <a:ea typeface="Verdana" pitchFamily="34" charset="0"/>
              <a:cs typeface="Verdana" pitchFamily="34" charset="0"/>
            </a:endParaRPr>
          </a:p>
          <a:p>
            <a:pPr marL="342900" indent="-342900"/>
            <a:r>
              <a:rPr lang="en-US" sz="1600" b="1" dirty="0" smtClean="0">
                <a:latin typeface="Verdana" pitchFamily="34" charset="0"/>
                <a:ea typeface="Verdana" pitchFamily="34" charset="0"/>
                <a:cs typeface="Verdana" pitchFamily="34" charset="0"/>
              </a:rPr>
              <a:t>ROM Monitor: </a:t>
            </a:r>
          </a:p>
          <a:p>
            <a:pPr marL="342900" indent="-342900"/>
            <a:r>
              <a:rPr lang="en-US" sz="1600" dirty="0" smtClean="0">
                <a:latin typeface="Verdana" pitchFamily="34" charset="0"/>
                <a:ea typeface="Verdana" pitchFamily="34" charset="0"/>
                <a:cs typeface="Verdana" pitchFamily="34" charset="0"/>
              </a:rPr>
              <a:t>	Low Level Testing, Troubleshooting like safe mode</a:t>
            </a:r>
          </a:p>
          <a:p>
            <a:pPr marL="342900" indent="-342900"/>
            <a:r>
              <a:rPr lang="en-US" sz="1600" b="1" dirty="0" smtClean="0">
                <a:latin typeface="Verdana" pitchFamily="34" charset="0"/>
                <a:ea typeface="Verdana" pitchFamily="34" charset="0"/>
                <a:cs typeface="Verdana" pitchFamily="34" charset="0"/>
              </a:rPr>
              <a:t>RX Boot:</a:t>
            </a:r>
          </a:p>
          <a:p>
            <a:pPr marL="342900" indent="-342900"/>
            <a:r>
              <a:rPr lang="en-US" sz="1600" dirty="0" smtClean="0">
                <a:latin typeface="Verdana" pitchFamily="34" charset="0"/>
                <a:ea typeface="Verdana" pitchFamily="34" charset="0"/>
                <a:cs typeface="Verdana" pitchFamily="34" charset="0"/>
              </a:rPr>
              <a:t>	Download IOS image to Router, Update IOS</a:t>
            </a:r>
          </a:p>
          <a:p>
            <a:pPr marL="342900" indent="-342900"/>
            <a:r>
              <a:rPr lang="en-US" sz="1600" b="1" dirty="0" smtClean="0">
                <a:latin typeface="Verdana" pitchFamily="34" charset="0"/>
                <a:ea typeface="Verdana" pitchFamily="34" charset="0"/>
                <a:cs typeface="Verdana" pitchFamily="34" charset="0"/>
              </a:rPr>
              <a:t>Flash:  </a:t>
            </a:r>
          </a:p>
          <a:p>
            <a:pPr marL="342900" indent="-342900"/>
            <a:r>
              <a:rPr lang="en-US" sz="1600" dirty="0" smtClean="0">
                <a:latin typeface="Verdana" pitchFamily="34" charset="0"/>
                <a:ea typeface="Verdana" pitchFamily="34" charset="0"/>
                <a:cs typeface="Verdana" pitchFamily="34" charset="0"/>
              </a:rPr>
              <a:t>	A memory to store IOS of Router;</a:t>
            </a:r>
          </a:p>
          <a:p>
            <a:pPr marL="342900" indent="-342900"/>
            <a:r>
              <a:rPr lang="en-US" sz="1600" dirty="0" smtClean="0">
                <a:latin typeface="Verdana" pitchFamily="34" charset="0"/>
                <a:ea typeface="Verdana" pitchFamily="34" charset="0"/>
                <a:cs typeface="Verdana" pitchFamily="34" charset="0"/>
              </a:rPr>
              <a:t>	1. Intel EPROM</a:t>
            </a:r>
          </a:p>
          <a:p>
            <a:pPr marL="342900" indent="-342900"/>
            <a:r>
              <a:rPr lang="en-US" sz="1600" dirty="0" smtClean="0">
                <a:latin typeface="Verdana" pitchFamily="34" charset="0"/>
                <a:ea typeface="Verdana" pitchFamily="34" charset="0"/>
                <a:cs typeface="Verdana" pitchFamily="34" charset="0"/>
              </a:rPr>
              <a:t>	2. Slot with PCMCIA Cards</a:t>
            </a:r>
          </a:p>
          <a:p>
            <a:pPr marL="342900" indent="-342900"/>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a:t>
            </a:r>
          </a:p>
          <a:p>
            <a:r>
              <a:rPr lang="en-US" sz="1600" dirty="0" smtClean="0">
                <a:latin typeface="Verdana" pitchFamily="34" charset="0"/>
                <a:ea typeface="Verdana" pitchFamily="34" charset="0"/>
                <a:cs typeface="Verdana" pitchFamily="34" charset="0"/>
              </a:rPr>
              <a:t>				</a:t>
            </a:r>
          </a:p>
          <a:p>
            <a:r>
              <a:rPr lang="en-US" sz="1600" dirty="0" smtClean="0">
                <a:latin typeface="Verdana" pitchFamily="34" charset="0"/>
                <a:ea typeface="Verdana" pitchFamily="34" charset="0"/>
                <a:cs typeface="Verdana" pitchFamily="34" charset="0"/>
              </a:rPr>
              <a:t>	</a:t>
            </a:r>
          </a:p>
        </p:txBody>
      </p:sp>
      <p:sp>
        <p:nvSpPr>
          <p:cNvPr id="4" name="TextBox 3"/>
          <p:cNvSpPr txBox="1"/>
          <p:nvPr/>
        </p:nvSpPr>
        <p:spPr>
          <a:xfrm>
            <a:off x="533400" y="589002"/>
            <a:ext cx="8153400" cy="553998"/>
          </a:xfrm>
          <a:prstGeom prst="rect">
            <a:avLst/>
          </a:prstGeom>
          <a:noFill/>
        </p:spPr>
        <p:txBody>
          <a:bodyPr wrap="square" rtlCol="0">
            <a:spAutoFit/>
          </a:bodyPr>
          <a:lstStyle/>
          <a:p>
            <a:r>
              <a:rPr lang="en-US" sz="3000" b="1" u="sng" dirty="0" smtClean="0">
                <a:latin typeface="Verdana" pitchFamily="34" charset="0"/>
                <a:ea typeface="Verdana" pitchFamily="34" charset="0"/>
                <a:cs typeface="Verdana" pitchFamily="34" charset="0"/>
              </a:rPr>
              <a:t>Boot Sequence of Cisco Router</a:t>
            </a:r>
            <a:endParaRPr lang="en-US" sz="3000" b="1" u="sng" dirty="0">
              <a:latin typeface="Verdana" pitchFamily="34" charset="0"/>
              <a:ea typeface="Verdana" pitchFamily="34" charset="0"/>
              <a:cs typeface="Verdana" pitchFamily="34" charset="0"/>
            </a:endParaRPr>
          </a:p>
        </p:txBody>
      </p:sp>
      <p:sp>
        <p:nvSpPr>
          <p:cNvPr id="5" name="Rectangle 4"/>
          <p:cNvSpPr/>
          <p:nvPr/>
        </p:nvSpPr>
        <p:spPr>
          <a:xfrm>
            <a:off x="1066800" y="1066800"/>
            <a:ext cx="6705600" cy="369332"/>
          </a:xfrm>
          <a:prstGeom prst="rect">
            <a:avLst/>
          </a:prstGeom>
        </p:spPr>
        <p:txBody>
          <a:bodyPr wrap="square">
            <a:spAutoFit/>
          </a:bodyPr>
          <a:lstStyle/>
          <a:p>
            <a:r>
              <a:rPr lang="en-US" b="1" dirty="0" smtClean="0">
                <a:latin typeface="Verdana" pitchFamily="34" charset="0"/>
                <a:ea typeface="Verdana" pitchFamily="34" charset="0"/>
                <a:cs typeface="Verdana" pitchFamily="34" charset="0"/>
              </a:rPr>
              <a:t>Configuration Register (Continued):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34425"/>
            <a:ext cx="8153400" cy="584775"/>
          </a:xfrm>
          <a:prstGeom prst="rect">
            <a:avLst/>
          </a:prstGeom>
          <a:noFill/>
        </p:spPr>
        <p:txBody>
          <a:bodyPr wrap="square" rtlCol="0">
            <a:spAutoFit/>
          </a:bodyPr>
          <a:lstStyle/>
          <a:p>
            <a:r>
              <a:rPr lang="en-US" sz="3000" b="1" u="sng" dirty="0" smtClean="0">
                <a:latin typeface="Verdana" pitchFamily="34" charset="0"/>
                <a:ea typeface="Verdana" pitchFamily="34" charset="0"/>
                <a:cs typeface="Verdana" pitchFamily="34" charset="0"/>
              </a:rPr>
              <a:t>Boot</a:t>
            </a:r>
            <a:r>
              <a:rPr lang="en-US" sz="3200" b="1" u="sng" dirty="0" smtClean="0">
                <a:latin typeface="Verdana" pitchFamily="34" charset="0"/>
                <a:ea typeface="Verdana" pitchFamily="34" charset="0"/>
                <a:cs typeface="Verdana" pitchFamily="34" charset="0"/>
              </a:rPr>
              <a:t> Sequence of Cisco Router</a:t>
            </a:r>
            <a:endParaRPr lang="en-US" sz="3200" b="1" u="sng" dirty="0">
              <a:latin typeface="Verdana" pitchFamily="34" charset="0"/>
              <a:ea typeface="Verdana" pitchFamily="34" charset="0"/>
              <a:cs typeface="Verdana" pitchFamily="34" charset="0"/>
            </a:endParaRPr>
          </a:p>
        </p:txBody>
      </p:sp>
      <p:sp>
        <p:nvSpPr>
          <p:cNvPr id="3" name="TextBox 2"/>
          <p:cNvSpPr txBox="1"/>
          <p:nvPr/>
        </p:nvSpPr>
        <p:spPr>
          <a:xfrm>
            <a:off x="762000" y="1447800"/>
            <a:ext cx="6934200" cy="5632311"/>
          </a:xfrm>
          <a:prstGeom prst="rect">
            <a:avLst/>
          </a:prstGeom>
          <a:noFill/>
        </p:spPr>
        <p:txBody>
          <a:bodyPr wrap="square" rtlCol="0">
            <a:spAutoFit/>
          </a:bodyPr>
          <a:lstStyle/>
          <a:p>
            <a:r>
              <a:rPr lang="en-US" b="1" dirty="0" smtClean="0"/>
              <a:t>NVRAM: (Non Volatile Random Access Memory)</a:t>
            </a:r>
          </a:p>
          <a:p>
            <a:pPr algn="just"/>
            <a:r>
              <a:rPr lang="en-US" dirty="0" smtClean="0"/>
              <a:t>	It is a re-write able memory area that holds router’s configuration file. NVRAM retains the information when ever router is rebooted. Once configuration is saved, it will be saved in NVRAM and this configuration is called Startup Configuration.</a:t>
            </a:r>
          </a:p>
          <a:p>
            <a:endParaRPr lang="en-US" dirty="0" smtClean="0"/>
          </a:p>
          <a:p>
            <a:r>
              <a:rPr lang="en-US" b="1" dirty="0" smtClean="0"/>
              <a:t>RAM: (Random Access Memory)</a:t>
            </a:r>
          </a:p>
          <a:p>
            <a:pPr algn="just"/>
            <a:r>
              <a:rPr lang="en-US" b="1" dirty="0" smtClean="0"/>
              <a:t>	</a:t>
            </a:r>
            <a:r>
              <a:rPr lang="en-US" dirty="0" smtClean="0"/>
              <a:t> RAM holds running IOS configurations and provides caching. RAM is a volatile memory and looses its information when  router is turned off. The configuration present in RAM is called Running configuration.</a:t>
            </a:r>
          </a:p>
          <a:p>
            <a:endParaRPr lang="en-US" b="1" dirty="0" smtClean="0"/>
          </a:p>
          <a:p>
            <a:r>
              <a:rPr lang="en-US" b="1" dirty="0" smtClean="0"/>
              <a:t>Setup Mode: </a:t>
            </a:r>
          </a:p>
          <a:p>
            <a:pPr algn="just"/>
            <a:r>
              <a:rPr lang="en-US" b="1" dirty="0" smtClean="0"/>
              <a:t>	</a:t>
            </a:r>
            <a:r>
              <a:rPr lang="en-US" dirty="0" smtClean="0"/>
              <a:t> In Setup mode, there will be a message, “</a:t>
            </a:r>
            <a:r>
              <a:rPr lang="en-US" b="1" dirty="0" smtClean="0"/>
              <a:t>Would You Like To Enter The Initial Configuration [Y/N]”</a:t>
            </a:r>
            <a:r>
              <a:rPr lang="en-US" dirty="0" smtClean="0"/>
              <a:t> : If “Y” then, initial configuration starts. If “N” </a:t>
            </a:r>
            <a:r>
              <a:rPr lang="en-US" b="1" dirty="0" smtClean="0"/>
              <a:t>would you like to terminate the auto installation? </a:t>
            </a:r>
            <a:r>
              <a:rPr lang="en-US" dirty="0" smtClean="0"/>
              <a:t>Press “RETURN” to get started……You will land on the default prompt of the Router “ </a:t>
            </a:r>
            <a:r>
              <a:rPr lang="en-US" b="1" dirty="0" smtClean="0"/>
              <a:t>ROUTER </a:t>
            </a:r>
            <a:r>
              <a:rPr lang="en-US" dirty="0" smtClean="0"/>
              <a:t>&gt;”.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1" y="685800"/>
            <a:ext cx="6553200" cy="6130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Session</a:t>
            </a:r>
            <a:endParaRPr lang="en-US" dirty="0"/>
          </a:p>
        </p:txBody>
      </p:sp>
      <p:sp>
        <p:nvSpPr>
          <p:cNvPr id="3" name="Content Placeholder 2"/>
          <p:cNvSpPr>
            <a:spLocks noGrp="1"/>
          </p:cNvSpPr>
          <p:nvPr>
            <p:ph idx="1"/>
          </p:nvPr>
        </p:nvSpPr>
        <p:spPr/>
        <p:txBody>
          <a:bodyPr/>
          <a:lstStyle/>
          <a:p>
            <a:r>
              <a:rPr lang="en-US" dirty="0" smtClean="0"/>
              <a:t>Router’s Basic Configuration</a:t>
            </a:r>
          </a:p>
          <a:p>
            <a:pPr lvl="1"/>
            <a:r>
              <a:rPr lang="en-US" dirty="0" smtClean="0"/>
              <a:t> How to use commands</a:t>
            </a:r>
          </a:p>
          <a:p>
            <a:pPr lvl="1"/>
            <a:r>
              <a:rPr lang="en-US" dirty="0" smtClean="0"/>
              <a:t>Getting help on commands</a:t>
            </a:r>
          </a:p>
          <a:p>
            <a:pPr lvl="1"/>
            <a:r>
              <a:rPr lang="en-US" dirty="0" smtClean="0"/>
              <a:t>Setting interfaces (Ethernet/Fast Ethernet, Serial)</a:t>
            </a:r>
          </a:p>
          <a:p>
            <a:pPr lvl="1"/>
            <a:r>
              <a:rPr lang="en-US" dirty="0" smtClean="0"/>
              <a:t>Configuring Lines (Console,VTY etc)</a:t>
            </a:r>
          </a:p>
          <a:p>
            <a:pPr lvl="1"/>
            <a:r>
              <a:rPr lang="en-US" dirty="0" smtClean="0"/>
              <a:t>Setting Security </a:t>
            </a:r>
          </a:p>
          <a:p>
            <a:pPr lvl="2"/>
            <a:r>
              <a:rPr lang="en-US" dirty="0" smtClean="0"/>
              <a:t>User Password</a:t>
            </a:r>
          </a:p>
          <a:p>
            <a:pPr lvl="2"/>
            <a:r>
              <a:rPr lang="en-US" dirty="0" smtClean="0"/>
              <a:t>Enable Password</a:t>
            </a:r>
          </a:p>
          <a:p>
            <a:pPr lvl="2"/>
            <a:r>
              <a:rPr lang="en-US" dirty="0" smtClean="0"/>
              <a:t>Lines Password</a:t>
            </a:r>
            <a:endParaRPr lang="en-US" dirty="0"/>
          </a:p>
        </p:txBody>
      </p:sp>
    </p:spTree>
  </p:cSld>
  <p:clrMapOvr>
    <a:masterClrMapping/>
  </p:clrMapOvr>
</p:sld>
</file>

<file path=ppt/theme/theme1.xml><?xml version="1.0" encoding="utf-8"?>
<a:theme xmlns:a="http://schemas.openxmlformats.org/drawingml/2006/main" name="cisco">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Template>
  <TotalTime>316</TotalTime>
  <Words>200</Words>
  <Application>Microsoft Office PowerPoint</Application>
  <PresentationFormat>On-screen Show (4:3)</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SimSun</vt:lpstr>
      <vt:lpstr>Arial</vt:lpstr>
      <vt:lpstr>Calibri</vt:lpstr>
      <vt:lpstr>Verdana</vt:lpstr>
      <vt:lpstr>Wingdings</vt:lpstr>
      <vt:lpstr>cisco</vt:lpstr>
      <vt:lpstr>CCNA  (200-125)</vt:lpstr>
      <vt:lpstr>Lecture Overview</vt:lpstr>
      <vt:lpstr>PowerPoint Presentation</vt:lpstr>
      <vt:lpstr>PowerPoint Presentation</vt:lpstr>
      <vt:lpstr>PowerPoint Presentation</vt:lpstr>
      <vt:lpstr>PowerPoint Presentation</vt:lpstr>
      <vt:lpstr>PowerPoint Presentation</vt:lpstr>
      <vt:lpstr>Practical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Networking</dc:title>
  <dc:creator>MNA</dc:creator>
  <cp:lastModifiedBy>Muhammad Naeem Awan</cp:lastModifiedBy>
  <cp:revision>115</cp:revision>
  <dcterms:created xsi:type="dcterms:W3CDTF">2006-08-16T00:00:00Z</dcterms:created>
  <dcterms:modified xsi:type="dcterms:W3CDTF">2019-03-22T04:01:14Z</dcterms:modified>
</cp:coreProperties>
</file>