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5"/>
  </p:notes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450E19-55B6-4FB3-BABE-3B2FED77E707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23D3412-7793-41CE-A4B8-4DD99C3C1A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29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D3412-7793-41CE-A4B8-4DD99C3C1A8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3D035314-D401-4A09-9A88-BCE5F311527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6623050"/>
            <a:ext cx="803275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sz="1000"/>
              <a:t>Version 4.0</a:t>
            </a:r>
            <a:endParaRPr lang="en-US"/>
          </a:p>
        </p:txBody>
      </p:sp>
      <p:sp>
        <p:nvSpPr>
          <p:cNvPr id="118375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837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010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295400"/>
            <a:ext cx="3810000" cy="46482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18272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1AD6FAFF-FEFF-4233-B96C-E5EA07693EB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8272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18272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057400"/>
            <a:ext cx="6172200" cy="1894362"/>
          </a:xfrm>
        </p:spPr>
        <p:txBody>
          <a:bodyPr/>
          <a:lstStyle/>
          <a:p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CCNA</a:t>
            </a:r>
            <a:b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	(200-125)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343400"/>
            <a:ext cx="6172200" cy="137160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Verdana" pitchFamily="34" charset="0"/>
                <a:ea typeface="Verdana" pitchFamily="34" charset="0"/>
                <a:cs typeface="Verdana" pitchFamily="34" charset="0"/>
              </a:rPr>
              <a:t>Switch Basics</a:t>
            </a:r>
          </a:p>
          <a:p>
            <a:endParaRPr lang="en-US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5334000"/>
            <a:ext cx="3095625" cy="17462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solidFill>
                  <a:srgbClr val="4D4D4D"/>
                </a:solidFill>
                <a:ea typeface="SimSun" pitchFamily="2" charset="-122"/>
              </a:rPr>
              <a:t>Instructor: 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r-PK" sz="1000" b="1" dirty="0">
                <a:solidFill>
                  <a:srgbClr val="4D4D4D"/>
                </a:solidFill>
                <a:ea typeface="SimSun" pitchFamily="2" charset="-122"/>
              </a:rPr>
              <a:t>Muhammad Naeem</a:t>
            </a:r>
            <a:endParaRPr lang="en-US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solidFill>
                  <a:srgbClr val="4D4D4D"/>
                </a:solidFill>
                <a:ea typeface="SimSun" pitchFamily="2" charset="-122"/>
              </a:rPr>
              <a:t>(MSIT/RHCE/CCNP/CCNA/MCSE)</a:t>
            </a: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solidFill>
                  <a:srgbClr val="4D4D4D"/>
                </a:solidFill>
                <a:ea typeface="SimSun" pitchFamily="2" charset="-122"/>
              </a:rPr>
              <a:t>Cell: 0345-5238281</a:t>
            </a:r>
            <a:endParaRPr lang="ur-PK" sz="1000" b="1" dirty="0">
              <a:solidFill>
                <a:srgbClr val="4D4D4D"/>
              </a:solidFill>
              <a:ea typeface="SimSun" pitchFamily="2" charset="-122"/>
            </a:endParaRPr>
          </a:p>
          <a:p>
            <a:pPr lvl="1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000" b="1" dirty="0">
                <a:solidFill>
                  <a:srgbClr val="4D4D4D"/>
                </a:solidFill>
                <a:ea typeface="SimSun" pitchFamily="2" charset="-122"/>
              </a:rPr>
              <a:t>E-Mail:  mna571@yahoo.com</a:t>
            </a:r>
          </a:p>
          <a:p>
            <a:pPr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sz="1200" b="1" dirty="0">
                <a:solidFill>
                  <a:srgbClr val="4D4D4D"/>
                </a:solidFill>
                <a:ea typeface="SimSun" pitchFamily="2" charset="-122"/>
              </a:rPr>
            </a:br>
            <a:endParaRPr lang="en-GB" sz="1200" b="1" dirty="0">
              <a:solidFill>
                <a:srgbClr val="4D4D4D"/>
              </a:solidFill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48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</a:t>
            </a:r>
            <a:r>
              <a:rPr lang="en-US" dirty="0"/>
              <a:t>Press and hold the </a:t>
            </a:r>
            <a:r>
              <a:rPr lang="en-US" b="1" i="1" dirty="0"/>
              <a:t>Mode</a:t>
            </a:r>
            <a:r>
              <a:rPr lang="en-US" dirty="0"/>
              <a:t> button on the front of the switch and plug the power cable back into the switch at the same. After the power cable has been plugged in, wait a couple of seconds and then release the </a:t>
            </a:r>
            <a:r>
              <a:rPr lang="en-US" b="1" i="1" dirty="0"/>
              <a:t>Mode</a:t>
            </a:r>
            <a:r>
              <a:rPr lang="en-US" dirty="0"/>
              <a:t> button.</a:t>
            </a:r>
          </a:p>
          <a:p>
            <a:r>
              <a:rPr lang="en-US" b="1" dirty="0"/>
              <a:t>Step 5:</a:t>
            </a:r>
            <a:r>
              <a:rPr lang="en-US" dirty="0"/>
              <a:t> Your display on your HyperTerminal should look like this… switch:</a:t>
            </a:r>
          </a:p>
          <a:p>
            <a:r>
              <a:rPr lang="en-US" b="1" dirty="0"/>
              <a:t>Step 6</a:t>
            </a:r>
            <a:r>
              <a:rPr lang="en-US" dirty="0"/>
              <a:t>: Enter these commands into the switch</a:t>
            </a:r>
          </a:p>
          <a:p>
            <a:r>
              <a:rPr lang="en-US" dirty="0"/>
              <a:t>switch: </a:t>
            </a:r>
            <a:r>
              <a:rPr lang="en-US" b="1" dirty="0"/>
              <a:t>flash _</a:t>
            </a:r>
            <a:r>
              <a:rPr lang="en-US" b="1" dirty="0" err="1"/>
              <a:t>init</a:t>
            </a:r>
            <a:endParaRPr lang="en-US" dirty="0"/>
          </a:p>
          <a:p>
            <a:r>
              <a:rPr lang="en-US" dirty="0"/>
              <a:t>switch: </a:t>
            </a:r>
            <a:r>
              <a:rPr lang="en-US" b="1" dirty="0" err="1"/>
              <a:t>load_helper</a:t>
            </a:r>
            <a:r>
              <a:rPr lang="en-US" b="1" dirty="0"/>
              <a:t> </a:t>
            </a:r>
            <a:endParaRPr lang="en-US" dirty="0"/>
          </a:p>
          <a:p>
            <a:r>
              <a:rPr lang="en-US" dirty="0"/>
              <a:t>switch: </a:t>
            </a:r>
            <a:r>
              <a:rPr lang="en-US" b="1" dirty="0" err="1"/>
              <a:t>dir</a:t>
            </a:r>
            <a:r>
              <a:rPr lang="en-US" b="1" dirty="0"/>
              <a:t> flash: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38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Directory of flash:</a:t>
            </a:r>
            <a:endParaRPr lang="en-US" dirty="0"/>
          </a:p>
          <a:p>
            <a:r>
              <a:rPr lang="en-US" dirty="0"/>
              <a:t>13  </a:t>
            </a:r>
            <a:r>
              <a:rPr lang="en-US" dirty="0" err="1"/>
              <a:t>drwx</a:t>
            </a:r>
            <a:r>
              <a:rPr lang="en-US" dirty="0"/>
              <a:t>         192   Mar 01 1993 22:30:48  c2960-mz-124-0.0.53.bin</a:t>
            </a:r>
          </a:p>
          <a:p>
            <a:r>
              <a:rPr lang="en-US" dirty="0"/>
              <a:t>11  -</a:t>
            </a:r>
            <a:r>
              <a:rPr lang="en-US" dirty="0" err="1"/>
              <a:t>rwx</a:t>
            </a:r>
            <a:r>
              <a:rPr lang="en-US" dirty="0"/>
              <a:t>        5825   Mar 01 1993 22:31:59  </a:t>
            </a:r>
            <a:r>
              <a:rPr lang="en-US" dirty="0" err="1"/>
              <a:t>config.text</a:t>
            </a:r>
            <a:endParaRPr lang="en-US" dirty="0"/>
          </a:p>
          <a:p>
            <a:r>
              <a:rPr lang="en-US" dirty="0"/>
              <a:t>18  -</a:t>
            </a:r>
            <a:r>
              <a:rPr lang="en-US" dirty="0" err="1"/>
              <a:t>rwx</a:t>
            </a:r>
            <a:r>
              <a:rPr lang="en-US" dirty="0"/>
              <a:t>         720   Mar 01 1993 02:21:30  </a:t>
            </a:r>
            <a:r>
              <a:rPr lang="en-US" dirty="0" err="1"/>
              <a:t>vlan</a:t>
            </a:r>
            <a:r>
              <a:rPr lang="en-US" err="1"/>
              <a:t>.</a:t>
            </a:r>
            <a:r>
              <a:rPr lang="en-US"/>
              <a:t>dat</a:t>
            </a:r>
            <a:endParaRPr lang="en-US" dirty="0"/>
          </a:p>
          <a:p>
            <a:r>
              <a:rPr lang="en-US" dirty="0"/>
              <a:t>switch: </a:t>
            </a:r>
            <a:r>
              <a:rPr lang="en-US" b="1" dirty="0"/>
              <a:t>rename </a:t>
            </a:r>
            <a:r>
              <a:rPr lang="en-US" b="1" dirty="0" err="1"/>
              <a:t>flash:config.text</a:t>
            </a:r>
            <a:r>
              <a:rPr lang="en-US" b="1" dirty="0"/>
              <a:t> </a:t>
            </a:r>
            <a:r>
              <a:rPr lang="en-US" b="1" dirty="0" err="1"/>
              <a:t>flash:config.text.old</a:t>
            </a:r>
            <a:endParaRPr lang="en-US" dirty="0"/>
          </a:p>
          <a:p>
            <a:r>
              <a:rPr lang="en-US" dirty="0"/>
              <a:t>switch: </a:t>
            </a:r>
            <a:r>
              <a:rPr lang="en-US" b="1" dirty="0"/>
              <a:t>boot</a:t>
            </a:r>
            <a:endParaRPr lang="en-US" dirty="0"/>
          </a:p>
          <a:p>
            <a:r>
              <a:rPr lang="en-US" b="1" dirty="0"/>
              <a:t>Step 7:</a:t>
            </a:r>
            <a:r>
              <a:rPr lang="en-US" dirty="0"/>
              <a:t> Once the switch reboots, answer </a:t>
            </a:r>
            <a:r>
              <a:rPr lang="en-US" b="1" dirty="0" err="1"/>
              <a:t>NO</a:t>
            </a:r>
            <a:r>
              <a:rPr lang="en-US" dirty="0" err="1"/>
              <a:t>to</a:t>
            </a:r>
            <a:r>
              <a:rPr lang="en-US" dirty="0"/>
              <a:t> “Would you like to enter system configuration dialog? [Yes/No]:</a:t>
            </a: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56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8:</a:t>
            </a:r>
            <a:r>
              <a:rPr lang="en-US" dirty="0"/>
              <a:t> Get into the privilege prompt.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Switch&gt;</a:t>
            </a:r>
            <a:r>
              <a:rPr lang="en-US" b="1" dirty="0"/>
              <a:t>enable</a:t>
            </a:r>
            <a:endParaRPr lang="en-US" dirty="0"/>
          </a:p>
          <a:p>
            <a:r>
              <a:rPr lang="en-US" dirty="0" err="1"/>
              <a:t>Switch</a:t>
            </a:r>
            <a:r>
              <a:rPr lang="en-US" b="1" dirty="0" err="1"/>
              <a:t>#rename</a:t>
            </a:r>
            <a:r>
              <a:rPr lang="en-US" b="1" dirty="0"/>
              <a:t> </a:t>
            </a:r>
            <a:r>
              <a:rPr lang="en-US" b="1" dirty="0" err="1"/>
              <a:t>flash:config.text.old</a:t>
            </a:r>
            <a:r>
              <a:rPr lang="en-US" b="1" dirty="0"/>
              <a:t> </a:t>
            </a:r>
            <a:r>
              <a:rPr lang="en-US" b="1" dirty="0" err="1"/>
              <a:t>flash:config.text</a:t>
            </a:r>
            <a:endParaRPr lang="en-US" dirty="0"/>
          </a:p>
          <a:p>
            <a:r>
              <a:rPr lang="en-US" dirty="0" err="1"/>
              <a:t>Switch</a:t>
            </a:r>
            <a:r>
              <a:rPr lang="en-US" b="1" dirty="0" err="1"/>
              <a:t>#copy</a:t>
            </a:r>
            <a:r>
              <a:rPr lang="en-US" b="1" dirty="0"/>
              <a:t> </a:t>
            </a:r>
            <a:r>
              <a:rPr lang="en-US" b="1" dirty="0" err="1"/>
              <a:t>flash:config.text</a:t>
            </a:r>
            <a:r>
              <a:rPr lang="en-US" b="1" dirty="0"/>
              <a:t> </a:t>
            </a:r>
            <a:r>
              <a:rPr lang="en-US" b="1" dirty="0" err="1"/>
              <a:t>system:running-config</a:t>
            </a:r>
            <a:endParaRPr lang="en-US" dirty="0"/>
          </a:p>
          <a:p>
            <a:r>
              <a:rPr lang="en-US" dirty="0"/>
              <a:t>Source filename [</a:t>
            </a:r>
            <a:r>
              <a:rPr lang="en-US" dirty="0" err="1"/>
              <a:t>config.text</a:t>
            </a:r>
            <a:r>
              <a:rPr lang="en-US" dirty="0"/>
              <a:t>]?</a:t>
            </a:r>
          </a:p>
          <a:p>
            <a:r>
              <a:rPr lang="en-US" dirty="0"/>
              <a:t>Destination filename [running-</a:t>
            </a:r>
            <a:r>
              <a:rPr lang="en-US" dirty="0" err="1"/>
              <a:t>config</a:t>
            </a:r>
            <a:r>
              <a:rPr lang="en-US" dirty="0"/>
              <a:t>]?</a:t>
            </a:r>
          </a:p>
          <a:p>
            <a:r>
              <a:rPr lang="en-US" dirty="0"/>
              <a:t>Press </a:t>
            </a:r>
            <a:r>
              <a:rPr lang="en-US" b="1" dirty="0"/>
              <a:t>Enter</a:t>
            </a:r>
            <a:r>
              <a:rPr lang="en-US" dirty="0"/>
              <a:t> to copy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12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9</a:t>
            </a:r>
            <a:r>
              <a:rPr lang="en-US" dirty="0"/>
              <a:t>: Get into global configuration</a:t>
            </a:r>
          </a:p>
          <a:p>
            <a:r>
              <a:rPr lang="en-US" dirty="0" err="1"/>
              <a:t>Switch#conf</a:t>
            </a:r>
            <a:r>
              <a:rPr lang="en-US" dirty="0"/>
              <a:t> t</a:t>
            </a:r>
          </a:p>
          <a:p>
            <a:r>
              <a:rPr lang="en-US" dirty="0"/>
              <a:t>Switch 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b="1" dirty="0"/>
              <a:t>enable secret password</a:t>
            </a:r>
            <a:endParaRPr lang="en-US" dirty="0"/>
          </a:p>
          <a:p>
            <a:r>
              <a:rPr lang="en-US" dirty="0"/>
              <a:t>Enter the password you would like </a:t>
            </a:r>
          </a:p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Step 10:</a:t>
            </a:r>
            <a:r>
              <a:rPr lang="en-US" dirty="0"/>
              <a:t> Return to Privilege mode and save your </a:t>
            </a:r>
            <a:r>
              <a:rPr lang="en-US" dirty="0" err="1"/>
              <a:t>config</a:t>
            </a:r>
            <a:endParaRPr lang="en-US" dirty="0"/>
          </a:p>
          <a:p>
            <a:r>
              <a:rPr lang="en-US" dirty="0"/>
              <a:t>Switch (</a:t>
            </a:r>
            <a:r>
              <a:rPr lang="en-US" dirty="0" err="1"/>
              <a:t>config</a:t>
            </a:r>
            <a:r>
              <a:rPr lang="en-US" dirty="0"/>
              <a:t>)#</a:t>
            </a:r>
            <a:r>
              <a:rPr lang="en-US" b="1" dirty="0"/>
              <a:t>exit</a:t>
            </a:r>
            <a:endParaRPr lang="en-US" dirty="0"/>
          </a:p>
          <a:p>
            <a:r>
              <a:rPr lang="en-US" dirty="0" err="1"/>
              <a:t>Switch#</a:t>
            </a:r>
            <a:r>
              <a:rPr lang="en-US" b="1" dirty="0" err="1"/>
              <a:t>copy</a:t>
            </a:r>
            <a:r>
              <a:rPr lang="en-US" b="1" dirty="0"/>
              <a:t> run start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72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 </a:t>
            </a:r>
            <a:r>
              <a:rPr lang="en-US" sz="3600" b="1" u="sng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239000" cy="438912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Types of Switching / Methods</a:t>
            </a:r>
          </a:p>
          <a:p>
            <a:r>
              <a:rPr lang="en-US" dirty="0"/>
              <a:t>Collision Domain Vs. Broadcast Domain</a:t>
            </a:r>
          </a:p>
          <a:p>
            <a:r>
              <a:rPr lang="en-US" dirty="0"/>
              <a:t>Cisco Switch Password Recovery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Switching/Methods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four forwarding methods a bridge or switch can use;</a:t>
            </a:r>
          </a:p>
          <a:p>
            <a:r>
              <a:rPr lang="en-US" dirty="0"/>
              <a:t>Store and Forward</a:t>
            </a:r>
          </a:p>
          <a:p>
            <a:r>
              <a:rPr lang="en-US" dirty="0"/>
              <a:t>Cut Through</a:t>
            </a:r>
          </a:p>
          <a:p>
            <a:r>
              <a:rPr lang="en-US" dirty="0"/>
              <a:t>Fragment Free</a:t>
            </a:r>
          </a:p>
          <a:p>
            <a:r>
              <a:rPr lang="en-US" dirty="0"/>
              <a:t>Adaptive Switching</a:t>
            </a:r>
          </a:p>
        </p:txBody>
      </p:sp>
    </p:spTree>
    <p:extLst>
      <p:ext uri="{BB962C8B-B14F-4D97-AF65-F5344CB8AC3E}">
        <p14:creationId xmlns:p14="http://schemas.microsoft.com/office/powerpoint/2010/main" val="193282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and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900238"/>
            <a:ext cx="7940675" cy="4195762"/>
          </a:xfrm>
        </p:spPr>
        <p:txBody>
          <a:bodyPr/>
          <a:lstStyle/>
          <a:p>
            <a:r>
              <a:rPr lang="en-US" dirty="0"/>
              <a:t>The Switch buffers a received frame and verifies each frame before forwarding it.</a:t>
            </a:r>
          </a:p>
          <a:p>
            <a:pPr lvl="1"/>
            <a:r>
              <a:rPr lang="en-US" dirty="0"/>
              <a:t> Error Checking-  A frame containing error is dropped. </a:t>
            </a:r>
          </a:p>
          <a:p>
            <a:pPr lvl="1"/>
            <a:r>
              <a:rPr lang="en-US" dirty="0"/>
              <a:t> Error free frame is forwarded.  </a:t>
            </a:r>
          </a:p>
          <a:p>
            <a:r>
              <a:rPr lang="en-US" dirty="0"/>
              <a:t>This method is slow as compared to other methods because of its error checking procedure but ensures the reliable data delivery. </a:t>
            </a:r>
          </a:p>
          <a:p>
            <a:r>
              <a:rPr lang="en-US" dirty="0"/>
              <a:t>Nowadays these types of switches are mostly used because they have efficient built-in technology / circuitry, and bandwidth is no more an issue.</a:t>
            </a:r>
          </a:p>
        </p:txBody>
      </p:sp>
    </p:spTree>
    <p:extLst>
      <p:ext uri="{BB962C8B-B14F-4D97-AF65-F5344CB8AC3E}">
        <p14:creationId xmlns:p14="http://schemas.microsoft.com/office/powerpoint/2010/main" val="130703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Switch reads only up to the frame’s hardware address before starting to forward it.</a:t>
            </a:r>
          </a:p>
          <a:p>
            <a:r>
              <a:rPr lang="en-US" dirty="0"/>
              <a:t>There is no error checking with this method</a:t>
            </a:r>
          </a:p>
          <a:p>
            <a:r>
              <a:rPr lang="en-US" dirty="0"/>
              <a:t>Fastest method of data transferring </a:t>
            </a:r>
          </a:p>
          <a:p>
            <a:r>
              <a:rPr lang="en-US" dirty="0"/>
              <a:t> Data delivery is not guaranteed</a:t>
            </a:r>
          </a:p>
          <a:p>
            <a:r>
              <a:rPr lang="en-US" dirty="0"/>
              <a:t> Delivered Frame may contain errors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2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900238"/>
            <a:ext cx="7940675" cy="4576762"/>
          </a:xfrm>
        </p:spPr>
        <p:txBody>
          <a:bodyPr/>
          <a:lstStyle/>
          <a:p>
            <a:r>
              <a:rPr lang="en-US" dirty="0"/>
              <a:t>A method that attempts to retain the benefits of both the methods (i.e. store and forward and cut through).</a:t>
            </a:r>
          </a:p>
          <a:p>
            <a:r>
              <a:rPr lang="en-US" dirty="0"/>
              <a:t>Fragment Free checks the first 64 bytes of the frame, where addressing information is stored.</a:t>
            </a:r>
          </a:p>
          <a:p>
            <a:r>
              <a:rPr lang="en-US" dirty="0"/>
              <a:t>According to Ethernet specifications;</a:t>
            </a:r>
          </a:p>
          <a:p>
            <a:pPr lvl="1"/>
            <a:r>
              <a:rPr lang="en-US" dirty="0"/>
              <a:t>Collisions should be detected during the first 64 bytes of the frame, so frames that are in the error because of collision will not be forwarded.</a:t>
            </a:r>
          </a:p>
          <a:p>
            <a:pPr lvl="1"/>
            <a:r>
              <a:rPr lang="en-US" dirty="0"/>
              <a:t>This way the frame will always reach its intended destination</a:t>
            </a:r>
          </a:p>
          <a:p>
            <a:pPr lvl="1"/>
            <a:r>
              <a:rPr lang="en-US" dirty="0"/>
              <a:t>Error checking of the actual data in the packet is left for the end device. </a:t>
            </a:r>
          </a:p>
        </p:txBody>
      </p:sp>
    </p:spTree>
    <p:extLst>
      <p:ext uri="{BB962C8B-B14F-4D97-AF65-F5344CB8AC3E}">
        <p14:creationId xmlns:p14="http://schemas.microsoft.com/office/powerpoint/2010/main" val="8051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automatically selecting between the other three methods.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8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Domain vs. Broadcast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900238"/>
            <a:ext cx="7940675" cy="4652962"/>
          </a:xfrm>
        </p:spPr>
        <p:txBody>
          <a:bodyPr/>
          <a:lstStyle/>
          <a:p>
            <a:r>
              <a:rPr lang="en-US" b="1" dirty="0"/>
              <a:t>Collision Domain:</a:t>
            </a:r>
          </a:p>
          <a:p>
            <a:pPr lvl="1"/>
            <a:r>
              <a:rPr lang="en-US" dirty="0"/>
              <a:t>A network or a part of network where data collision can occur. 				OR</a:t>
            </a:r>
          </a:p>
          <a:p>
            <a:pPr lvl="1"/>
            <a:r>
              <a:rPr lang="en-US" dirty="0"/>
              <a:t> Group of NIC in which collision can occur.</a:t>
            </a:r>
          </a:p>
          <a:p>
            <a:pPr lvl="1"/>
            <a:r>
              <a:rPr lang="en-US" dirty="0"/>
              <a:t> Collision occurs when two or more devices send the packet at the same time on a shared network segment.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Hub</a:t>
            </a:r>
            <a:r>
              <a:rPr lang="en-US" dirty="0"/>
              <a:t> has one collision domain (maximum collisions), whereas in </a:t>
            </a:r>
            <a:r>
              <a:rPr lang="en-US" b="1" dirty="0"/>
              <a:t>Switch</a:t>
            </a:r>
            <a:r>
              <a:rPr lang="en-US" dirty="0"/>
              <a:t> each port is a separate collision domain (almost no collision)   </a:t>
            </a:r>
          </a:p>
          <a:p>
            <a:r>
              <a:rPr lang="en-US" b="1" dirty="0"/>
              <a:t>Broadcast Domain:</a:t>
            </a:r>
          </a:p>
          <a:p>
            <a:pPr lvl="1"/>
            <a:r>
              <a:rPr lang="en-US" dirty="0"/>
              <a:t> All nodes can reach each other by broadcast. 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 Group of NIC, broadcast send by one, received by all others</a:t>
            </a:r>
          </a:p>
        </p:txBody>
      </p:sp>
    </p:spTree>
    <p:extLst>
      <p:ext uri="{BB962C8B-B14F-4D97-AF65-F5344CB8AC3E}">
        <p14:creationId xmlns:p14="http://schemas.microsoft.com/office/powerpoint/2010/main" val="242139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627062"/>
            <a:ext cx="8145462" cy="1049337"/>
          </a:xfrm>
        </p:spPr>
        <p:txBody>
          <a:bodyPr/>
          <a:lstStyle/>
          <a:p>
            <a:r>
              <a:rPr lang="en-US" dirty="0"/>
              <a:t>Password Recovery Steps for Cisco Catalyst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turn on a switch or perform a reload just to find out that you’ve accidentally been locked out of your networking device? Here is an easy way to physically perform a password recovery on a Cisco Catalyst Switch.</a:t>
            </a:r>
          </a:p>
          <a:p>
            <a:r>
              <a:rPr lang="en-US" b="1" dirty="0"/>
              <a:t>Step 1:</a:t>
            </a:r>
            <a:r>
              <a:rPr lang="en-US" dirty="0"/>
              <a:t> Connect your PC or terminal into the switch console port with the blue console cable.</a:t>
            </a:r>
          </a:p>
          <a:p>
            <a:r>
              <a:rPr lang="en-US" b="1" dirty="0"/>
              <a:t>Step 2:</a:t>
            </a:r>
            <a:r>
              <a:rPr lang="en-US" dirty="0"/>
              <a:t> Open up Putty, and select serial as connect type. Click open to get access </a:t>
            </a:r>
            <a:r>
              <a:rPr lang="en-US"/>
              <a:t>to the switch</a:t>
            </a:r>
            <a:r>
              <a:rPr lang="en-US" dirty="0"/>
              <a:t>.</a:t>
            </a:r>
          </a:p>
          <a:p>
            <a:r>
              <a:rPr lang="en-US" b="1" dirty="0"/>
              <a:t>Step 3:</a:t>
            </a:r>
            <a:r>
              <a:rPr lang="en-US" dirty="0"/>
              <a:t> Unplug the power cable to the switch.</a:t>
            </a:r>
          </a:p>
        </p:txBody>
      </p:sp>
    </p:spTree>
    <p:extLst>
      <p:ext uri="{BB962C8B-B14F-4D97-AF65-F5344CB8AC3E}">
        <p14:creationId xmlns:p14="http://schemas.microsoft.com/office/powerpoint/2010/main" val="1745701766"/>
      </p:ext>
    </p:extLst>
  </p:cSld>
  <p:clrMapOvr>
    <a:masterClrMapping/>
  </p:clrMapOvr>
</p:sld>
</file>

<file path=ppt/theme/theme1.xml><?xml version="1.0" encoding="utf-8"?>
<a:theme xmlns:a="http://schemas.openxmlformats.org/drawingml/2006/main" name="cisco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</Template>
  <TotalTime>499</TotalTime>
  <Words>799</Words>
  <Application>Microsoft Office PowerPoint</Application>
  <PresentationFormat>On-screen Show (4:3)</PresentationFormat>
  <Paragraphs>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Verdana</vt:lpstr>
      <vt:lpstr>Wingdings</vt:lpstr>
      <vt:lpstr>cisco</vt:lpstr>
      <vt:lpstr>CCNA  (200-125)</vt:lpstr>
      <vt:lpstr>Lecture Overview</vt:lpstr>
      <vt:lpstr>Types of Switching/Methods</vt:lpstr>
      <vt:lpstr>Store and Forward</vt:lpstr>
      <vt:lpstr>Cut through</vt:lpstr>
      <vt:lpstr>Fragment Free</vt:lpstr>
      <vt:lpstr>Adaptive Switching</vt:lpstr>
      <vt:lpstr>Collision Domain vs. Broadcast Domain</vt:lpstr>
      <vt:lpstr>Password Recovery Steps for Cisco Catalyst Switches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Networking</dc:title>
  <dc:creator>MNA</dc:creator>
  <cp:lastModifiedBy>Dark-Web</cp:lastModifiedBy>
  <cp:revision>201</cp:revision>
  <dcterms:created xsi:type="dcterms:W3CDTF">2006-08-16T00:00:00Z</dcterms:created>
  <dcterms:modified xsi:type="dcterms:W3CDTF">2019-12-05T11:58:25Z</dcterms:modified>
</cp:coreProperties>
</file>