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71" r:id="rId22"/>
    <p:sldId id="262" r:id="rId23"/>
    <p:sldId id="263" r:id="rId24"/>
    <p:sldId id="290" r:id="rId25"/>
    <p:sldId id="265" r:id="rId26"/>
    <p:sldId id="291" r:id="rId27"/>
    <p:sldId id="292" r:id="rId28"/>
    <p:sldId id="268" r:id="rId29"/>
    <p:sldId id="267" r:id="rId30"/>
    <p:sldId id="270" r:id="rId31"/>
    <p:sldId id="29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83" d="100"/>
          <a:sy n="8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50E19-55B6-4FB3-BABE-3B2FED77E707}" type="datetimeFigureOut">
              <a:rPr lang="en-US" smtClean="0"/>
              <a:pPr/>
              <a:t>23-Jan-18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3D3412-7793-41CE-A4B8-4DD99C3C1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D3412-7793-41CE-A4B8-4DD99C3C1A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95E89-4627-4A1D-98EF-93B9F9A4E146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F4B1F3-A3D9-4D8D-90B6-808C94BCED1A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E537E1-0B51-4F62-A997-1BCFC9D1918E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EAA8D-1EC9-4A4D-9CF9-EE190FF8E5DE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53B382-31C6-4A12-9602-A8B2CDAC1A8F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BE2BE3-FBD2-451F-BCA8-48EAEEEFEBDC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B4E10A-869A-46D8-9F43-A9CCB2952529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23-Jan-18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6248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5562600" cy="533400"/>
          </a:xfrm>
        </p:spPr>
        <p:txBody>
          <a:bodyPr/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Institute of IT Professionals</a:t>
            </a:r>
          </a:p>
          <a:p>
            <a:endParaRPr lang="en-US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6629400" cy="1143000"/>
          </a:xfrm>
        </p:spPr>
        <p:txBody>
          <a:bodyPr/>
          <a:lstStyle/>
          <a:p>
            <a:r>
              <a:rPr lang="en-US" smtClean="0"/>
              <a:t>Flexibility &amp; Scalability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22437"/>
            <a:ext cx="67818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Layer-2 switches only read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 cause a switch to forward all broadcasts</a:t>
            </a:r>
          </a:p>
          <a:p>
            <a:pPr>
              <a:lnSpc>
                <a:spcPct val="90000"/>
              </a:lnSpc>
            </a:pPr>
            <a:r>
              <a:rPr lang="en-US" smtClean="0"/>
              <a:t>VLANs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Essentially create broadcast domains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Greatly reduces broadcast traffic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Ability to add wanted users to a VLAN regardless of their physical location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Additional VLANs can be created  when network growth consumes more bandwidth</a:t>
            </a:r>
          </a:p>
        </p:txBody>
      </p:sp>
    </p:spTree>
    <p:extLst>
      <p:ext uri="{BB962C8B-B14F-4D97-AF65-F5344CB8AC3E}">
        <p14:creationId xmlns:p14="http://schemas.microsoft.com/office/powerpoint/2010/main" val="198350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6477000" cy="1143000"/>
          </a:xfrm>
        </p:spPr>
        <p:txBody>
          <a:bodyPr/>
          <a:lstStyle/>
          <a:p>
            <a:r>
              <a:rPr lang="en-US" dirty="0" smtClean="0"/>
              <a:t>Switched Network</a:t>
            </a:r>
          </a:p>
        </p:txBody>
      </p:sp>
      <p:pic>
        <p:nvPicPr>
          <p:cNvPr id="11267" name="Picture 4" descr="F0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08660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56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Physical LANs Connected To A Router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7"/>
          <a:stretch>
            <a:fillRect/>
          </a:stretch>
        </p:blipFill>
        <p:spPr bwMode="auto">
          <a:xfrm>
            <a:off x="228600" y="2133600"/>
            <a:ext cx="73914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0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879080" cy="1143000"/>
          </a:xfrm>
        </p:spPr>
        <p:txBody>
          <a:bodyPr/>
          <a:lstStyle/>
          <a:p>
            <a:r>
              <a:rPr lang="en-US" dirty="0" smtClean="0"/>
              <a:t>VLANs Remove The Physical Boundary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>
            <a:fillRect/>
          </a:stretch>
        </p:blipFill>
        <p:spPr bwMode="auto">
          <a:xfrm>
            <a:off x="609600" y="2060575"/>
            <a:ext cx="64008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8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0838"/>
            <a:ext cx="6400800" cy="868362"/>
          </a:xfrm>
        </p:spPr>
        <p:txBody>
          <a:bodyPr/>
          <a:lstStyle/>
          <a:p>
            <a:r>
              <a:rPr lang="en-US" dirty="0" smtClean="0"/>
              <a:t>VLAN Memberships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858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Static VLANs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Typical method of creating VLANs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Most secure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A switch port assigned to a VLAN always maintains that assignment until changed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Dynamic VLANs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Node assignment to a VLAN is automatic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MAC addresses, protocols, network addresses,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VLAN Management Policy Server (VMPS)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MAC address database for dynamic assignments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MAC-address to VLAN mapping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1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477000" cy="1143000"/>
          </a:xfrm>
        </p:spPr>
        <p:txBody>
          <a:bodyPr/>
          <a:lstStyle/>
          <a:p>
            <a:r>
              <a:rPr lang="en-US" dirty="0" smtClean="0"/>
              <a:t>Identifying VLANs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2762"/>
            <a:ext cx="6477000" cy="4525963"/>
          </a:xfrm>
        </p:spPr>
        <p:txBody>
          <a:bodyPr/>
          <a:lstStyle/>
          <a:p>
            <a:r>
              <a:rPr lang="en-US" dirty="0" smtClean="0"/>
              <a:t>Access links</a:t>
            </a:r>
          </a:p>
          <a:p>
            <a:pPr lvl="1"/>
            <a:r>
              <a:rPr lang="en-US" dirty="0" smtClean="0"/>
              <a:t>A link that is part of only one VLAN</a:t>
            </a:r>
          </a:p>
          <a:p>
            <a:endParaRPr lang="en-US" dirty="0" smtClean="0"/>
          </a:p>
          <a:p>
            <a:r>
              <a:rPr lang="en-US" dirty="0" smtClean="0"/>
              <a:t>Trunk links</a:t>
            </a:r>
          </a:p>
          <a:p>
            <a:pPr lvl="1"/>
            <a:r>
              <a:rPr lang="en-US" dirty="0" smtClean="0"/>
              <a:t>Carries multiple VLANs</a:t>
            </a:r>
          </a:p>
        </p:txBody>
      </p:sp>
    </p:spTree>
    <p:extLst>
      <p:ext uri="{BB962C8B-B14F-4D97-AF65-F5344CB8AC3E}">
        <p14:creationId xmlns:p14="http://schemas.microsoft.com/office/powerpoint/2010/main" val="243474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6553200" cy="1143000"/>
          </a:xfrm>
        </p:spPr>
        <p:txBody>
          <a:bodyPr/>
          <a:lstStyle/>
          <a:p>
            <a:r>
              <a:rPr lang="en-US" smtClean="0"/>
              <a:t>Identifying VLANs (cont.)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3"/>
          <a:stretch>
            <a:fillRect/>
          </a:stretch>
        </p:blipFill>
        <p:spPr bwMode="auto">
          <a:xfrm>
            <a:off x="457200" y="2316162"/>
            <a:ext cx="6781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62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6477000" cy="1143000"/>
          </a:xfrm>
        </p:spPr>
        <p:txBody>
          <a:bodyPr/>
          <a:lstStyle/>
          <a:p>
            <a:r>
              <a:rPr lang="en-US" smtClean="0"/>
              <a:t>Frame Tagging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6324600" cy="4525963"/>
          </a:xfrm>
        </p:spPr>
        <p:txBody>
          <a:bodyPr/>
          <a:lstStyle/>
          <a:p>
            <a:r>
              <a:rPr lang="en-US" dirty="0" smtClean="0"/>
              <a:t>Definition: A means of keeping track of users &amp; frames as they travel the switch fabric &amp; VLANs</a:t>
            </a:r>
          </a:p>
          <a:p>
            <a:pPr lvl="1"/>
            <a:r>
              <a:rPr lang="en-US" dirty="0" smtClean="0"/>
              <a:t>User-defined ID assigned to each frame</a:t>
            </a:r>
          </a:p>
          <a:p>
            <a:pPr lvl="1"/>
            <a:r>
              <a:rPr lang="en-US" dirty="0" smtClean="0"/>
              <a:t>VLAN ID is removed before exiting trunked links &amp; access links</a:t>
            </a:r>
          </a:p>
        </p:txBody>
      </p:sp>
    </p:spTree>
    <p:extLst>
      <p:ext uri="{BB962C8B-B14F-4D97-AF65-F5344CB8AC3E}">
        <p14:creationId xmlns:p14="http://schemas.microsoft.com/office/powerpoint/2010/main" val="11618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6553200" cy="1143000"/>
          </a:xfrm>
        </p:spPr>
        <p:txBody>
          <a:bodyPr/>
          <a:lstStyle/>
          <a:p>
            <a:r>
              <a:rPr lang="en-US" dirty="0" smtClean="0"/>
              <a:t>VLAN ID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6629400" cy="4343400"/>
          </a:xfrm>
        </p:spPr>
        <p:txBody>
          <a:bodyPr/>
          <a:lstStyle/>
          <a:p>
            <a:r>
              <a:rPr lang="en-US" sz="2800" dirty="0" smtClean="0"/>
              <a:t>Inter-Switch Link (ISL)</a:t>
            </a:r>
          </a:p>
          <a:p>
            <a:pPr lvl="1"/>
            <a:r>
              <a:rPr lang="en-US" dirty="0" smtClean="0"/>
              <a:t>Cisco proprietary</a:t>
            </a:r>
          </a:p>
          <a:p>
            <a:pPr lvl="1"/>
            <a:r>
              <a:rPr lang="en-US" dirty="0" err="1" smtClean="0"/>
              <a:t>FastEthernet</a:t>
            </a:r>
            <a:r>
              <a:rPr lang="en-US" dirty="0" smtClean="0"/>
              <a:t> &amp; </a:t>
            </a:r>
            <a:r>
              <a:rPr lang="en-US" dirty="0" err="1" smtClean="0"/>
              <a:t>Gibabit</a:t>
            </a:r>
            <a:r>
              <a:rPr lang="en-US" dirty="0" smtClean="0"/>
              <a:t> Ethernet only</a:t>
            </a:r>
          </a:p>
          <a:p>
            <a:r>
              <a:rPr lang="en-US" sz="2800" dirty="0" smtClean="0"/>
              <a:t>IEEE 802.1q</a:t>
            </a:r>
          </a:p>
          <a:p>
            <a:pPr lvl="1"/>
            <a:r>
              <a:rPr lang="en-US" u="sng" dirty="0" smtClean="0"/>
              <a:t>Must use</a:t>
            </a:r>
            <a:r>
              <a:rPr lang="en-US" dirty="0" smtClean="0"/>
              <a:t> if </a:t>
            </a:r>
            <a:r>
              <a:rPr lang="en-US" dirty="0" err="1" smtClean="0"/>
              <a:t>trunking</a:t>
            </a:r>
            <a:r>
              <a:rPr lang="en-US" dirty="0" smtClean="0"/>
              <a:t> between Cisco &amp; non-Cisco switch</a:t>
            </a:r>
          </a:p>
        </p:txBody>
      </p:sp>
    </p:spTree>
    <p:extLst>
      <p:ext uri="{BB962C8B-B14F-4D97-AF65-F5344CB8AC3E}">
        <p14:creationId xmlns:p14="http://schemas.microsoft.com/office/powerpoint/2010/main" val="236433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ID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1957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Protocols at Trunk Links:</a:t>
            </a:r>
          </a:p>
          <a:p>
            <a:pPr lvl="1"/>
            <a:r>
              <a:rPr lang="en-US" dirty="0" smtClean="0"/>
              <a:t>IEEE 802.1q or 802 dot1q:</a:t>
            </a:r>
          </a:p>
          <a:p>
            <a:pPr lvl="1"/>
            <a:r>
              <a:rPr lang="en-US" dirty="0" smtClean="0"/>
              <a:t>ISL (</a:t>
            </a:r>
            <a:r>
              <a:rPr lang="en-US" dirty="0" err="1" smtClean="0"/>
              <a:t>Interswitching</a:t>
            </a:r>
            <a:r>
              <a:rPr lang="en-US" dirty="0" smtClean="0"/>
              <a:t> Link)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Frame tag=8 bytes			</a:t>
            </a:r>
          </a:p>
          <a:p>
            <a:pPr lvl="1">
              <a:buNone/>
            </a:pPr>
            <a:r>
              <a:rPr lang="en-US" dirty="0" smtClean="0"/>
              <a:t>Dot1q=12 bytes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3352800"/>
            <a:ext cx="1219200" cy="609600"/>
            <a:chOff x="1371600" y="3581400"/>
            <a:chExt cx="1219200" cy="609600"/>
          </a:xfrm>
        </p:grpSpPr>
        <p:sp>
          <p:nvSpPr>
            <p:cNvPr id="4" name="Rectangle 3"/>
            <p:cNvSpPr/>
            <p:nvPr/>
          </p:nvSpPr>
          <p:spPr>
            <a:xfrm>
              <a:off x="1371600" y="3581400"/>
              <a:ext cx="9906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3581400"/>
              <a:ext cx="2286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4" idx="2"/>
          </p:cNvCxnSpPr>
          <p:nvPr/>
        </p:nvCxnSpPr>
        <p:spPr>
          <a:xfrm rot="16200000" flipH="1">
            <a:off x="1622180" y="4207119"/>
            <a:ext cx="493542" cy="4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265777" y="4207120"/>
            <a:ext cx="493542" cy="4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1863" y="434340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37663" y="4343400"/>
            <a:ext cx="5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00600" y="3581400"/>
            <a:ext cx="1295400" cy="609600"/>
            <a:chOff x="4800600" y="3581400"/>
            <a:chExt cx="1295400" cy="609600"/>
          </a:xfrm>
        </p:grpSpPr>
        <p:sp>
          <p:nvSpPr>
            <p:cNvPr id="14" name="Rectangle 13"/>
            <p:cNvSpPr/>
            <p:nvPr/>
          </p:nvSpPr>
          <p:spPr>
            <a:xfrm>
              <a:off x="4800600" y="3581400"/>
              <a:ext cx="12954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3733800"/>
              <a:ext cx="685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6200000" flipH="1">
            <a:off x="5136173" y="4350728"/>
            <a:ext cx="648286" cy="24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33263" y="4572000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3657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3"/>
            <a:endCxn id="22" idx="1"/>
          </p:cNvCxnSpPr>
          <p:nvPr/>
        </p:nvCxnSpPr>
        <p:spPr>
          <a:xfrm flipV="1">
            <a:off x="6096000" y="3868615"/>
            <a:ext cx="600222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239000" cy="48768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is a VLAN?</a:t>
            </a:r>
          </a:p>
          <a:p>
            <a:r>
              <a:rPr lang="en-US" sz="2800" dirty="0"/>
              <a:t>VLAN Memberships</a:t>
            </a:r>
          </a:p>
          <a:p>
            <a:r>
              <a:rPr lang="en-US" sz="2800" dirty="0"/>
              <a:t>VLAN links</a:t>
            </a:r>
          </a:p>
          <a:p>
            <a:r>
              <a:rPr lang="en-US" sz="2800" dirty="0"/>
              <a:t>Frame tagging</a:t>
            </a:r>
          </a:p>
          <a:p>
            <a:r>
              <a:rPr lang="en-US" sz="2800" dirty="0"/>
              <a:t>VTP</a:t>
            </a:r>
          </a:p>
          <a:p>
            <a:r>
              <a:rPr lang="en-US" sz="2800" dirty="0"/>
              <a:t>Trunking</a:t>
            </a:r>
          </a:p>
          <a:p>
            <a:r>
              <a:rPr lang="en-US" sz="2800" dirty="0"/>
              <a:t>Configuring VLANs</a:t>
            </a:r>
          </a:p>
          <a:p>
            <a:r>
              <a:rPr lang="en-US" sz="2800" dirty="0" smtClean="0"/>
              <a:t>Configuration </a:t>
            </a:r>
            <a:r>
              <a:rPr lang="en-US" sz="2800" dirty="0"/>
              <a:t>examples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ID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Example;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19400" y="2590800"/>
            <a:ext cx="1981200" cy="3276600"/>
            <a:chOff x="2819400" y="2590800"/>
            <a:chExt cx="1981200" cy="3276600"/>
          </a:xfrm>
        </p:grpSpPr>
        <p:sp>
          <p:nvSpPr>
            <p:cNvPr id="5" name="Rectangle 4"/>
            <p:cNvSpPr/>
            <p:nvPr/>
          </p:nvSpPr>
          <p:spPr>
            <a:xfrm>
              <a:off x="2819400" y="2590800"/>
              <a:ext cx="1981200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4724400"/>
              <a:ext cx="1981200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rot="5400000">
              <a:off x="3314700" y="42291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3810000" y="4191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4050268"/>
            <a:ext cx="313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Encapsulation on Trunk Link </a:t>
            </a:r>
          </a:p>
          <a:p>
            <a:r>
              <a:rPr lang="en-US" dirty="0" smtClean="0"/>
              <a:t>802 dot1q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19400" y="1905000"/>
            <a:ext cx="304800" cy="686594"/>
            <a:chOff x="2819400" y="1905000"/>
            <a:chExt cx="304800" cy="686594"/>
          </a:xfrm>
        </p:grpSpPr>
        <p:sp>
          <p:nvSpPr>
            <p:cNvPr id="13" name="Rectangle 12"/>
            <p:cNvSpPr/>
            <p:nvPr/>
          </p:nvSpPr>
          <p:spPr>
            <a:xfrm>
              <a:off x="2819400" y="1905000"/>
              <a:ext cx="3048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2"/>
            </p:cNvCxnSpPr>
            <p:nvPr/>
          </p:nvCxnSpPr>
          <p:spPr>
            <a:xfrm rot="5400000">
              <a:off x="2743200" y="23622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819400" y="4037806"/>
            <a:ext cx="304800" cy="686594"/>
            <a:chOff x="2819400" y="1905000"/>
            <a:chExt cx="304800" cy="686594"/>
          </a:xfrm>
        </p:grpSpPr>
        <p:sp>
          <p:nvSpPr>
            <p:cNvPr id="21" name="Rectangle 20"/>
            <p:cNvSpPr/>
            <p:nvPr/>
          </p:nvSpPr>
          <p:spPr>
            <a:xfrm>
              <a:off x="2819400" y="1905000"/>
              <a:ext cx="3048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2"/>
            </p:cNvCxnSpPr>
            <p:nvPr/>
          </p:nvCxnSpPr>
          <p:spPr>
            <a:xfrm rot="5400000">
              <a:off x="2743200" y="23622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29000" y="4038600"/>
            <a:ext cx="304800" cy="686594"/>
            <a:chOff x="2819400" y="1905000"/>
            <a:chExt cx="304800" cy="686594"/>
          </a:xfrm>
        </p:grpSpPr>
        <p:sp>
          <p:nvSpPr>
            <p:cNvPr id="27" name="Rectangle 26"/>
            <p:cNvSpPr/>
            <p:nvPr/>
          </p:nvSpPr>
          <p:spPr>
            <a:xfrm>
              <a:off x="2819400" y="1905000"/>
              <a:ext cx="3048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2"/>
            </p:cNvCxnSpPr>
            <p:nvPr/>
          </p:nvCxnSpPr>
          <p:spPr>
            <a:xfrm rot="5400000">
              <a:off x="2743200" y="23622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743200" y="1840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00914" y="396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676400" y="4495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4343400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Link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88580" y="29718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4780" y="5105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324600" cy="1143000"/>
          </a:xfrm>
        </p:spPr>
        <p:txBody>
          <a:bodyPr/>
          <a:lstStyle/>
          <a:p>
            <a:r>
              <a:rPr lang="en-US" dirty="0" smtClean="0"/>
              <a:t>Configuring VLANs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6019800" cy="4525963"/>
          </a:xfrm>
        </p:spPr>
        <p:txBody>
          <a:bodyPr/>
          <a:lstStyle/>
          <a:p>
            <a:r>
              <a:rPr lang="en-US" dirty="0" smtClean="0"/>
              <a:t>Creating VLANs</a:t>
            </a:r>
          </a:p>
          <a:p>
            <a:r>
              <a:rPr lang="en-US" dirty="0" smtClean="0"/>
              <a:t>Assigning Switch Ports to VLANs</a:t>
            </a:r>
          </a:p>
          <a:p>
            <a:r>
              <a:rPr lang="en-US" dirty="0" smtClean="0"/>
              <a:t>Configuring Trunk Ports</a:t>
            </a:r>
          </a:p>
          <a:p>
            <a:r>
              <a:rPr lang="en-US" dirty="0" smtClean="0"/>
              <a:t>Configuring Inter-VLAN routing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66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762000" y="852919"/>
            <a:ext cx="5638800" cy="52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Configuring VLANs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Switch#show</a:t>
            </a:r>
            <a:r>
              <a:rPr lang="en-US" dirty="0" smtClean="0"/>
              <a:t>  </a:t>
            </a:r>
            <a:r>
              <a:rPr lang="en-US" dirty="0" err="1" smtClean="0"/>
              <a:t>vlans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Switch#conf</a:t>
            </a:r>
            <a:r>
              <a:rPr lang="en-US" dirty="0" smtClean="0"/>
              <a:t>  t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config</a:t>
            </a:r>
            <a:r>
              <a:rPr lang="en-US" dirty="0" smtClean="0"/>
              <a:t>): VLAN2</a:t>
            </a:r>
          </a:p>
          <a:p>
            <a:r>
              <a:rPr lang="en-US" dirty="0" smtClean="0"/>
              <a:t> Switch (</a:t>
            </a:r>
            <a:r>
              <a:rPr lang="en-US" dirty="0" err="1" smtClean="0"/>
              <a:t>config-vlan</a:t>
            </a:r>
            <a:r>
              <a:rPr lang="en-US" dirty="0" smtClean="0"/>
              <a:t>): name IT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config-vlan</a:t>
            </a:r>
            <a:r>
              <a:rPr lang="en-US" dirty="0" smtClean="0"/>
              <a:t>):exit 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config</a:t>
            </a:r>
            <a:r>
              <a:rPr lang="en-US" dirty="0" smtClean="0"/>
              <a:t>): VLAN3</a:t>
            </a:r>
          </a:p>
          <a:p>
            <a:r>
              <a:rPr lang="en-US" dirty="0" smtClean="0"/>
              <a:t> Switch (</a:t>
            </a:r>
            <a:r>
              <a:rPr lang="en-US" dirty="0" err="1" smtClean="0"/>
              <a:t>config-vlan</a:t>
            </a:r>
            <a:r>
              <a:rPr lang="en-US" dirty="0" smtClean="0"/>
              <a:t>): name HR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VLANs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Adding Ports into VLAN:</a:t>
            </a:r>
          </a:p>
          <a:p>
            <a:pPr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)#interface </a:t>
            </a:r>
            <a:r>
              <a:rPr lang="en-US" dirty="0" err="1" smtClean="0"/>
              <a:t>fastethernet</a:t>
            </a:r>
            <a:r>
              <a:rPr lang="en-US" dirty="0" smtClean="0"/>
              <a:t> 0/2</a:t>
            </a:r>
          </a:p>
          <a:p>
            <a:pPr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</a:t>
            </a:r>
            <a:r>
              <a:rPr lang="en-US" dirty="0" err="1" smtClean="0"/>
              <a:t>switchport</a:t>
            </a:r>
            <a:r>
              <a:rPr lang="en-US" dirty="0" smtClean="0"/>
              <a:t> mode access</a:t>
            </a:r>
          </a:p>
          <a:p>
            <a:pPr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</a:t>
            </a:r>
            <a:r>
              <a:rPr lang="en-US" dirty="0" err="1" smtClean="0"/>
              <a:t>switchport</a:t>
            </a:r>
            <a:r>
              <a:rPr lang="en-US" dirty="0" smtClean="0"/>
              <a:t> access vlan2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Selecting Range of Ports:</a:t>
            </a:r>
          </a:p>
          <a:p>
            <a:pPr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)#interface range </a:t>
            </a:r>
            <a:r>
              <a:rPr lang="en-US" dirty="0" err="1" smtClean="0"/>
              <a:t>fastethernet</a:t>
            </a:r>
            <a:r>
              <a:rPr lang="en-US" dirty="0" smtClean="0"/>
              <a:t> </a:t>
            </a:r>
            <a:r>
              <a:rPr lang="en-US" dirty="0" smtClean="0"/>
              <a:t>0/2 - 10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Selecting Specific Ports:</a:t>
            </a:r>
          </a:p>
          <a:p>
            <a:pPr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smtClean="0"/>
              <a:t>interface </a:t>
            </a:r>
            <a:r>
              <a:rPr lang="en-US" smtClean="0"/>
              <a:t>range fa0/2 , fa0/3 , </a:t>
            </a:r>
            <a:r>
              <a:rPr lang="en-US" dirty="0" smtClean="0"/>
              <a:t>fa0/5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8145462" cy="838200"/>
          </a:xfrm>
        </p:spPr>
        <p:txBody>
          <a:bodyPr/>
          <a:lstStyle/>
          <a:p>
            <a:r>
              <a:rPr lang="en-US" dirty="0" smtClean="0"/>
              <a:t>VTP (VLAN Trunking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7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VTP (VLAN Trunking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195762"/>
          </a:xfrm>
        </p:spPr>
        <p:txBody>
          <a:bodyPr>
            <a:normAutofit/>
          </a:bodyPr>
          <a:lstStyle/>
          <a:p>
            <a:r>
              <a:rPr lang="en-US" dirty="0"/>
              <a:t>Purpose: to manage all configured VLANs across a switch internetwork &amp; maintain consistency</a:t>
            </a:r>
          </a:p>
          <a:p>
            <a:pPr lvl="1"/>
            <a:r>
              <a:rPr lang="en-US" dirty="0"/>
              <a:t>Allows an administrator to add, delete, &amp; rename VLANs</a:t>
            </a:r>
          </a:p>
          <a:p>
            <a:endParaRPr lang="en-US" dirty="0" smtClean="0"/>
          </a:p>
          <a:p>
            <a:r>
              <a:rPr lang="en-US" dirty="0" smtClean="0"/>
              <a:t>VTP send information of VLANs via trunk links to all other switches</a:t>
            </a:r>
          </a:p>
          <a:p>
            <a:endParaRPr lang="en-US" dirty="0" smtClean="0"/>
          </a:p>
          <a:p>
            <a:r>
              <a:rPr lang="en-US" dirty="0" smtClean="0"/>
              <a:t>To Synchronize the information to each other which are in same domain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VTP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Consistent configuration</a:t>
            </a:r>
          </a:p>
          <a:p>
            <a:pPr lvl="1"/>
            <a:r>
              <a:rPr lang="en-US" dirty="0"/>
              <a:t>Permits </a:t>
            </a:r>
            <a:r>
              <a:rPr lang="en-US" dirty="0" err="1"/>
              <a:t>trunking</a:t>
            </a:r>
            <a:r>
              <a:rPr lang="en-US" dirty="0"/>
              <a:t> over mixed networks</a:t>
            </a:r>
          </a:p>
          <a:p>
            <a:pPr lvl="1"/>
            <a:r>
              <a:rPr lang="en-US" dirty="0"/>
              <a:t>Accurate tracking</a:t>
            </a:r>
          </a:p>
          <a:p>
            <a:pPr lvl="1"/>
            <a:r>
              <a:rPr lang="en-US" dirty="0"/>
              <a:t>Dynamic reporting</a:t>
            </a:r>
          </a:p>
          <a:p>
            <a:pPr lvl="1"/>
            <a:r>
              <a:rPr lang="en-US" dirty="0"/>
              <a:t>Plug-and-Play</a:t>
            </a:r>
          </a:p>
          <a:p>
            <a:r>
              <a:rPr lang="en-US" dirty="0"/>
              <a:t>A VTP server must be created to manage VLANs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9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533400"/>
            <a:ext cx="6400800" cy="1143000"/>
          </a:xfrm>
        </p:spPr>
        <p:txBody>
          <a:bodyPr/>
          <a:lstStyle/>
          <a:p>
            <a:r>
              <a:rPr lang="en-US" smtClean="0"/>
              <a:t>VTP Modes</a:t>
            </a:r>
          </a:p>
        </p:txBody>
      </p:sp>
      <p:pic>
        <p:nvPicPr>
          <p:cNvPr id="5" name="Picture 5" descr="F0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69421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20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VTP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VTP Server: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Default for all Catalyst 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Minimum one server for a VTP domain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Functions ;</a:t>
            </a:r>
          </a:p>
          <a:p>
            <a:pPr lvl="2"/>
            <a:r>
              <a:rPr lang="en-US" dirty="0" smtClean="0"/>
              <a:t>VTP Server can create VLANs</a:t>
            </a:r>
          </a:p>
          <a:p>
            <a:pPr lvl="2"/>
            <a:r>
              <a:rPr lang="en-US" dirty="0" smtClean="0"/>
              <a:t>Can Delete VLANs</a:t>
            </a:r>
          </a:p>
          <a:p>
            <a:pPr lvl="2"/>
            <a:r>
              <a:rPr lang="en-US" dirty="0" smtClean="0"/>
              <a:t>Can Modify VLANs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VTP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VTP Client:</a:t>
            </a:r>
          </a:p>
          <a:p>
            <a:pPr lvl="1"/>
            <a:r>
              <a:rPr lang="en-US" dirty="0" smtClean="0"/>
              <a:t>When one switch is configured as VTP server the remaining all are configured as VTP Client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Receives </a:t>
            </a:r>
            <a:r>
              <a:rPr lang="en-US" dirty="0"/>
              <a:t>information + sends/receives updates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VTP </a:t>
            </a:r>
            <a:r>
              <a:rPr lang="en-US" dirty="0"/>
              <a:t>client has no functionality like VTP Server.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Cannot </a:t>
            </a:r>
            <a:r>
              <a:rPr lang="en-US" dirty="0"/>
              <a:t>make any changes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(Virtual LANS)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LANs in a single LAN are created to overcome the major LAN Problems like;</a:t>
            </a:r>
          </a:p>
          <a:p>
            <a:pPr lvl="1"/>
            <a:r>
              <a:rPr lang="en-US" dirty="0" smtClean="0"/>
              <a:t>Broadcast Problem</a:t>
            </a:r>
          </a:p>
          <a:p>
            <a:pPr lvl="1"/>
            <a:r>
              <a:rPr lang="en-US" dirty="0" smtClean="0"/>
              <a:t>Security Problem</a:t>
            </a:r>
          </a:p>
          <a:p>
            <a:endParaRPr lang="en-US" dirty="0" smtClean="0"/>
          </a:p>
          <a:p>
            <a:r>
              <a:rPr lang="en-US" dirty="0" smtClean="0"/>
              <a:t>Broadcast is generated in a LAN generally as </a:t>
            </a:r>
            <a:r>
              <a:rPr lang="en-US" smtClean="0"/>
              <a:t>a result of </a:t>
            </a:r>
            <a:r>
              <a:rPr lang="en-US" dirty="0" smtClean="0"/>
              <a:t>ARP when the destination MAC is needed, or when a server advertising its services to its clients. In case of broadcast every node has to process.</a:t>
            </a:r>
          </a:p>
          <a:p>
            <a:endParaRPr lang="en-US" dirty="0" smtClean="0"/>
          </a:p>
          <a:p>
            <a:r>
              <a:rPr lang="en-US" dirty="0" smtClean="0"/>
              <a:t>VLANs are created to minimize the processing of extra nodes in order to make the boost up performance of a network.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VTP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576762"/>
          </a:xfrm>
        </p:spPr>
        <p:txBody>
          <a:bodyPr/>
          <a:lstStyle/>
          <a:p>
            <a:r>
              <a:rPr lang="en-US" b="1" dirty="0" smtClean="0"/>
              <a:t>VTP Transparent:</a:t>
            </a:r>
          </a:p>
          <a:p>
            <a:pPr lvl="1"/>
            <a:r>
              <a:rPr lang="en-US" dirty="0" smtClean="0"/>
              <a:t>It is having almost all the functionality of VTP server except it doesn’t synchronize its own information to other switches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Does </a:t>
            </a:r>
            <a:r>
              <a:rPr lang="en-US" dirty="0"/>
              <a:t>not participate in a VTP domain but forwards VTP advertisements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add/delete VLANs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Important Info:</a:t>
            </a:r>
          </a:p>
          <a:p>
            <a:pPr lvl="2"/>
            <a:r>
              <a:rPr lang="en-US" dirty="0" smtClean="0"/>
              <a:t>VTP Domain name must be same</a:t>
            </a:r>
          </a:p>
          <a:p>
            <a:pPr lvl="2"/>
            <a:r>
              <a:rPr lang="en-US" dirty="0" smtClean="0"/>
              <a:t>Password must be same 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6477000" cy="1143000"/>
          </a:xfrm>
        </p:spPr>
        <p:txBody>
          <a:bodyPr/>
          <a:lstStyle/>
          <a:p>
            <a:r>
              <a:rPr lang="en-US" dirty="0" smtClean="0"/>
              <a:t>Configuring VTP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6629400" cy="1143000"/>
          </a:xfrm>
        </p:spPr>
        <p:txBody>
          <a:bodyPr/>
          <a:lstStyle/>
          <a:p>
            <a:r>
              <a:rPr lang="en-US" dirty="0" smtClean="0"/>
              <a:t>Switches are configured to be VTP servers by default.</a:t>
            </a:r>
          </a:p>
          <a:p>
            <a:endParaRPr lang="en-US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7338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Distributing broadcast domain in LAN</a:t>
            </a:r>
          </a:p>
          <a:p>
            <a:endParaRPr lang="en-US" dirty="0" smtClean="0"/>
          </a:p>
          <a:p>
            <a:r>
              <a:rPr lang="en-US" dirty="0" smtClean="0"/>
              <a:t>VLANS are created to make Logical grouping of different departments like  HR, MKT, IT etc</a:t>
            </a:r>
          </a:p>
          <a:p>
            <a:endParaRPr lang="en-US" dirty="0" smtClean="0"/>
          </a:p>
          <a:p>
            <a:r>
              <a:rPr lang="en-US" dirty="0" smtClean="0"/>
              <a:t>Trunk Link belongs to all VLANs</a:t>
            </a:r>
          </a:p>
          <a:p>
            <a:endParaRPr lang="en-US" dirty="0" smtClean="0"/>
          </a:p>
          <a:p>
            <a:r>
              <a:rPr lang="en-US" dirty="0" smtClean="0"/>
              <a:t>All the ports are in VLAN1 by default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553200" cy="1143000"/>
          </a:xfrm>
        </p:spPr>
        <p:txBody>
          <a:bodyPr/>
          <a:lstStyle/>
          <a:p>
            <a:r>
              <a:rPr lang="en-US" dirty="0" smtClean="0"/>
              <a:t>Switches</a:t>
            </a:r>
          </a:p>
        </p:txBody>
      </p:sp>
      <p:pic>
        <p:nvPicPr>
          <p:cNvPr id="5123" name="Picture 5" descr="F0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35162"/>
            <a:ext cx="640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96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553200" cy="1143000"/>
          </a:xfrm>
        </p:spPr>
        <p:txBody>
          <a:bodyPr/>
          <a:lstStyle/>
          <a:p>
            <a:r>
              <a:rPr lang="en-US" smtClean="0"/>
              <a:t>Features of VLANs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82762"/>
            <a:ext cx="6324600" cy="4525963"/>
          </a:xfrm>
        </p:spPr>
        <p:txBody>
          <a:bodyPr/>
          <a:lstStyle/>
          <a:p>
            <a:r>
              <a:rPr lang="en-US" smtClean="0"/>
              <a:t>Simplify network management</a:t>
            </a:r>
          </a:p>
          <a:p>
            <a:r>
              <a:rPr lang="en-US" smtClean="0"/>
              <a:t>Provides a level of security over a flat network</a:t>
            </a:r>
          </a:p>
          <a:p>
            <a:r>
              <a:rPr lang="en-US" smtClean="0"/>
              <a:t>Flexibility and Scalability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09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400800" cy="1143000"/>
          </a:xfrm>
        </p:spPr>
        <p:txBody>
          <a:bodyPr/>
          <a:lstStyle/>
          <a:p>
            <a:r>
              <a:rPr lang="en-US" dirty="0" smtClean="0"/>
              <a:t>Broadcast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6562"/>
            <a:ext cx="6477000" cy="4525963"/>
          </a:xfrm>
        </p:spPr>
        <p:txBody>
          <a:bodyPr/>
          <a:lstStyle/>
          <a:p>
            <a:r>
              <a:rPr lang="en-US" dirty="0" smtClean="0"/>
              <a:t>Broadcasts occur in every protocol</a:t>
            </a:r>
          </a:p>
          <a:p>
            <a:endParaRPr lang="en-US" dirty="0" smtClean="0"/>
          </a:p>
          <a:p>
            <a:r>
              <a:rPr lang="en-US" dirty="0" smtClean="0"/>
              <a:t>Bandwidth &amp; Broadcasts</a:t>
            </a:r>
          </a:p>
          <a:p>
            <a:endParaRPr lang="en-US" dirty="0" smtClean="0"/>
          </a:p>
          <a:p>
            <a:r>
              <a:rPr lang="en-US" dirty="0" smtClean="0"/>
              <a:t>Flat network</a:t>
            </a:r>
          </a:p>
          <a:p>
            <a:endParaRPr lang="en-US" dirty="0" smtClean="0"/>
          </a:p>
          <a:p>
            <a:r>
              <a:rPr lang="en-US" dirty="0" smtClean="0"/>
              <a:t>VLANs &amp; Broadcasts</a:t>
            </a:r>
          </a:p>
        </p:txBody>
      </p:sp>
    </p:spTree>
    <p:extLst>
      <p:ext uri="{BB962C8B-B14F-4D97-AF65-F5344CB8AC3E}">
        <p14:creationId xmlns:p14="http://schemas.microsoft.com/office/powerpoint/2010/main" val="54601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553200" cy="1143000"/>
          </a:xfrm>
        </p:spPr>
        <p:txBody>
          <a:bodyPr/>
          <a:lstStyle/>
          <a:p>
            <a:r>
              <a:rPr lang="en-US" smtClean="0"/>
              <a:t>Flat Network Structure</a:t>
            </a:r>
          </a:p>
        </p:txBody>
      </p:sp>
      <p:pic>
        <p:nvPicPr>
          <p:cNvPr id="8195" name="Picture 4" descr="F0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553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172200" cy="1143000"/>
          </a:xfrm>
        </p:spPr>
        <p:txBody>
          <a:bodyPr/>
          <a:lstStyle/>
          <a:p>
            <a:r>
              <a:rPr lang="en-US" smtClean="0"/>
              <a:t>Security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6400800" cy="4525963"/>
          </a:xfrm>
        </p:spPr>
        <p:txBody>
          <a:bodyPr/>
          <a:lstStyle/>
          <a:p>
            <a:r>
              <a:rPr lang="en-US" smtClean="0"/>
              <a:t>Flat network problems</a:t>
            </a:r>
          </a:p>
          <a:p>
            <a:endParaRPr lang="en-US" smtClean="0"/>
          </a:p>
          <a:p>
            <a:r>
              <a:rPr lang="en-US" smtClean="0"/>
              <a:t>VLANs</a:t>
            </a:r>
          </a:p>
        </p:txBody>
      </p:sp>
    </p:spTree>
    <p:extLst>
      <p:ext uri="{BB962C8B-B14F-4D97-AF65-F5344CB8AC3E}">
        <p14:creationId xmlns:p14="http://schemas.microsoft.com/office/powerpoint/2010/main" val="1633040787"/>
      </p:ext>
    </p:extLst>
  </p:cSld>
  <p:clrMapOvr>
    <a:masterClrMapping/>
  </p:clrMapOvr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601</TotalTime>
  <Words>782</Words>
  <Application>Microsoft Office PowerPoint</Application>
  <PresentationFormat>On-screen Show (4:3)</PresentationFormat>
  <Paragraphs>206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cisco</vt:lpstr>
      <vt:lpstr>VLANS</vt:lpstr>
      <vt:lpstr>Lecture Overview</vt:lpstr>
      <vt:lpstr>VLANS (Virtual LANS)</vt:lpstr>
      <vt:lpstr>VLANS</vt:lpstr>
      <vt:lpstr>Switches</vt:lpstr>
      <vt:lpstr>Features of VLANs</vt:lpstr>
      <vt:lpstr>Broadcast Control</vt:lpstr>
      <vt:lpstr>Flat Network Structure</vt:lpstr>
      <vt:lpstr>Security</vt:lpstr>
      <vt:lpstr>Flexibility &amp; Scalability</vt:lpstr>
      <vt:lpstr>Switched Network</vt:lpstr>
      <vt:lpstr>Physical LANs Connected To A Router</vt:lpstr>
      <vt:lpstr>VLANs Remove The Physical Boundary</vt:lpstr>
      <vt:lpstr>VLAN Memberships</vt:lpstr>
      <vt:lpstr>Identifying VLANs</vt:lpstr>
      <vt:lpstr>Identifying VLANs (cont.)</vt:lpstr>
      <vt:lpstr>Frame Tagging</vt:lpstr>
      <vt:lpstr>VLAN ID Methods</vt:lpstr>
      <vt:lpstr>VLAN ID Methods</vt:lpstr>
      <vt:lpstr>VLAN ID Methods</vt:lpstr>
      <vt:lpstr>Configuring VLANs</vt:lpstr>
      <vt:lpstr>Configuring VLANs</vt:lpstr>
      <vt:lpstr>Configuring VLANs</vt:lpstr>
      <vt:lpstr>VTP (VLAN Trunking Protocol)</vt:lpstr>
      <vt:lpstr>VTP (VLAN Trunking Protocol)</vt:lpstr>
      <vt:lpstr>VTP Benefits</vt:lpstr>
      <vt:lpstr>VTP Modes</vt:lpstr>
      <vt:lpstr>VTP Modes</vt:lpstr>
      <vt:lpstr>VTP Modes</vt:lpstr>
      <vt:lpstr>VTP Modes</vt:lpstr>
      <vt:lpstr>Configuring VTP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MNA</cp:lastModifiedBy>
  <cp:revision>237</cp:revision>
  <dcterms:created xsi:type="dcterms:W3CDTF">2006-08-16T00:00:00Z</dcterms:created>
  <dcterms:modified xsi:type="dcterms:W3CDTF">2018-01-23T06:52:57Z</dcterms:modified>
</cp:coreProperties>
</file>