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2" r:id="rId14"/>
    <p:sldId id="273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86" r:id="rId23"/>
    <p:sldId id="287" r:id="rId24"/>
    <p:sldId id="288" r:id="rId25"/>
    <p:sldId id="289" r:id="rId26"/>
    <p:sldId id="290" r:id="rId27"/>
    <p:sldId id="291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7819FB8-7EDB-4CFC-AC98-C9C24C771281}" type="datetimeFigureOut">
              <a:rPr lang="en-US" smtClean="0"/>
              <a:pPr/>
              <a:t>23-Jan-18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82740A8-3FAE-42F5-9723-45E22D0D18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2B1CF-1537-418A-AB2E-3EDF57755976}" type="slidenum">
              <a:rPr lang="en-US"/>
              <a:pPr/>
              <a:t>8</a:t>
            </a:fld>
            <a:endParaRPr lang="en-US"/>
          </a:p>
        </p:txBody>
      </p:sp>
      <p:sp>
        <p:nvSpPr>
          <p:cNvPr id="768002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22325" y="190500"/>
            <a:ext cx="5627688" cy="4219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11" y="4686476"/>
            <a:ext cx="5554564" cy="42464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50856"/>
            <a:r>
              <a:rPr lang="en-US" b="1" dirty="0"/>
              <a:t>Purpose:</a:t>
            </a:r>
            <a:r>
              <a:rPr lang="en-US" dirty="0"/>
              <a:t> This slide poses the problem of communicating between VLANs.</a:t>
            </a:r>
          </a:p>
          <a:p>
            <a:pPr defTabSz="950856"/>
            <a:r>
              <a:rPr lang="en-US" b="1" dirty="0"/>
              <a:t>Emphasize:</a:t>
            </a:r>
            <a:r>
              <a:rPr lang="en-US" dirty="0"/>
              <a:t> </a:t>
            </a:r>
          </a:p>
          <a:p>
            <a:pPr defTabSz="950856"/>
            <a:r>
              <a:rPr lang="en-US" dirty="0"/>
              <a:t>Point out that VLANs, by their nature, are designed to keep data from traversing the VLAN borders.</a:t>
            </a:r>
          </a:p>
          <a:p>
            <a:pPr defTabSz="950856"/>
            <a:r>
              <a:rPr lang="en-US" dirty="0"/>
              <a:t>However, end users stations need to communicate with entities outside the VLAN borders. </a:t>
            </a:r>
          </a:p>
          <a:p>
            <a:pPr defTabSz="950856"/>
            <a:r>
              <a:rPr lang="en-US" dirty="0"/>
              <a:t>Use the example of end users in one VLAN needed to communicate with enterprise servers residing in a VLAN across the network core.</a:t>
            </a:r>
          </a:p>
          <a:p>
            <a:pPr defTabSz="950856"/>
            <a:r>
              <a:rPr lang="en-US" b="1" dirty="0"/>
              <a:t>Transition:</a:t>
            </a:r>
            <a:r>
              <a:rPr lang="en-US" dirty="0"/>
              <a:t> Following introduces the solution.</a:t>
            </a:r>
          </a:p>
          <a:p>
            <a:pPr defTabSz="950856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832CF-E2B8-4857-9BD0-28570787E7D6}" type="slidenum">
              <a:rPr lang="en-US"/>
              <a:pPr/>
              <a:t>9</a:t>
            </a:fld>
            <a:endParaRPr lang="en-US"/>
          </a:p>
        </p:txBody>
      </p:sp>
      <p:sp>
        <p:nvSpPr>
          <p:cNvPr id="77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22325" y="190500"/>
            <a:ext cx="5627688" cy="4219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11" y="4686476"/>
            <a:ext cx="5554564" cy="42464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50856"/>
            <a:r>
              <a:rPr lang="en-US" b="1" dirty="0"/>
              <a:t>Purpose:</a:t>
            </a:r>
            <a:r>
              <a:rPr lang="en-US" dirty="0"/>
              <a:t> This slide introduces routers as the solution to inter-VLAN communications.</a:t>
            </a:r>
          </a:p>
          <a:p>
            <a:pPr defTabSz="950856"/>
            <a:r>
              <a:rPr lang="en-US" b="1" dirty="0"/>
              <a:t>Emphasize:</a:t>
            </a:r>
            <a:r>
              <a:rPr lang="en-US" dirty="0"/>
              <a:t> </a:t>
            </a:r>
          </a:p>
          <a:p>
            <a:pPr defTabSz="950856"/>
            <a:r>
              <a:rPr lang="en-US" dirty="0"/>
              <a:t>In switched networks, route processors are used to provide communications between VLANs. </a:t>
            </a:r>
          </a:p>
          <a:p>
            <a:pPr defTabSz="950856"/>
            <a:r>
              <a:rPr lang="en-US" dirty="0"/>
              <a:t>Before you can configure routing between VLANs, you must have defined the VLANs on the switches in your network. </a:t>
            </a:r>
          </a:p>
          <a:p>
            <a:pPr defTabSz="950856"/>
            <a:r>
              <a:rPr lang="en-US" dirty="0"/>
              <a:t>Refer to the </a:t>
            </a:r>
            <a:r>
              <a:rPr lang="en-US" i="1" dirty="0"/>
              <a:t>Cisco Internetworking Design Guide </a:t>
            </a:r>
            <a:r>
              <a:rPr lang="en-US" dirty="0"/>
              <a:t>and appropriate switch documentation for information on these topics. </a:t>
            </a:r>
          </a:p>
          <a:p>
            <a:pPr defTabSz="950856"/>
            <a:r>
              <a:rPr lang="en-US" dirty="0"/>
              <a:t>The </a:t>
            </a:r>
            <a:r>
              <a:rPr lang="en-US" i="1" dirty="0"/>
              <a:t>Cisco Internetworking Design Guide</a:t>
            </a:r>
            <a:r>
              <a:rPr lang="en-US" dirty="0"/>
              <a:t> is available from Cisco Press.</a:t>
            </a:r>
          </a:p>
          <a:p>
            <a:pPr defTabSz="950856"/>
            <a:r>
              <a:rPr lang="en-US" dirty="0"/>
              <a:t>Inter-VLAN Routing is discussed in the </a:t>
            </a:r>
            <a:r>
              <a:rPr lang="en-US" i="1" dirty="0"/>
              <a:t>Cisco IOS Switching Services Configuration Guide</a:t>
            </a:r>
            <a:r>
              <a:rPr lang="en-US" dirty="0"/>
              <a:t> located on the</a:t>
            </a:r>
            <a:r>
              <a:rPr lang="en-US" i="1" dirty="0"/>
              <a:t> </a:t>
            </a:r>
            <a:r>
              <a:rPr lang="en-US" dirty="0"/>
              <a:t>Cisco Documentation CD-ROM.</a:t>
            </a:r>
          </a:p>
          <a:p>
            <a:pPr defTabSz="950856"/>
            <a:r>
              <a:rPr lang="en-US" b="1" dirty="0"/>
              <a:t>Transition:</a:t>
            </a:r>
            <a:r>
              <a:rPr lang="en-US" dirty="0"/>
              <a:t> Following begins the discussion of some problems that occur as result of inter-VLAN routing.</a:t>
            </a:r>
          </a:p>
          <a:p>
            <a:pPr defTabSz="950856"/>
            <a:endParaRPr lang="en-US" dirty="0"/>
          </a:p>
          <a:p>
            <a:pPr defTabSz="950856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67B55-8857-47D2-9719-E4997C511A35}" type="slidenum">
              <a:rPr lang="en-US"/>
              <a:pPr/>
              <a:t>15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22325" y="190500"/>
            <a:ext cx="5627688" cy="4219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11" y="4686476"/>
            <a:ext cx="5554564" cy="42464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50856"/>
            <a:r>
              <a:rPr lang="en-US" b="1" dirty="0"/>
              <a:t>Purpose:</a:t>
            </a:r>
            <a:r>
              <a:rPr lang="en-US" dirty="0"/>
              <a:t>  This slide discusses the solution of ISL.</a:t>
            </a:r>
          </a:p>
          <a:p>
            <a:pPr defTabSz="950856"/>
            <a:r>
              <a:rPr lang="en-US" b="1" dirty="0"/>
              <a:t>Emphasize: </a:t>
            </a:r>
            <a:endParaRPr lang="en-US" dirty="0"/>
          </a:p>
          <a:p>
            <a:pPr defTabSz="950856">
              <a:lnSpc>
                <a:spcPct val="104000"/>
              </a:lnSpc>
              <a:spcAft>
                <a:spcPts val="675"/>
              </a:spcAft>
            </a:pPr>
            <a:r>
              <a:rPr lang="en-US" dirty="0"/>
              <a:t>The Inter-Switch Link (ISL) protocol is used to inter-connect two VLAN-capable Fast Ethernet devices, such as the Catalyst 5000 or Cisco 7500 routers. The ISL protocol is a packet-tagging protocol that contains a standard Ethernet frame and the VLAN information associated with that frame. </a:t>
            </a:r>
          </a:p>
          <a:p>
            <a:pPr defTabSz="950856">
              <a:lnSpc>
                <a:spcPct val="104000"/>
              </a:lnSpc>
              <a:spcAft>
                <a:spcPts val="675"/>
              </a:spcAft>
            </a:pPr>
            <a:r>
              <a:rPr lang="en-US" dirty="0"/>
              <a:t>ISL is currently supported over Fast Ethernet links, but a single ISL link, or trunk, can carry traffic from multiple VLANs.</a:t>
            </a:r>
          </a:p>
          <a:p>
            <a:pPr defTabSz="950856">
              <a:lnSpc>
                <a:spcPct val="104000"/>
              </a:lnSpc>
              <a:spcAft>
                <a:spcPts val="675"/>
              </a:spcAft>
            </a:pPr>
            <a:r>
              <a:rPr lang="en-US" dirty="0"/>
              <a:t>The concept of ISL was discussed in the “Defining Common Workgroups” chapter. How to configure ISL links is discussed later in this chapter. </a:t>
            </a:r>
          </a:p>
          <a:p>
            <a:pPr defTabSz="950856">
              <a:lnSpc>
                <a:spcPct val="104000"/>
              </a:lnSpc>
              <a:spcAft>
                <a:spcPts val="675"/>
              </a:spcAft>
            </a:pPr>
            <a:r>
              <a:rPr lang="en-US" dirty="0"/>
              <a:t>Discuss the example in the SG.</a:t>
            </a:r>
          </a:p>
          <a:p>
            <a:pPr defTabSz="950856"/>
            <a:r>
              <a:rPr lang="en-US" b="1" dirty="0"/>
              <a:t>Transition:</a:t>
            </a:r>
            <a:r>
              <a:rPr lang="en-US" dirty="0"/>
              <a:t> Following is a discussion of ISL links to single router.</a:t>
            </a:r>
          </a:p>
          <a:p>
            <a:pPr defTabSz="950856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A47F7-A8BE-4F62-B0FF-6DA858481FB2}" type="slidenum">
              <a:rPr lang="en-US"/>
              <a:pPr/>
              <a:t>17</a:t>
            </a:fld>
            <a:endParaRPr lang="en-US"/>
          </a:p>
        </p:txBody>
      </p:sp>
      <p:sp>
        <p:nvSpPr>
          <p:cNvPr id="7495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1738" y="317500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615" y="4256252"/>
            <a:ext cx="6217920" cy="4466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797" tIns="45398" rIns="90797" bIns="45398"/>
          <a:lstStyle/>
          <a:p>
            <a:r>
              <a:rPr lang="en-US" b="1" dirty="0"/>
              <a:t>Purpose: </a:t>
            </a:r>
            <a:r>
              <a:rPr lang="en-US" dirty="0"/>
              <a:t>This figure shows the configuration of the router on a stick.</a:t>
            </a:r>
          </a:p>
          <a:p>
            <a:r>
              <a:rPr lang="en-US" b="1" dirty="0"/>
              <a:t>Emphasize:</a:t>
            </a:r>
            <a:r>
              <a:rPr lang="en-US" dirty="0"/>
              <a:t> Highlight the two different interconnecting networks, 10.1.1.0 and 10.2.2.0.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96D92C-AEDE-4999-9A46-6B8D9F07AD3A}" type="slidenum">
              <a:rPr lang="en-US"/>
              <a:pPr/>
              <a:t>18</a:t>
            </a:fld>
            <a:endParaRPr lang="en-US"/>
          </a:p>
        </p:txBody>
      </p:sp>
      <p:sp>
        <p:nvSpPr>
          <p:cNvPr id="77926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01738" y="317500"/>
            <a:ext cx="4937125" cy="3702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92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615" y="4256252"/>
            <a:ext cx="6217920" cy="4466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797" tIns="45398" rIns="90797" bIns="45398"/>
          <a:lstStyle/>
          <a:p>
            <a:r>
              <a:rPr lang="en-US" b="1"/>
              <a:t>Purpose: </a:t>
            </a:r>
            <a:r>
              <a:rPr lang="en-US"/>
              <a:t>This figure shows the configuration of the router on a stick.</a:t>
            </a:r>
          </a:p>
          <a:p>
            <a:r>
              <a:rPr lang="en-US" b="1"/>
              <a:t>Emphasize:</a:t>
            </a:r>
            <a:r>
              <a:rPr lang="en-US"/>
              <a:t> Highlight the two different interconnecting networks, 10.1.1.0 and 10.2.2.0.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D3D7F-D967-4344-9F57-F73C5CC1E9AC}" type="slidenum">
              <a:rPr lang="en-US"/>
              <a:pPr/>
              <a:t>19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22325" y="190500"/>
            <a:ext cx="5627688" cy="4219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11" y="4686476"/>
            <a:ext cx="5554564" cy="42464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50856"/>
            <a:r>
              <a:rPr lang="en-US" dirty="0"/>
              <a:t>Purpose:  This slide discusses the ping command.</a:t>
            </a:r>
          </a:p>
          <a:p>
            <a:pPr defTabSz="950856"/>
            <a:r>
              <a:rPr lang="en-US" dirty="0"/>
              <a:t>Emphasize: Use the</a:t>
            </a:r>
            <a:r>
              <a:rPr lang="en-US" b="1" dirty="0"/>
              <a:t> ping</a:t>
            </a:r>
            <a:r>
              <a:rPr lang="en-US" dirty="0"/>
              <a:t> command to test connectivity to remote hosts. </a:t>
            </a:r>
          </a:p>
          <a:p>
            <a:pPr defTabSz="950856"/>
            <a:r>
              <a:rPr lang="en-US" dirty="0"/>
              <a:t>The </a:t>
            </a:r>
            <a:r>
              <a:rPr lang="en-US" b="1" dirty="0"/>
              <a:t>ping </a:t>
            </a:r>
            <a:r>
              <a:rPr lang="en-US" dirty="0"/>
              <a:t>command will return one of the following responses:</a:t>
            </a:r>
          </a:p>
          <a:p>
            <a:pPr marL="594286" lvl="1" indent="-118857" defTabSz="950856"/>
            <a:r>
              <a:rPr lang="en-US" dirty="0"/>
              <a:t>Success rate is 100 percent or </a:t>
            </a:r>
            <a:r>
              <a:rPr lang="en-US" i="1" dirty="0" err="1"/>
              <a:t>ip</a:t>
            </a:r>
            <a:r>
              <a:rPr lang="en-US" i="1" dirty="0"/>
              <a:t> address</a:t>
            </a:r>
            <a:r>
              <a:rPr lang="en-US" dirty="0"/>
              <a:t> is alive. This response occurs in 1 to 10 seconds, depending on network traffic and the number of ICMP packets sent.</a:t>
            </a:r>
          </a:p>
          <a:p>
            <a:pPr marL="594286" lvl="1" indent="-118857" defTabSz="950856"/>
            <a:r>
              <a:rPr lang="en-US" dirty="0"/>
              <a:t>Destination does not respond. No answer message is returned if the host does not </a:t>
            </a:r>
          </a:p>
          <a:p>
            <a:pPr marL="594286" lvl="1" indent="-118857" defTabSz="950856"/>
            <a:r>
              <a:rPr lang="en-US" dirty="0"/>
              <a:t>Unknown host. This response occurs if the targeted host does not exit</a:t>
            </a:r>
          </a:p>
          <a:p>
            <a:pPr marL="594286" lvl="1" indent="-118857" defTabSz="950856"/>
            <a:r>
              <a:rPr lang="en-US" dirty="0"/>
              <a:t>Destination unreachable. This response occurs if the default gateway cannot reach the specified network</a:t>
            </a:r>
          </a:p>
          <a:p>
            <a:pPr marL="594286" lvl="1" indent="-118857" defTabSz="950856"/>
            <a:r>
              <a:rPr lang="en-US" dirty="0"/>
              <a:t>Network or host unreachable. This response occurs if there is no entry in the route table for the host or network.</a:t>
            </a:r>
          </a:p>
          <a:p>
            <a:pPr defTabSz="950856"/>
            <a:r>
              <a:rPr lang="en-US" dirty="0"/>
              <a:t>You can also test the routes packets will take from the route processor to a specific destination by using the </a:t>
            </a:r>
            <a:r>
              <a:rPr lang="en-US" b="1" dirty="0"/>
              <a:t>trace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i="1" dirty="0"/>
              <a:t>destination </a:t>
            </a:r>
            <a:r>
              <a:rPr lang="en-US" dirty="0"/>
              <a:t>command.</a:t>
            </a:r>
          </a:p>
          <a:p>
            <a:pPr defTabSz="950856"/>
            <a:r>
              <a:rPr lang="en-US" dirty="0"/>
              <a:t>For more information on the </a:t>
            </a:r>
            <a:r>
              <a:rPr lang="en-US" b="1" dirty="0"/>
              <a:t>trace </a:t>
            </a:r>
            <a:r>
              <a:rPr lang="en-US" b="1" dirty="0" err="1"/>
              <a:t>ip</a:t>
            </a:r>
            <a:r>
              <a:rPr lang="en-US" b="1" dirty="0"/>
              <a:t> </a:t>
            </a:r>
            <a:r>
              <a:rPr lang="en-US" dirty="0"/>
              <a:t>command, refer to the </a:t>
            </a:r>
            <a:r>
              <a:rPr lang="en-US" i="1" dirty="0"/>
              <a:t>Cisco IOS Release 12.0 Command Summary .</a:t>
            </a:r>
          </a:p>
          <a:p>
            <a:pPr defTabSz="950856"/>
            <a:r>
              <a:rPr lang="en-US" b="1" dirty="0"/>
              <a:t>Transition: </a:t>
            </a:r>
            <a:r>
              <a:rPr lang="en-US" dirty="0"/>
              <a:t>Following is the visual for the laboratory exercise.</a:t>
            </a:r>
          </a:p>
          <a:p>
            <a:pPr defTabSz="950856"/>
            <a:endParaRPr lang="en-US" dirty="0"/>
          </a:p>
          <a:p>
            <a:pPr defTabSz="950856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900238"/>
            <a:ext cx="7940675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 txBox="1">
            <a:spLocks/>
          </p:cNvSpPr>
          <p:nvPr/>
        </p:nvSpPr>
        <p:spPr bwMode="auto">
          <a:xfrm>
            <a:off x="990426" y="4410753"/>
            <a:ext cx="6248574" cy="658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14388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ITP | Institute of IT Professionals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white">
          <a:xfrm>
            <a:off x="381000" y="2667000"/>
            <a:ext cx="4038600" cy="830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81438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</a:t>
            </a:r>
            <a:r>
              <a:rPr kumimoji="0" lang="en-US" sz="30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VLAN Routing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785813"/>
            <a:ext cx="7623175" cy="838200"/>
          </a:xfrm>
        </p:spPr>
        <p:txBody>
          <a:bodyPr>
            <a:normAutofit fontScale="90000"/>
          </a:bodyPr>
          <a:lstStyle/>
          <a:p>
            <a:r>
              <a:rPr lang="en-US"/>
              <a:t>Connecting VLANs with a </a:t>
            </a:r>
            <a:br>
              <a:rPr lang="en-US"/>
            </a:br>
            <a:r>
              <a:rPr lang="en-US"/>
              <a:t>Multilayer Switch</a:t>
            </a:r>
          </a:p>
        </p:txBody>
      </p:sp>
      <p:pic>
        <p:nvPicPr>
          <p:cNvPr id="754765" name="Picture 7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138" y="1611313"/>
            <a:ext cx="7391400" cy="405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814388"/>
            <a:ext cx="7623175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Inter-VLAN Routing </a:t>
            </a:r>
            <a:br>
              <a:rPr lang="en-US" dirty="0"/>
            </a:br>
            <a:r>
              <a:rPr lang="en-US" dirty="0"/>
              <a:t>on a </a:t>
            </a:r>
            <a:r>
              <a:rPr lang="en-US" dirty="0" smtClean="0"/>
              <a:t>Layer3 Switch</a:t>
            </a:r>
            <a:endParaRPr lang="en-US" dirty="0"/>
          </a:p>
        </p:txBody>
      </p:sp>
      <p:sp>
        <p:nvSpPr>
          <p:cNvPr id="766027" name="Rectangle 75"/>
          <p:cNvSpPr>
            <a:spLocks noChangeArrowheads="1"/>
          </p:cNvSpPr>
          <p:nvPr/>
        </p:nvSpPr>
        <p:spPr bwMode="auto">
          <a:xfrm>
            <a:off x="322263" y="1690688"/>
            <a:ext cx="8158162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 dirty="0">
                <a:latin typeface="Courier New" pitchFamily="49" charset="0"/>
              </a:rPr>
              <a:t>Switch(</a:t>
            </a:r>
            <a:r>
              <a:rPr lang="en-US" sz="1800" dirty="0" err="1">
                <a:latin typeface="Courier New" pitchFamily="49" charset="0"/>
              </a:rPr>
              <a:t>config</a:t>
            </a:r>
            <a:r>
              <a:rPr lang="en-US" sz="1800" dirty="0">
                <a:latin typeface="Courier New" pitchFamily="49" charset="0"/>
              </a:rPr>
              <a:t>)#</a:t>
            </a:r>
            <a:r>
              <a:rPr lang="en-US" sz="1800" dirty="0" err="1">
                <a:latin typeface="Courier New" pitchFamily="49" charset="0"/>
                <a:cs typeface="Times New Roman" charset="0"/>
              </a:rPr>
              <a:t>ip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routing</a:t>
            </a:r>
            <a:r>
              <a:rPr lang="en-US" sz="1800" dirty="0">
                <a:latin typeface="Courier New" pitchFamily="49" charset="0"/>
              </a:rPr>
              <a:t> 	</a:t>
            </a:r>
            <a:endParaRPr lang="en-GB" sz="1800" dirty="0">
              <a:latin typeface="Courier New" pitchFamily="49" charset="0"/>
            </a:endParaRPr>
          </a:p>
        </p:txBody>
      </p:sp>
      <p:sp>
        <p:nvSpPr>
          <p:cNvPr id="766028" name="Text Box 76"/>
          <p:cNvSpPr txBox="1">
            <a:spLocks noChangeArrowheads="1"/>
          </p:cNvSpPr>
          <p:nvPr/>
        </p:nvSpPr>
        <p:spPr bwMode="auto">
          <a:xfrm>
            <a:off x="322263" y="2147888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/>
              <a:t>Enables IP routing on the switch</a:t>
            </a:r>
          </a:p>
        </p:txBody>
      </p:sp>
      <p:sp>
        <p:nvSpPr>
          <p:cNvPr id="766029" name="Rectangle 77"/>
          <p:cNvSpPr>
            <a:spLocks noChangeArrowheads="1"/>
          </p:cNvSpPr>
          <p:nvPr/>
        </p:nvSpPr>
        <p:spPr bwMode="auto">
          <a:xfrm>
            <a:off x="322263" y="2909888"/>
            <a:ext cx="8158162" cy="3794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 dirty="0">
                <a:latin typeface="Courier New" pitchFamily="49" charset="0"/>
              </a:rPr>
              <a:t>Switch(</a:t>
            </a:r>
            <a:r>
              <a:rPr lang="en-US" sz="1800" dirty="0" err="1">
                <a:latin typeface="Courier New" pitchFamily="49" charset="0"/>
              </a:rPr>
              <a:t>config</a:t>
            </a:r>
            <a:r>
              <a:rPr lang="en-US" sz="1800" dirty="0">
                <a:latin typeface="Courier New" pitchFamily="49" charset="0"/>
              </a:rPr>
              <a:t>)#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router </a:t>
            </a:r>
            <a:r>
              <a:rPr lang="en-US" sz="1800" i="1" dirty="0" err="1">
                <a:latin typeface="Courier New" pitchFamily="49" charset="0"/>
                <a:cs typeface="Times New Roman" charset="0"/>
              </a:rPr>
              <a:t>ip_routing_protocol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 </a:t>
            </a:r>
            <a:r>
              <a:rPr lang="en-US" sz="1800" i="1" dirty="0">
                <a:latin typeface="Courier New" pitchFamily="49" charset="0"/>
                <a:cs typeface="Times New Roman" charset="0"/>
              </a:rPr>
              <a:t>&lt;options&gt;</a:t>
            </a:r>
            <a:r>
              <a:rPr lang="en-US" sz="1800" dirty="0">
                <a:latin typeface="Courier New" pitchFamily="49" charset="0"/>
              </a:rPr>
              <a:t>	</a:t>
            </a:r>
            <a:endParaRPr lang="en-GB" sz="1800" dirty="0">
              <a:latin typeface="Courier New" pitchFamily="49" charset="0"/>
            </a:endParaRPr>
          </a:p>
        </p:txBody>
      </p:sp>
      <p:sp>
        <p:nvSpPr>
          <p:cNvPr id="766030" name="Text Box 78"/>
          <p:cNvSpPr txBox="1">
            <a:spLocks noChangeArrowheads="1"/>
          </p:cNvSpPr>
          <p:nvPr/>
        </p:nvSpPr>
        <p:spPr bwMode="auto">
          <a:xfrm>
            <a:off x="322263" y="3367088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 dirty="0"/>
              <a:t>Specifies the IP routing </a:t>
            </a:r>
            <a:r>
              <a:rPr lang="en-US" sz="2000" dirty="0" smtClean="0"/>
              <a:t>protocol (optional command)</a:t>
            </a:r>
            <a:endParaRPr lang="en-US" sz="2000" dirty="0"/>
          </a:p>
        </p:txBody>
      </p:sp>
      <p:sp>
        <p:nvSpPr>
          <p:cNvPr id="766031" name="Rectangle 79"/>
          <p:cNvSpPr>
            <a:spLocks noChangeArrowheads="1"/>
          </p:cNvSpPr>
          <p:nvPr/>
        </p:nvSpPr>
        <p:spPr bwMode="auto">
          <a:xfrm>
            <a:off x="322263" y="4708525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 dirty="0">
                <a:latin typeface="Courier New" pitchFamily="49" charset="0"/>
                <a:cs typeface="Times New Roman" charset="0"/>
              </a:rPr>
              <a:t>Switch(</a:t>
            </a:r>
            <a:r>
              <a:rPr lang="en-US" sz="1800" dirty="0" err="1">
                <a:latin typeface="Courier New" pitchFamily="49" charset="0"/>
                <a:cs typeface="Times New Roman" charset="0"/>
              </a:rPr>
              <a:t>config</a:t>
            </a:r>
            <a:r>
              <a:rPr lang="en-US" sz="1800" dirty="0">
                <a:latin typeface="Courier New" pitchFamily="49" charset="0"/>
                <a:cs typeface="Times New Roman" charset="0"/>
              </a:rPr>
              <a:t>)#interface </a:t>
            </a:r>
            <a:r>
              <a:rPr lang="en-US" sz="1800" i="1" dirty="0" err="1">
                <a:latin typeface="Courier New" pitchFamily="49" charset="0"/>
                <a:cs typeface="Times New Roman" charset="0"/>
              </a:rPr>
              <a:t>vlan</a:t>
            </a:r>
            <a:r>
              <a:rPr lang="en-US" sz="1800" i="1" dirty="0">
                <a:latin typeface="Courier New" pitchFamily="49" charset="0"/>
                <a:cs typeface="Times New Roman" charset="0"/>
              </a:rPr>
              <a:t>-id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GB" sz="1800" dirty="0">
              <a:latin typeface="Courier New" pitchFamily="49" charset="0"/>
            </a:endParaRPr>
          </a:p>
        </p:txBody>
      </p:sp>
      <p:sp>
        <p:nvSpPr>
          <p:cNvPr id="766032" name="Text Box 80"/>
          <p:cNvSpPr txBox="1">
            <a:spLocks noChangeArrowheads="1"/>
          </p:cNvSpPr>
          <p:nvPr/>
        </p:nvSpPr>
        <p:spPr bwMode="auto">
          <a:xfrm>
            <a:off x="322263" y="5165725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 dirty="0"/>
              <a:t>Enters interface configuration mode for a specific VLAN</a:t>
            </a:r>
          </a:p>
        </p:txBody>
      </p:sp>
      <p:sp>
        <p:nvSpPr>
          <p:cNvPr id="766033" name="Rectangle 81"/>
          <p:cNvSpPr>
            <a:spLocks noChangeArrowheads="1"/>
          </p:cNvSpPr>
          <p:nvPr/>
        </p:nvSpPr>
        <p:spPr bwMode="auto">
          <a:xfrm>
            <a:off x="322263" y="5781675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>
                <a:latin typeface="Courier New" pitchFamily="49" charset="0"/>
                <a:cs typeface="Times New Roman" charset="0"/>
              </a:rPr>
              <a:t>Switch(config-if)#ip address </a:t>
            </a:r>
            <a:r>
              <a:rPr lang="en-US" sz="1800" i="1">
                <a:latin typeface="Courier New" pitchFamily="49" charset="0"/>
                <a:cs typeface="Times New Roman" charset="0"/>
              </a:rPr>
              <a:t>n.n.n.n subnet-mask</a:t>
            </a:r>
            <a:r>
              <a:rPr lang="en-US" sz="1800">
                <a:latin typeface="Courier New" pitchFamily="49" charset="0"/>
              </a:rPr>
              <a:t> </a:t>
            </a:r>
            <a:endParaRPr lang="en-GB" sz="1800">
              <a:latin typeface="Courier New" pitchFamily="49" charset="0"/>
            </a:endParaRPr>
          </a:p>
        </p:txBody>
      </p:sp>
      <p:sp>
        <p:nvSpPr>
          <p:cNvPr id="766034" name="Text Box 82"/>
          <p:cNvSpPr txBox="1">
            <a:spLocks noChangeArrowheads="1"/>
          </p:cNvSpPr>
          <p:nvPr/>
        </p:nvSpPr>
        <p:spPr bwMode="auto">
          <a:xfrm>
            <a:off x="322263" y="6238875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/>
              <a:t>Assigns an IP address to the VLAN</a:t>
            </a:r>
          </a:p>
        </p:txBody>
      </p:sp>
      <p:sp>
        <p:nvSpPr>
          <p:cNvPr id="11" name="Rectangle 79"/>
          <p:cNvSpPr>
            <a:spLocks noChangeArrowheads="1"/>
          </p:cNvSpPr>
          <p:nvPr/>
        </p:nvSpPr>
        <p:spPr bwMode="auto">
          <a:xfrm>
            <a:off x="322263" y="3811587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 dirty="0">
                <a:latin typeface="Courier New" pitchFamily="49" charset="0"/>
                <a:cs typeface="Times New Roman" charset="0"/>
              </a:rPr>
              <a:t>Switch(</a:t>
            </a:r>
            <a:r>
              <a:rPr lang="en-US" sz="1800" dirty="0" err="1">
                <a:latin typeface="Courier New" pitchFamily="49" charset="0"/>
                <a:cs typeface="Times New Roman" charset="0"/>
              </a:rPr>
              <a:t>config</a:t>
            </a:r>
            <a:r>
              <a:rPr lang="en-US" sz="1800" dirty="0" smtClean="0">
                <a:latin typeface="Courier New" pitchFamily="49" charset="0"/>
                <a:cs typeface="Times New Roman" charset="0"/>
              </a:rPr>
              <a:t>)#</a:t>
            </a:r>
            <a:r>
              <a:rPr lang="en-US" sz="1800" dirty="0" err="1" smtClean="0">
                <a:latin typeface="Courier New" pitchFamily="49" charset="0"/>
                <a:cs typeface="Times New Roman" charset="0"/>
              </a:rPr>
              <a:t>Vlan</a:t>
            </a:r>
            <a:r>
              <a:rPr lang="en-US" sz="1800" dirty="0" smtClean="0">
                <a:latin typeface="Courier New" pitchFamily="49" charset="0"/>
                <a:cs typeface="Times New Roman" charset="0"/>
              </a:rPr>
              <a:t> </a:t>
            </a:r>
            <a:r>
              <a:rPr lang="en-US" sz="1800" i="1" dirty="0" err="1" smtClean="0">
                <a:latin typeface="Courier New" pitchFamily="49" charset="0"/>
                <a:cs typeface="Times New Roman" charset="0"/>
              </a:rPr>
              <a:t>vlan</a:t>
            </a:r>
            <a:r>
              <a:rPr lang="en-US" sz="1800" i="1" dirty="0" smtClean="0">
                <a:latin typeface="Courier New" pitchFamily="49" charset="0"/>
                <a:cs typeface="Times New Roman" charset="0"/>
              </a:rPr>
              <a:t>-id</a:t>
            </a:r>
            <a:endParaRPr lang="en-GB" sz="1800" i="1" dirty="0">
              <a:latin typeface="Courier New" pitchFamily="49" charset="0"/>
            </a:endParaRPr>
          </a:p>
        </p:txBody>
      </p:sp>
      <p:sp>
        <p:nvSpPr>
          <p:cNvPr id="13" name="Text Box 80"/>
          <p:cNvSpPr txBox="1">
            <a:spLocks noChangeArrowheads="1"/>
          </p:cNvSpPr>
          <p:nvPr/>
        </p:nvSpPr>
        <p:spPr bwMode="auto">
          <a:xfrm>
            <a:off x="344488" y="4191000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smtClean="0"/>
              <a:t>Create a VLAN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145462" cy="838200"/>
          </a:xfrm>
        </p:spPr>
        <p:txBody>
          <a:bodyPr/>
          <a:lstStyle/>
          <a:p>
            <a:pPr algn="ctr"/>
            <a:r>
              <a:rPr lang="en-US" dirty="0" smtClean="0"/>
              <a:t>Router on a stick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5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914400"/>
          </a:xfrm>
        </p:spPr>
        <p:txBody>
          <a:bodyPr/>
          <a:lstStyle/>
          <a:p>
            <a:r>
              <a:rPr lang="en-US" dirty="0" smtClean="0"/>
              <a:t>Router with Individual VLAN associations</a:t>
            </a:r>
          </a:p>
        </p:txBody>
      </p:sp>
      <p:pic>
        <p:nvPicPr>
          <p:cNvPr id="24579" name="Picture 4" descr="F08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4191000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07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74638"/>
            <a:ext cx="6324600" cy="1143000"/>
          </a:xfrm>
        </p:spPr>
        <p:txBody>
          <a:bodyPr/>
          <a:lstStyle/>
          <a:p>
            <a:r>
              <a:rPr lang="en-US" smtClean="0"/>
              <a:t>Routing Between VLANs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6"/>
          <a:stretch>
            <a:fillRect/>
          </a:stretch>
        </p:blipFill>
        <p:spPr bwMode="auto">
          <a:xfrm>
            <a:off x="2895600" y="1905000"/>
            <a:ext cx="46482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0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6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on a Stick</a:t>
            </a:r>
          </a:p>
        </p:txBody>
      </p:sp>
      <p:sp>
        <p:nvSpPr>
          <p:cNvPr id="740362" name="Text Box 1034"/>
          <p:cNvSpPr txBox="1">
            <a:spLocks noChangeArrowheads="1"/>
          </p:cNvSpPr>
          <p:nvPr/>
        </p:nvSpPr>
        <p:spPr bwMode="auto">
          <a:xfrm>
            <a:off x="503238" y="5618163"/>
            <a:ext cx="8164512" cy="427037"/>
          </a:xfrm>
          <a:prstGeom prst="rect">
            <a:avLst/>
          </a:prstGeom>
          <a:noFill/>
          <a:ln w="6350" cap="rnd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lvl="1" indent="-228600" algn="ctr">
              <a:buClr>
                <a:schemeClr val="folHlink"/>
              </a:buClr>
              <a:buFontTx/>
              <a:buChar char="•"/>
            </a:pPr>
            <a:r>
              <a:rPr lang="en-US" sz="2200"/>
              <a:t>The router can support a single trunk for multiple VLANs.</a:t>
            </a:r>
          </a:p>
        </p:txBody>
      </p:sp>
      <p:pic>
        <p:nvPicPr>
          <p:cNvPr id="740416" name="Picture 10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1479550"/>
            <a:ext cx="7764462" cy="3717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on a Stick (Cont.)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Advantages: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Simple to implement using any combination of systems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Router provides communications between VLANs on remote switches</a:t>
            </a:r>
          </a:p>
          <a:p>
            <a:pPr lvl="1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Disadvantages: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Single point of failure if only one router is used </a:t>
            </a:r>
          </a:p>
          <a:p>
            <a:pPr lvl="2">
              <a:lnSpc>
                <a:spcPct val="85000"/>
              </a:lnSpc>
            </a:pPr>
            <a:r>
              <a:rPr lang="en-US" sz="2200"/>
              <a:t>Single traffic path can become congested</a:t>
            </a:r>
          </a:p>
          <a:p>
            <a:pPr lvl="2">
              <a:lnSpc>
                <a:spcPct val="85000"/>
              </a:lnSpc>
            </a:pPr>
            <a:r>
              <a:rPr lang="en-US" sz="2200"/>
              <a:t>Network topology can cause performance issues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703263"/>
            <a:ext cx="7623175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Router on a Stick Between VLANs </a:t>
            </a:r>
            <a:br>
              <a:rPr lang="en-US"/>
            </a:br>
            <a:r>
              <a:rPr lang="en-US"/>
              <a:t>with ISL Trunks</a:t>
            </a:r>
          </a:p>
        </p:txBody>
      </p:sp>
      <p:pic>
        <p:nvPicPr>
          <p:cNvPr id="748557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3" y="1674813"/>
            <a:ext cx="7265987" cy="40814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3" name="Rectangle 3075"/>
          <p:cNvSpPr>
            <a:spLocks noGrp="1" noChangeArrowheads="1"/>
          </p:cNvSpPr>
          <p:nvPr>
            <p:ph type="title"/>
          </p:nvPr>
        </p:nvSpPr>
        <p:spPr>
          <a:xfrm>
            <a:off x="354013" y="677863"/>
            <a:ext cx="7623175" cy="838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Router on a Stick Between VLANs </a:t>
            </a:r>
            <a:br>
              <a:rPr lang="en-US"/>
            </a:br>
            <a:r>
              <a:rPr lang="en-US"/>
              <a:t>with 802.1Q Trunks</a:t>
            </a:r>
          </a:p>
        </p:txBody>
      </p:sp>
      <p:pic>
        <p:nvPicPr>
          <p:cNvPr id="778244" name="Picture 307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635125"/>
            <a:ext cx="7450138" cy="43195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0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Verifying Inter-VLAN Routing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219075" y="6021388"/>
            <a:ext cx="8736013" cy="427037"/>
          </a:xfrm>
          <a:prstGeom prst="rect">
            <a:avLst/>
          </a:prstGeom>
          <a:noFill/>
          <a:ln w="6350" cap="rnd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lvl="1" indent="-228600">
              <a:buClr>
                <a:schemeClr val="folHlink"/>
              </a:buClr>
              <a:buFontTx/>
              <a:buChar char="•"/>
            </a:pPr>
            <a:r>
              <a:rPr lang="en-US" sz="2200"/>
              <a:t>ping tests connectivity to remote hosts. </a:t>
            </a:r>
          </a:p>
        </p:txBody>
      </p:sp>
      <p:pic>
        <p:nvPicPr>
          <p:cNvPr id="725017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1338263"/>
            <a:ext cx="7653338" cy="43751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Inter VLAN Routing?</a:t>
            </a:r>
          </a:p>
          <a:p>
            <a:r>
              <a:rPr lang="en-US" dirty="0" smtClean="0"/>
              <a:t>Port based VLANS</a:t>
            </a:r>
          </a:p>
          <a:p>
            <a:r>
              <a:rPr lang="en-US" dirty="0" smtClean="0"/>
              <a:t>Routed Ports</a:t>
            </a:r>
          </a:p>
          <a:p>
            <a:r>
              <a:rPr lang="en-US" dirty="0" smtClean="0"/>
              <a:t>Configuring Inter VLAN Routing</a:t>
            </a:r>
          </a:p>
          <a:p>
            <a:pPr lvl="1"/>
            <a:r>
              <a:rPr lang="en-US" dirty="0" smtClean="0"/>
              <a:t>Using Multilayer Switch</a:t>
            </a:r>
          </a:p>
          <a:p>
            <a:pPr lvl="1"/>
            <a:r>
              <a:rPr lang="en-US" dirty="0" smtClean="0"/>
              <a:t>Using Router on a stick</a:t>
            </a:r>
          </a:p>
          <a:p>
            <a:r>
              <a:rPr lang="en-US" dirty="0" smtClean="0"/>
              <a:t>Lab Examples/Practice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1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731838"/>
            <a:ext cx="7623175" cy="838200"/>
          </a:xfrm>
        </p:spPr>
        <p:txBody>
          <a:bodyPr>
            <a:normAutofit fontScale="90000"/>
          </a:bodyPr>
          <a:lstStyle/>
          <a:p>
            <a:r>
              <a:rPr lang="en-US"/>
              <a:t>Verifying the Inter-VLAN Routing Configuration</a:t>
            </a:r>
          </a:p>
        </p:txBody>
      </p:sp>
      <p:sp>
        <p:nvSpPr>
          <p:cNvPr id="707588" name="Rectangle 1028"/>
          <p:cNvSpPr>
            <a:spLocks noChangeArrowheads="1"/>
          </p:cNvSpPr>
          <p:nvPr/>
        </p:nvSpPr>
        <p:spPr bwMode="auto">
          <a:xfrm>
            <a:off x="458788" y="1905000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>
                <a:latin typeface="Courier New" pitchFamily="49" charset="0"/>
              </a:rPr>
              <a:t>Switch#show running-config	</a:t>
            </a:r>
            <a:endParaRPr lang="en-GB" sz="1800">
              <a:latin typeface="Courier New" pitchFamily="49" charset="0"/>
            </a:endParaRPr>
          </a:p>
        </p:txBody>
      </p:sp>
      <p:sp>
        <p:nvSpPr>
          <p:cNvPr id="707589" name="Text Box 1029"/>
          <p:cNvSpPr txBox="1">
            <a:spLocks noChangeArrowheads="1"/>
          </p:cNvSpPr>
          <p:nvPr/>
        </p:nvSpPr>
        <p:spPr bwMode="auto">
          <a:xfrm>
            <a:off x="458788" y="2362200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/>
              <a:t>Displays the current configuration</a:t>
            </a:r>
          </a:p>
        </p:txBody>
      </p:sp>
      <p:sp>
        <p:nvSpPr>
          <p:cNvPr id="707590" name="Rectangle 1030"/>
          <p:cNvSpPr>
            <a:spLocks noChangeArrowheads="1"/>
          </p:cNvSpPr>
          <p:nvPr/>
        </p:nvSpPr>
        <p:spPr bwMode="auto">
          <a:xfrm>
            <a:off x="458788" y="3505200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>
                <a:latin typeface="Courier New" pitchFamily="49" charset="0"/>
              </a:rPr>
              <a:t>Switch#show ip route	</a:t>
            </a:r>
            <a:endParaRPr lang="en-GB" sz="1800">
              <a:latin typeface="Courier New" pitchFamily="49" charset="0"/>
            </a:endParaRPr>
          </a:p>
        </p:txBody>
      </p:sp>
      <p:sp>
        <p:nvSpPr>
          <p:cNvPr id="707591" name="Text Box 1031"/>
          <p:cNvSpPr txBox="1">
            <a:spLocks noChangeArrowheads="1"/>
          </p:cNvSpPr>
          <p:nvPr/>
        </p:nvSpPr>
        <p:spPr bwMode="auto">
          <a:xfrm>
            <a:off x="458788" y="3962400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/>
              <a:t>Displays IP route table information</a:t>
            </a:r>
          </a:p>
        </p:txBody>
      </p:sp>
      <p:sp>
        <p:nvSpPr>
          <p:cNvPr id="707592" name="Rectangle 1032"/>
          <p:cNvSpPr>
            <a:spLocks noChangeArrowheads="1"/>
          </p:cNvSpPr>
          <p:nvPr/>
        </p:nvSpPr>
        <p:spPr bwMode="auto">
          <a:xfrm>
            <a:off x="458788" y="5105400"/>
            <a:ext cx="8158162" cy="3794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tabLst>
                <a:tab pos="7654925" algn="r"/>
              </a:tabLst>
            </a:pPr>
            <a:r>
              <a:rPr lang="en-US" sz="1800">
                <a:latin typeface="Courier New" pitchFamily="49" charset="0"/>
              </a:rPr>
              <a:t>Switch#show ip protocols 	</a:t>
            </a:r>
            <a:endParaRPr lang="en-GB" sz="1800">
              <a:latin typeface="Courier New" pitchFamily="49" charset="0"/>
            </a:endParaRPr>
          </a:p>
        </p:txBody>
      </p:sp>
      <p:sp>
        <p:nvSpPr>
          <p:cNvPr id="707593" name="Text Box 1033"/>
          <p:cNvSpPr txBox="1">
            <a:spLocks noChangeArrowheads="1"/>
          </p:cNvSpPr>
          <p:nvPr/>
        </p:nvSpPr>
        <p:spPr bwMode="auto">
          <a:xfrm>
            <a:off x="458788" y="5562600"/>
            <a:ext cx="8228012" cy="39687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sm"/>
          </a:ln>
          <a:effectLst/>
        </p:spPr>
        <p:txBody>
          <a:bodyPr>
            <a:spAutoFit/>
          </a:bodyPr>
          <a:lstStyle/>
          <a:p>
            <a:pPr marL="225425" indent="-225425">
              <a:buClr>
                <a:schemeClr val="folHlink"/>
              </a:buClr>
              <a:buFontTx/>
              <a:buChar char="•"/>
            </a:pPr>
            <a:r>
              <a:rPr lang="en-US" sz="2000"/>
              <a:t>Displays IP routing protocol information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362200"/>
            <a:ext cx="6324600" cy="1143000"/>
          </a:xfrm>
        </p:spPr>
        <p:txBody>
          <a:bodyPr/>
          <a:lstStyle/>
          <a:p>
            <a:pPr algn="ctr"/>
            <a:r>
              <a:rPr lang="en-US" dirty="0" smtClean="0"/>
              <a:t>Lab Examples / Practice</a:t>
            </a:r>
          </a:p>
        </p:txBody>
      </p:sp>
    </p:spTree>
    <p:extLst>
      <p:ext uri="{BB962C8B-B14F-4D97-AF65-F5344CB8AC3E}">
        <p14:creationId xmlns:p14="http://schemas.microsoft.com/office/powerpoint/2010/main" val="2473630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Lab#01: Scenario for Inter VLAN Routing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172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12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500562"/>
          </a:xfrm>
        </p:spPr>
        <p:txBody>
          <a:bodyPr/>
          <a:lstStyle/>
          <a:p>
            <a:r>
              <a:rPr lang="en-US" b="1" dirty="0"/>
              <a:t>ON router (R1)</a:t>
            </a:r>
          </a:p>
          <a:p>
            <a:pPr lvl="1"/>
            <a:r>
              <a:rPr lang="fr-FR" b="1" dirty="0"/>
              <a:t>Router (config) # Int e 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-if ) # No </a:t>
            </a:r>
            <a:r>
              <a:rPr lang="en-US" b="1" dirty="0" err="1"/>
              <a:t>ip</a:t>
            </a:r>
            <a:r>
              <a:rPr lang="en-US" b="1" dirty="0"/>
              <a:t> address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-if ) # </a:t>
            </a:r>
            <a:r>
              <a:rPr lang="en-US" b="1" dirty="0" smtClean="0"/>
              <a:t>exit</a:t>
            </a:r>
          </a:p>
          <a:p>
            <a:pPr lvl="1"/>
            <a:r>
              <a:rPr lang="fr-FR" b="1" dirty="0"/>
              <a:t>Router (config) # Int e 0/0.10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-sub-if ) # Encapsulation </a:t>
            </a:r>
            <a:r>
              <a:rPr lang="en-US" b="1" dirty="0" err="1"/>
              <a:t>dotlq</a:t>
            </a:r>
            <a:r>
              <a:rPr lang="en-US" b="1" dirty="0"/>
              <a:t> 10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-sub-if ) # </a:t>
            </a:r>
            <a:r>
              <a:rPr lang="en-US" b="1" dirty="0" err="1"/>
              <a:t>Ip</a:t>
            </a:r>
            <a:r>
              <a:rPr lang="en-US" b="1" dirty="0"/>
              <a:t> address 10.1.1.1 255.0.0.0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-sub-if ) # exit</a:t>
            </a:r>
          </a:p>
          <a:p>
            <a:pPr lvl="1"/>
            <a:r>
              <a:rPr lang="fr-FR" b="1" dirty="0"/>
              <a:t>Router (config) # Int e 0/0.20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-sub-if ) # Encapsulation </a:t>
            </a:r>
            <a:r>
              <a:rPr lang="en-US" b="1" dirty="0" err="1"/>
              <a:t>dotlq</a:t>
            </a:r>
            <a:r>
              <a:rPr lang="en-US" b="1" dirty="0"/>
              <a:t> 20</a:t>
            </a:r>
          </a:p>
          <a:p>
            <a:pPr lvl="1"/>
            <a:r>
              <a:rPr lang="en-US" b="1" dirty="0"/>
              <a:t>Router (</a:t>
            </a:r>
            <a:r>
              <a:rPr lang="en-US" b="1" dirty="0" err="1"/>
              <a:t>config</a:t>
            </a:r>
            <a:r>
              <a:rPr lang="en-US" b="1" dirty="0"/>
              <a:t>-sub-if ) # </a:t>
            </a:r>
            <a:r>
              <a:rPr lang="en-US" b="1" dirty="0" err="1"/>
              <a:t>Ip</a:t>
            </a:r>
            <a:r>
              <a:rPr lang="en-US" b="1" dirty="0"/>
              <a:t> address 20.1.1.1 </a:t>
            </a:r>
            <a:r>
              <a:rPr lang="en-US" b="1" dirty="0" smtClean="0"/>
              <a:t>255.0.0.0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29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SW1</a:t>
            </a:r>
          </a:p>
          <a:p>
            <a:pPr lvl="1"/>
            <a:r>
              <a:rPr lang="en-US" b="1" dirty="0"/>
              <a:t>Switch# </a:t>
            </a:r>
            <a:r>
              <a:rPr lang="en-US" b="1" dirty="0" err="1"/>
              <a:t>vlan</a:t>
            </a:r>
            <a:r>
              <a:rPr lang="en-US" b="1" dirty="0"/>
              <a:t> database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vlan</a:t>
            </a:r>
            <a:r>
              <a:rPr lang="en-US" b="1" dirty="0"/>
              <a:t>)# </a:t>
            </a:r>
            <a:r>
              <a:rPr lang="en-US" b="1" dirty="0" err="1"/>
              <a:t>vlan</a:t>
            </a:r>
            <a:r>
              <a:rPr lang="en-US" b="1" dirty="0"/>
              <a:t> 10 name sales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vlan</a:t>
            </a:r>
            <a:r>
              <a:rPr lang="en-US" b="1" dirty="0"/>
              <a:t>)# exit</a:t>
            </a:r>
          </a:p>
          <a:p>
            <a:pPr lvl="1"/>
            <a:r>
              <a:rPr lang="en-US" b="1" dirty="0"/>
              <a:t>Switch# </a:t>
            </a:r>
            <a:r>
              <a:rPr lang="en-US" b="1" dirty="0" err="1"/>
              <a:t>vlan</a:t>
            </a:r>
            <a:r>
              <a:rPr lang="en-US" b="1" dirty="0"/>
              <a:t> database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vlan</a:t>
            </a:r>
            <a:r>
              <a:rPr lang="en-US" b="1" dirty="0"/>
              <a:t>)# </a:t>
            </a:r>
            <a:r>
              <a:rPr lang="en-US" b="1" dirty="0" err="1"/>
              <a:t>vlan</a:t>
            </a:r>
            <a:r>
              <a:rPr lang="en-US" b="1" dirty="0"/>
              <a:t> 20 name finance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vlan</a:t>
            </a:r>
            <a:r>
              <a:rPr lang="en-US" b="1" dirty="0"/>
              <a:t>)# exit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)# </a:t>
            </a:r>
            <a:r>
              <a:rPr lang="en-US" b="1" dirty="0" err="1"/>
              <a:t>Int</a:t>
            </a:r>
            <a:r>
              <a:rPr lang="en-US" b="1" dirty="0"/>
              <a:t> fa0/1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mode access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access vlan10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97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652962"/>
          </a:xfrm>
        </p:spPr>
        <p:txBody>
          <a:bodyPr/>
          <a:lstStyle/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)# </a:t>
            </a:r>
            <a:r>
              <a:rPr lang="en-US" b="1" dirty="0" err="1"/>
              <a:t>Int</a:t>
            </a:r>
            <a:r>
              <a:rPr lang="en-US" b="1" dirty="0"/>
              <a:t> fa0/2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mode access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access vlan10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exit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)# </a:t>
            </a:r>
            <a:r>
              <a:rPr lang="en-US" b="1" dirty="0" err="1"/>
              <a:t>Int</a:t>
            </a:r>
            <a:r>
              <a:rPr lang="en-US" b="1" dirty="0"/>
              <a:t> fa0/3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mode access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access vlan20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smtClean="0"/>
              <a:t>exit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)# </a:t>
            </a:r>
            <a:r>
              <a:rPr lang="en-US" b="1" dirty="0" err="1"/>
              <a:t>Int</a:t>
            </a:r>
            <a:r>
              <a:rPr lang="en-US" b="1" dirty="0"/>
              <a:t> fa0/4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mode access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access </a:t>
            </a:r>
            <a:r>
              <a:rPr lang="en-US" b="1" dirty="0" smtClean="0"/>
              <a:t>vlan20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exit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78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Switch(</a:t>
            </a:r>
            <a:r>
              <a:rPr lang="en-US" b="1" dirty="0" err="1" smtClean="0"/>
              <a:t>config</a:t>
            </a:r>
            <a:r>
              <a:rPr lang="en-US" b="1" dirty="0"/>
              <a:t>)# </a:t>
            </a:r>
            <a:r>
              <a:rPr lang="en-US" b="1" dirty="0" err="1"/>
              <a:t>Int</a:t>
            </a:r>
            <a:r>
              <a:rPr lang="en-US" b="1" dirty="0"/>
              <a:t> fa0/5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Shutdown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trunk encapsulation dot1q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mode trunk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</a:t>
            </a:r>
            <a:r>
              <a:rPr lang="en-US" b="1" dirty="0" err="1"/>
              <a:t>Switchport</a:t>
            </a:r>
            <a:r>
              <a:rPr lang="en-US" b="1" dirty="0"/>
              <a:t> </a:t>
            </a:r>
            <a:r>
              <a:rPr lang="en-US" b="1" dirty="0" err="1" smtClean="0"/>
              <a:t>nonegotiate</a:t>
            </a:r>
            <a:endParaRPr lang="en-US" b="1" dirty="0" smtClean="0"/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 # No shutdown</a:t>
            </a:r>
          </a:p>
          <a:p>
            <a:pPr lvl="1"/>
            <a:r>
              <a:rPr lang="en-US" b="1" dirty="0"/>
              <a:t>Switch(</a:t>
            </a:r>
            <a:r>
              <a:rPr lang="en-US" b="1" dirty="0" err="1"/>
              <a:t>config</a:t>
            </a:r>
            <a:r>
              <a:rPr lang="en-US" b="1" dirty="0"/>
              <a:t>-if)# exit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24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Verification </a:t>
            </a:r>
            <a:r>
              <a:rPr lang="en-US" b="1" dirty="0"/>
              <a:t>:</a:t>
            </a:r>
          </a:p>
          <a:p>
            <a:pPr lvl="1"/>
            <a:r>
              <a:rPr lang="en-US" b="1" dirty="0" smtClean="0"/>
              <a:t>Verify </a:t>
            </a:r>
            <a:r>
              <a:rPr lang="en-US" b="1" dirty="0"/>
              <a:t>if PC’s in VLAN 10 can communicate with PC’s in VLAN 20 using 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4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7239000" cy="1143000"/>
          </a:xfrm>
        </p:spPr>
        <p:txBody>
          <a:bodyPr/>
          <a:lstStyle/>
          <a:p>
            <a:r>
              <a:rPr lang="en-US" dirty="0" err="1" smtClean="0"/>
              <a:t>InterVLAN</a:t>
            </a:r>
            <a:r>
              <a:rPr lang="en-US" dirty="0" smtClean="0"/>
              <a:t> Configuration Example#2</a:t>
            </a:r>
          </a:p>
        </p:txBody>
      </p:sp>
      <p:pic>
        <p:nvPicPr>
          <p:cNvPr id="28675" name="Picture 4" descr="F0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334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9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dirty="0" smtClean="0"/>
              <a:t>Example 3</a:t>
            </a:r>
          </a:p>
        </p:txBody>
      </p:sp>
      <p:pic>
        <p:nvPicPr>
          <p:cNvPr id="29699" name="Picture 4" descr="F0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5562600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1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 VLAN Routing?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40675" cy="464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Inter VLAN Routing </a:t>
            </a:r>
          </a:p>
          <a:p>
            <a:pPr lvl="1"/>
            <a:r>
              <a:rPr lang="en-US" sz="1800" dirty="0" smtClean="0"/>
              <a:t>Communication between different VLANs (networks)</a:t>
            </a:r>
          </a:p>
          <a:p>
            <a:pPr lvl="1"/>
            <a:r>
              <a:rPr lang="en-US" sz="1800" dirty="0" smtClean="0"/>
              <a:t>Different VLANs behave as if different networks (logically) 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Enable Routing /Inter VLAN Routing  </a:t>
            </a:r>
          </a:p>
          <a:p>
            <a:pPr lvl="1"/>
            <a:r>
              <a:rPr lang="en-US" sz="1800" dirty="0" smtClean="0"/>
              <a:t>Using</a:t>
            </a:r>
          </a:p>
          <a:p>
            <a:pPr lvl="2"/>
            <a:r>
              <a:rPr lang="en-US" sz="1800" dirty="0" smtClean="0"/>
              <a:t> Multilayer Switch</a:t>
            </a:r>
          </a:p>
          <a:p>
            <a:pPr lvl="2"/>
            <a:r>
              <a:rPr lang="en-US" sz="1800" dirty="0" smtClean="0"/>
              <a:t> Router on a Stick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74638"/>
            <a:ext cx="6477000" cy="1143000"/>
          </a:xfrm>
        </p:spPr>
        <p:txBody>
          <a:bodyPr/>
          <a:lstStyle/>
          <a:p>
            <a:r>
              <a:rPr lang="en-US" dirty="0" smtClean="0"/>
              <a:t>Example 4</a:t>
            </a:r>
          </a:p>
        </p:txBody>
      </p:sp>
      <p:pic>
        <p:nvPicPr>
          <p:cNvPr id="30723" name="Picture 5" descr="F0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4227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4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</a:p>
        </p:txBody>
      </p:sp>
      <p:pic>
        <p:nvPicPr>
          <p:cNvPr id="31747" name="Picture 4" descr="F0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54864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684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696200" cy="1143000"/>
          </a:xfrm>
        </p:spPr>
        <p:txBody>
          <a:bodyPr/>
          <a:lstStyle/>
          <a:p>
            <a:r>
              <a:rPr lang="en-US" dirty="0" smtClean="0"/>
              <a:t>Configuring Switching In Our Sample Internetwork</a:t>
            </a:r>
          </a:p>
        </p:txBody>
      </p:sp>
      <p:pic>
        <p:nvPicPr>
          <p:cNvPr id="32771" name="Picture 5" descr="F08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62200"/>
            <a:ext cx="6038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8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172200" cy="1143000"/>
          </a:xfrm>
        </p:spPr>
        <p:txBody>
          <a:bodyPr/>
          <a:lstStyle/>
          <a:p>
            <a:r>
              <a:rPr lang="en-US" dirty="0" smtClean="0"/>
              <a:t>2950C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44196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36766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04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2950B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272732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3657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39624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97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Trunking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98625"/>
            <a:ext cx="3886200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65625"/>
            <a:ext cx="57912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41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6477000" cy="1143000"/>
          </a:xfrm>
        </p:spPr>
        <p:txBody>
          <a:bodyPr/>
          <a:lstStyle/>
          <a:p>
            <a:r>
              <a:rPr lang="en-US" smtClean="0"/>
              <a:t>Inter-VLAN communication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4770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0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Port-Based VLANs </a:t>
            </a:r>
          </a:p>
        </p:txBody>
      </p:sp>
      <p:sp>
        <p:nvSpPr>
          <p:cNvPr id="7567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 ports to a VLAN by using the </a:t>
            </a:r>
            <a:r>
              <a:rPr lang="en-US" dirty="0" err="1"/>
              <a:t>switchport</a:t>
            </a:r>
            <a:r>
              <a:rPr lang="en-US" dirty="0"/>
              <a:t> interface configuration commands:</a:t>
            </a:r>
          </a:p>
          <a:p>
            <a:pPr lvl="2"/>
            <a:r>
              <a:rPr lang="en-US" dirty="0"/>
              <a:t>Identify the interface.</a:t>
            </a:r>
          </a:p>
          <a:p>
            <a:pPr lvl="2"/>
            <a:r>
              <a:rPr lang="en-US" dirty="0"/>
              <a:t>For a trunk port, set trunk characteristics and define the VLANs to which it can belong.</a:t>
            </a:r>
          </a:p>
          <a:p>
            <a:pPr lvl="2"/>
            <a:r>
              <a:rPr lang="en-US" dirty="0"/>
              <a:t>For an access port, set and define the VLAN to which it belongs.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Switch Ports</a:t>
            </a:r>
            <a:r>
              <a:rPr lang="en-US"/>
              <a:t> 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Layer 2-only interfaces associated with a physical port</a:t>
            </a:r>
            <a:r>
              <a:rPr lang="en-US" sz="2200"/>
              <a:t> </a:t>
            </a:r>
          </a:p>
          <a:p>
            <a:pPr lvl="1">
              <a:lnSpc>
                <a:spcPct val="85000"/>
              </a:lnSpc>
            </a:pPr>
            <a:r>
              <a:rPr lang="en-US" sz="2200"/>
              <a:t>Access port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Carries the traffic of and belongs to only one VLAN</a:t>
            </a:r>
            <a:r>
              <a:rPr lang="en-US" sz="2200"/>
              <a:t> </a:t>
            </a:r>
          </a:p>
          <a:p>
            <a:pPr lvl="1">
              <a:lnSpc>
                <a:spcPct val="85000"/>
              </a:lnSpc>
            </a:pPr>
            <a:r>
              <a:rPr lang="en-US" sz="2200"/>
              <a:t>Trunk port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Carries the traffic of multiple VLANs</a:t>
            </a:r>
          </a:p>
          <a:p>
            <a:pPr lvl="2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By default is a member of all VLANs in the VLAN database</a:t>
            </a:r>
            <a:r>
              <a:rPr lang="en-US" sz="2200"/>
              <a:t> </a:t>
            </a:r>
          </a:p>
          <a:p>
            <a:pPr lvl="1">
              <a:lnSpc>
                <a:spcPct val="85000"/>
              </a:lnSpc>
            </a:pPr>
            <a:r>
              <a:rPr lang="en-US" sz="2200">
                <a:cs typeface="Times New Roman" charset="0"/>
              </a:rPr>
              <a:t>Configure switch ports using the switchport interface configuration commands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3 Switch Virtual Interfaces </a:t>
            </a:r>
          </a:p>
        </p:txBody>
      </p:sp>
      <p:sp>
        <p:nvSpPr>
          <p:cNvPr id="7587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Represent a VLAN of switch ports as one interface to the routing or bridging function in the system </a:t>
            </a:r>
          </a:p>
          <a:p>
            <a:pPr lvl="1"/>
            <a:r>
              <a:rPr lang="en-US" sz="2200" dirty="0"/>
              <a:t>Created the first time that you enter the </a:t>
            </a:r>
            <a:r>
              <a:rPr lang="en-US" sz="2200" dirty="0" err="1"/>
              <a:t>vlan</a:t>
            </a:r>
            <a:r>
              <a:rPr lang="en-US" sz="2200" dirty="0"/>
              <a:t> interface configuration command for a VLAN interface </a:t>
            </a:r>
          </a:p>
          <a:p>
            <a:pPr lvl="1"/>
            <a:r>
              <a:rPr lang="en-US" sz="2200" dirty="0"/>
              <a:t>Configure a VLAN interface for each VLAN for which you want to route traffic, and assign it an IP address </a:t>
            </a:r>
          </a:p>
          <a:p>
            <a:pPr lvl="1"/>
            <a:r>
              <a:rPr lang="en-US" sz="2200" dirty="0"/>
              <a:t>Support routing protocol and bridging configurations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4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Routed Ports </a:t>
            </a:r>
          </a:p>
        </p:txBody>
      </p:sp>
      <p:sp>
        <p:nvSpPr>
          <p:cNvPr id="759815" name="Rectangle 10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5000"/>
              </a:lnSpc>
            </a:pPr>
            <a:r>
              <a:rPr lang="en-US" sz="2200" dirty="0"/>
              <a:t>Routed ports defined: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Physical port that acts like a port on a router 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Not associated with a particular VLAN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 configure a routed port: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Enable IP routing within the switch.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Put the interface into Layer 3 mode with the no </a:t>
            </a:r>
            <a:r>
              <a:rPr lang="en-US" sz="2200" dirty="0" err="1"/>
              <a:t>switchport</a:t>
            </a:r>
            <a:r>
              <a:rPr lang="en-US" sz="2200" dirty="0"/>
              <a:t> interface configuration command.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Assign an IP address and subnet mask to the port.</a:t>
            </a:r>
          </a:p>
          <a:p>
            <a:pPr lvl="2">
              <a:lnSpc>
                <a:spcPct val="85000"/>
              </a:lnSpc>
            </a:pPr>
            <a:r>
              <a:rPr lang="en-US" sz="2200" dirty="0"/>
              <a:t>Assign routing protocol characteristics by enabling IP routing.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Isolated Broadcast Domains</a:t>
            </a:r>
          </a:p>
        </p:txBody>
      </p:sp>
      <p:sp>
        <p:nvSpPr>
          <p:cNvPr id="767003" name="Text Box 1051"/>
          <p:cNvSpPr txBox="1">
            <a:spLocks noChangeArrowheads="1"/>
          </p:cNvSpPr>
          <p:nvPr/>
        </p:nvSpPr>
        <p:spPr bwMode="auto">
          <a:xfrm>
            <a:off x="650875" y="5724525"/>
            <a:ext cx="8277225" cy="762000"/>
          </a:xfrm>
          <a:prstGeom prst="rect">
            <a:avLst/>
          </a:prstGeom>
          <a:noFill/>
          <a:ln w="6350" cap="rnd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114300" lvl="1">
              <a:buClr>
                <a:schemeClr val="accent1"/>
              </a:buClr>
            </a:pPr>
            <a:r>
              <a:rPr lang="en-US" sz="2200" dirty="0"/>
              <a:t>Because of their nature, VLANs </a:t>
            </a:r>
            <a:r>
              <a:rPr lang="en-US" sz="2200" dirty="0" smtClean="0"/>
              <a:t>inhibit (prevent) </a:t>
            </a:r>
            <a:r>
              <a:rPr lang="en-US" sz="2200" dirty="0"/>
              <a:t>communication between VLANs.</a:t>
            </a:r>
          </a:p>
        </p:txBody>
      </p:sp>
      <p:pic>
        <p:nvPicPr>
          <p:cNvPr id="767015" name="Picture 106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388" y="1903413"/>
            <a:ext cx="7345362" cy="30273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Solution: Routing Between VLANs</a:t>
            </a:r>
          </a:p>
        </p:txBody>
      </p:sp>
      <p:sp>
        <p:nvSpPr>
          <p:cNvPr id="769027" name="Text Box 1027"/>
          <p:cNvSpPr txBox="1">
            <a:spLocks noChangeArrowheads="1"/>
          </p:cNvSpPr>
          <p:nvPr/>
        </p:nvSpPr>
        <p:spPr bwMode="auto">
          <a:xfrm>
            <a:off x="385763" y="5656263"/>
            <a:ext cx="8389937" cy="762000"/>
          </a:xfrm>
          <a:prstGeom prst="rect">
            <a:avLst/>
          </a:prstGeom>
          <a:noFill/>
          <a:ln w="6350" cap="rnd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lvl="1" indent="-228600">
              <a:buClr>
                <a:schemeClr val="folHlink"/>
              </a:buClr>
              <a:buFontTx/>
              <a:buChar char="•"/>
            </a:pPr>
            <a:r>
              <a:rPr lang="en-US" sz="2200"/>
              <a:t>Communications between VLANs requires a Layer 3 services module.</a:t>
            </a:r>
          </a:p>
        </p:txBody>
      </p:sp>
      <p:pic>
        <p:nvPicPr>
          <p:cNvPr id="769129" name="Picture 11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25" y="1516063"/>
            <a:ext cx="7221538" cy="3467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117</TotalTime>
  <Words>1387</Words>
  <Application>Microsoft Office PowerPoint</Application>
  <PresentationFormat>On-screen Show (4:3)</PresentationFormat>
  <Paragraphs>188</Paragraphs>
  <Slides>36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Theme1</vt:lpstr>
      <vt:lpstr>PowerPoint Presentation</vt:lpstr>
      <vt:lpstr>Lecture Overview</vt:lpstr>
      <vt:lpstr>What is Inter VLAN Routing?</vt:lpstr>
      <vt:lpstr>Port-Based VLANs </vt:lpstr>
      <vt:lpstr>Switch Ports </vt:lpstr>
      <vt:lpstr>Layer 3 Switch Virtual Interfaces </vt:lpstr>
      <vt:lpstr>Routed Ports </vt:lpstr>
      <vt:lpstr>Problem: Isolated Broadcast Domains</vt:lpstr>
      <vt:lpstr>Solution: Routing Between VLANs</vt:lpstr>
      <vt:lpstr>Connecting VLANs with a  Multilayer Switch</vt:lpstr>
      <vt:lpstr>Configuring Inter-VLAN Routing  on a Layer3 Switch</vt:lpstr>
      <vt:lpstr>Router on a stick</vt:lpstr>
      <vt:lpstr>Router with Individual VLAN associations</vt:lpstr>
      <vt:lpstr>Routing Between VLANs</vt:lpstr>
      <vt:lpstr>Router on a Stick</vt:lpstr>
      <vt:lpstr>Router on a Stick (Cont.)</vt:lpstr>
      <vt:lpstr>Router on a Stick Between VLANs  with ISL Trunks</vt:lpstr>
      <vt:lpstr>Router on a Stick Between VLANs  with 802.1Q Trunks</vt:lpstr>
      <vt:lpstr>Verifying Inter-VLAN Routing</vt:lpstr>
      <vt:lpstr>Verifying the Inter-VLAN Routing Configuration</vt:lpstr>
      <vt:lpstr>Lab Examples / Practice</vt:lpstr>
      <vt:lpstr>Lab#01: Scenario for Inter VLAN Routing</vt:lpstr>
      <vt:lpstr>Configuration</vt:lpstr>
      <vt:lpstr>PowerPoint Presentation</vt:lpstr>
      <vt:lpstr>PowerPoint Presentation</vt:lpstr>
      <vt:lpstr>PowerPoint Presentation</vt:lpstr>
      <vt:lpstr>PowerPoint Presentation</vt:lpstr>
      <vt:lpstr>InterVLAN Configuration Example#2</vt:lpstr>
      <vt:lpstr>Example 3</vt:lpstr>
      <vt:lpstr>Example 4</vt:lpstr>
      <vt:lpstr>Example 5</vt:lpstr>
      <vt:lpstr>Configuring Switching In Our Sample Internetwork</vt:lpstr>
      <vt:lpstr>2950C</vt:lpstr>
      <vt:lpstr>2950B</vt:lpstr>
      <vt:lpstr>Setting Up Trunking</vt:lpstr>
      <vt:lpstr>Inter-VLAN communication</vt:lpstr>
    </vt:vector>
  </TitlesOfParts>
  <Company>Awan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Emaan Naeem</dc:creator>
  <cp:lastModifiedBy>MNA</cp:lastModifiedBy>
  <cp:revision>40</cp:revision>
  <dcterms:created xsi:type="dcterms:W3CDTF">2012-09-10T08:53:59Z</dcterms:created>
  <dcterms:modified xsi:type="dcterms:W3CDTF">2018-01-23T07:08:48Z</dcterms:modified>
</cp:coreProperties>
</file>