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25"/>
  </p:notesMasterIdLst>
  <p:sldIdLst>
    <p:sldId id="256" r:id="rId2"/>
    <p:sldId id="257" r:id="rId3"/>
    <p:sldId id="272" r:id="rId4"/>
    <p:sldId id="274" r:id="rId5"/>
    <p:sldId id="275" r:id="rId6"/>
    <p:sldId id="276" r:id="rId7"/>
    <p:sldId id="273" r:id="rId8"/>
    <p:sldId id="259" r:id="rId9"/>
    <p:sldId id="260" r:id="rId10"/>
    <p:sldId id="261" r:id="rId11"/>
    <p:sldId id="263" r:id="rId12"/>
    <p:sldId id="277" r:id="rId13"/>
    <p:sldId id="278" r:id="rId14"/>
    <p:sldId id="279" r:id="rId15"/>
    <p:sldId id="262" r:id="rId16"/>
    <p:sldId id="280" r:id="rId17"/>
    <p:sldId id="264" r:id="rId18"/>
    <p:sldId id="265" r:id="rId19"/>
    <p:sldId id="266" r:id="rId20"/>
    <p:sldId id="267" r:id="rId21"/>
    <p:sldId id="268" r:id="rId22"/>
    <p:sldId id="269" r:id="rId23"/>
    <p:sldId id="270"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660"/>
  </p:normalViewPr>
  <p:slideViewPr>
    <p:cSldViewPr>
      <p:cViewPr varScale="1">
        <p:scale>
          <a:sx n="108" d="100"/>
          <a:sy n="108" d="100"/>
        </p:scale>
        <p:origin x="162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2450E19-55B6-4FB3-BABE-3B2FED77E707}" type="datetimeFigureOut">
              <a:rPr lang="en-US" smtClean="0"/>
              <a:pPr/>
              <a:t>12/13/2019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23D3412-7793-41CE-A4B8-4DD99C3C1A8A}" type="slidenum">
              <a:rPr lang="en-US" smtClean="0"/>
              <a:pPr/>
              <a:t>‹#›</a:t>
            </a:fld>
            <a:endParaRPr lang="en-US"/>
          </a:p>
        </p:txBody>
      </p:sp>
    </p:spTree>
    <p:extLst>
      <p:ext uri="{BB962C8B-B14F-4D97-AF65-F5344CB8AC3E}">
        <p14:creationId xmlns:p14="http://schemas.microsoft.com/office/powerpoint/2010/main" val="3484564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3D3412-7793-41CE-A4B8-4DD99C3C1A8A}"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7"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3D035314-D401-4A09-9A88-BCE5F3115278}" type="slidenum">
              <a:rPr lang="en-US" sz="1000">
                <a:solidFill>
                  <a:srgbClr val="D3D3D3"/>
                </a:solidFill>
              </a:rPr>
              <a:pPr algn="r" defTabSz="814388">
                <a:lnSpc>
                  <a:spcPct val="100000"/>
                </a:lnSpc>
                <a:defRPr/>
              </a:pPr>
              <a:t>‹#›</a:t>
            </a:fld>
            <a:endParaRPr lang="en-US" sz="1000">
              <a:solidFill>
                <a:srgbClr val="D3D3D3"/>
              </a:solidFill>
            </a:endParaRPr>
          </a:p>
        </p:txBody>
      </p:sp>
      <p:pic>
        <p:nvPicPr>
          <p:cNvPr id="8" name="Picture 9" descr="Cisco_NewLogo"/>
          <p:cNvPicPr>
            <a:picLocks noChangeAspect="1" noChangeArrowheads="1"/>
          </p:cNvPicPr>
          <p:nvPr/>
        </p:nvPicPr>
        <p:blipFill>
          <a:blip r:embed="rId3"/>
          <a:srcRect/>
          <a:stretch>
            <a:fillRect/>
          </a:stretch>
        </p:blipFill>
        <p:spPr bwMode="auto">
          <a:xfrm>
            <a:off x="5483225" y="5940425"/>
            <a:ext cx="3354388" cy="474663"/>
          </a:xfrm>
          <a:prstGeom prst="rect">
            <a:avLst/>
          </a:prstGeom>
          <a:noFill/>
          <a:ln w="9525">
            <a:noFill/>
            <a:miter lim="800000"/>
            <a:headEnd/>
            <a:tailEnd/>
          </a:ln>
        </p:spPr>
      </p:pic>
      <p:pic>
        <p:nvPicPr>
          <p:cNvPr id="9" name="Picture 10" descr="Cisco"/>
          <p:cNvPicPr>
            <a:picLocks noChangeAspect="1" noChangeArrowheads="1"/>
          </p:cNvPicPr>
          <p:nvPr/>
        </p:nvPicPr>
        <p:blipFill>
          <a:blip r:embed="rId4"/>
          <a:srcRect/>
          <a:stretch>
            <a:fillRect/>
          </a:stretch>
        </p:blipFill>
        <p:spPr bwMode="auto">
          <a:xfrm>
            <a:off x="246063" y="119063"/>
            <a:ext cx="1171575" cy="904875"/>
          </a:xfrm>
          <a:prstGeom prst="rect">
            <a:avLst/>
          </a:prstGeom>
          <a:noFill/>
          <a:ln w="9525">
            <a:noFill/>
            <a:miter lim="800000"/>
            <a:headEnd/>
            <a:tailEnd/>
          </a:ln>
        </p:spPr>
      </p:pic>
      <p:sp>
        <p:nvSpPr>
          <p:cNvPr id="10" name="Rectangle 11"/>
          <p:cNvSpPr>
            <a:spLocks noChangeArrowheads="1"/>
          </p:cNvSpPr>
          <p:nvPr/>
        </p:nvSpPr>
        <p:spPr bwMode="auto">
          <a:xfrm>
            <a:off x="0" y="6623050"/>
            <a:ext cx="803275" cy="234950"/>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1000"/>
              <a:t>Version 4.0</a:t>
            </a:r>
            <a:endParaRPr lang="en-US"/>
          </a:p>
        </p:txBody>
      </p:sp>
      <p:sp>
        <p:nvSpPr>
          <p:cNvPr id="1183751"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183752"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627063"/>
            <a:ext cx="2035175" cy="484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627063"/>
            <a:ext cx="5957887" cy="484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001000" cy="838200"/>
          </a:xfrm>
        </p:spPr>
        <p:txBody>
          <a:bodyPr/>
          <a:lstStyle/>
          <a:p>
            <a:r>
              <a:rPr lang="en-US"/>
              <a:t>Click to edit Master title style</a:t>
            </a:r>
          </a:p>
        </p:txBody>
      </p:sp>
      <p:sp>
        <p:nvSpPr>
          <p:cNvPr id="3" name="Text Placeholder 2"/>
          <p:cNvSpPr>
            <a:spLocks noGrp="1"/>
          </p:cNvSpPr>
          <p:nvPr>
            <p:ph type="body" sz="half" idx="1"/>
          </p:nvPr>
        </p:nvSpPr>
        <p:spPr>
          <a:xfrm>
            <a:off x="685800" y="12954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295400"/>
            <a:ext cx="3810000" cy="4648200"/>
          </a:xfrm>
        </p:spPr>
        <p:txBody>
          <a:bodyPr/>
          <a:lstStyle/>
          <a:p>
            <a:pPr lvl="0"/>
            <a:r>
              <a:rPr lang="en-US" noProof="0"/>
              <a:t>Click icon to add chart</a:t>
            </a:r>
          </a:p>
        </p:txBody>
      </p:sp>
      <p:sp>
        <p:nvSpPr>
          <p:cNvPr id="5" name="Date Placeholder 4"/>
          <p:cNvSpPr>
            <a:spLocks noGrp="1" noChangeArrowheads="1"/>
          </p:cNvSpPr>
          <p:nvPr>
            <p:ph type="dt" sz="half" idx="10"/>
          </p:nvPr>
        </p:nvSpPr>
        <p:spPr>
          <a:xfrm rot="5400000">
            <a:off x="7589520" y="1081851"/>
            <a:ext cx="2011680" cy="384048"/>
          </a:xfrm>
          <a:prstGeom prst="rect">
            <a:avLst/>
          </a:prstGeom>
          <a:ln/>
        </p:spPr>
        <p:txBody>
          <a:bodyPr/>
          <a:lstStyle>
            <a:lvl1pPr>
              <a:defRPr/>
            </a:lvl1pPr>
          </a:lstStyle>
          <a:p>
            <a:fld id="{1D8BD707-D9CF-40AE-B4C6-C98DA3205C09}" type="datetimeFigureOut">
              <a:rPr lang="en-US" smtClean="0"/>
              <a:pPr/>
              <a:t>12/13/2019</a:t>
            </a:fld>
            <a:endParaRPr lang="en-US"/>
          </a:p>
        </p:txBody>
      </p:sp>
      <p:sp>
        <p:nvSpPr>
          <p:cNvPr id="6" name="Footer Placeholder 5"/>
          <p:cNvSpPr>
            <a:spLocks noGrp="1" noChangeArrowheads="1"/>
          </p:cNvSpPr>
          <p:nvPr>
            <p:ph type="ftr" sz="quarter" idx="11"/>
          </p:nvPr>
        </p:nvSpPr>
        <p:spPr>
          <a:xfrm rot="5400000">
            <a:off x="6990186" y="3737240"/>
            <a:ext cx="3200400" cy="36576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129016" y="5734050"/>
            <a:ext cx="609600" cy="521208"/>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62706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t>Slide Title</a:t>
            </a:r>
          </a:p>
        </p:txBody>
      </p:sp>
      <p:sp>
        <p:nvSpPr>
          <p:cNvPr id="1182724" name="Rectangle 4"/>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1AD6FAFF-FEFF-4233-B96C-E5EA07693EB8}" type="slidenum">
              <a:rPr lang="en-US" sz="1000">
                <a:solidFill>
                  <a:srgbClr val="D3D3D3"/>
                </a:solidFill>
              </a:rPr>
              <a:pPr algn="r" defTabSz="814388">
                <a:lnSpc>
                  <a:spcPct val="100000"/>
                </a:lnSpc>
                <a:defRPr/>
              </a:pPr>
              <a:t>‹#›</a:t>
            </a:fld>
            <a:endParaRPr lang="en-US" sz="1000">
              <a:solidFill>
                <a:srgbClr val="D3D3D3"/>
              </a:solidFill>
            </a:endParaRPr>
          </a:p>
        </p:txBody>
      </p:sp>
      <p:sp>
        <p:nvSpPr>
          <p:cNvPr id="1028" name="Rectangle 5"/>
          <p:cNvSpPr>
            <a:spLocks noGrp="1" noChangeArrowheads="1"/>
          </p:cNvSpPr>
          <p:nvPr>
            <p:ph type="body" idx="1"/>
          </p:nvPr>
        </p:nvSpPr>
        <p:spPr bwMode="auto">
          <a:xfrm>
            <a:off x="655638" y="19002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29" name="Picture 6" descr="PPt_TopBand_Artwork"/>
          <p:cNvPicPr>
            <a:picLocks noChangeAspect="1" noChangeArrowheads="1"/>
          </p:cNvPicPr>
          <p:nvPr/>
        </p:nvPicPr>
        <p:blipFill>
          <a:blip r:embed="rId14"/>
          <a:srcRect/>
          <a:stretch>
            <a:fillRect/>
          </a:stretch>
        </p:blipFill>
        <p:spPr bwMode="auto">
          <a:xfrm>
            <a:off x="0" y="0"/>
            <a:ext cx="9140825" cy="685800"/>
          </a:xfrm>
          <a:prstGeom prst="rect">
            <a:avLst/>
          </a:prstGeom>
          <a:noFill/>
          <a:ln w="9525">
            <a:noFill/>
            <a:miter lim="800000"/>
            <a:headEnd/>
            <a:tailEnd/>
          </a:ln>
        </p:spPr>
      </p:pic>
      <p:sp>
        <p:nvSpPr>
          <p:cNvPr id="1182727" name="Rectangle 7"/>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1182728" name="Rectangle 8"/>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omnisecu.com/cisco-certified-network-associate-ccna/what-is-bridge-protocol-data-unit-bpdu-frame.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3657600" cy="762000"/>
          </a:xfrm>
        </p:spPr>
        <p:txBody>
          <a:bodyPr>
            <a:normAutofit fontScale="90000"/>
          </a:bodyPr>
          <a:lstStyle/>
          <a:p>
            <a:r>
              <a:rPr lang="en-US" dirty="0"/>
              <a:t>STP, RSTP, Port Fast, </a:t>
            </a:r>
            <a:br>
              <a:rPr lang="en-US" dirty="0"/>
            </a:br>
            <a:r>
              <a:rPr lang="en-US" dirty="0"/>
              <a:t>Ether Channel</a:t>
            </a:r>
          </a:p>
        </p:txBody>
      </p:sp>
      <p:sp>
        <p:nvSpPr>
          <p:cNvPr id="3" name="Subtitle 2"/>
          <p:cNvSpPr>
            <a:spLocks noGrp="1"/>
          </p:cNvSpPr>
          <p:nvPr>
            <p:ph type="subTitle" idx="1"/>
          </p:nvPr>
        </p:nvSpPr>
        <p:spPr>
          <a:xfrm>
            <a:off x="1981200" y="4495800"/>
            <a:ext cx="6172200" cy="533400"/>
          </a:xfrm>
        </p:spPr>
        <p:txBody>
          <a:bodyPr/>
          <a:lstStyle/>
          <a:p>
            <a:r>
              <a:rPr lang="en-US" sz="2400" b="1" dirty="0">
                <a:latin typeface="Verdana" pitchFamily="34" charset="0"/>
                <a:ea typeface="Verdana" pitchFamily="34" charset="0"/>
                <a:cs typeface="Verdana" pitchFamily="34" charset="0"/>
              </a:rPr>
              <a:t>ITP|Institute of IT Professionals</a:t>
            </a:r>
          </a:p>
        </p:txBody>
      </p:sp>
      <p:sp>
        <p:nvSpPr>
          <p:cNvPr id="5" name="Text Box 4"/>
          <p:cNvSpPr txBox="1">
            <a:spLocks noChangeArrowheads="1"/>
          </p:cNvSpPr>
          <p:nvPr/>
        </p:nvSpPr>
        <p:spPr bwMode="auto">
          <a:xfrm>
            <a:off x="1143000" y="5334000"/>
            <a:ext cx="3095625" cy="1746248"/>
          </a:xfrm>
          <a:prstGeom prst="rect">
            <a:avLst/>
          </a:prstGeom>
          <a:noFill/>
          <a:ln w="9525">
            <a:noFill/>
            <a:round/>
            <a:headEnd/>
            <a:tailEnd/>
          </a:ln>
        </p:spPr>
        <p:txBody>
          <a:bodyPr lIns="90000" tIns="46800" rIns="90000" bIns="468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Instructor: </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r-PK" sz="1000" b="1" dirty="0">
                <a:solidFill>
                  <a:srgbClr val="4D4D4D"/>
                </a:solidFill>
                <a:ea typeface="SimSun" pitchFamily="2" charset="-122"/>
              </a:rPr>
              <a:t>Muhammad Naeem</a:t>
            </a:r>
            <a:endParaRPr lang="en-US"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(MSIT/RHCE/CCNP/CCNA/MCSE)</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Cell: 0345-5238281</a:t>
            </a:r>
            <a:endParaRPr lang="ur-PK"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E-Mail:  mna571@yahoo.com</a:t>
            </a: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GB" sz="1200" b="1" dirty="0">
                <a:solidFill>
                  <a:srgbClr val="4D4D4D"/>
                </a:solidFill>
                <a:ea typeface="SimSun" pitchFamily="2" charset="-122"/>
              </a:rPr>
            </a:br>
            <a:endParaRPr lang="en-GB" sz="1200" b="1" dirty="0">
              <a:solidFill>
                <a:srgbClr val="4D4D4D"/>
              </a:solidFill>
              <a:ea typeface="SimSun"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(Spanning Tree Protocol)</a:t>
            </a:r>
            <a:endParaRPr lang="ur-PK" dirty="0"/>
          </a:p>
        </p:txBody>
      </p:sp>
      <p:sp>
        <p:nvSpPr>
          <p:cNvPr id="3" name="Content Placeholder 2"/>
          <p:cNvSpPr>
            <a:spLocks noGrp="1"/>
          </p:cNvSpPr>
          <p:nvPr>
            <p:ph idx="1"/>
          </p:nvPr>
        </p:nvSpPr>
        <p:spPr>
          <a:xfrm>
            <a:off x="612648" y="1600200"/>
            <a:ext cx="8153400" cy="4953000"/>
          </a:xfrm>
        </p:spPr>
        <p:txBody>
          <a:bodyPr>
            <a:normAutofit/>
          </a:bodyPr>
          <a:lstStyle/>
          <a:p>
            <a:pPr>
              <a:buNone/>
            </a:pPr>
            <a:r>
              <a:rPr lang="en-US" b="1" dirty="0"/>
              <a:t>Typical Costs of Different Ethernet Networks </a:t>
            </a:r>
          </a:p>
          <a:p>
            <a:endParaRPr lang="en-US" dirty="0"/>
          </a:p>
          <a:p>
            <a:endParaRPr lang="en-US" dirty="0"/>
          </a:p>
          <a:p>
            <a:endParaRPr lang="en-US" dirty="0"/>
          </a:p>
          <a:p>
            <a:endParaRPr lang="en-US" dirty="0"/>
          </a:p>
          <a:p>
            <a:endParaRPr lang="en-US" sz="2000" dirty="0"/>
          </a:p>
          <a:p>
            <a:r>
              <a:rPr lang="en-US" sz="2000" dirty="0"/>
              <a:t>Lowest Path cost is preferred BPDU</a:t>
            </a:r>
          </a:p>
          <a:p>
            <a:r>
              <a:rPr lang="en-US" sz="2000" dirty="0"/>
              <a:t>If cost is same then, lowest switch id is checked</a:t>
            </a:r>
          </a:p>
          <a:p>
            <a:r>
              <a:rPr lang="en-US" sz="2000" dirty="0"/>
              <a:t>If above 2 criterian don’t meet then lowest port id is checked</a:t>
            </a:r>
            <a:endParaRPr lang="ur-PK" sz="2000" dirty="0"/>
          </a:p>
        </p:txBody>
      </p:sp>
      <p:graphicFrame>
        <p:nvGraphicFramePr>
          <p:cNvPr id="4" name="Table 3"/>
          <p:cNvGraphicFramePr>
            <a:graphicFrameLocks noGrp="1"/>
          </p:cNvGraphicFramePr>
          <p:nvPr/>
        </p:nvGraphicFramePr>
        <p:xfrm>
          <a:off x="1447800" y="2133600"/>
          <a:ext cx="5029200" cy="2225040"/>
        </p:xfrm>
        <a:graphic>
          <a:graphicData uri="http://schemas.openxmlformats.org/drawingml/2006/table">
            <a:tbl>
              <a:tblPr rtl="1"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96240">
                <a:tc>
                  <a:txBody>
                    <a:bodyPr/>
                    <a:lstStyle/>
                    <a:p>
                      <a:pPr rtl="1"/>
                      <a:r>
                        <a:rPr lang="en-US" dirty="0"/>
                        <a:t>Origional IEEE Cost</a:t>
                      </a:r>
                      <a:endParaRPr lang="ur-PK" dirty="0"/>
                    </a:p>
                  </a:txBody>
                  <a:tcPr/>
                </a:tc>
                <a:tc>
                  <a:txBody>
                    <a:bodyPr/>
                    <a:lstStyle/>
                    <a:p>
                      <a:pPr rtl="1"/>
                      <a:r>
                        <a:rPr lang="en-US" dirty="0"/>
                        <a:t>IEEE Cost</a:t>
                      </a:r>
                      <a:endParaRPr lang="ur-PK" dirty="0"/>
                    </a:p>
                  </a:txBody>
                  <a:tcPr/>
                </a:tc>
                <a:tc>
                  <a:txBody>
                    <a:bodyPr/>
                    <a:lstStyle/>
                    <a:p>
                      <a:pPr rtl="1"/>
                      <a:r>
                        <a:rPr lang="en-US" dirty="0"/>
                        <a:t>Speed New</a:t>
                      </a:r>
                      <a:endParaRPr lang="ur-PK" dirty="0"/>
                    </a:p>
                  </a:txBody>
                  <a:tcPr/>
                </a:tc>
                <a:extLst>
                  <a:ext uri="{0D108BD9-81ED-4DB2-BD59-A6C34878D82A}">
                    <a16:rowId xmlns:a16="http://schemas.microsoft.com/office/drawing/2014/main" val="10000"/>
                  </a:ext>
                </a:extLst>
              </a:tr>
              <a:tr h="396240">
                <a:tc>
                  <a:txBody>
                    <a:bodyPr/>
                    <a:lstStyle/>
                    <a:p>
                      <a:pPr algn="l" rtl="1"/>
                      <a:r>
                        <a:rPr lang="en-US" dirty="0"/>
                        <a:t>1</a:t>
                      </a:r>
                      <a:endParaRPr lang="ur-PK" dirty="0"/>
                    </a:p>
                  </a:txBody>
                  <a:tcPr/>
                </a:tc>
                <a:tc>
                  <a:txBody>
                    <a:bodyPr/>
                    <a:lstStyle/>
                    <a:p>
                      <a:pPr algn="l" rtl="1"/>
                      <a:r>
                        <a:rPr lang="en-US" dirty="0"/>
                        <a:t>2</a:t>
                      </a:r>
                      <a:endParaRPr lang="ur-PK" dirty="0"/>
                    </a:p>
                  </a:txBody>
                  <a:tcPr/>
                </a:tc>
                <a:tc>
                  <a:txBody>
                    <a:bodyPr/>
                    <a:lstStyle/>
                    <a:p>
                      <a:pPr algn="l" rtl="1"/>
                      <a:r>
                        <a:rPr lang="en-US" dirty="0"/>
                        <a:t>10 GB</a:t>
                      </a:r>
                      <a:endParaRPr lang="ur-PK" dirty="0"/>
                    </a:p>
                  </a:txBody>
                  <a:tcPr/>
                </a:tc>
                <a:extLst>
                  <a:ext uri="{0D108BD9-81ED-4DB2-BD59-A6C34878D82A}">
                    <a16:rowId xmlns:a16="http://schemas.microsoft.com/office/drawing/2014/main" val="10001"/>
                  </a:ext>
                </a:extLst>
              </a:tr>
              <a:tr h="396240">
                <a:tc>
                  <a:txBody>
                    <a:bodyPr/>
                    <a:lstStyle/>
                    <a:p>
                      <a:pPr algn="l" rtl="1"/>
                      <a:r>
                        <a:rPr lang="en-US" dirty="0"/>
                        <a:t>1</a:t>
                      </a:r>
                      <a:endParaRPr lang="ur-PK" dirty="0"/>
                    </a:p>
                  </a:txBody>
                  <a:tcPr/>
                </a:tc>
                <a:tc>
                  <a:txBody>
                    <a:bodyPr/>
                    <a:lstStyle/>
                    <a:p>
                      <a:pPr algn="l" rtl="1"/>
                      <a:r>
                        <a:rPr lang="en-US" dirty="0"/>
                        <a:t>4</a:t>
                      </a:r>
                      <a:endParaRPr lang="ur-PK" dirty="0"/>
                    </a:p>
                  </a:txBody>
                  <a:tcPr/>
                </a:tc>
                <a:tc>
                  <a:txBody>
                    <a:bodyPr/>
                    <a:lstStyle/>
                    <a:p>
                      <a:pPr algn="l" rtl="1"/>
                      <a:r>
                        <a:rPr lang="en-US" dirty="0"/>
                        <a:t>1 GB</a:t>
                      </a:r>
                      <a:endParaRPr lang="ur-PK" dirty="0"/>
                    </a:p>
                  </a:txBody>
                  <a:tcPr/>
                </a:tc>
                <a:extLst>
                  <a:ext uri="{0D108BD9-81ED-4DB2-BD59-A6C34878D82A}">
                    <a16:rowId xmlns:a16="http://schemas.microsoft.com/office/drawing/2014/main" val="10002"/>
                  </a:ext>
                </a:extLst>
              </a:tr>
              <a:tr h="396240">
                <a:tc>
                  <a:txBody>
                    <a:bodyPr/>
                    <a:lstStyle/>
                    <a:p>
                      <a:pPr algn="l" rtl="1"/>
                      <a:r>
                        <a:rPr lang="en-US" dirty="0"/>
                        <a:t>10</a:t>
                      </a:r>
                      <a:endParaRPr lang="ur-PK" dirty="0"/>
                    </a:p>
                  </a:txBody>
                  <a:tcPr/>
                </a:tc>
                <a:tc>
                  <a:txBody>
                    <a:bodyPr/>
                    <a:lstStyle/>
                    <a:p>
                      <a:pPr algn="l" rtl="1"/>
                      <a:r>
                        <a:rPr lang="en-US" dirty="0"/>
                        <a:t>19</a:t>
                      </a:r>
                      <a:endParaRPr lang="ur-PK" dirty="0"/>
                    </a:p>
                  </a:txBody>
                  <a:tcPr/>
                </a:tc>
                <a:tc>
                  <a:txBody>
                    <a:bodyPr/>
                    <a:lstStyle/>
                    <a:p>
                      <a:pPr algn="l" rtl="1"/>
                      <a:r>
                        <a:rPr lang="en-US" dirty="0"/>
                        <a:t>100 MB</a:t>
                      </a:r>
                      <a:endParaRPr lang="ur-PK" dirty="0"/>
                    </a:p>
                  </a:txBody>
                  <a:tcPr/>
                </a:tc>
                <a:extLst>
                  <a:ext uri="{0D108BD9-81ED-4DB2-BD59-A6C34878D82A}">
                    <a16:rowId xmlns:a16="http://schemas.microsoft.com/office/drawing/2014/main" val="10003"/>
                  </a:ext>
                </a:extLst>
              </a:tr>
              <a:tr h="396240">
                <a:tc>
                  <a:txBody>
                    <a:bodyPr/>
                    <a:lstStyle/>
                    <a:p>
                      <a:pPr algn="l" rtl="1"/>
                      <a:r>
                        <a:rPr lang="en-US" dirty="0"/>
                        <a:t>100</a:t>
                      </a:r>
                      <a:endParaRPr lang="ur-PK" dirty="0"/>
                    </a:p>
                  </a:txBody>
                  <a:tcPr/>
                </a:tc>
                <a:tc>
                  <a:txBody>
                    <a:bodyPr/>
                    <a:lstStyle/>
                    <a:p>
                      <a:pPr algn="l" rtl="1"/>
                      <a:r>
                        <a:rPr lang="en-US" dirty="0"/>
                        <a:t>100</a:t>
                      </a:r>
                      <a:endParaRPr lang="ur-PK" dirty="0"/>
                    </a:p>
                  </a:txBody>
                  <a:tcPr/>
                </a:tc>
                <a:tc>
                  <a:txBody>
                    <a:bodyPr/>
                    <a:lstStyle/>
                    <a:p>
                      <a:pPr algn="l" rtl="1"/>
                      <a:r>
                        <a:rPr lang="en-US" dirty="0"/>
                        <a:t>10 MB</a:t>
                      </a:r>
                      <a:endParaRPr lang="ur-PK"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(Spanning Tree Protocol)</a:t>
            </a:r>
            <a:endParaRPr lang="ur-PK" dirty="0"/>
          </a:p>
        </p:txBody>
      </p:sp>
      <p:sp>
        <p:nvSpPr>
          <p:cNvPr id="3" name="Content Placeholder 2"/>
          <p:cNvSpPr>
            <a:spLocks noGrp="1"/>
          </p:cNvSpPr>
          <p:nvPr>
            <p:ph idx="1"/>
          </p:nvPr>
        </p:nvSpPr>
        <p:spPr/>
        <p:txBody>
          <a:bodyPr/>
          <a:lstStyle/>
          <a:p>
            <a:r>
              <a:rPr lang="en-US" dirty="0"/>
              <a:t>Example;</a:t>
            </a:r>
            <a:endParaRPr lang="ur-PK" dirty="0"/>
          </a:p>
        </p:txBody>
      </p:sp>
      <p:grpSp>
        <p:nvGrpSpPr>
          <p:cNvPr id="25" name="Group 24"/>
          <p:cNvGrpSpPr/>
          <p:nvPr/>
        </p:nvGrpSpPr>
        <p:grpSpPr>
          <a:xfrm>
            <a:off x="293984" y="2438400"/>
            <a:ext cx="8392821" cy="2895600"/>
            <a:chOff x="1558300" y="2514600"/>
            <a:chExt cx="4232900" cy="1828800"/>
          </a:xfrm>
        </p:grpSpPr>
        <p:grpSp>
          <p:nvGrpSpPr>
            <p:cNvPr id="23" name="Group 22"/>
            <p:cNvGrpSpPr/>
            <p:nvPr/>
          </p:nvGrpSpPr>
          <p:grpSpPr>
            <a:xfrm>
              <a:off x="1752600" y="2514600"/>
              <a:ext cx="4038600" cy="1828800"/>
              <a:chOff x="1828800" y="2438400"/>
              <a:chExt cx="4038600" cy="1828800"/>
            </a:xfrm>
          </p:grpSpPr>
          <p:grpSp>
            <p:nvGrpSpPr>
              <p:cNvPr id="17" name="Group 16"/>
              <p:cNvGrpSpPr/>
              <p:nvPr/>
            </p:nvGrpSpPr>
            <p:grpSpPr>
              <a:xfrm>
                <a:off x="1828800" y="2438400"/>
                <a:ext cx="4038600" cy="1828800"/>
                <a:chOff x="1066800" y="2514600"/>
                <a:chExt cx="4038600" cy="1828800"/>
              </a:xfrm>
            </p:grpSpPr>
            <p:sp>
              <p:nvSpPr>
                <p:cNvPr id="4" name="Rectangle 3"/>
                <p:cNvSpPr/>
                <p:nvPr/>
              </p:nvSpPr>
              <p:spPr>
                <a:xfrm>
                  <a:off x="1066800" y="3048000"/>
                  <a:ext cx="609600" cy="457200"/>
                </a:xfrm>
                <a:prstGeom prst="rec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ur-PK"/>
                </a:p>
              </p:txBody>
            </p:sp>
            <p:sp>
              <p:nvSpPr>
                <p:cNvPr id="5" name="Rectangle 4"/>
                <p:cNvSpPr/>
                <p:nvPr/>
              </p:nvSpPr>
              <p:spPr>
                <a:xfrm>
                  <a:off x="2667000" y="2514600"/>
                  <a:ext cx="609600" cy="457200"/>
                </a:xfrm>
                <a:prstGeom prst="rec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ur-PK"/>
                </a:p>
              </p:txBody>
            </p:sp>
            <p:sp>
              <p:nvSpPr>
                <p:cNvPr id="6" name="Rectangle 5"/>
                <p:cNvSpPr/>
                <p:nvPr/>
              </p:nvSpPr>
              <p:spPr>
                <a:xfrm>
                  <a:off x="4495800" y="3124200"/>
                  <a:ext cx="609600" cy="457200"/>
                </a:xfrm>
                <a:prstGeom prst="rec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b="1" dirty="0"/>
                    <a:t>Root</a:t>
                  </a:r>
                  <a:endParaRPr lang="ur-PK" b="1" dirty="0"/>
                </a:p>
              </p:txBody>
            </p:sp>
            <p:sp>
              <p:nvSpPr>
                <p:cNvPr id="7" name="Rectangle 6"/>
                <p:cNvSpPr/>
                <p:nvPr/>
              </p:nvSpPr>
              <p:spPr>
                <a:xfrm>
                  <a:off x="2743200" y="3886200"/>
                  <a:ext cx="609600" cy="457200"/>
                </a:xfrm>
                <a:prstGeom prst="rec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ur-PK"/>
                </a:p>
              </p:txBody>
            </p:sp>
            <p:cxnSp>
              <p:nvCxnSpPr>
                <p:cNvPr id="9" name="Straight Connector 8"/>
                <p:cNvCxnSpPr>
                  <a:stCxn id="4" idx="3"/>
                  <a:endCxn id="5" idx="1"/>
                </p:cNvCxnSpPr>
                <p:nvPr/>
              </p:nvCxnSpPr>
              <p:spPr>
                <a:xfrm flipV="1">
                  <a:off x="1676400" y="2743200"/>
                  <a:ext cx="990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3"/>
                  <a:endCxn id="7" idx="1"/>
                </p:cNvCxnSpPr>
                <p:nvPr/>
              </p:nvCxnSpPr>
              <p:spPr>
                <a:xfrm>
                  <a:off x="1676400" y="3276600"/>
                  <a:ext cx="1066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6" idx="1"/>
                </p:cNvCxnSpPr>
                <p:nvPr/>
              </p:nvCxnSpPr>
              <p:spPr>
                <a:xfrm>
                  <a:off x="3276600" y="27432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7" idx="3"/>
                </p:cNvCxnSpPr>
                <p:nvPr/>
              </p:nvCxnSpPr>
              <p:spPr>
                <a:xfrm rot="10800000" flipV="1">
                  <a:off x="3352800" y="3352800"/>
                  <a:ext cx="1143000" cy="762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4419600" y="2678668"/>
                <a:ext cx="312906" cy="369332"/>
              </a:xfrm>
              <a:prstGeom prst="rect">
                <a:avLst/>
              </a:prstGeom>
              <a:noFill/>
            </p:spPr>
            <p:txBody>
              <a:bodyPr wrap="none" rtlCol="1">
                <a:spAutoFit/>
              </a:bodyPr>
              <a:lstStyle/>
              <a:p>
                <a:r>
                  <a:rPr lang="en-US" dirty="0"/>
                  <a:t>4</a:t>
                </a:r>
                <a:endParaRPr lang="ur-PK" dirty="0"/>
              </a:p>
            </p:txBody>
          </p:sp>
          <p:sp>
            <p:nvSpPr>
              <p:cNvPr id="19" name="TextBox 18"/>
              <p:cNvSpPr txBox="1"/>
              <p:nvPr/>
            </p:nvSpPr>
            <p:spPr>
              <a:xfrm>
                <a:off x="2735094" y="3505200"/>
                <a:ext cx="312906" cy="369332"/>
              </a:xfrm>
              <a:prstGeom prst="rect">
                <a:avLst/>
              </a:prstGeom>
              <a:noFill/>
            </p:spPr>
            <p:txBody>
              <a:bodyPr wrap="none" rtlCol="1">
                <a:spAutoFit/>
              </a:bodyPr>
              <a:lstStyle/>
              <a:p>
                <a:r>
                  <a:rPr lang="en-US" dirty="0"/>
                  <a:t>4</a:t>
                </a:r>
                <a:endParaRPr lang="ur-PK" dirty="0"/>
              </a:p>
            </p:txBody>
          </p:sp>
          <p:sp>
            <p:nvSpPr>
              <p:cNvPr id="20" name="TextBox 19"/>
              <p:cNvSpPr txBox="1"/>
              <p:nvPr/>
            </p:nvSpPr>
            <p:spPr>
              <a:xfrm>
                <a:off x="4648198" y="3593432"/>
                <a:ext cx="312906" cy="369332"/>
              </a:xfrm>
              <a:prstGeom prst="rect">
                <a:avLst/>
              </a:prstGeom>
              <a:noFill/>
            </p:spPr>
            <p:txBody>
              <a:bodyPr wrap="none" rtlCol="1">
                <a:spAutoFit/>
              </a:bodyPr>
              <a:lstStyle/>
              <a:p>
                <a:r>
                  <a:rPr lang="en-US" dirty="0"/>
                  <a:t>4</a:t>
                </a:r>
                <a:endParaRPr lang="ur-PK" dirty="0"/>
              </a:p>
            </p:txBody>
          </p:sp>
          <p:sp>
            <p:nvSpPr>
              <p:cNvPr id="22" name="TextBox 21"/>
              <p:cNvSpPr txBox="1"/>
              <p:nvPr/>
            </p:nvSpPr>
            <p:spPr>
              <a:xfrm>
                <a:off x="2819398" y="2742836"/>
                <a:ext cx="312906" cy="369332"/>
              </a:xfrm>
              <a:prstGeom prst="rect">
                <a:avLst/>
              </a:prstGeom>
              <a:noFill/>
            </p:spPr>
            <p:txBody>
              <a:bodyPr wrap="none" rtlCol="1">
                <a:spAutoFit/>
              </a:bodyPr>
              <a:lstStyle/>
              <a:p>
                <a:r>
                  <a:rPr lang="en-US" dirty="0"/>
                  <a:t>4</a:t>
                </a:r>
                <a:endParaRPr lang="ur-PK" dirty="0"/>
              </a:p>
            </p:txBody>
          </p:sp>
        </p:grpSp>
        <p:sp>
          <p:nvSpPr>
            <p:cNvPr id="24" name="TextBox 23"/>
            <p:cNvSpPr txBox="1"/>
            <p:nvPr/>
          </p:nvSpPr>
          <p:spPr>
            <a:xfrm>
              <a:off x="1558300" y="3204047"/>
              <a:ext cx="312906" cy="369332"/>
            </a:xfrm>
            <a:prstGeom prst="rect">
              <a:avLst/>
            </a:prstGeom>
            <a:noFill/>
          </p:spPr>
          <p:txBody>
            <a:bodyPr wrap="none" rtlCol="1">
              <a:spAutoFit/>
            </a:bodyPr>
            <a:lstStyle/>
            <a:p>
              <a:r>
                <a:rPr lang="en-US" dirty="0"/>
                <a:t>8</a:t>
              </a:r>
              <a:endParaRPr lang="ur-PK"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145462" cy="838200"/>
          </a:xfrm>
        </p:spPr>
        <p:txBody>
          <a:bodyPr/>
          <a:lstStyle/>
          <a:p>
            <a:r>
              <a:rPr lang="en-US" dirty="0"/>
              <a:t>STP Port states</a:t>
            </a:r>
          </a:p>
        </p:txBody>
      </p:sp>
      <p:sp>
        <p:nvSpPr>
          <p:cNvPr id="3" name="Content Placeholder 2"/>
          <p:cNvSpPr>
            <a:spLocks noGrp="1"/>
          </p:cNvSpPr>
          <p:nvPr>
            <p:ph idx="1"/>
          </p:nvPr>
        </p:nvSpPr>
        <p:spPr>
          <a:xfrm>
            <a:off x="228600" y="1295400"/>
            <a:ext cx="8915400" cy="5562600"/>
          </a:xfrm>
        </p:spPr>
        <p:txBody>
          <a:bodyPr/>
          <a:lstStyle/>
          <a:p>
            <a:r>
              <a:rPr lang="en-US" sz="2000" dirty="0"/>
              <a:t>The ports on a switch with enabled STP are in one of the following five port states.</a:t>
            </a:r>
          </a:p>
          <a:p>
            <a:pPr>
              <a:buNone/>
            </a:pPr>
            <a:endParaRPr lang="en-US" sz="2000" dirty="0"/>
          </a:p>
          <a:p>
            <a:pPr lvl="1"/>
            <a:r>
              <a:rPr lang="en-US" sz="1900" dirty="0"/>
              <a:t>Blocking    	  20 Sec  or  No Limits. </a:t>
            </a:r>
          </a:p>
          <a:p>
            <a:pPr lvl="1"/>
            <a:r>
              <a:rPr lang="en-US" sz="1900" dirty="0"/>
              <a:t>Listening     	  15 Sec. </a:t>
            </a:r>
          </a:p>
          <a:p>
            <a:pPr lvl="1"/>
            <a:r>
              <a:rPr lang="en-US" sz="1900" dirty="0"/>
              <a:t>Learning    	  15 Sec.  </a:t>
            </a:r>
          </a:p>
          <a:p>
            <a:pPr lvl="1"/>
            <a:r>
              <a:rPr lang="en-US" sz="1900" dirty="0"/>
              <a:t>Forwarding    	  No Limits. </a:t>
            </a:r>
          </a:p>
          <a:p>
            <a:pPr lvl="1"/>
            <a:r>
              <a:rPr lang="en-US" sz="1900" dirty="0"/>
              <a:t>Disable    	  No Limits</a:t>
            </a:r>
          </a:p>
          <a:p>
            <a:endParaRPr lang="en-US" sz="2000" dirty="0"/>
          </a:p>
          <a:p>
            <a:r>
              <a:rPr lang="en-US" sz="2000" dirty="0"/>
              <a:t>A switch does not enter any of these port states immediately except the blocking state. When the Spanning Tree Protocol (STP) is enabled, every switch in the network starts in the blocking state and later changes to the listening and learning states.</a:t>
            </a:r>
            <a:endParaRPr lang="en-US" sz="23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145462" cy="838200"/>
          </a:xfrm>
        </p:spPr>
        <p:txBody>
          <a:bodyPr/>
          <a:lstStyle/>
          <a:p>
            <a:r>
              <a:rPr lang="en-US" dirty="0"/>
              <a:t>STP Port states</a:t>
            </a:r>
          </a:p>
        </p:txBody>
      </p:sp>
      <p:sp>
        <p:nvSpPr>
          <p:cNvPr id="3" name="Content Placeholder 2"/>
          <p:cNvSpPr>
            <a:spLocks noGrp="1"/>
          </p:cNvSpPr>
          <p:nvPr>
            <p:ph idx="1"/>
          </p:nvPr>
        </p:nvSpPr>
        <p:spPr>
          <a:xfrm>
            <a:off x="152400" y="1219200"/>
            <a:ext cx="8991600" cy="5638800"/>
          </a:xfrm>
        </p:spPr>
        <p:txBody>
          <a:bodyPr/>
          <a:lstStyle/>
          <a:p>
            <a:pPr algn="just">
              <a:buNone/>
            </a:pPr>
            <a:r>
              <a:rPr lang="en-US" sz="2000" b="1" dirty="0"/>
              <a:t>Blocking:</a:t>
            </a:r>
            <a:r>
              <a:rPr lang="en-US" sz="2000" dirty="0"/>
              <a:t> </a:t>
            </a:r>
          </a:p>
          <a:p>
            <a:pPr algn="just"/>
            <a:r>
              <a:rPr lang="en-US" sz="2000" dirty="0"/>
              <a:t>The Switch Ports will go into a blocking state at the time of election process, when a switch receives a </a:t>
            </a:r>
            <a:r>
              <a:rPr lang="en-US" sz="2000" dirty="0">
                <a:hlinkClick r:id="rId2"/>
              </a:rPr>
              <a:t>BPDU</a:t>
            </a:r>
            <a:r>
              <a:rPr lang="en-US" sz="2000" dirty="0"/>
              <a:t> on a port that indicates a better path to the root switch, and if a port is not a root port or a designated port. </a:t>
            </a:r>
          </a:p>
          <a:p>
            <a:pPr algn="just"/>
            <a:r>
              <a:rPr lang="en-US" sz="2000" dirty="0"/>
              <a:t>A port in the blocking state does not participate in frame forwarding and also discards frames received from the attached network segment. During blocking state, the port is only listening to and processing BPDUs on its interfaces. After 20 seconds, the switch port changes from the blocking state to the listening state.</a:t>
            </a:r>
          </a:p>
          <a:p>
            <a:pPr algn="just">
              <a:buNone/>
            </a:pPr>
            <a:r>
              <a:rPr lang="en-US" sz="2000" b="1" dirty="0"/>
              <a:t>Listening:</a:t>
            </a:r>
          </a:p>
          <a:p>
            <a:pPr algn="just"/>
            <a:r>
              <a:rPr lang="en-US" sz="2000" dirty="0"/>
              <a:t>After blocking state, a root port or a designated port will move to a listening state. All other ports will remain in a blocked state. During the listening state the port discards frames received from the attached network segment and it also discards frames switched from another port for forwarding. At this state, the port receives BPDUs from the network segment and directs them to the switch system module for processing. After 15 seconds, the switch port moves from the listening state to the learning state.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145462" cy="838200"/>
          </a:xfrm>
        </p:spPr>
        <p:txBody>
          <a:bodyPr/>
          <a:lstStyle/>
          <a:p>
            <a:r>
              <a:rPr lang="en-US" dirty="0"/>
              <a:t>STP Port states</a:t>
            </a:r>
          </a:p>
        </p:txBody>
      </p:sp>
      <p:sp>
        <p:nvSpPr>
          <p:cNvPr id="3" name="Content Placeholder 2"/>
          <p:cNvSpPr>
            <a:spLocks noGrp="1"/>
          </p:cNvSpPr>
          <p:nvPr>
            <p:ph idx="1"/>
          </p:nvPr>
        </p:nvSpPr>
        <p:spPr>
          <a:xfrm>
            <a:off x="152400" y="1219200"/>
            <a:ext cx="8991600" cy="5410200"/>
          </a:xfrm>
        </p:spPr>
        <p:txBody>
          <a:bodyPr/>
          <a:lstStyle/>
          <a:p>
            <a:pPr algn="just">
              <a:buNone/>
            </a:pPr>
            <a:r>
              <a:rPr lang="en-US" sz="1950" b="1" dirty="0"/>
              <a:t>Learning:</a:t>
            </a:r>
          </a:p>
          <a:p>
            <a:pPr algn="just"/>
            <a:r>
              <a:rPr lang="en-US" sz="1950" dirty="0"/>
              <a:t>A port changes to learning state after listening state. During the learning state, the port is listening for and processing BPDUs. In the listening state, the port begins to process user frames and start updating the MAC address table. But the user frames are not forwarded to the destination. After 15 seconds, the switch port moves from the learning state to the forwarding state.</a:t>
            </a:r>
          </a:p>
          <a:p>
            <a:pPr algn="just">
              <a:buNone/>
            </a:pPr>
            <a:r>
              <a:rPr lang="en-US" sz="1950" b="1" dirty="0"/>
              <a:t>Forwarding:</a:t>
            </a:r>
          </a:p>
          <a:p>
            <a:pPr algn="just"/>
            <a:r>
              <a:rPr lang="en-US" sz="1950" dirty="0"/>
              <a:t>A port in the forwarding state forwards frames across the attached network segment. In a forwarding state, the port will process BPDUs, update its MAC Address table with frames that it receives, and forward user traffic through the port. Forwarding State is the normal state. Data and configuration messages are passed through the port, when it is in forwarding state.</a:t>
            </a:r>
          </a:p>
          <a:p>
            <a:pPr algn="just">
              <a:buNone/>
            </a:pPr>
            <a:r>
              <a:rPr lang="en-US" sz="1950" b="1" dirty="0"/>
              <a:t>Disabled:</a:t>
            </a:r>
          </a:p>
          <a:p>
            <a:pPr algn="just"/>
            <a:r>
              <a:rPr lang="en-US" sz="1950" dirty="0"/>
              <a:t>A port in the disabled state does not participate in frame forwarding or the operation of STP because a port in the disabled state is considered non-operational.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(Spanning Tree Protocol)</a:t>
            </a:r>
            <a:endParaRPr lang="ur-PK" dirty="0"/>
          </a:p>
        </p:txBody>
      </p:sp>
      <p:sp>
        <p:nvSpPr>
          <p:cNvPr id="3" name="Content Placeholder 2"/>
          <p:cNvSpPr>
            <a:spLocks noGrp="1"/>
          </p:cNvSpPr>
          <p:nvPr>
            <p:ph idx="1"/>
          </p:nvPr>
        </p:nvSpPr>
        <p:spPr/>
        <p:txBody>
          <a:bodyPr/>
          <a:lstStyle/>
          <a:p>
            <a:pPr>
              <a:buNone/>
            </a:pPr>
            <a:r>
              <a:rPr lang="en-US" b="1" dirty="0"/>
              <a:t>Commands:</a:t>
            </a:r>
          </a:p>
          <a:p>
            <a:r>
              <a:rPr lang="en-US" dirty="0"/>
              <a:t># show spanning-tree protocol  </a:t>
            </a:r>
            <a:r>
              <a:rPr lang="en-US" dirty="0">
                <a:sym typeface="Wingdings" pitchFamily="2" charset="2"/>
              </a:rPr>
              <a:t> </a:t>
            </a:r>
            <a:r>
              <a:rPr lang="en-US" i="1" dirty="0">
                <a:sym typeface="Wingdings" pitchFamily="2" charset="2"/>
              </a:rPr>
              <a:t>To show STP</a:t>
            </a:r>
            <a:endParaRPr lang="en-US" i="1" dirty="0"/>
          </a:p>
          <a:p>
            <a:r>
              <a:rPr lang="en-US" dirty="0"/>
              <a:t># spanning-tree vlan 1 priority ?</a:t>
            </a:r>
            <a:r>
              <a:rPr lang="en-US" dirty="0">
                <a:sym typeface="Wingdings" pitchFamily="2" charset="2"/>
              </a:rPr>
              <a:t> </a:t>
            </a:r>
            <a:r>
              <a:rPr lang="en-US" i="1" dirty="0">
                <a:sym typeface="Wingdings" pitchFamily="2" charset="2"/>
              </a:rPr>
              <a:t>To set Bridge Priority</a:t>
            </a:r>
            <a:endParaRPr lang="en-US" i="1" dirty="0"/>
          </a:p>
          <a:p>
            <a:pPr lvl="1"/>
            <a:r>
              <a:rPr lang="en-US" sz="2100" dirty="0"/>
              <a:t>(0-61440) with increment of 4096</a:t>
            </a:r>
          </a:p>
          <a:p>
            <a:pPr>
              <a:buNone/>
            </a:pPr>
            <a:r>
              <a:rPr lang="en-US" sz="1600" dirty="0"/>
              <a:t>	   </a:t>
            </a:r>
            <a:r>
              <a:rPr lang="en-US" sz="2000" dirty="0"/>
              <a:t>0	4096	8192	1278	16384</a:t>
            </a:r>
            <a:r>
              <a:rPr lang="en-US" dirty="0"/>
              <a:t>	.........</a:t>
            </a:r>
            <a:r>
              <a:rPr lang="en-US" sz="2400" dirty="0"/>
              <a:t> So on	</a:t>
            </a:r>
            <a:endParaRPr lang="ur-PK"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RSTP (Rapid Spanning Tree protocol)</a:t>
            </a:r>
            <a:endParaRPr lang="ur-PK" b="1" dirty="0"/>
          </a:p>
        </p:txBody>
      </p:sp>
      <p:sp>
        <p:nvSpPr>
          <p:cNvPr id="3" name="Content Placeholder 2"/>
          <p:cNvSpPr>
            <a:spLocks noGrp="1"/>
          </p:cNvSpPr>
          <p:nvPr>
            <p:ph idx="1"/>
          </p:nvPr>
        </p:nvSpPr>
        <p:spPr>
          <a:xfrm>
            <a:off x="655638" y="1600200"/>
            <a:ext cx="8183562" cy="5029200"/>
          </a:xfrm>
        </p:spPr>
        <p:txBody>
          <a:bodyPr>
            <a:normAutofit fontScale="85000" lnSpcReduction="20000"/>
          </a:bodyPr>
          <a:lstStyle/>
          <a:p>
            <a:r>
              <a:rPr lang="en-US" dirty="0"/>
              <a:t>In case the root port is down STP process is started once again &amp; BPDUs are sent in order to select the other port as root port. This process will take 50 seconds. </a:t>
            </a:r>
          </a:p>
          <a:p>
            <a:endParaRPr lang="en-US" dirty="0"/>
          </a:p>
          <a:p>
            <a:pPr lvl="1"/>
            <a:r>
              <a:rPr lang="en-US" dirty="0"/>
              <a:t>20 Sec (10 BPDUs) + 30 Sec (Forwarding Delay i.e Listening/Learning)</a:t>
            </a:r>
          </a:p>
          <a:p>
            <a:endParaRPr lang="en-US" dirty="0"/>
          </a:p>
          <a:p>
            <a:endParaRPr lang="en-US" dirty="0"/>
          </a:p>
          <a:p>
            <a:r>
              <a:rPr lang="en-US" b="1" dirty="0"/>
              <a:t>RSTP </a:t>
            </a:r>
            <a:r>
              <a:rPr lang="en-US" dirty="0"/>
              <a:t>enable or up the alternative port within milliseconds. when RSTP runs first time, it decides about root switch, root port, and it also select its assistance alternate port. In the case root port is down it speedily up the alternative port  within no time on the basis of previous BPDU, so the listening and learning process is not started once again. RSTP have proactive behiour.</a:t>
            </a:r>
          </a:p>
          <a:p>
            <a:r>
              <a:rPr lang="en-US" b="1" dirty="0"/>
              <a:t>Command;</a:t>
            </a:r>
          </a:p>
          <a:p>
            <a:endParaRPr lang="en-US" b="1" dirty="0"/>
          </a:p>
          <a:p>
            <a:pPr>
              <a:buNone/>
            </a:pPr>
            <a:r>
              <a:rPr lang="en-US" b="1" dirty="0"/>
              <a:t>		Switch(config)# spanning tree mode rapid-pvst </a:t>
            </a:r>
            <a:endParaRPr lang="ur-PK" b="1" dirty="0"/>
          </a:p>
        </p:txBody>
      </p:sp>
    </p:spTree>
    <p:extLst>
      <p:ext uri="{BB962C8B-B14F-4D97-AF65-F5344CB8AC3E}">
        <p14:creationId xmlns:p14="http://schemas.microsoft.com/office/powerpoint/2010/main" val="265916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EtherChannels</a:t>
            </a:r>
            <a:endParaRPr lang="ur-PK" dirty="0"/>
          </a:p>
        </p:txBody>
      </p:sp>
      <p:sp>
        <p:nvSpPr>
          <p:cNvPr id="3" name="Content Placeholder 2"/>
          <p:cNvSpPr>
            <a:spLocks noGrp="1"/>
          </p:cNvSpPr>
          <p:nvPr>
            <p:ph idx="1"/>
          </p:nvPr>
        </p:nvSpPr>
        <p:spPr>
          <a:xfrm>
            <a:off x="655638" y="1447800"/>
            <a:ext cx="8259762" cy="5181600"/>
          </a:xfrm>
        </p:spPr>
        <p:txBody>
          <a:bodyPr>
            <a:normAutofit fontScale="92500" lnSpcReduction="10000"/>
          </a:bodyPr>
          <a:lstStyle/>
          <a:p>
            <a:r>
              <a:rPr lang="en-US" dirty="0"/>
              <a:t>EtherChannels consist of individual links bundled into a single logical link.</a:t>
            </a:r>
          </a:p>
          <a:p>
            <a:r>
              <a:rPr lang="en-US" dirty="0"/>
              <a:t>Combined the bandwith of individual links by adding into a channel group</a:t>
            </a:r>
          </a:p>
          <a:p>
            <a:r>
              <a:rPr lang="en-US" dirty="0"/>
              <a:t>Running STP we can enjoy the </a:t>
            </a:r>
            <a:r>
              <a:rPr lang="en-US"/>
              <a:t>redudency and the maximum bandwidth    </a:t>
            </a:r>
            <a:endParaRPr lang="en-US" dirty="0"/>
          </a:p>
          <a:p>
            <a:r>
              <a:rPr lang="en-US" dirty="0"/>
              <a:t>Provides fault tolerant high speed links between switches, routers, and servers.</a:t>
            </a:r>
          </a:p>
          <a:p>
            <a:r>
              <a:rPr lang="en-US" dirty="0"/>
              <a:t>Can provide full duplex bandwidth up to 800 Mbps.</a:t>
            </a:r>
          </a:p>
          <a:p>
            <a:r>
              <a:rPr lang="en-US" dirty="0"/>
              <a:t>EtherChannels can consist of up to eight interfaces. </a:t>
            </a:r>
          </a:p>
          <a:p>
            <a:r>
              <a:rPr lang="en-US" dirty="0"/>
              <a:t>7 Channel Groups maximum can be created</a:t>
            </a:r>
          </a:p>
          <a:p>
            <a:r>
              <a:rPr lang="en-US" dirty="0"/>
              <a:t>Ports to add into a chanel group must be of similar characteristics</a:t>
            </a:r>
          </a:p>
          <a:p>
            <a:endParaRPr lang="en-US" dirty="0"/>
          </a:p>
          <a:p>
            <a:endParaRPr lang="ur-PK"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 Channels</a:t>
            </a:r>
            <a:endParaRPr lang="ur-PK" dirty="0"/>
          </a:p>
        </p:txBody>
      </p:sp>
      <p:sp>
        <p:nvSpPr>
          <p:cNvPr id="3" name="Content Placeholder 2"/>
          <p:cNvSpPr>
            <a:spLocks noGrp="1"/>
          </p:cNvSpPr>
          <p:nvPr>
            <p:ph idx="1"/>
          </p:nvPr>
        </p:nvSpPr>
        <p:spPr>
          <a:xfrm>
            <a:off x="612648" y="1600200"/>
            <a:ext cx="8153400" cy="4876800"/>
          </a:xfrm>
        </p:spPr>
        <p:txBody>
          <a:bodyPr/>
          <a:lstStyle/>
          <a:p>
            <a:r>
              <a:rPr lang="en-US" dirty="0"/>
              <a:t>You must manually assign an interface to an etherchannel using the </a:t>
            </a:r>
            <a:r>
              <a:rPr lang="en-US" b="1" dirty="0"/>
              <a:t>channel-group</a:t>
            </a:r>
            <a:r>
              <a:rPr lang="en-US" dirty="0"/>
              <a:t> command.</a:t>
            </a:r>
          </a:p>
          <a:p>
            <a:endParaRPr lang="en-US" dirty="0"/>
          </a:p>
          <a:p>
            <a:endParaRPr lang="ur-PK" dirty="0"/>
          </a:p>
        </p:txBody>
      </p:sp>
      <p:grpSp>
        <p:nvGrpSpPr>
          <p:cNvPr id="12" name="Group 11"/>
          <p:cNvGrpSpPr/>
          <p:nvPr/>
        </p:nvGrpSpPr>
        <p:grpSpPr>
          <a:xfrm>
            <a:off x="2362200" y="3429000"/>
            <a:ext cx="3124200" cy="1981200"/>
            <a:chOff x="2895600" y="4724400"/>
            <a:chExt cx="2057400" cy="1676400"/>
          </a:xfrm>
        </p:grpSpPr>
        <p:grpSp>
          <p:nvGrpSpPr>
            <p:cNvPr id="10" name="Group 9"/>
            <p:cNvGrpSpPr/>
            <p:nvPr/>
          </p:nvGrpSpPr>
          <p:grpSpPr>
            <a:xfrm>
              <a:off x="2895600" y="4724400"/>
              <a:ext cx="2057400" cy="1676400"/>
              <a:chOff x="2895600" y="4724400"/>
              <a:chExt cx="2057400" cy="1676400"/>
            </a:xfrm>
          </p:grpSpPr>
          <p:sp>
            <p:nvSpPr>
              <p:cNvPr id="4" name="Rectangle 3"/>
              <p:cNvSpPr/>
              <p:nvPr/>
            </p:nvSpPr>
            <p:spPr>
              <a:xfrm>
                <a:off x="2895600" y="4724400"/>
                <a:ext cx="2057400" cy="457200"/>
              </a:xfrm>
              <a:prstGeom prst="rect">
                <a:avLst/>
              </a:prstGeom>
            </p:spPr>
            <p:style>
              <a:lnRef idx="0">
                <a:schemeClr val="accent1"/>
              </a:lnRef>
              <a:fillRef idx="3">
                <a:schemeClr val="accent1"/>
              </a:fillRef>
              <a:effectRef idx="3">
                <a:schemeClr val="accent1"/>
              </a:effectRef>
              <a:fontRef idx="minor">
                <a:schemeClr val="lt1"/>
              </a:fontRef>
            </p:style>
            <p:txBody>
              <a:bodyPr rtlCol="1" anchor="ctr"/>
              <a:lstStyle/>
              <a:p>
                <a:pPr algn="ctr"/>
                <a:r>
                  <a:rPr lang="en-US" dirty="0"/>
                  <a:t>S1</a:t>
                </a:r>
                <a:endParaRPr lang="ur-PK" dirty="0"/>
              </a:p>
            </p:txBody>
          </p:sp>
          <p:sp>
            <p:nvSpPr>
              <p:cNvPr id="5" name="Rectangle 4"/>
              <p:cNvSpPr/>
              <p:nvPr/>
            </p:nvSpPr>
            <p:spPr>
              <a:xfrm>
                <a:off x="2895600" y="5943600"/>
                <a:ext cx="2057400" cy="457200"/>
              </a:xfrm>
              <a:prstGeom prst="rect">
                <a:avLst/>
              </a:prstGeom>
            </p:spPr>
            <p:style>
              <a:lnRef idx="0">
                <a:schemeClr val="accent1"/>
              </a:lnRef>
              <a:fillRef idx="3">
                <a:schemeClr val="accent1"/>
              </a:fillRef>
              <a:effectRef idx="3">
                <a:schemeClr val="accent1"/>
              </a:effectRef>
              <a:fontRef idx="minor">
                <a:schemeClr val="lt1"/>
              </a:fontRef>
            </p:style>
            <p:txBody>
              <a:bodyPr rtlCol="1" anchor="ctr"/>
              <a:lstStyle/>
              <a:p>
                <a:pPr algn="ctr"/>
                <a:r>
                  <a:rPr lang="en-US" dirty="0"/>
                  <a:t>S2</a:t>
                </a:r>
                <a:endParaRPr lang="ur-PK" dirty="0"/>
              </a:p>
            </p:txBody>
          </p:sp>
          <p:cxnSp>
            <p:nvCxnSpPr>
              <p:cNvPr id="7" name="Straight Connector 6"/>
              <p:cNvCxnSpPr/>
              <p:nvPr/>
            </p:nvCxnSpPr>
            <p:spPr>
              <a:xfrm rot="5400000">
                <a:off x="3351212" y="55626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3503612" y="5561806"/>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656806" y="5561806"/>
                <a:ext cx="762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3505200" y="5486400"/>
              <a:ext cx="762000" cy="76200"/>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ur-PK"/>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Ether Channels</a:t>
            </a:r>
          </a:p>
        </p:txBody>
      </p:sp>
      <p:sp>
        <p:nvSpPr>
          <p:cNvPr id="10243" name="Rectangle 3"/>
          <p:cNvSpPr>
            <a:spLocks noGrp="1" noChangeArrowheads="1"/>
          </p:cNvSpPr>
          <p:nvPr>
            <p:ph idx="1"/>
          </p:nvPr>
        </p:nvSpPr>
        <p:spPr/>
        <p:txBody>
          <a:bodyPr/>
          <a:lstStyle/>
          <a:p>
            <a:pPr>
              <a:buNone/>
            </a:pPr>
            <a:r>
              <a:rPr lang="en-US" sz="3200" b="1" dirty="0"/>
              <a:t>Protocols:</a:t>
            </a:r>
            <a:endParaRPr lang="en-US" b="1" dirty="0"/>
          </a:p>
          <a:p>
            <a:r>
              <a:rPr lang="en-US" dirty="0"/>
              <a:t>PAgP (Port Aggregation Protocol)</a:t>
            </a:r>
          </a:p>
          <a:p>
            <a:r>
              <a:rPr lang="en-US" dirty="0"/>
              <a:t>LACP (Link </a:t>
            </a:r>
            <a:r>
              <a:rPr lang="en-US"/>
              <a:t>Aggregation Control Protocol</a:t>
            </a:r>
            <a:r>
              <a:rPr lang="en-US" dirty="0"/>
              <a:t>)</a:t>
            </a:r>
          </a:p>
          <a:p>
            <a:endParaRPr lang="en-US" dirty="0"/>
          </a:p>
          <a:p>
            <a:r>
              <a:rPr lang="en-US" dirty="0"/>
              <a:t>Dynamically groups similarly configured interfaces into a single logical link</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53400" cy="990600"/>
          </a:xfrm>
        </p:spPr>
        <p:txBody>
          <a:bodyPr>
            <a:normAutofit/>
          </a:bodyPr>
          <a:lstStyle/>
          <a:p>
            <a:r>
              <a:rPr lang="en-US" sz="3600" b="1" dirty="0">
                <a:solidFill>
                  <a:schemeClr val="tx1"/>
                </a:solidFill>
                <a:latin typeface="Verdana" pitchFamily="34" charset="0"/>
                <a:ea typeface="Verdana" pitchFamily="34" charset="0"/>
                <a:cs typeface="Verdana" pitchFamily="34" charset="0"/>
              </a:rPr>
              <a:t>Lecture Overview</a:t>
            </a:r>
          </a:p>
        </p:txBody>
      </p:sp>
      <p:sp>
        <p:nvSpPr>
          <p:cNvPr id="3" name="Content Placeholder 2"/>
          <p:cNvSpPr>
            <a:spLocks noGrp="1"/>
          </p:cNvSpPr>
          <p:nvPr>
            <p:ph idx="1"/>
          </p:nvPr>
        </p:nvSpPr>
        <p:spPr>
          <a:xfrm>
            <a:off x="914400" y="1905000"/>
            <a:ext cx="7239000" cy="4389120"/>
          </a:xfrm>
        </p:spPr>
        <p:txBody>
          <a:bodyPr/>
          <a:lstStyle/>
          <a:p>
            <a:endParaRPr lang="en-US" dirty="0"/>
          </a:p>
          <a:p>
            <a:r>
              <a:rPr lang="en-US" sz="2800" dirty="0"/>
              <a:t>STP (Spanning Tree protocol)</a:t>
            </a:r>
          </a:p>
          <a:p>
            <a:r>
              <a:rPr lang="en-US" sz="2800" dirty="0"/>
              <a:t>Rapid STP</a:t>
            </a:r>
          </a:p>
          <a:p>
            <a:r>
              <a:rPr lang="en-US" sz="2800" dirty="0"/>
              <a:t>Ether Channel</a:t>
            </a:r>
          </a:p>
          <a:p>
            <a:r>
              <a:rPr lang="en-US" sz="2800" dirty="0"/>
              <a:t>Port Fast</a:t>
            </a:r>
          </a:p>
          <a:p>
            <a:pPr>
              <a:buNone/>
            </a:pPr>
            <a:endParaRPr lang="en-US" sz="2800"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Ether Channels</a:t>
            </a:r>
          </a:p>
        </p:txBody>
      </p:sp>
      <p:sp>
        <p:nvSpPr>
          <p:cNvPr id="11267" name="Rectangle 3"/>
          <p:cNvSpPr>
            <a:spLocks noGrp="1" noChangeArrowheads="1"/>
          </p:cNvSpPr>
          <p:nvPr>
            <p:ph idx="1"/>
          </p:nvPr>
        </p:nvSpPr>
        <p:spPr/>
        <p:txBody>
          <a:bodyPr/>
          <a:lstStyle/>
          <a:p>
            <a:r>
              <a:rPr lang="en-US" b="1" dirty="0"/>
              <a:t>PAGP:</a:t>
            </a:r>
          </a:p>
          <a:p>
            <a:pPr lvl="1"/>
            <a:r>
              <a:rPr lang="en-US" dirty="0" err="1"/>
              <a:t>PAgP</a:t>
            </a:r>
            <a:r>
              <a:rPr lang="en-US" dirty="0"/>
              <a:t> has three modes: </a:t>
            </a:r>
            <a:r>
              <a:rPr lang="en-US" b="1" dirty="0"/>
              <a:t>on</a:t>
            </a:r>
            <a:r>
              <a:rPr lang="en-US" dirty="0"/>
              <a:t>, </a:t>
            </a:r>
            <a:r>
              <a:rPr lang="en-US" b="1" dirty="0"/>
              <a:t>auto</a:t>
            </a:r>
            <a:r>
              <a:rPr lang="en-US" dirty="0"/>
              <a:t>, and </a:t>
            </a:r>
            <a:r>
              <a:rPr lang="en-US" b="1" dirty="0"/>
              <a:t>desirable</a:t>
            </a:r>
            <a:r>
              <a:rPr lang="en-US" dirty="0"/>
              <a:t>.</a:t>
            </a:r>
          </a:p>
          <a:p>
            <a:pPr lvl="1"/>
            <a:r>
              <a:rPr lang="en-US" dirty="0"/>
              <a:t>PAgP is cisco properietry protocol</a:t>
            </a:r>
          </a:p>
          <a:p>
            <a:endParaRPr lang="en-US" dirty="0"/>
          </a:p>
          <a:p>
            <a:r>
              <a:rPr lang="en-US" b="1" dirty="0"/>
              <a:t>LACP:</a:t>
            </a:r>
          </a:p>
          <a:p>
            <a:pPr lvl="1"/>
            <a:r>
              <a:rPr lang="en-US" sz="2400" dirty="0"/>
              <a:t>Works on non-cisco devices</a:t>
            </a:r>
          </a:p>
          <a:p>
            <a:pPr lvl="1"/>
            <a:r>
              <a:rPr lang="en-US" sz="2400" dirty="0"/>
              <a:t>Modes are </a:t>
            </a:r>
            <a:r>
              <a:rPr lang="en-US" sz="2400" b="1" dirty="0"/>
              <a:t>active, passive, on</a:t>
            </a:r>
          </a:p>
          <a:p>
            <a:pPr lvl="1"/>
            <a:endParaRPr lang="en-US" b="1" dirty="0"/>
          </a:p>
          <a:p>
            <a:pPr lvl="1"/>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EtherChannel Commands</a:t>
            </a:r>
          </a:p>
        </p:txBody>
      </p:sp>
      <p:sp>
        <p:nvSpPr>
          <p:cNvPr id="12291" name="Rectangle 3"/>
          <p:cNvSpPr>
            <a:spLocks noGrp="1" noChangeArrowheads="1"/>
          </p:cNvSpPr>
          <p:nvPr>
            <p:ph idx="1"/>
          </p:nvPr>
        </p:nvSpPr>
        <p:spPr/>
        <p:txBody>
          <a:bodyPr>
            <a:normAutofit fontScale="92500" lnSpcReduction="20000"/>
          </a:bodyPr>
          <a:lstStyle/>
          <a:p>
            <a:pPr>
              <a:buNone/>
            </a:pPr>
            <a:r>
              <a:rPr lang="en-US" sz="2800" dirty="0"/>
              <a:t>Switch(</a:t>
            </a:r>
            <a:r>
              <a:rPr lang="en-US" sz="2800" dirty="0" err="1"/>
              <a:t>config</a:t>
            </a:r>
            <a:r>
              <a:rPr lang="en-US" sz="2800" dirty="0"/>
              <a:t>)#inferface range </a:t>
            </a:r>
            <a:r>
              <a:rPr lang="en-US" sz="2800" dirty="0" err="1"/>
              <a:t>fa</a:t>
            </a:r>
            <a:r>
              <a:rPr lang="en-US" sz="2800" dirty="0"/>
              <a:t> 0/1 - 3</a:t>
            </a:r>
          </a:p>
          <a:p>
            <a:pPr>
              <a:buNone/>
            </a:pPr>
            <a:r>
              <a:rPr lang="en-US" sz="2800" dirty="0"/>
              <a:t>Switch(</a:t>
            </a:r>
            <a:r>
              <a:rPr lang="en-US" sz="2800" dirty="0" err="1"/>
              <a:t>config</a:t>
            </a:r>
            <a:r>
              <a:rPr lang="en-US" sz="2800" dirty="0"/>
              <a:t>-if)#channel-group 1 mode desirable</a:t>
            </a:r>
          </a:p>
          <a:p>
            <a:pPr>
              <a:buNone/>
            </a:pPr>
            <a:endParaRPr lang="en-US" sz="2800" dirty="0"/>
          </a:p>
          <a:p>
            <a:r>
              <a:rPr lang="en-US" sz="2800" dirty="0"/>
              <a:t>Show etherchannel summary</a:t>
            </a:r>
          </a:p>
          <a:p>
            <a:r>
              <a:rPr lang="en-US" sz="2800" dirty="0"/>
              <a:t>Show etherchannel protocol</a:t>
            </a:r>
          </a:p>
          <a:p>
            <a:r>
              <a:rPr lang="en-US" sz="2800" dirty="0"/>
              <a:t>Show etherchannel port</a:t>
            </a:r>
          </a:p>
          <a:p>
            <a:r>
              <a:rPr lang="en-US" sz="2800" dirty="0"/>
              <a:t>Show etherchannel details</a:t>
            </a:r>
          </a:p>
          <a:p>
            <a:endParaRPr lang="en-US" sz="2800" dirty="0"/>
          </a:p>
          <a:p>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Fast</a:t>
            </a:r>
            <a:endParaRPr lang="ur-PK" dirty="0"/>
          </a:p>
        </p:txBody>
      </p:sp>
      <p:sp>
        <p:nvSpPr>
          <p:cNvPr id="3" name="Content Placeholder 2"/>
          <p:cNvSpPr>
            <a:spLocks noGrp="1"/>
          </p:cNvSpPr>
          <p:nvPr>
            <p:ph idx="1"/>
          </p:nvPr>
        </p:nvSpPr>
        <p:spPr>
          <a:xfrm>
            <a:off x="612648" y="1524000"/>
            <a:ext cx="8153400" cy="5181600"/>
          </a:xfrm>
        </p:spPr>
        <p:txBody>
          <a:bodyPr>
            <a:normAutofit fontScale="70000" lnSpcReduction="20000"/>
          </a:bodyPr>
          <a:lstStyle/>
          <a:p>
            <a:pPr>
              <a:buNone/>
            </a:pPr>
            <a:r>
              <a:rPr lang="en-US" sz="2400" b="1" dirty="0"/>
              <a:t>Port States:</a:t>
            </a:r>
          </a:p>
          <a:p>
            <a:pPr lvl="1"/>
            <a:r>
              <a:rPr lang="en-US" sz="2000" b="1" dirty="0"/>
              <a:t>Blocking			20 sec</a:t>
            </a:r>
          </a:p>
          <a:p>
            <a:pPr lvl="1"/>
            <a:r>
              <a:rPr lang="en-US" sz="2000" b="1" dirty="0"/>
              <a:t>Listening			15 sec</a:t>
            </a:r>
          </a:p>
          <a:p>
            <a:pPr lvl="1"/>
            <a:r>
              <a:rPr lang="en-US" sz="2000" b="1" dirty="0"/>
              <a:t>Learning			15 sec</a:t>
            </a:r>
          </a:p>
          <a:p>
            <a:pPr lvl="1"/>
            <a:r>
              <a:rPr lang="en-US" sz="2000" b="1" dirty="0"/>
              <a:t>Disabled			no limit (Logically down)</a:t>
            </a:r>
          </a:p>
          <a:p>
            <a:pPr lvl="1"/>
            <a:r>
              <a:rPr lang="en-US" sz="2000" b="1" dirty="0"/>
              <a:t>Forwarding			Data forwarding starts after root port is selected </a:t>
            </a:r>
          </a:p>
          <a:p>
            <a:endParaRPr lang="en-US" sz="2400" b="1" dirty="0"/>
          </a:p>
          <a:p>
            <a:pPr>
              <a:buNone/>
            </a:pPr>
            <a:r>
              <a:rPr lang="en-US" sz="2400" b="1" dirty="0"/>
              <a:t>Forwarding Delay:</a:t>
            </a:r>
          </a:p>
          <a:p>
            <a:r>
              <a:rPr lang="en-US" sz="2800" dirty="0"/>
              <a:t> When STP process is running and until finished, the ports are in the blocking, listening, learning states, forwarding of data doesn’t start. Data Forwarding starts after 50 seconds, thats why this time is called forwarding delay. </a:t>
            </a:r>
          </a:p>
          <a:p>
            <a:endParaRPr lang="en-US" sz="2800" b="1" dirty="0"/>
          </a:p>
          <a:p>
            <a:pPr>
              <a:buNone/>
            </a:pPr>
            <a:r>
              <a:rPr lang="en-US" sz="2800" b="1" dirty="0"/>
              <a:t>Port Fast: </a:t>
            </a:r>
          </a:p>
          <a:p>
            <a:r>
              <a:rPr lang="en-US" sz="2800" dirty="0"/>
              <a:t>The port is up before listening &amp; learning process, so there is no forwading delay. The ports that are not the part of STP process usually access ports, are set to port fast. Access ports don’t need to recieve BPDUs. </a:t>
            </a:r>
            <a:endParaRPr lang="en-US" sz="3300" dirty="0"/>
          </a:p>
          <a:p>
            <a:endParaRPr lang="ur-PK"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Fast</a:t>
            </a:r>
            <a:endParaRPr lang="ur-PK" dirty="0"/>
          </a:p>
        </p:txBody>
      </p:sp>
      <p:sp>
        <p:nvSpPr>
          <p:cNvPr id="3" name="Content Placeholder 2"/>
          <p:cNvSpPr>
            <a:spLocks noGrp="1"/>
          </p:cNvSpPr>
          <p:nvPr>
            <p:ph idx="1"/>
          </p:nvPr>
        </p:nvSpPr>
        <p:spPr/>
        <p:txBody>
          <a:bodyPr>
            <a:normAutofit fontScale="85000" lnSpcReduction="20000"/>
          </a:bodyPr>
          <a:lstStyle/>
          <a:p>
            <a:r>
              <a:rPr lang="en-US" b="1" dirty="0"/>
              <a:t>Commands;</a:t>
            </a:r>
          </a:p>
          <a:p>
            <a:endParaRPr lang="en-US" dirty="0"/>
          </a:p>
          <a:p>
            <a:r>
              <a:rPr lang="en-US" dirty="0"/>
              <a:t>Switch(config)# interface  fa 0/5</a:t>
            </a:r>
          </a:p>
          <a:p>
            <a:r>
              <a:rPr lang="en-US" dirty="0"/>
              <a:t>Switch(config-if)# spanning tree portfast</a:t>
            </a:r>
          </a:p>
          <a:p>
            <a:pPr>
              <a:buNone/>
            </a:pPr>
            <a:r>
              <a:rPr lang="en-US" dirty="0"/>
              <a:t>		</a:t>
            </a:r>
          </a:p>
          <a:p>
            <a:pPr>
              <a:buNone/>
            </a:pPr>
            <a:r>
              <a:rPr lang="en-US" b="1" dirty="0"/>
              <a:t>		For range  of interfaces</a:t>
            </a:r>
          </a:p>
          <a:p>
            <a:endParaRPr lang="en-US" dirty="0"/>
          </a:p>
          <a:p>
            <a:r>
              <a:rPr lang="en-US" dirty="0"/>
              <a:t>Switch(config)# interface  range fa 0/5-10</a:t>
            </a:r>
          </a:p>
          <a:p>
            <a:r>
              <a:rPr lang="en-US" dirty="0"/>
              <a:t>Switch(config-range)# spanning tree portfast</a:t>
            </a:r>
          </a:p>
          <a:p>
            <a:endParaRPr lang="en-US" dirty="0"/>
          </a:p>
          <a:p>
            <a:endParaRPr lang="en-US" dirty="0"/>
          </a:p>
          <a:p>
            <a:endParaRPr lang="ur-PK"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(Spanning Tree Protocol)</a:t>
            </a:r>
          </a:p>
        </p:txBody>
      </p:sp>
      <p:sp>
        <p:nvSpPr>
          <p:cNvPr id="3" name="Content Placeholder 2"/>
          <p:cNvSpPr>
            <a:spLocks noGrp="1"/>
          </p:cNvSpPr>
          <p:nvPr>
            <p:ph idx="1"/>
          </p:nvPr>
        </p:nvSpPr>
        <p:spPr>
          <a:xfrm>
            <a:off x="655638" y="1600200"/>
            <a:ext cx="7940675" cy="5029200"/>
          </a:xfrm>
        </p:spPr>
        <p:txBody>
          <a:bodyPr/>
          <a:lstStyle/>
          <a:p>
            <a:r>
              <a:rPr lang="en-US" dirty="0"/>
              <a:t>Spanning Tree Protocol (STP) uses Spanning Tree Algorithm to avoid the Switching loops in layer-2 devices (bridges or switches). </a:t>
            </a:r>
          </a:p>
          <a:p>
            <a:r>
              <a:rPr lang="en-US" dirty="0"/>
              <a:t>STP works when multiple switches are used with redundant links avoiding Broadcast Storms, Multiple Frame Copies &amp; Database instability. </a:t>
            </a:r>
          </a:p>
          <a:p>
            <a:r>
              <a:rPr lang="en-US" dirty="0"/>
              <a:t>STP is a open standard (IEEE 802.1D) </a:t>
            </a:r>
          </a:p>
          <a:p>
            <a:r>
              <a:rPr lang="en-US" dirty="0"/>
              <a:t>STP is enabled by default on all Cisco Catalyst switches </a:t>
            </a:r>
          </a:p>
          <a:p>
            <a:r>
              <a:rPr lang="en-US" dirty="0"/>
              <a:t>STP blocks the ports which is responsible of making loops and ups the alternative port having the high / more bandwidth.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81000"/>
            <a:ext cx="8145462" cy="838200"/>
          </a:xfrm>
        </p:spPr>
        <p:txBody>
          <a:bodyPr/>
          <a:lstStyle/>
          <a:p>
            <a:r>
              <a:rPr lang="en-US" dirty="0"/>
              <a:t>STP Terminology</a:t>
            </a:r>
          </a:p>
        </p:txBody>
      </p:sp>
      <p:sp>
        <p:nvSpPr>
          <p:cNvPr id="3" name="Content Placeholder 2"/>
          <p:cNvSpPr>
            <a:spLocks noGrp="1"/>
          </p:cNvSpPr>
          <p:nvPr>
            <p:ph idx="1"/>
          </p:nvPr>
        </p:nvSpPr>
        <p:spPr>
          <a:xfrm>
            <a:off x="655638" y="1219200"/>
            <a:ext cx="8335962" cy="5638800"/>
          </a:xfrm>
        </p:spPr>
        <p:txBody>
          <a:bodyPr/>
          <a:lstStyle/>
          <a:p>
            <a:pPr>
              <a:buNone/>
            </a:pPr>
            <a:r>
              <a:rPr lang="en-US" sz="2300" b="1" dirty="0"/>
              <a:t>BPDU:  </a:t>
            </a:r>
          </a:p>
          <a:p>
            <a:r>
              <a:rPr lang="en-US" sz="2300" dirty="0"/>
              <a:t>All switches exchange information through what is   called as Bridge Protocol Data Units (BPDUs) </a:t>
            </a:r>
          </a:p>
          <a:p>
            <a:r>
              <a:rPr lang="en-US" sz="2300" dirty="0"/>
              <a:t>BPDUs contain a lot of information to help the switches determine the topolog and any loops that result from that topology. </a:t>
            </a:r>
          </a:p>
          <a:p>
            <a:r>
              <a:rPr lang="en-US" sz="2300" dirty="0"/>
              <a:t>BPDUs are sent every 2 sec </a:t>
            </a:r>
          </a:p>
          <a:p>
            <a:pPr>
              <a:buNone/>
            </a:pPr>
            <a:r>
              <a:rPr lang="en-US" sz="2300" b="1" dirty="0"/>
              <a:t>Bridge ID:</a:t>
            </a:r>
            <a:r>
              <a:rPr lang="en-US" sz="2300" dirty="0"/>
              <a:t> </a:t>
            </a:r>
          </a:p>
          <a:p>
            <a:r>
              <a:rPr lang="en-US" sz="2300" dirty="0"/>
              <a:t>Each switch has a unique identifier called a Bridge ID or Switch ID </a:t>
            </a:r>
          </a:p>
          <a:p>
            <a:r>
              <a:rPr lang="en-US" sz="2300" dirty="0"/>
              <a:t>Bridge ID = Priority + MAC address of the switch</a:t>
            </a:r>
          </a:p>
          <a:p>
            <a:r>
              <a:rPr lang="en-US" sz="2300" dirty="0"/>
              <a:t>When a switch advertises a BPDU , they place their switch id in these BPDUs.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81000"/>
            <a:ext cx="8145462" cy="838200"/>
          </a:xfrm>
        </p:spPr>
        <p:txBody>
          <a:bodyPr/>
          <a:lstStyle/>
          <a:p>
            <a:r>
              <a:rPr lang="en-US" dirty="0"/>
              <a:t>STP Terminology</a:t>
            </a:r>
          </a:p>
        </p:txBody>
      </p:sp>
      <p:sp>
        <p:nvSpPr>
          <p:cNvPr id="3" name="Content Placeholder 2"/>
          <p:cNvSpPr>
            <a:spLocks noGrp="1"/>
          </p:cNvSpPr>
          <p:nvPr>
            <p:ph idx="1"/>
          </p:nvPr>
        </p:nvSpPr>
        <p:spPr>
          <a:xfrm>
            <a:off x="655638" y="1219200"/>
            <a:ext cx="8335962" cy="5486400"/>
          </a:xfrm>
        </p:spPr>
        <p:txBody>
          <a:bodyPr/>
          <a:lstStyle/>
          <a:p>
            <a:pPr>
              <a:buNone/>
            </a:pPr>
            <a:r>
              <a:rPr lang="en-US" b="1" dirty="0"/>
              <a:t>Root Bridge:  </a:t>
            </a:r>
          </a:p>
          <a:p>
            <a:r>
              <a:rPr lang="en-US" dirty="0"/>
              <a:t>The bridge with the Best (Lowest) ID.  </a:t>
            </a:r>
          </a:p>
          <a:p>
            <a:r>
              <a:rPr lang="en-US" dirty="0"/>
              <a:t>Out of all the switches in the network , one is elected as a  root bridge that becomes the focal point in the network. </a:t>
            </a:r>
          </a:p>
          <a:p>
            <a:pPr>
              <a:buNone/>
            </a:pPr>
            <a:r>
              <a:rPr lang="en-US" b="1" dirty="0"/>
              <a:t>Non-Root bridge:  </a:t>
            </a:r>
          </a:p>
          <a:p>
            <a:r>
              <a:rPr lang="en-US" dirty="0"/>
              <a:t>All Switches other than the Root Bridge are Non-Root Bridges </a:t>
            </a:r>
          </a:p>
          <a:p>
            <a:pPr>
              <a:buNone/>
            </a:pPr>
            <a:r>
              <a:rPr lang="en-US" b="1" dirty="0"/>
              <a:t>Designated port:</a:t>
            </a:r>
            <a:r>
              <a:rPr lang="en-US" dirty="0"/>
              <a:t> </a:t>
            </a:r>
          </a:p>
          <a:p>
            <a:r>
              <a:rPr lang="en-US" dirty="0"/>
              <a:t>Either a port On a root bridge or a port that has been determined as having the best (lower) cost.  </a:t>
            </a:r>
          </a:p>
          <a:p>
            <a:r>
              <a:rPr lang="en-US" dirty="0"/>
              <a:t>A designated port will always in Forward Mode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762000"/>
            <a:ext cx="8145462" cy="457200"/>
          </a:xfrm>
        </p:spPr>
        <p:txBody>
          <a:bodyPr/>
          <a:lstStyle/>
          <a:p>
            <a:r>
              <a:rPr lang="en-US" dirty="0"/>
              <a:t>STP Terminology</a:t>
            </a:r>
          </a:p>
        </p:txBody>
      </p:sp>
      <p:sp>
        <p:nvSpPr>
          <p:cNvPr id="3" name="Content Placeholder 2"/>
          <p:cNvSpPr>
            <a:spLocks noGrp="1"/>
          </p:cNvSpPr>
          <p:nvPr>
            <p:ph idx="1"/>
          </p:nvPr>
        </p:nvSpPr>
        <p:spPr>
          <a:xfrm>
            <a:off x="655638" y="1219200"/>
            <a:ext cx="8259762" cy="5638800"/>
          </a:xfrm>
        </p:spPr>
        <p:txBody>
          <a:bodyPr/>
          <a:lstStyle/>
          <a:p>
            <a:pPr>
              <a:buNone/>
            </a:pPr>
            <a:r>
              <a:rPr lang="en-US" sz="2200" b="1" dirty="0"/>
              <a:t>Root port:  </a:t>
            </a:r>
          </a:p>
          <a:p>
            <a:r>
              <a:rPr lang="en-US" sz="2200" dirty="0"/>
              <a:t>The link directly connected to the root bridge, or the shortest path to the root bridge.  </a:t>
            </a:r>
          </a:p>
          <a:p>
            <a:r>
              <a:rPr lang="en-US" sz="2200" dirty="0"/>
              <a:t>Priority and Alternatives </a:t>
            </a:r>
            <a:r>
              <a:rPr lang="en-US" sz="2200"/>
              <a:t>if Conflict </a:t>
            </a:r>
            <a:r>
              <a:rPr lang="en-US" sz="2200" dirty="0"/>
              <a:t>occurred.  </a:t>
            </a:r>
          </a:p>
          <a:p>
            <a:pPr lvl="1"/>
            <a:r>
              <a:rPr lang="en-US" sz="2200" dirty="0"/>
              <a:t> Root port with the least cost (Speed) connecting to the root bridge. </a:t>
            </a:r>
          </a:p>
          <a:p>
            <a:pPr lvl="1"/>
            <a:r>
              <a:rPr lang="en-US" sz="2200" dirty="0"/>
              <a:t> The bridge with the Best (Lowest) Switch ID. </a:t>
            </a:r>
          </a:p>
          <a:p>
            <a:pPr lvl="1"/>
            <a:r>
              <a:rPr lang="en-US" sz="2200" dirty="0"/>
              <a:t> Lowest Physical Port Number. </a:t>
            </a:r>
          </a:p>
          <a:p>
            <a:r>
              <a:rPr lang="en-US" sz="2200" dirty="0"/>
              <a:t>Only One root port will be in Bridge or switch.</a:t>
            </a:r>
          </a:p>
          <a:p>
            <a:pPr>
              <a:buNone/>
            </a:pPr>
            <a:r>
              <a:rPr lang="en-US" sz="2200" b="1" dirty="0"/>
              <a:t>Non Designated port:</a:t>
            </a:r>
            <a:r>
              <a:rPr lang="en-US" sz="2200" dirty="0"/>
              <a:t> </a:t>
            </a:r>
          </a:p>
          <a:p>
            <a:r>
              <a:rPr lang="en-US" sz="2200" dirty="0"/>
              <a:t>All the Port or ports which are blocked by STP to avoid switching loop. </a:t>
            </a:r>
          </a:p>
          <a:p>
            <a:r>
              <a:rPr lang="en-US" sz="2200" dirty="0"/>
              <a:t>A Non Designated port Will Always in Blocked Mode.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(Spanning Tree Protocol)</a:t>
            </a:r>
          </a:p>
        </p:txBody>
      </p:sp>
      <p:sp>
        <p:nvSpPr>
          <p:cNvPr id="3" name="Content Placeholder 2"/>
          <p:cNvSpPr>
            <a:spLocks noGrp="1"/>
          </p:cNvSpPr>
          <p:nvPr>
            <p:ph idx="1"/>
          </p:nvPr>
        </p:nvSpPr>
        <p:spPr/>
        <p:txBody>
          <a:bodyPr/>
          <a:lstStyle/>
          <a:p>
            <a:pPr marL="457200" indent="-457200"/>
            <a:r>
              <a:rPr lang="en-US" dirty="0"/>
              <a:t>Parameters to select a root switch</a:t>
            </a:r>
          </a:p>
          <a:p>
            <a:pPr marL="777240" lvl="1" indent="-457200"/>
            <a:r>
              <a:rPr lang="en-US" dirty="0"/>
              <a:t>Bridge priority (32768) default.(0-61440)</a:t>
            </a:r>
          </a:p>
          <a:p>
            <a:pPr marL="777240" lvl="1" indent="-457200"/>
            <a:r>
              <a:rPr lang="en-US" dirty="0"/>
              <a:t>MAC address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(Spanning Tree Protocol)</a:t>
            </a:r>
            <a:endParaRPr lang="ur-PK" dirty="0"/>
          </a:p>
        </p:txBody>
      </p:sp>
      <p:sp>
        <p:nvSpPr>
          <p:cNvPr id="3" name="Content Placeholder 2"/>
          <p:cNvSpPr>
            <a:spLocks noGrp="1"/>
          </p:cNvSpPr>
          <p:nvPr>
            <p:ph idx="1"/>
          </p:nvPr>
        </p:nvSpPr>
        <p:spPr>
          <a:xfrm>
            <a:off x="655638" y="1524000"/>
            <a:ext cx="7940675" cy="4953000"/>
          </a:xfrm>
        </p:spPr>
        <p:txBody>
          <a:bodyPr>
            <a:normAutofit lnSpcReduction="10000"/>
          </a:bodyPr>
          <a:lstStyle/>
          <a:p>
            <a:pPr marL="457200" indent="-457200" algn="just"/>
            <a:r>
              <a:rPr lang="en-US" dirty="0"/>
              <a:t>Bridge id is calculated.</a:t>
            </a:r>
          </a:p>
          <a:p>
            <a:pPr marL="795337" lvl="1" indent="-457200" algn="just">
              <a:buNone/>
            </a:pPr>
            <a:r>
              <a:rPr lang="en-US" dirty="0"/>
              <a:t>         Bridge id=bridge priority + mac address.</a:t>
            </a:r>
          </a:p>
          <a:p>
            <a:pPr marL="457200" indent="-457200" algn="just"/>
            <a:r>
              <a:rPr lang="en-US" dirty="0"/>
              <a:t>Which ever the switch having least bridge ID will be elected as root Bridge and others are non-root bridge. </a:t>
            </a:r>
          </a:p>
          <a:p>
            <a:pPr marL="457200" indent="-457200" algn="just"/>
            <a:r>
              <a:rPr lang="en-US" dirty="0"/>
              <a:t>On root bridge the ports used for cascading are called designated ports. All the designated ports will be at forwarding state . </a:t>
            </a:r>
          </a:p>
          <a:p>
            <a:pPr marL="457200" indent="-457200" algn="just"/>
            <a:r>
              <a:rPr lang="en-US" dirty="0"/>
              <a:t>In non root bridge from the two ports one will be selected as root port. This will be depending on the cost speed).</a:t>
            </a:r>
          </a:p>
          <a:p>
            <a:pPr marL="457200" indent="-457200" algn="just"/>
            <a:r>
              <a:rPr lang="en-US" dirty="0"/>
              <a:t>least cost path (faster transmission) the other port will be blocked.</a:t>
            </a:r>
          </a:p>
          <a:p>
            <a:endParaRPr lang="ur-PK"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(Spanning Tree Protocol)</a:t>
            </a:r>
            <a:endParaRPr lang="ur-PK" dirty="0"/>
          </a:p>
        </p:txBody>
      </p:sp>
      <p:sp>
        <p:nvSpPr>
          <p:cNvPr id="3" name="Content Placeholder 2"/>
          <p:cNvSpPr>
            <a:spLocks noGrp="1"/>
          </p:cNvSpPr>
          <p:nvPr>
            <p:ph idx="1"/>
          </p:nvPr>
        </p:nvSpPr>
        <p:spPr>
          <a:xfrm>
            <a:off x="612648" y="1600200"/>
            <a:ext cx="8153400" cy="4953000"/>
          </a:xfrm>
        </p:spPr>
        <p:txBody>
          <a:bodyPr>
            <a:normAutofit fontScale="85000" lnSpcReduction="20000"/>
          </a:bodyPr>
          <a:lstStyle/>
          <a:p>
            <a:pPr>
              <a:buNone/>
            </a:pPr>
            <a:r>
              <a:rPr lang="en-US" sz="3200" b="1" dirty="0"/>
              <a:t>BPDU (Bridge Protocol Data Unit):</a:t>
            </a:r>
          </a:p>
          <a:p>
            <a:endParaRPr lang="en-US" dirty="0"/>
          </a:p>
          <a:p>
            <a:r>
              <a:rPr lang="en-US" dirty="0"/>
              <a:t>The “hello” packets that are sent by root bridge for every 2 sec to inform that it is working properly are called BPDUS. If non root bridge do no receive 10 BPDUs for next 20secs then it is clear that the root bridge has failed.</a:t>
            </a:r>
          </a:p>
          <a:p>
            <a:endParaRPr lang="en-US" dirty="0"/>
          </a:p>
          <a:p>
            <a:r>
              <a:rPr lang="en-US" dirty="0"/>
              <a:t>Max age time: 20secs, Then a new root bridge is selected.</a:t>
            </a:r>
          </a:p>
          <a:p>
            <a:endParaRPr lang="en-US" dirty="0"/>
          </a:p>
          <a:p>
            <a:r>
              <a:rPr lang="en-US" dirty="0"/>
              <a:t>if switch A is selected as root bridge and ports 1 &amp; 2 Of switch A are designated ports. Depending on the shortest paths for high speed &amp; low cost one port of switch B is selected as root port &amp; the other will be blocked.</a:t>
            </a:r>
          </a:p>
          <a:p>
            <a:endParaRPr lang="en-US" dirty="0"/>
          </a:p>
          <a:p>
            <a:r>
              <a:rPr lang="en-US" dirty="0"/>
              <a:t>Root port is selected on the basis of preferred BPDU.</a:t>
            </a:r>
          </a:p>
          <a:p>
            <a:endParaRPr lang="ur-PK" dirty="0"/>
          </a:p>
        </p:txBody>
      </p:sp>
    </p:spTree>
  </p:cSld>
  <p:clrMapOvr>
    <a:masterClrMapping/>
  </p:clrMapOvr>
</p:sld>
</file>

<file path=ppt/theme/theme1.xml><?xml version="1.0" encoding="utf-8"?>
<a:theme xmlns:a="http://schemas.openxmlformats.org/drawingml/2006/main" name="cisco">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Template>
  <TotalTime>1206</TotalTime>
  <Words>1830</Words>
  <Application>Microsoft Office PowerPoint</Application>
  <PresentationFormat>On-screen Show (4:3)</PresentationFormat>
  <Paragraphs>203</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Verdana</vt:lpstr>
      <vt:lpstr>Wingdings</vt:lpstr>
      <vt:lpstr>cisco</vt:lpstr>
      <vt:lpstr>STP, RSTP, Port Fast,  Ether Channel</vt:lpstr>
      <vt:lpstr>Lecture Overview</vt:lpstr>
      <vt:lpstr>STP (Spanning Tree Protocol)</vt:lpstr>
      <vt:lpstr>STP Terminology</vt:lpstr>
      <vt:lpstr>STP Terminology</vt:lpstr>
      <vt:lpstr>STP Terminology</vt:lpstr>
      <vt:lpstr>STP (Spanning Tree Protocol)</vt:lpstr>
      <vt:lpstr>STP (Spanning Tree Protocol)</vt:lpstr>
      <vt:lpstr>STP (Spanning Tree Protocol)</vt:lpstr>
      <vt:lpstr>STP (Spanning Tree Protocol)</vt:lpstr>
      <vt:lpstr>STP (Spanning Tree Protocol)</vt:lpstr>
      <vt:lpstr>STP Port states</vt:lpstr>
      <vt:lpstr>STP Port states</vt:lpstr>
      <vt:lpstr>STP Port states</vt:lpstr>
      <vt:lpstr>STP (Spanning Tree Protocol)</vt:lpstr>
      <vt:lpstr>RSTP (Rapid Spanning Tree protocol)</vt:lpstr>
      <vt:lpstr>EtherChannels</vt:lpstr>
      <vt:lpstr>Ether Channels</vt:lpstr>
      <vt:lpstr>Ether Channels</vt:lpstr>
      <vt:lpstr>Ether Channels</vt:lpstr>
      <vt:lpstr>EtherChannel Commands</vt:lpstr>
      <vt:lpstr>Port Fast</vt:lpstr>
      <vt:lpstr>Port Fast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Networking</dc:title>
  <dc:creator>MNA</dc:creator>
  <cp:lastModifiedBy>Dark-Web</cp:lastModifiedBy>
  <cp:revision>346</cp:revision>
  <dcterms:created xsi:type="dcterms:W3CDTF">2006-08-16T00:00:00Z</dcterms:created>
  <dcterms:modified xsi:type="dcterms:W3CDTF">2019-12-13T11:18:02Z</dcterms:modified>
</cp:coreProperties>
</file>