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73" r:id="rId2"/>
    <p:sldId id="259" r:id="rId3"/>
    <p:sldId id="257" r:id="rId4"/>
    <p:sldId id="258" r:id="rId5"/>
    <p:sldId id="264" r:id="rId6"/>
    <p:sldId id="265" r:id="rId7"/>
    <p:sldId id="266" r:id="rId8"/>
    <p:sldId id="274" r:id="rId9"/>
    <p:sldId id="267" r:id="rId10"/>
    <p:sldId id="269" r:id="rId11"/>
    <p:sldId id="270" r:id="rId12"/>
    <p:sldId id="261" r:id="rId13"/>
    <p:sldId id="262" r:id="rId14"/>
    <p:sldId id="271" r:id="rId15"/>
    <p:sldId id="272"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77" autoAdjust="0"/>
    <p:restoredTop sz="94660"/>
  </p:normalViewPr>
  <p:slideViewPr>
    <p:cSldViewPr>
      <p:cViewPr varScale="1">
        <p:scale>
          <a:sx n="83" d="100"/>
          <a:sy n="83" d="100"/>
        </p:scale>
        <p:origin x="-140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3D035314-D401-4A09-9A88-BCE5F3115278}"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a:ln w="9525">
            <a:noFill/>
            <a:miter lim="800000"/>
            <a:headEnd/>
            <a:tailEnd/>
          </a:ln>
        </p:spPr>
      </p:pic>
      <p:sp>
        <p:nvSpPr>
          <p:cNvPr id="10" name="Rectangle 11"/>
          <p:cNvSpPr>
            <a:spLocks noChangeArrowheads="1"/>
          </p:cNvSpPr>
          <p:nvPr/>
        </p:nvSpPr>
        <p:spPr bwMode="auto">
          <a:xfrm>
            <a:off x="0" y="6623050"/>
            <a:ext cx="803275" cy="234950"/>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183751"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1183752"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627063"/>
            <a:ext cx="2035175" cy="4845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627063"/>
            <a:ext cx="5957887" cy="484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001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954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295400"/>
            <a:ext cx="3810000" cy="4648200"/>
          </a:xfrm>
        </p:spPr>
        <p:txBody>
          <a:bodyPr/>
          <a:lstStyle/>
          <a:p>
            <a:pPr lvl="0"/>
            <a:r>
              <a:rPr lang="en-US" noProof="0" smtClean="0"/>
              <a:t>Click icon to add chart</a:t>
            </a:r>
          </a:p>
        </p:txBody>
      </p:sp>
      <p:sp>
        <p:nvSpPr>
          <p:cNvPr id="5" name="Date Placeholder 4"/>
          <p:cNvSpPr>
            <a:spLocks noGrp="1" noChangeArrowheads="1"/>
          </p:cNvSpPr>
          <p:nvPr>
            <p:ph type="dt" sz="half" idx="10"/>
          </p:nvPr>
        </p:nvSpPr>
        <p:spPr>
          <a:xfrm rot="5400000">
            <a:off x="7589520" y="1081851"/>
            <a:ext cx="2011680" cy="384048"/>
          </a:xfrm>
          <a:prstGeom prst="rect">
            <a:avLst/>
          </a:prstGeom>
          <a:ln/>
        </p:spPr>
        <p:txBody>
          <a:bodyPr/>
          <a:lstStyle>
            <a:lvl1pPr>
              <a:defRPr/>
            </a:lvl1pPr>
          </a:lstStyle>
          <a:p>
            <a:fld id="{B4DB5A58-746A-4E94-A55C-BC70A3DF8922}" type="datetimeFigureOut">
              <a:rPr lang="en-US" smtClean="0"/>
              <a:pPr/>
              <a:t>08-Mar-18</a:t>
            </a:fld>
            <a:endParaRPr lang="en-US"/>
          </a:p>
        </p:txBody>
      </p:sp>
      <p:sp>
        <p:nvSpPr>
          <p:cNvPr id="6" name="Footer Placeholder 5"/>
          <p:cNvSpPr>
            <a:spLocks noGrp="1" noChangeArrowheads="1"/>
          </p:cNvSpPr>
          <p:nvPr>
            <p:ph type="ftr" sz="quarter" idx="11"/>
          </p:nvPr>
        </p:nvSpPr>
        <p:spPr>
          <a:xfrm rot="5400000">
            <a:off x="6990186" y="3737240"/>
            <a:ext cx="3200400" cy="365760"/>
          </a:xfrm>
          <a:prstGeom prst="rect">
            <a:avLst/>
          </a:prstGeom>
          <a:ln/>
        </p:spPr>
        <p:txBody>
          <a:bodyPr/>
          <a:lstStyle>
            <a:lvl1pPr>
              <a:defRPr/>
            </a:lvl1pPr>
          </a:lstStyle>
          <a:p>
            <a:endParaRPr lang="en-US"/>
          </a:p>
        </p:txBody>
      </p:sp>
      <p:sp>
        <p:nvSpPr>
          <p:cNvPr id="7" name="Slide Number Placeholder 6"/>
          <p:cNvSpPr>
            <a:spLocks noGrp="1" noChangeArrowheads="1"/>
          </p:cNvSpPr>
          <p:nvPr>
            <p:ph type="sldNum" sz="quarter" idx="12"/>
          </p:nvPr>
        </p:nvSpPr>
        <p:spPr>
          <a:xfrm>
            <a:off x="8129016" y="5734050"/>
            <a:ext cx="609600" cy="521208"/>
          </a:xfrm>
          <a:prstGeom prst="rect">
            <a:avLst/>
          </a:prstGeom>
          <a:ln/>
        </p:spPr>
        <p:txBody>
          <a:bodyPr/>
          <a:lstStyle>
            <a:lvl1pPr>
              <a:defRPr/>
            </a:lvl1pPr>
          </a:lstStyle>
          <a:p>
            <a:fld id="{BCCE4363-6D8B-4C46-A1D5-4EE9E26D9E8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2038" y="1766888"/>
            <a:ext cx="7769225" cy="4113212"/>
          </a:xfrm>
        </p:spPr>
        <p:txBody>
          <a:bodyPr/>
          <a:lstStyle/>
          <a:p>
            <a:endParaRPr lang="en-US"/>
          </a:p>
        </p:txBody>
      </p:sp>
      <p:sp>
        <p:nvSpPr>
          <p:cNvPr id="4" name="Date Placeholder 3"/>
          <p:cNvSpPr>
            <a:spLocks noGrp="1"/>
          </p:cNvSpPr>
          <p:nvPr>
            <p:ph type="dt" sz="half" idx="10"/>
          </p:nvPr>
        </p:nvSpPr>
        <p:spPr>
          <a:xfrm>
            <a:off x="838200" y="64008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429000" y="6400800"/>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7010400" y="6400800"/>
            <a:ext cx="1905000" cy="457200"/>
          </a:xfrm>
          <a:prstGeom prst="rect">
            <a:avLst/>
          </a:prstGeom>
        </p:spPr>
        <p:txBody>
          <a:bodyPr/>
          <a:lstStyle>
            <a:lvl1pPr>
              <a:defRPr/>
            </a:lvl1pPr>
          </a:lstStyle>
          <a:p>
            <a:fld id="{F7AC5733-95AD-4AF8-AC71-9E560001F96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182724" name="Rectangle 4"/>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1AD6FAFF-FEFF-4233-B96C-E5EA07693EB8}"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6" descr="PPt_TopBand_Artwork"/>
          <p:cNvPicPr>
            <a:picLocks noChangeAspect="1" noChangeArrowheads="1"/>
          </p:cNvPicPr>
          <p:nvPr/>
        </p:nvPicPr>
        <p:blipFill>
          <a:blip r:embed="rId15"/>
          <a:srcRect/>
          <a:stretch>
            <a:fillRect/>
          </a:stretch>
        </p:blipFill>
        <p:spPr bwMode="auto">
          <a:xfrm>
            <a:off x="0" y="0"/>
            <a:ext cx="9140825" cy="685800"/>
          </a:xfrm>
          <a:prstGeom prst="rect">
            <a:avLst/>
          </a:prstGeom>
          <a:noFill/>
          <a:ln w="9525">
            <a:noFill/>
            <a:miter lim="800000"/>
            <a:headEnd/>
            <a:tailEnd/>
          </a:ln>
        </p:spPr>
      </p:pic>
      <p:sp>
        <p:nvSpPr>
          <p:cNvPr id="1182727" name="Rectangle 7"/>
          <p:cNvSpPr>
            <a:spLocks noChangeArrowheads="1"/>
          </p:cNvSpPr>
          <p:nvPr/>
        </p:nvSpPr>
        <p:spPr bwMode="auto">
          <a:xfrm>
            <a:off x="4498975"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182728" name="Rectangle 8"/>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oleObject" Target="../embeddings/Microsoft_Word_97_-_2003_Document2.doc"/><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10" Type="http://schemas.openxmlformats.org/officeDocument/2006/relationships/image" Target="../media/image7.emf"/><Relationship Id="rId4" Type="http://schemas.openxmlformats.org/officeDocument/2006/relationships/oleObject" Target="../embeddings/Microsoft_Word_97_-_2003_Document1.doc"/><Relationship Id="rId9" Type="http://schemas.openxmlformats.org/officeDocument/2006/relationships/oleObject" Target="../embeddings/Microsoft_Word_97_-_2003_Document3.doc"/></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Microsoft_Word_97_-_2003_Document4.doc"/></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Microsoft_Word_97_-_2003_Document5.doc"/></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3657600" cy="762000"/>
          </a:xfrm>
        </p:spPr>
        <p:txBody>
          <a:bodyPr>
            <a:normAutofit/>
          </a:bodyPr>
          <a:lstStyle/>
          <a:p>
            <a:r>
              <a:rPr lang="en-US" dirty="0" smtClean="0"/>
              <a:t>Port Security</a:t>
            </a:r>
            <a:endParaRPr lang="en-US" dirty="0"/>
          </a:p>
        </p:txBody>
      </p:sp>
      <p:sp>
        <p:nvSpPr>
          <p:cNvPr id="3" name="Subtitle 2"/>
          <p:cNvSpPr>
            <a:spLocks noGrp="1"/>
          </p:cNvSpPr>
          <p:nvPr>
            <p:ph type="subTitle" idx="1"/>
          </p:nvPr>
        </p:nvSpPr>
        <p:spPr>
          <a:xfrm>
            <a:off x="1981200" y="4495800"/>
            <a:ext cx="6172200" cy="533400"/>
          </a:xfrm>
        </p:spPr>
        <p:txBody>
          <a:bodyPr/>
          <a:lstStyle/>
          <a:p>
            <a:r>
              <a:rPr lang="en-US" sz="2400" b="1" dirty="0" smtClean="0">
                <a:latin typeface="Verdana" pitchFamily="34" charset="0"/>
                <a:ea typeface="Verdana" pitchFamily="34" charset="0"/>
                <a:cs typeface="Verdana" pitchFamily="34" charset="0"/>
              </a:rPr>
              <a:t>ITP|Institute of IT Professionals</a:t>
            </a:r>
            <a:endParaRPr lang="en-US" sz="2400" b="1" dirty="0">
              <a:latin typeface="Verdana" pitchFamily="34" charset="0"/>
              <a:ea typeface="Verdana" pitchFamily="34" charset="0"/>
              <a:cs typeface="Verdana" pitchFamily="34" charset="0"/>
            </a:endParaRPr>
          </a:p>
        </p:txBody>
      </p:sp>
      <p:sp>
        <p:nvSpPr>
          <p:cNvPr id="5" name="Text Box 4"/>
          <p:cNvSpPr txBox="1">
            <a:spLocks noChangeArrowheads="1"/>
          </p:cNvSpPr>
          <p:nvPr/>
        </p:nvSpPr>
        <p:spPr bwMode="auto">
          <a:xfrm>
            <a:off x="1143000" y="5334000"/>
            <a:ext cx="3095625"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smtClean="0">
                <a:solidFill>
                  <a:srgbClr val="4D4D4D"/>
                </a:solidFill>
                <a:ea typeface="SimSun" pitchFamily="2" charset="-122"/>
              </a:rPr>
              <a:t>Muhammad Naeem</a:t>
            </a:r>
            <a:endParaRPr lang="en-US" sz="1000" b="1" dirty="0" smtClean="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smtClean="0">
                <a:solidFill>
                  <a:srgbClr val="4D4D4D"/>
                </a:solidFill>
                <a:ea typeface="SimSun" pitchFamily="2" charset="-122"/>
              </a:rPr>
              <a:t>E-Mail:  mna571@yahoo.com</a:t>
            </a:r>
            <a:endParaRPr lang="en-US" sz="1000" b="1" dirty="0">
              <a:solidFill>
                <a:srgbClr val="4D4D4D"/>
              </a:solidFill>
              <a:ea typeface="SimSun" pitchFamily="2" charset="-122"/>
            </a:endParaRP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solidFill>
                  <a:srgbClr val="4D4D4D"/>
                </a:solidFill>
                <a:ea typeface="SimSun" pitchFamily="2" charset="-122"/>
              </a:rPr>
              <a:t/>
            </a: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extLst>
      <p:ext uri="{BB962C8B-B14F-4D97-AF65-F5344CB8AC3E}">
        <p14:creationId xmlns:p14="http://schemas.microsoft.com/office/powerpoint/2010/main" val="1725213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normAutofit/>
          </a:bodyPr>
          <a:lstStyle/>
          <a:p>
            <a:r>
              <a:rPr lang="en-US" dirty="0" smtClean="0"/>
              <a:t>Port Security</a:t>
            </a:r>
            <a:endParaRPr lang="en-US" dirty="0"/>
          </a:p>
        </p:txBody>
      </p:sp>
      <p:sp>
        <p:nvSpPr>
          <p:cNvPr id="12295" name="Rectangle 7"/>
          <p:cNvSpPr>
            <a:spLocks noGrp="1" noChangeArrowheads="1"/>
          </p:cNvSpPr>
          <p:nvPr>
            <p:ph idx="1"/>
          </p:nvPr>
        </p:nvSpPr>
        <p:spPr>
          <a:xfrm>
            <a:off x="228601" y="1676400"/>
            <a:ext cx="8305799" cy="4113213"/>
          </a:xfrm>
        </p:spPr>
        <p:txBody>
          <a:bodyPr/>
          <a:lstStyle/>
          <a:p>
            <a:pPr>
              <a:buFontTx/>
              <a:buNone/>
            </a:pPr>
            <a:r>
              <a:rPr lang="en-US" b="1" dirty="0">
                <a:cs typeface="Times New Roman" pitchFamily="18" charset="0"/>
              </a:rPr>
              <a:t>   </a:t>
            </a:r>
            <a:r>
              <a:rPr lang="en-US" b="1" dirty="0" smtClean="0">
                <a:cs typeface="Times New Roman" pitchFamily="18" charset="0"/>
              </a:rPr>
              <a:t>Enabling Port Security</a:t>
            </a:r>
            <a:r>
              <a:rPr lang="en-US" b="1" dirty="0" smtClean="0"/>
              <a:t> on The Switch:</a:t>
            </a:r>
          </a:p>
          <a:p>
            <a:pPr>
              <a:buFontTx/>
              <a:buNone/>
            </a:pPr>
            <a:endParaRPr lang="en-US" b="1" dirty="0">
              <a:cs typeface="Times New Roman" pitchFamily="18" charset="0"/>
            </a:endParaRPr>
          </a:p>
          <a:p>
            <a:pPr>
              <a:buFontTx/>
              <a:buNone/>
            </a:pPr>
            <a:r>
              <a:rPr lang="en-US" dirty="0">
                <a:cs typeface="Times New Roman" pitchFamily="18" charset="0"/>
              </a:rPr>
              <a:t>   </a:t>
            </a:r>
            <a:r>
              <a:rPr lang="en-US" i="1" dirty="0">
                <a:cs typeface="Times New Roman" pitchFamily="18" charset="0"/>
              </a:rPr>
              <a:t>Beginning in privileged EXEC mode on the switch, follow these steps to enable port security, t</a:t>
            </a:r>
            <a:r>
              <a:rPr lang="en-US" i="1" dirty="0"/>
              <a:t>hese settings will guarantee accurate and tight security. </a:t>
            </a:r>
          </a:p>
        </p:txBody>
      </p:sp>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533400"/>
            <a:ext cx="7772400" cy="1143000"/>
          </a:xfrm>
        </p:spPr>
        <p:txBody>
          <a:bodyPr>
            <a:normAutofit/>
          </a:bodyPr>
          <a:lstStyle/>
          <a:p>
            <a:r>
              <a:rPr lang="en-US" dirty="0" smtClean="0"/>
              <a:t>Port Security</a:t>
            </a:r>
            <a:br>
              <a:rPr lang="en-US" dirty="0" smtClean="0"/>
            </a:br>
            <a:r>
              <a:rPr lang="en-US" dirty="0" smtClean="0"/>
              <a:t>	Table of Commands</a:t>
            </a:r>
            <a:endParaRPr lang="en-US" dirty="0"/>
          </a:p>
        </p:txBody>
      </p:sp>
      <p:graphicFrame>
        <p:nvGraphicFramePr>
          <p:cNvPr id="23559" name="Object 7"/>
          <p:cNvGraphicFramePr>
            <a:graphicFrameLocks noGrp="1" noChangeAspect="1"/>
          </p:cNvGraphicFramePr>
          <p:nvPr>
            <p:ph type="tbl" idx="1"/>
          </p:nvPr>
        </p:nvGraphicFramePr>
        <p:xfrm>
          <a:off x="1828800" y="1828800"/>
          <a:ext cx="6159500" cy="4113213"/>
        </p:xfrm>
        <a:graphic>
          <a:graphicData uri="http://schemas.openxmlformats.org/presentationml/2006/ole">
            <mc:AlternateContent xmlns:mc="http://schemas.openxmlformats.org/markup-compatibility/2006">
              <mc:Choice xmlns:v="urn:schemas-microsoft-com:vml" Requires="v">
                <p:oleObj spid="_x0000_s10260" name="Document" r:id="rId4" imgW="6086520" imgH="4064040" progId="Word.Document.8">
                  <p:embed/>
                </p:oleObj>
              </mc:Choice>
              <mc:Fallback>
                <p:oleObj name="Document" r:id="rId4" imgW="6086520" imgH="406404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828800"/>
                        <a:ext cx="6159500" cy="411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E2987582-CD74-46A0-82FC-6A69C6D84226}" type="slidenum">
              <a:rPr lang="en-US"/>
              <a:pPr/>
              <a:t>11</a:t>
            </a:fld>
            <a:endParaRPr lang="en-US"/>
          </a:p>
        </p:txBody>
      </p:sp>
      <p:graphicFrame>
        <p:nvGraphicFramePr>
          <p:cNvPr id="23560" name="Object 8"/>
          <p:cNvGraphicFramePr>
            <a:graphicFrameLocks noChangeAspect="1"/>
          </p:cNvGraphicFramePr>
          <p:nvPr/>
        </p:nvGraphicFramePr>
        <p:xfrm>
          <a:off x="1600200" y="1905000"/>
          <a:ext cx="6086475" cy="4064000"/>
        </p:xfrm>
        <a:graphic>
          <a:graphicData uri="http://schemas.openxmlformats.org/presentationml/2006/ole">
            <mc:AlternateContent xmlns:mc="http://schemas.openxmlformats.org/markup-compatibility/2006">
              <mc:Choice xmlns:v="urn:schemas-microsoft-com:vml" Requires="v">
                <p:oleObj spid="_x0000_s10261" name="Document" r:id="rId7" imgW="6086520" imgH="4064040" progId="Word.Document.8">
                  <p:embed/>
                </p:oleObj>
              </mc:Choice>
              <mc:Fallback>
                <p:oleObj name="Document" r:id="rId7" imgW="6086520" imgH="406404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905000"/>
                        <a:ext cx="6086475" cy="406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1" name="Object 9"/>
          <p:cNvGraphicFramePr>
            <a:graphicFrameLocks noChangeAspect="1"/>
          </p:cNvGraphicFramePr>
          <p:nvPr/>
        </p:nvGraphicFramePr>
        <p:xfrm>
          <a:off x="762000" y="1600200"/>
          <a:ext cx="7696200" cy="5197475"/>
        </p:xfrm>
        <a:graphic>
          <a:graphicData uri="http://schemas.openxmlformats.org/presentationml/2006/ole">
            <mc:AlternateContent xmlns:mc="http://schemas.openxmlformats.org/markup-compatibility/2006">
              <mc:Choice xmlns:v="urn:schemas-microsoft-com:vml" Requires="v">
                <p:oleObj spid="_x0000_s10262" name="Document" r:id="rId9" imgW="7020000" imgH="5103106" progId="Word.Document.8">
                  <p:embed/>
                </p:oleObj>
              </mc:Choice>
              <mc:Fallback>
                <p:oleObj name="Document" r:id="rId9" imgW="7020000" imgH="5103106" progId="Word.Document.8">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1600200"/>
                        <a:ext cx="7696200" cy="519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561"/>
                                        </p:tgtEl>
                                        <p:attrNameLst>
                                          <p:attrName>style.visibility</p:attrName>
                                        </p:attrNameLst>
                                      </p:cBhvr>
                                      <p:to>
                                        <p:strVal val="visible"/>
                                      </p:to>
                                    </p:set>
                                    <p:anim calcmode="lin" valueType="num">
                                      <p:cBhvr additive="base">
                                        <p:cTn id="7" dur="500" fill="hold"/>
                                        <p:tgtEl>
                                          <p:spTgt spid="23561"/>
                                        </p:tgtEl>
                                        <p:attrNameLst>
                                          <p:attrName>ppt_x</p:attrName>
                                        </p:attrNameLst>
                                      </p:cBhvr>
                                      <p:tavLst>
                                        <p:tav tm="0">
                                          <p:val>
                                            <p:strVal val="0-#ppt_w/2"/>
                                          </p:val>
                                        </p:tav>
                                        <p:tav tm="100000">
                                          <p:val>
                                            <p:strVal val="#ppt_x"/>
                                          </p:val>
                                        </p:tav>
                                      </p:tavLst>
                                    </p:anim>
                                    <p:anim calcmode="lin" valueType="num">
                                      <p:cBhvr additive="base">
                                        <p:cTn id="8" dur="500" fill="hold"/>
                                        <p:tgtEl>
                                          <p:spTgt spid="235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60"/>
                                        </p:tgtEl>
                                        <p:attrNameLst>
                                          <p:attrName>style.visibility</p:attrName>
                                        </p:attrNameLst>
                                      </p:cBhvr>
                                      <p:to>
                                        <p:strVal val="visible"/>
                                      </p:to>
                                    </p:set>
                                    <p:anim calcmode="lin" valueType="num">
                                      <p:cBhvr additive="base">
                                        <p:cTn id="13" dur="500" fill="hold"/>
                                        <p:tgtEl>
                                          <p:spTgt spid="23560"/>
                                        </p:tgtEl>
                                        <p:attrNameLst>
                                          <p:attrName>ppt_x</p:attrName>
                                        </p:attrNameLst>
                                      </p:cBhvr>
                                      <p:tavLst>
                                        <p:tav tm="0">
                                          <p:val>
                                            <p:strVal val="0-#ppt_w/2"/>
                                          </p:val>
                                        </p:tav>
                                        <p:tav tm="100000">
                                          <p:val>
                                            <p:strVal val="#ppt_x"/>
                                          </p:val>
                                        </p:tav>
                                      </p:tavLst>
                                    </p:anim>
                                    <p:anim calcmode="lin" valueType="num">
                                      <p:cBhvr additive="base">
                                        <p:cTn id="14" dur="500" fill="hold"/>
                                        <p:tgtEl>
                                          <p:spTgt spid="235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4"/>
                                        </p:tgtEl>
                                        <p:attrNameLst>
                                          <p:attrName>style.visibility</p:attrName>
                                        </p:attrNameLst>
                                      </p:cBhvr>
                                      <p:to>
                                        <p:strVal val="visible"/>
                                      </p:to>
                                    </p:set>
                                    <p:anim calcmode="lin" valueType="num">
                                      <p:cBhvr additive="base">
                                        <p:cTn id="19" dur="500" fill="hold"/>
                                        <p:tgtEl>
                                          <p:spTgt spid="23554"/>
                                        </p:tgtEl>
                                        <p:attrNameLst>
                                          <p:attrName>ppt_x</p:attrName>
                                        </p:attrNameLst>
                                      </p:cBhvr>
                                      <p:tavLst>
                                        <p:tav tm="0">
                                          <p:val>
                                            <p:strVal val="0-#ppt_w/2"/>
                                          </p:val>
                                        </p:tav>
                                        <p:tav tm="100000">
                                          <p:val>
                                            <p:strVal val="#ppt_x"/>
                                          </p:val>
                                        </p:tav>
                                      </p:tavLst>
                                    </p:anim>
                                    <p:anim calcmode="lin" valueType="num">
                                      <p:cBhvr additive="base">
                                        <p:cTn id="20" dur="500" fill="hold"/>
                                        <p:tgtEl>
                                          <p:spTgt spid="2355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3559"/>
                                        </p:tgtEl>
                                        <p:attrNameLst>
                                          <p:attrName>style.visibility</p:attrName>
                                        </p:attrNameLst>
                                      </p:cBhvr>
                                      <p:to>
                                        <p:strVal val="visible"/>
                                      </p:to>
                                    </p:set>
                                    <p:animEffect transition="in" filter="box(in)">
                                      <p:cBhvr>
                                        <p:cTn id="25"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55638" y="685800"/>
            <a:ext cx="8145462" cy="838200"/>
          </a:xfrm>
        </p:spPr>
        <p:txBody>
          <a:bodyPr>
            <a:normAutofit fontScale="90000"/>
          </a:bodyPr>
          <a:lstStyle/>
          <a:p>
            <a:r>
              <a:rPr lang="en-US" dirty="0" smtClean="0"/>
              <a:t>Port Security</a:t>
            </a:r>
            <a:br>
              <a:rPr lang="en-US" dirty="0" smtClean="0"/>
            </a:br>
            <a:r>
              <a:rPr lang="en-US" dirty="0" smtClean="0"/>
              <a:t>	Table of Commands</a:t>
            </a:r>
            <a:endParaRPr lang="en-US" dirty="0"/>
          </a:p>
        </p:txBody>
      </p:sp>
      <p:sp>
        <p:nvSpPr>
          <p:cNvPr id="32771" name="Rectangle 3"/>
          <p:cNvSpPr>
            <a:spLocks noGrp="1" noChangeArrowheads="1"/>
          </p:cNvSpPr>
          <p:nvPr>
            <p:ph idx="1"/>
          </p:nvPr>
        </p:nvSpPr>
        <p:spPr>
          <a:xfrm>
            <a:off x="152400" y="1524000"/>
            <a:ext cx="8991601" cy="5334000"/>
          </a:xfrm>
        </p:spPr>
        <p:txBody>
          <a:bodyPr/>
          <a:lstStyle/>
          <a:p>
            <a:pPr>
              <a:buFontTx/>
              <a:buNone/>
            </a:pPr>
            <a:r>
              <a:rPr lang="en-US">
                <a:cs typeface="Times New Roman" pitchFamily="18" charset="0"/>
              </a:rPr>
              <a:t>   </a:t>
            </a:r>
          </a:p>
        </p:txBody>
      </p:sp>
      <p:graphicFrame>
        <p:nvGraphicFramePr>
          <p:cNvPr id="32773" name="Object 5"/>
          <p:cNvGraphicFramePr>
            <a:graphicFrameLocks noChangeAspect="1"/>
          </p:cNvGraphicFramePr>
          <p:nvPr/>
        </p:nvGraphicFramePr>
        <p:xfrm>
          <a:off x="304800" y="1524000"/>
          <a:ext cx="8381999" cy="5181600"/>
        </p:xfrm>
        <a:graphic>
          <a:graphicData uri="http://schemas.openxmlformats.org/presentationml/2006/ole">
            <mc:AlternateContent xmlns:mc="http://schemas.openxmlformats.org/markup-compatibility/2006">
              <mc:Choice xmlns:v="urn:schemas-microsoft-com:vml" Requires="v">
                <p:oleObj spid="_x0000_s7176" name="Document" r:id="rId4" imgW="6343560" imgH="4518360" progId="Word.Document.8">
                  <p:embed/>
                </p:oleObj>
              </mc:Choice>
              <mc:Fallback>
                <p:oleObj name="Document" r:id="rId4" imgW="6343560" imgH="451836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524000"/>
                        <a:ext cx="8381999"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DISABLING PORT SECURITY </a:t>
            </a:r>
          </a:p>
        </p:txBody>
      </p:sp>
      <p:graphicFrame>
        <p:nvGraphicFramePr>
          <p:cNvPr id="41984" name="Object 0"/>
          <p:cNvGraphicFramePr>
            <a:graphicFrameLocks noChangeAspect="1"/>
          </p:cNvGraphicFramePr>
          <p:nvPr/>
        </p:nvGraphicFramePr>
        <p:xfrm>
          <a:off x="228600" y="1524000"/>
          <a:ext cx="8458200" cy="5105400"/>
        </p:xfrm>
        <a:graphic>
          <a:graphicData uri="http://schemas.openxmlformats.org/presentationml/2006/ole">
            <mc:AlternateContent xmlns:mc="http://schemas.openxmlformats.org/markup-compatibility/2006">
              <mc:Choice xmlns:v="urn:schemas-microsoft-com:vml" Requires="v">
                <p:oleObj spid="_x0000_s8200" name="Document" r:id="rId4" imgW="6335280" imgH="4773600" progId="Word.Document.8">
                  <p:embed/>
                </p:oleObj>
              </mc:Choice>
              <mc:Fallback>
                <p:oleObj name="Document" r:id="rId4" imgW="6335280" imgH="4773600"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24000"/>
                        <a:ext cx="8458200" cy="510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a:xfrm>
            <a:off x="304800" y="1447800"/>
            <a:ext cx="8610600" cy="5029200"/>
          </a:xfrm>
        </p:spPr>
        <p:txBody>
          <a:bodyPr/>
          <a:lstStyle/>
          <a:p>
            <a:r>
              <a:rPr lang="en-US" dirty="0" err="1" smtClean="0"/>
              <a:t>Switch#conf</a:t>
            </a:r>
            <a:r>
              <a:rPr lang="en-US" dirty="0" smtClean="0"/>
              <a:t>  terminal</a:t>
            </a:r>
          </a:p>
          <a:p>
            <a:r>
              <a:rPr lang="en-US" dirty="0" smtClean="0"/>
              <a:t>Switch(conf)# </a:t>
            </a:r>
            <a:r>
              <a:rPr lang="en-US" dirty="0" err="1" smtClean="0"/>
              <a:t>int</a:t>
            </a:r>
            <a:r>
              <a:rPr lang="en-US" dirty="0" smtClean="0"/>
              <a:t> fa0/1</a:t>
            </a:r>
          </a:p>
          <a:p>
            <a:r>
              <a:rPr lang="en-US" dirty="0" smtClean="0"/>
              <a:t>Switch(</a:t>
            </a:r>
            <a:r>
              <a:rPr lang="en-US" dirty="0" err="1" smtClean="0"/>
              <a:t>conf</a:t>
            </a:r>
            <a:r>
              <a:rPr lang="en-US" dirty="0" smtClean="0"/>
              <a:t>-if)# </a:t>
            </a:r>
            <a:r>
              <a:rPr lang="en-US" dirty="0" err="1" smtClean="0"/>
              <a:t>switchport</a:t>
            </a:r>
            <a:r>
              <a:rPr lang="en-US" dirty="0" smtClean="0"/>
              <a:t> mode access</a:t>
            </a:r>
          </a:p>
          <a:p>
            <a:r>
              <a:rPr lang="en-US" dirty="0" smtClean="0"/>
              <a:t>Switch(</a:t>
            </a:r>
            <a:r>
              <a:rPr lang="en-US" dirty="0" err="1" smtClean="0"/>
              <a:t>conf</a:t>
            </a:r>
            <a:r>
              <a:rPr lang="en-US" dirty="0" smtClean="0"/>
              <a:t>-if)# </a:t>
            </a:r>
            <a:r>
              <a:rPr lang="en-US" dirty="0" err="1" smtClean="0"/>
              <a:t>switchport</a:t>
            </a:r>
            <a:r>
              <a:rPr lang="en-US" dirty="0" smtClean="0"/>
              <a:t> port-security </a:t>
            </a:r>
          </a:p>
          <a:p>
            <a:r>
              <a:rPr lang="en-US" dirty="0" smtClean="0"/>
              <a:t>Switch(</a:t>
            </a:r>
            <a:r>
              <a:rPr lang="en-US" dirty="0" err="1" smtClean="0"/>
              <a:t>conf</a:t>
            </a:r>
            <a:r>
              <a:rPr lang="en-US" dirty="0" smtClean="0"/>
              <a:t>-if)# </a:t>
            </a:r>
            <a:r>
              <a:rPr lang="en-US" dirty="0" err="1" smtClean="0"/>
              <a:t>switchport</a:t>
            </a:r>
            <a:r>
              <a:rPr lang="en-US" dirty="0" smtClean="0"/>
              <a:t> port-security maximum 1</a:t>
            </a:r>
          </a:p>
          <a:p>
            <a:r>
              <a:rPr lang="en-US" dirty="0" smtClean="0"/>
              <a:t>Switch(</a:t>
            </a:r>
            <a:r>
              <a:rPr lang="en-US" dirty="0" err="1" smtClean="0"/>
              <a:t>conf</a:t>
            </a:r>
            <a:r>
              <a:rPr lang="en-US" dirty="0" smtClean="0"/>
              <a:t>-if)# </a:t>
            </a:r>
            <a:r>
              <a:rPr lang="en-US" dirty="0" err="1" smtClean="0"/>
              <a:t>switchport</a:t>
            </a:r>
            <a:r>
              <a:rPr lang="en-US" dirty="0" smtClean="0"/>
              <a:t> port-security mac-add </a:t>
            </a:r>
            <a:r>
              <a:rPr lang="en-US" dirty="0" err="1" smtClean="0"/>
              <a:t>xx.xx.xxx</a:t>
            </a:r>
            <a:endParaRPr lang="en-US" dirty="0" smtClean="0"/>
          </a:p>
          <a:p>
            <a:r>
              <a:rPr lang="en-US" dirty="0" smtClean="0"/>
              <a:t>Switch(</a:t>
            </a:r>
            <a:r>
              <a:rPr lang="en-US" dirty="0" err="1" smtClean="0"/>
              <a:t>conf</a:t>
            </a:r>
            <a:r>
              <a:rPr lang="en-US" dirty="0" smtClean="0"/>
              <a:t>-if)# </a:t>
            </a:r>
            <a:r>
              <a:rPr lang="en-US" dirty="0" err="1" smtClean="0"/>
              <a:t>switchport</a:t>
            </a:r>
            <a:r>
              <a:rPr lang="en-US" dirty="0" smtClean="0"/>
              <a:t> port-security violation shutdown</a:t>
            </a:r>
          </a:p>
          <a:p>
            <a:r>
              <a:rPr lang="en-US" dirty="0" smtClean="0"/>
              <a:t>Switch(</a:t>
            </a:r>
            <a:r>
              <a:rPr lang="en-US" dirty="0" err="1" smtClean="0"/>
              <a:t>conf</a:t>
            </a:r>
            <a:r>
              <a:rPr lang="en-US" smtClean="0"/>
              <a:t>-if)# </a:t>
            </a:r>
            <a:r>
              <a:rPr lang="en-US" dirty="0" smtClean="0"/>
              <a:t>spanning-tree </a:t>
            </a:r>
            <a:r>
              <a:rPr lang="en-US" dirty="0" err="1" smtClean="0"/>
              <a:t>portfast</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lstStyle/>
          <a:p>
            <a:r>
              <a:rPr lang="en-US" dirty="0" smtClean="0"/>
              <a:t>Show commands;</a:t>
            </a:r>
          </a:p>
          <a:p>
            <a:pPr lvl="1"/>
            <a:r>
              <a:rPr lang="en-US" dirty="0" smtClean="0"/>
              <a:t>Switch# </a:t>
            </a:r>
            <a:r>
              <a:rPr lang="en-US" dirty="0" err="1" smtClean="0"/>
              <a:t>sh</a:t>
            </a:r>
            <a:r>
              <a:rPr lang="en-US" dirty="0" smtClean="0"/>
              <a:t> port-security</a:t>
            </a:r>
          </a:p>
          <a:p>
            <a:pPr lvl="1"/>
            <a:r>
              <a:rPr lang="en-US" dirty="0" smtClean="0"/>
              <a:t>Switch# </a:t>
            </a:r>
            <a:r>
              <a:rPr lang="en-US" dirty="0" err="1" smtClean="0"/>
              <a:t>sh</a:t>
            </a:r>
            <a:r>
              <a:rPr lang="en-US" dirty="0" smtClean="0"/>
              <a:t> port-security </a:t>
            </a:r>
            <a:r>
              <a:rPr lang="en-US" dirty="0" err="1" smtClean="0"/>
              <a:t>int</a:t>
            </a:r>
            <a:r>
              <a:rPr lang="en-US" dirty="0" smtClean="0"/>
              <a:t> fa0/1</a:t>
            </a:r>
          </a:p>
          <a:p>
            <a:pPr lvl="1"/>
            <a:r>
              <a:rPr lang="en-US" dirty="0" smtClean="0"/>
              <a:t>Switch# </a:t>
            </a:r>
            <a:r>
              <a:rPr lang="en-US" dirty="0" err="1" smtClean="0"/>
              <a:t>sh</a:t>
            </a:r>
            <a:r>
              <a:rPr lang="en-US" dirty="0" smtClean="0"/>
              <a:t> </a:t>
            </a:r>
            <a:r>
              <a:rPr lang="en-US" dirty="0" err="1" smtClean="0"/>
              <a:t>ip</a:t>
            </a:r>
            <a:r>
              <a:rPr lang="en-US" dirty="0" smtClean="0"/>
              <a:t> </a:t>
            </a:r>
            <a:r>
              <a:rPr lang="en-US" dirty="0" err="1" smtClean="0"/>
              <a:t>int</a:t>
            </a:r>
            <a:r>
              <a:rPr lang="en-US" dirty="0" smtClean="0"/>
              <a:t> brief</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Lecture </a:t>
            </a:r>
            <a:r>
              <a:rPr lang="en-US" dirty="0" smtClean="0"/>
              <a:t>Overview</a:t>
            </a:r>
            <a:endParaRPr lang="en-US" dirty="0"/>
          </a:p>
        </p:txBody>
      </p:sp>
      <p:sp>
        <p:nvSpPr>
          <p:cNvPr id="3" name="Content Placeholder 2"/>
          <p:cNvSpPr>
            <a:spLocks noGrp="1"/>
          </p:cNvSpPr>
          <p:nvPr>
            <p:ph idx="1"/>
          </p:nvPr>
        </p:nvSpPr>
        <p:spPr/>
        <p:txBody>
          <a:bodyPr/>
          <a:lstStyle/>
          <a:p>
            <a:endParaRPr lang="en-US" dirty="0" smtClean="0"/>
          </a:p>
          <a:p>
            <a:pPr>
              <a:buNone/>
            </a:pPr>
            <a:r>
              <a:rPr lang="en-US" sz="3600" b="1" dirty="0" smtClean="0">
                <a:latin typeface="Verdana" pitchFamily="34" charset="0"/>
                <a:ea typeface="Verdana" pitchFamily="34" charset="0"/>
                <a:cs typeface="Verdana" pitchFamily="34" charset="0"/>
              </a:rPr>
              <a:t>		</a:t>
            </a:r>
            <a:r>
              <a:rPr lang="en-US" sz="3600" b="1" smtClean="0">
                <a:latin typeface="Verdana" pitchFamily="34" charset="0"/>
                <a:ea typeface="Verdana" pitchFamily="34" charset="0"/>
                <a:cs typeface="Verdana" pitchFamily="34" charset="0"/>
              </a:rPr>
              <a:t>	Switch Port </a:t>
            </a:r>
            <a:r>
              <a:rPr lang="en-US" sz="3600" b="1" dirty="0" smtClean="0">
                <a:latin typeface="Verdana" pitchFamily="34" charset="0"/>
                <a:ea typeface="Verdana" pitchFamily="34" charset="0"/>
                <a:cs typeface="Verdana" pitchFamily="34" charset="0"/>
              </a:rPr>
              <a:t>Security</a:t>
            </a:r>
            <a:endParaRPr lang="en-US" sz="3600"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Security</a:t>
            </a:r>
            <a:endParaRPr lang="ur-PK" dirty="0"/>
          </a:p>
        </p:txBody>
      </p:sp>
      <p:sp>
        <p:nvSpPr>
          <p:cNvPr id="3" name="Content Placeholder 2"/>
          <p:cNvSpPr>
            <a:spLocks noGrp="1"/>
          </p:cNvSpPr>
          <p:nvPr>
            <p:ph idx="1"/>
          </p:nvPr>
        </p:nvSpPr>
        <p:spPr/>
        <p:txBody>
          <a:bodyPr>
            <a:normAutofit fontScale="85000" lnSpcReduction="10000"/>
          </a:bodyPr>
          <a:lstStyle/>
          <a:p>
            <a:pPr>
              <a:lnSpc>
                <a:spcPct val="90000"/>
              </a:lnSpc>
            </a:pPr>
            <a:r>
              <a:rPr lang="en-US" sz="2400" dirty="0" smtClean="0">
                <a:latin typeface="Verdana" pitchFamily="34" charset="0"/>
                <a:ea typeface="Verdana" pitchFamily="34" charset="0"/>
                <a:cs typeface="Verdana" pitchFamily="34" charset="0"/>
              </a:rPr>
              <a:t>Secured ports restrict a port to a user-defined group of stations. When you assign secure addresses to a secure port, the switch does not forward any packets with source addresses outside the defined group of addresses. If you define the address table of a secure port to contain only one address, the workstation or server attached to that port is guaranteed the full bandwidth of the port. As part of securing the port, you can also define the size of the address table for the port. </a:t>
            </a:r>
          </a:p>
          <a:p>
            <a:pPr>
              <a:buNone/>
            </a:pPr>
            <a:endParaRPr lang="en-US" sz="3200" dirty="0" smtClean="0">
              <a:solidFill>
                <a:srgbClr val="000000"/>
              </a:solidFill>
              <a:latin typeface="Arial" charset="0"/>
              <a:cs typeface="Arial" charset="0"/>
            </a:endParaRPr>
          </a:p>
          <a:p>
            <a:r>
              <a:rPr lang="en-US" sz="2600" dirty="0" smtClean="0">
                <a:solidFill>
                  <a:srgbClr val="000000"/>
                </a:solidFill>
                <a:latin typeface="Arial" charset="0"/>
                <a:cs typeface="Arial" charset="0"/>
              </a:rPr>
              <a:t>Port security can only be configured on static access ports.</a:t>
            </a:r>
            <a:r>
              <a:rPr lang="en-US" sz="2600" dirty="0" smtClean="0"/>
              <a:t> </a:t>
            </a:r>
          </a:p>
          <a:p>
            <a:pPr>
              <a:buNone/>
            </a:pPr>
            <a:endParaRPr lang="ur-PK" dirty="0" smtClean="0"/>
          </a:p>
          <a:p>
            <a:pPr>
              <a:buNone/>
            </a:pPr>
            <a:endParaRPr lang="ur-PK"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Security</a:t>
            </a:r>
            <a:endParaRPr lang="en-US" dirty="0"/>
          </a:p>
        </p:txBody>
      </p:sp>
      <p:sp>
        <p:nvSpPr>
          <p:cNvPr id="3" name="Content Placeholder 2"/>
          <p:cNvSpPr>
            <a:spLocks noGrp="1"/>
          </p:cNvSpPr>
          <p:nvPr>
            <p:ph idx="1"/>
          </p:nvPr>
        </p:nvSpPr>
        <p:spPr/>
        <p:txBody>
          <a:bodyPr/>
          <a:lstStyle/>
          <a:p>
            <a:r>
              <a:rPr lang="en-US" b="1" dirty="0" smtClean="0"/>
              <a:t>Advantages of Port Security:</a:t>
            </a:r>
          </a:p>
          <a:p>
            <a:pPr lvl="1"/>
            <a:r>
              <a:rPr lang="en-US" dirty="0" smtClean="0">
                <a:solidFill>
                  <a:srgbClr val="000000"/>
                </a:solidFill>
                <a:latin typeface="Arial" charset="0"/>
                <a:cs typeface="Arial" charset="0"/>
              </a:rPr>
              <a:t>Dedicated bandwidth If the size of the address table is set to 1, the attached device is guaranteed the full bandwidth of the port.</a:t>
            </a:r>
            <a:endParaRPr lang="en-US" dirty="0" smtClean="0">
              <a:solidFill>
                <a:srgbClr val="000000"/>
              </a:solidFill>
              <a:latin typeface="Arial" charset="0"/>
              <a:cs typeface="Times New Roman" pitchFamily="18" charset="0"/>
            </a:endParaRPr>
          </a:p>
          <a:p>
            <a:endParaRPr lang="en-US" dirty="0" smtClean="0">
              <a:solidFill>
                <a:srgbClr val="000000"/>
              </a:solidFill>
              <a:latin typeface="Arial" charset="0"/>
              <a:cs typeface="Times New Roman" pitchFamily="18" charset="0"/>
            </a:endParaRPr>
          </a:p>
          <a:p>
            <a:pPr lvl="1"/>
            <a:r>
              <a:rPr lang="en-US" dirty="0" smtClean="0">
                <a:solidFill>
                  <a:srgbClr val="000000"/>
                </a:solidFill>
                <a:latin typeface="Arial" charset="0"/>
                <a:cs typeface="Arial" charset="0"/>
              </a:rPr>
              <a:t> Added security—Unknown devices cannot connect to the port</a:t>
            </a:r>
            <a:r>
              <a:rPr lang="en-US" dirty="0" smtClean="0"/>
              <a:t> </a:t>
            </a: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dirty="0" smtClean="0"/>
              <a:t>Port Security</a:t>
            </a:r>
            <a:endParaRPr lang="en-US" dirty="0"/>
          </a:p>
        </p:txBody>
      </p:sp>
      <p:sp>
        <p:nvSpPr>
          <p:cNvPr id="37891" name="Rectangle 3"/>
          <p:cNvSpPr>
            <a:spLocks noGrp="1" noChangeArrowheads="1"/>
          </p:cNvSpPr>
          <p:nvPr>
            <p:ph idx="1"/>
          </p:nvPr>
        </p:nvSpPr>
        <p:spPr>
          <a:xfrm>
            <a:off x="612648" y="1600200"/>
            <a:ext cx="8153400" cy="4953000"/>
          </a:xfrm>
        </p:spPr>
        <p:txBody>
          <a:bodyPr>
            <a:normAutofit/>
          </a:bodyPr>
          <a:lstStyle/>
          <a:p>
            <a:pPr lvl="1">
              <a:lnSpc>
                <a:spcPct val="90000"/>
              </a:lnSpc>
              <a:buNone/>
            </a:pPr>
            <a:r>
              <a:rPr lang="en-US" b="1" dirty="0" smtClean="0"/>
              <a:t>COMMANDS TO VALIDATE PORT SECURITY:</a:t>
            </a:r>
          </a:p>
          <a:p>
            <a:pPr lvl="1">
              <a:lnSpc>
                <a:spcPct val="90000"/>
              </a:lnSpc>
              <a:buNone/>
            </a:pPr>
            <a:endParaRPr lang="en-US" b="1" i="1" dirty="0" smtClean="0">
              <a:solidFill>
                <a:srgbClr val="000000"/>
              </a:solidFill>
              <a:latin typeface="Arial" charset="0"/>
              <a:cs typeface="Arial" charset="0"/>
            </a:endParaRPr>
          </a:p>
          <a:p>
            <a:pPr lvl="1">
              <a:lnSpc>
                <a:spcPct val="90000"/>
              </a:lnSpc>
              <a:buFont typeface="Wingdings" pitchFamily="2" charset="2"/>
              <a:buNone/>
            </a:pPr>
            <a:r>
              <a:rPr lang="en-US" b="1" i="1" dirty="0" smtClean="0">
                <a:solidFill>
                  <a:srgbClr val="000000"/>
                </a:solidFill>
                <a:latin typeface="Arial" charset="0"/>
                <a:cs typeface="Arial" charset="0"/>
              </a:rPr>
              <a:t>Interface</a:t>
            </a:r>
            <a:r>
              <a:rPr lang="en-US" dirty="0" smtClean="0">
                <a:solidFill>
                  <a:srgbClr val="000000"/>
                </a:solidFill>
                <a:latin typeface="Arial" charset="0"/>
                <a:cs typeface="Arial" charset="0"/>
              </a:rPr>
              <a:t> </a:t>
            </a:r>
            <a:r>
              <a:rPr lang="en-US" dirty="0">
                <a:solidFill>
                  <a:srgbClr val="000000"/>
                </a:solidFill>
                <a:latin typeface="Arial" charset="0"/>
                <a:cs typeface="Arial" charset="0"/>
              </a:rPr>
              <a:t>:Port to secure.</a:t>
            </a:r>
          </a:p>
          <a:p>
            <a:pPr lvl="1">
              <a:lnSpc>
                <a:spcPct val="90000"/>
              </a:lnSpc>
              <a:buFont typeface="Wingdings" pitchFamily="2" charset="2"/>
              <a:buNone/>
            </a:pPr>
            <a:endParaRPr lang="en-US" dirty="0">
              <a:solidFill>
                <a:srgbClr val="000000"/>
              </a:solidFill>
              <a:latin typeface="Arial" charset="0"/>
              <a:cs typeface="Arial" charset="0"/>
            </a:endParaRPr>
          </a:p>
          <a:p>
            <a:pPr lvl="1">
              <a:lnSpc>
                <a:spcPct val="90000"/>
              </a:lnSpc>
              <a:buFont typeface="Wingdings" pitchFamily="2" charset="2"/>
              <a:buNone/>
            </a:pPr>
            <a:r>
              <a:rPr lang="en-US" b="1" i="1" dirty="0">
                <a:solidFill>
                  <a:srgbClr val="000000"/>
                </a:solidFill>
                <a:latin typeface="Arial" charset="0"/>
                <a:cs typeface="Arial" charset="0"/>
              </a:rPr>
              <a:t>Security</a:t>
            </a:r>
            <a:r>
              <a:rPr lang="en-US" dirty="0">
                <a:solidFill>
                  <a:srgbClr val="000000"/>
                </a:solidFill>
                <a:latin typeface="Arial" charset="0"/>
                <a:cs typeface="Arial" charset="0"/>
              </a:rPr>
              <a:t> :Enable port security on the port.</a:t>
            </a:r>
          </a:p>
          <a:p>
            <a:pPr lvl="1">
              <a:lnSpc>
                <a:spcPct val="90000"/>
              </a:lnSpc>
              <a:buFont typeface="Wingdings" pitchFamily="2" charset="2"/>
              <a:buNone/>
            </a:pPr>
            <a:endParaRPr lang="en-US" dirty="0">
              <a:solidFill>
                <a:srgbClr val="000000"/>
              </a:solidFill>
              <a:latin typeface="Arial" charset="0"/>
              <a:cs typeface="Arial" charset="0"/>
            </a:endParaRPr>
          </a:p>
          <a:p>
            <a:pPr lvl="1">
              <a:lnSpc>
                <a:spcPct val="90000"/>
              </a:lnSpc>
              <a:buFont typeface="Wingdings" pitchFamily="2" charset="2"/>
              <a:buNone/>
            </a:pPr>
            <a:r>
              <a:rPr lang="en-US" b="1" i="1" dirty="0">
                <a:solidFill>
                  <a:srgbClr val="000000"/>
                </a:solidFill>
                <a:latin typeface="Arial" charset="0"/>
                <a:cs typeface="Arial" charset="0"/>
              </a:rPr>
              <a:t>Trap</a:t>
            </a:r>
            <a:r>
              <a:rPr lang="en-US" dirty="0">
                <a:solidFill>
                  <a:srgbClr val="000000"/>
                </a:solidFill>
                <a:latin typeface="Arial" charset="0"/>
                <a:cs typeface="Arial" charset="0"/>
              </a:rPr>
              <a:t> :Issue a trap when an address-security violation occurs.</a:t>
            </a:r>
          </a:p>
          <a:p>
            <a:pPr lvl="1">
              <a:lnSpc>
                <a:spcPct val="90000"/>
              </a:lnSpc>
              <a:buFont typeface="Wingdings" pitchFamily="2" charset="2"/>
              <a:buNone/>
            </a:pPr>
            <a:endParaRPr lang="en-US" dirty="0">
              <a:solidFill>
                <a:srgbClr val="000000"/>
              </a:solidFill>
              <a:latin typeface="Arial" charset="0"/>
              <a:cs typeface="Arial" charset="0"/>
            </a:endParaRPr>
          </a:p>
          <a:p>
            <a:pPr lvl="1">
              <a:lnSpc>
                <a:spcPct val="90000"/>
              </a:lnSpc>
              <a:buFont typeface="Wingdings" pitchFamily="2" charset="2"/>
              <a:buNone/>
            </a:pPr>
            <a:r>
              <a:rPr lang="en-US" b="1" i="1" dirty="0">
                <a:solidFill>
                  <a:srgbClr val="000000"/>
                </a:solidFill>
                <a:latin typeface="Arial" charset="0"/>
                <a:cs typeface="Arial" charset="0"/>
              </a:rPr>
              <a:t>Shutdown Port</a:t>
            </a:r>
            <a:r>
              <a:rPr lang="en-US" dirty="0">
                <a:solidFill>
                  <a:srgbClr val="000000"/>
                </a:solidFill>
                <a:latin typeface="Arial" charset="0"/>
                <a:cs typeface="Arial" charset="0"/>
              </a:rPr>
              <a:t> :Disable the port when an address-security violation occurs</a:t>
            </a:r>
            <a:r>
              <a:rPr lang="en-US" sz="3200" dirty="0">
                <a:solidFill>
                  <a:srgbClr val="000000"/>
                </a:solidFill>
                <a:latin typeface="Arial" charset="0"/>
                <a:cs typeface="Arial" charset="0"/>
              </a:rPr>
              <a:t>.</a:t>
            </a:r>
          </a:p>
          <a:p>
            <a:pPr lvl="1">
              <a:lnSpc>
                <a:spcPct val="90000"/>
              </a:lnSpc>
              <a:buFont typeface="Wingdings" pitchFamily="2" charset="2"/>
              <a:buNone/>
            </a:pPr>
            <a:endParaRPr lang="en-US" sz="3200" dirty="0">
              <a:solidFill>
                <a:srgbClr val="000000"/>
              </a:solidFill>
              <a:latin typeface="Arial" charset="0"/>
              <a:cs typeface="Arial" charset="0"/>
            </a:endParaRPr>
          </a:p>
        </p:txBody>
      </p:sp>
    </p:spTree>
  </p:cSld>
  <p:clrMapOvr>
    <a:masterClrMapping/>
  </p:clrMapOvr>
  <p:transition>
    <p:check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dirty="0" smtClean="0"/>
              <a:t>Port Security</a:t>
            </a:r>
            <a:endParaRPr lang="en-US" dirty="0"/>
          </a:p>
        </p:txBody>
      </p:sp>
      <p:sp>
        <p:nvSpPr>
          <p:cNvPr id="36867" name="Rectangle 3"/>
          <p:cNvSpPr>
            <a:spLocks noGrp="1" noChangeArrowheads="1"/>
          </p:cNvSpPr>
          <p:nvPr>
            <p:ph idx="1"/>
          </p:nvPr>
        </p:nvSpPr>
        <p:spPr/>
        <p:txBody>
          <a:bodyPr/>
          <a:lstStyle/>
          <a:p>
            <a:pPr lvl="1">
              <a:lnSpc>
                <a:spcPct val="90000"/>
              </a:lnSpc>
              <a:buFont typeface="Wingdings" pitchFamily="2" charset="2"/>
              <a:buNone/>
            </a:pPr>
            <a:r>
              <a:rPr lang="en-US" b="1" i="1" dirty="0">
                <a:solidFill>
                  <a:srgbClr val="000000"/>
                </a:solidFill>
                <a:latin typeface="Arial" charset="0"/>
                <a:cs typeface="Arial" charset="0"/>
              </a:rPr>
              <a:t>Secure Addresses</a:t>
            </a:r>
            <a:r>
              <a:rPr lang="en-US" dirty="0">
                <a:solidFill>
                  <a:srgbClr val="000000"/>
                </a:solidFill>
                <a:latin typeface="Arial" charset="0"/>
                <a:cs typeface="Arial" charset="0"/>
              </a:rPr>
              <a:t> :Number of addresses in the secure address table for this port. Secure ports have at least one address.</a:t>
            </a:r>
          </a:p>
          <a:p>
            <a:pPr lvl="1">
              <a:lnSpc>
                <a:spcPct val="90000"/>
              </a:lnSpc>
              <a:buFont typeface="Wingdings" pitchFamily="2" charset="2"/>
              <a:buNone/>
            </a:pPr>
            <a:endParaRPr lang="en-US" dirty="0">
              <a:solidFill>
                <a:srgbClr val="000000"/>
              </a:solidFill>
              <a:latin typeface="Arial" charset="0"/>
              <a:cs typeface="Arial" charset="0"/>
            </a:endParaRPr>
          </a:p>
          <a:p>
            <a:pPr lvl="1">
              <a:lnSpc>
                <a:spcPct val="90000"/>
              </a:lnSpc>
              <a:buFont typeface="Wingdings" pitchFamily="2" charset="2"/>
              <a:buNone/>
            </a:pPr>
            <a:r>
              <a:rPr lang="en-US" b="1" i="1" dirty="0">
                <a:solidFill>
                  <a:srgbClr val="000000"/>
                </a:solidFill>
                <a:latin typeface="Arial" charset="0"/>
                <a:cs typeface="Arial" charset="0"/>
              </a:rPr>
              <a:t>Max Addresses</a:t>
            </a:r>
            <a:r>
              <a:rPr lang="en-US" dirty="0">
                <a:solidFill>
                  <a:srgbClr val="000000"/>
                </a:solidFill>
                <a:latin typeface="Arial" charset="0"/>
                <a:cs typeface="Arial" charset="0"/>
              </a:rPr>
              <a:t> :Number of addresses that the secure address table for the port can contain.</a:t>
            </a:r>
          </a:p>
          <a:p>
            <a:pPr lvl="1">
              <a:lnSpc>
                <a:spcPct val="90000"/>
              </a:lnSpc>
              <a:buFont typeface="Wingdings" pitchFamily="2" charset="2"/>
              <a:buNone/>
            </a:pPr>
            <a:endParaRPr lang="en-US" dirty="0">
              <a:solidFill>
                <a:srgbClr val="000000"/>
              </a:solidFill>
              <a:latin typeface="Arial" charset="0"/>
              <a:cs typeface="Arial" charset="0"/>
            </a:endParaRPr>
          </a:p>
          <a:p>
            <a:pPr lvl="1">
              <a:lnSpc>
                <a:spcPct val="90000"/>
              </a:lnSpc>
              <a:buFont typeface="Wingdings" pitchFamily="2" charset="2"/>
              <a:buNone/>
            </a:pPr>
            <a:r>
              <a:rPr lang="en-US" b="1" i="1" dirty="0">
                <a:solidFill>
                  <a:srgbClr val="000000"/>
                </a:solidFill>
                <a:latin typeface="Arial" charset="0"/>
                <a:cs typeface="Arial" charset="0"/>
              </a:rPr>
              <a:t>Security Rejects</a:t>
            </a:r>
            <a:r>
              <a:rPr lang="en-US" dirty="0">
                <a:solidFill>
                  <a:srgbClr val="000000"/>
                </a:solidFill>
                <a:latin typeface="Arial" charset="0"/>
                <a:cs typeface="Arial" charset="0"/>
              </a:rPr>
              <a:t> :Number of unauthorized addresses seen on the port.</a:t>
            </a:r>
          </a:p>
          <a:p>
            <a:pPr lvl="1">
              <a:lnSpc>
                <a:spcPct val="90000"/>
              </a:lnSpc>
              <a:buFont typeface="Wingdings" pitchFamily="2" charset="2"/>
              <a:buNone/>
            </a:pPr>
            <a:endParaRPr lang="en-US" dirty="0"/>
          </a:p>
        </p:txBody>
      </p:sp>
    </p:spTree>
  </p:cSld>
  <p:clrMapOvr>
    <a:masterClrMapping/>
  </p:clrMapOvr>
  <p:transition>
    <p:check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Port Security</a:t>
            </a:r>
            <a:endParaRPr lang="en-US" b="1" u="sng" dirty="0"/>
          </a:p>
        </p:txBody>
      </p:sp>
      <p:sp>
        <p:nvSpPr>
          <p:cNvPr id="40964" name="Rectangle 4"/>
          <p:cNvSpPr>
            <a:spLocks noGrp="1" noChangeArrowheads="1"/>
          </p:cNvSpPr>
          <p:nvPr>
            <p:ph idx="1"/>
          </p:nvPr>
        </p:nvSpPr>
        <p:spPr>
          <a:noFill/>
          <a:ln/>
        </p:spPr>
        <p:txBody>
          <a:bodyPr/>
          <a:lstStyle/>
          <a:p>
            <a:pPr>
              <a:buNone/>
            </a:pPr>
            <a:r>
              <a:rPr lang="en-US" sz="3200" b="1" dirty="0" smtClean="0"/>
              <a:t>Security Violation Mode:</a:t>
            </a:r>
            <a:endParaRPr lang="en-US" sz="2800" b="1" dirty="0" smtClean="0"/>
          </a:p>
          <a:p>
            <a:r>
              <a:rPr lang="en-US" sz="2800" b="1" dirty="0" smtClean="0"/>
              <a:t>Shutdown</a:t>
            </a:r>
            <a:r>
              <a:rPr lang="en-US" sz="2800" dirty="0" smtClean="0"/>
              <a:t>- </a:t>
            </a:r>
            <a:r>
              <a:rPr lang="en-US" sz="2800" dirty="0"/>
              <a:t>The interface is shut down immediately following a security violation</a:t>
            </a:r>
          </a:p>
          <a:p>
            <a:r>
              <a:rPr lang="en-US" sz="2800" b="1" dirty="0"/>
              <a:t>Restrict</a:t>
            </a:r>
            <a:r>
              <a:rPr lang="en-US" sz="2800" dirty="0"/>
              <a:t>- A security violation sends a trap to the network management station.</a:t>
            </a:r>
          </a:p>
          <a:p>
            <a:r>
              <a:rPr lang="en-US" sz="2800" b="1" dirty="0"/>
              <a:t>Protect</a:t>
            </a:r>
            <a:r>
              <a:rPr lang="en-US" sz="2800" dirty="0"/>
              <a:t>- When the port secure addresses reach the allowed limit on the port, all packets with unknown addresses are dropped.   </a:t>
            </a:r>
          </a:p>
          <a:p>
            <a:pPr>
              <a:buFontTx/>
              <a:buNone/>
            </a:pPr>
            <a:r>
              <a:rPr lang="en-US" sz="2800" b="1" i="1" dirty="0"/>
              <a:t>**The default is shutdown</a:t>
            </a:r>
          </a:p>
          <a:p>
            <a:pPr>
              <a:buFontTx/>
              <a:buNone/>
            </a:pPr>
            <a:endParaRPr lang="en-US" sz="2800" b="1" i="1" dirty="0"/>
          </a:p>
          <a:p>
            <a:pPr>
              <a:buFontTx/>
              <a:buNone/>
            </a:pP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Violation Mode</a:t>
            </a:r>
            <a:r>
              <a:rPr lang="en-US" dirty="0" smtClean="0"/>
              <a:t>:</a:t>
            </a:r>
            <a:endParaRPr lang="en-US" dirty="0"/>
          </a:p>
        </p:txBody>
      </p:sp>
      <p:pic>
        <p:nvPicPr>
          <p:cNvPr id="1126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741" t="28720" r="27379" b="42864"/>
          <a:stretch/>
        </p:blipFill>
        <p:spPr bwMode="auto">
          <a:xfrm>
            <a:off x="609600" y="2133600"/>
            <a:ext cx="830580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65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normAutofit/>
          </a:bodyPr>
          <a:lstStyle/>
          <a:p>
            <a:r>
              <a:rPr lang="en-US" dirty="0" smtClean="0"/>
              <a:t>Port Security</a:t>
            </a:r>
            <a:endParaRPr lang="en-US" dirty="0"/>
          </a:p>
        </p:txBody>
      </p:sp>
      <p:sp>
        <p:nvSpPr>
          <p:cNvPr id="10245" name="Rectangle 5"/>
          <p:cNvSpPr>
            <a:spLocks noGrp="1" noChangeArrowheads="1"/>
          </p:cNvSpPr>
          <p:nvPr>
            <p:ph idx="1"/>
          </p:nvPr>
        </p:nvSpPr>
        <p:spPr/>
        <p:txBody>
          <a:bodyPr/>
          <a:lstStyle/>
          <a:p>
            <a:pPr>
              <a:lnSpc>
                <a:spcPct val="90000"/>
              </a:lnSpc>
              <a:buNone/>
            </a:pPr>
            <a:r>
              <a:rPr lang="en-US" sz="2800" b="1" dirty="0" smtClean="0">
                <a:cs typeface="Times New Roman" pitchFamily="18" charset="0"/>
              </a:rPr>
              <a:t>Defining the Maximum Secure Address Count:</a:t>
            </a:r>
          </a:p>
          <a:p>
            <a:pPr>
              <a:lnSpc>
                <a:spcPct val="90000"/>
              </a:lnSpc>
            </a:pPr>
            <a:r>
              <a:rPr lang="en-US" sz="2800" dirty="0" smtClean="0">
                <a:solidFill>
                  <a:srgbClr val="000000"/>
                </a:solidFill>
                <a:latin typeface="Arial" charset="0"/>
                <a:cs typeface="Arial" charset="0"/>
              </a:rPr>
              <a:t>A </a:t>
            </a:r>
            <a:r>
              <a:rPr lang="en-US" sz="2800" dirty="0">
                <a:solidFill>
                  <a:srgbClr val="000000"/>
                </a:solidFill>
                <a:latin typeface="Arial" charset="0"/>
                <a:cs typeface="Arial" charset="0"/>
              </a:rPr>
              <a:t>secure port can have from 1 to 132 associated secure addresses. Setting one address in the MAC address table for the port ensures that the attached device has the full bandwidth of the port. </a:t>
            </a:r>
            <a:r>
              <a:rPr lang="en-US" sz="2800" dirty="0">
                <a:solidFill>
                  <a:srgbClr val="000000"/>
                </a:solidFill>
                <a:latin typeface="Arial" charset="0"/>
                <a:cs typeface="Times New Roman" pitchFamily="18" charset="0"/>
              </a:rPr>
              <a:t>If the secure-port maximum addresses are set between 1 to 132 addresses and some of the secure addresses have not been added by user, the remaining addresses are dynamically learnt and become secure addresses.</a:t>
            </a:r>
          </a:p>
          <a:p>
            <a:pPr>
              <a:lnSpc>
                <a:spcPct val="90000"/>
              </a:lnSpc>
            </a:pPr>
            <a:endParaRPr lang="en-US" sz="2800" dirty="0">
              <a:solidFill>
                <a:srgbClr val="000000"/>
              </a:solidFill>
              <a:latin typeface="Arial" charset="0"/>
              <a:cs typeface="Arial" charset="0"/>
            </a:endParaRPr>
          </a:p>
        </p:txBody>
      </p:sp>
    </p:spTree>
  </p:cSld>
  <p:clrMapOvr>
    <a:masterClrMapping/>
  </p:clrMapOvr>
  <p:transition>
    <p:checker/>
  </p:transition>
  <p:timing>
    <p:tnLst>
      <p:par>
        <p:cTn id="1" dur="indefinite" restart="never" nodeType="tmRoot"/>
      </p:par>
    </p:tnLst>
  </p:timing>
</p:sld>
</file>

<file path=ppt/theme/theme1.xml><?xml version="1.0" encoding="utf-8"?>
<a:theme xmlns:a="http://schemas.openxmlformats.org/drawingml/2006/main" name="cisco">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cisco</Template>
  <TotalTime>72</TotalTime>
  <Words>516</Words>
  <Application>Microsoft Office PowerPoint</Application>
  <PresentationFormat>On-screen Show (4:3)</PresentationFormat>
  <Paragraphs>70</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cisco</vt:lpstr>
      <vt:lpstr>Document</vt:lpstr>
      <vt:lpstr>Port Security</vt:lpstr>
      <vt:lpstr>Lecture Overview</vt:lpstr>
      <vt:lpstr>Port Security</vt:lpstr>
      <vt:lpstr>Port Security</vt:lpstr>
      <vt:lpstr>Port Security</vt:lpstr>
      <vt:lpstr>Port Security</vt:lpstr>
      <vt:lpstr>Port Security</vt:lpstr>
      <vt:lpstr>Security Violation Mode:</vt:lpstr>
      <vt:lpstr>Port Security</vt:lpstr>
      <vt:lpstr>Port Security</vt:lpstr>
      <vt:lpstr>Port Security  Table of Commands</vt:lpstr>
      <vt:lpstr>Port Security  Table of Commands</vt:lpstr>
      <vt:lpstr>DISABLING PORT SECURITY </vt:lpstr>
      <vt:lpstr>Commands</vt:lpstr>
      <vt:lpstr>Commands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mna</dc:creator>
  <cp:lastModifiedBy>MNA</cp:lastModifiedBy>
  <cp:revision>41</cp:revision>
  <dcterms:created xsi:type="dcterms:W3CDTF">2011-07-23T06:13:29Z</dcterms:created>
  <dcterms:modified xsi:type="dcterms:W3CDTF">2018-03-08T06:04:37Z</dcterms:modified>
</cp:coreProperties>
</file>