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6" r:id="rId4"/>
    <p:sldId id="257" r:id="rId5"/>
    <p:sldId id="258" r:id="rId6"/>
    <p:sldId id="259" r:id="rId7"/>
    <p:sldId id="260" r:id="rId8"/>
    <p:sldId id="267" r:id="rId9"/>
    <p:sldId id="268" r:id="rId10"/>
    <p:sldId id="271" r:id="rId11"/>
    <p:sldId id="27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D15AC90-AA1F-4A66-A0C3-F6ECC773E3E2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8230046-6FEA-4928-9B90-B6B373957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CDP (Cisco Discovery Protocol)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4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The  </a:t>
            </a:r>
            <a:r>
              <a:rPr lang="en-US" sz="4400" b="1" u="sng" dirty="0" smtClean="0"/>
              <a:t>“LLDP” Commands</a:t>
            </a:r>
            <a:endParaRPr lang="en-US" sz="4400" b="1" u="sng" dirty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688098"/>
            <a:ext cx="8610600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Commands;</a:t>
            </a:r>
          </a:p>
          <a:p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To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enable LLDP at configuration mode</a:t>
            </a:r>
            <a:endParaRPr lang="en-US" sz="2800" b="1" dirty="0" smtClean="0"/>
          </a:p>
          <a:p>
            <a:r>
              <a:rPr lang="en-US" sz="2800" b="1" dirty="0" smtClean="0"/>
              <a:t>	</a:t>
            </a:r>
            <a:r>
              <a:rPr lang="en-US" sz="2800" b="1" dirty="0" smtClean="0"/>
              <a:t>R(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)# </a:t>
            </a:r>
            <a:r>
              <a:rPr lang="en-US" sz="2800" b="1" dirty="0" err="1" smtClean="0"/>
              <a:t>lldp</a:t>
            </a:r>
            <a:r>
              <a:rPr lang="en-US" sz="2800" b="1" dirty="0" smtClean="0"/>
              <a:t> run</a:t>
            </a:r>
            <a:endParaRPr lang="en-US" sz="28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8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To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enable LLDP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at interface mode </a:t>
            </a:r>
            <a:r>
              <a:rPr lang="en-US" sz="2800" b="1" dirty="0" smtClean="0">
                <a:sym typeface="Wingdings" pitchFamily="2" charset="2"/>
              </a:rPr>
              <a:t>	</a:t>
            </a:r>
            <a:endParaRPr lang="en-US" sz="2800" b="1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R(</a:t>
            </a:r>
            <a:r>
              <a:rPr lang="en-US" sz="2800" b="1" dirty="0" err="1" smtClean="0">
                <a:sym typeface="Wingdings" pitchFamily="2" charset="2"/>
              </a:rPr>
              <a:t>config</a:t>
            </a:r>
            <a:r>
              <a:rPr lang="en-US" sz="2800" b="1" dirty="0" smtClean="0">
                <a:sym typeface="Wingdings" pitchFamily="2" charset="2"/>
              </a:rPr>
              <a:t>)#</a:t>
            </a:r>
            <a:r>
              <a:rPr lang="en-US" sz="2800" b="1" dirty="0" err="1" smtClean="0">
                <a:sym typeface="Wingdings" pitchFamily="2" charset="2"/>
              </a:rPr>
              <a:t>int</a:t>
            </a:r>
            <a:r>
              <a:rPr lang="en-US" sz="2800" b="1" dirty="0" smtClean="0">
                <a:sym typeface="Wingdings" pitchFamily="2" charset="2"/>
              </a:rPr>
              <a:t> s0/0 </a:t>
            </a:r>
          </a:p>
          <a:p>
            <a:r>
              <a:rPr lang="en-US" sz="2800" b="1" dirty="0" smtClean="0">
                <a:sym typeface="Wingdings" pitchFamily="2" charset="2"/>
              </a:rPr>
              <a:t>R(</a:t>
            </a:r>
            <a:r>
              <a:rPr lang="en-US" sz="2800" b="1" dirty="0" err="1" smtClean="0">
                <a:sym typeface="Wingdings" pitchFamily="2" charset="2"/>
              </a:rPr>
              <a:t>config</a:t>
            </a:r>
            <a:r>
              <a:rPr lang="en-US" sz="2800" b="1" dirty="0" smtClean="0">
                <a:sym typeface="Wingdings" pitchFamily="2" charset="2"/>
              </a:rPr>
              <a:t>-if)#</a:t>
            </a:r>
            <a:r>
              <a:rPr lang="en-US" sz="2800" b="1" dirty="0" err="1" smtClean="0">
                <a:sym typeface="Wingdings" pitchFamily="2" charset="2"/>
              </a:rPr>
              <a:t>lldp</a:t>
            </a:r>
            <a:r>
              <a:rPr lang="en-US" sz="2800" b="1" dirty="0" smtClean="0">
                <a:sym typeface="Wingdings" pitchFamily="2" charset="2"/>
              </a:rPr>
              <a:t> run </a:t>
            </a:r>
          </a:p>
          <a:p>
            <a:endParaRPr lang="en-US" sz="2800" b="1" dirty="0" smtClean="0">
              <a:sym typeface="Wingdings" pitchFamily="2" charset="2"/>
            </a:endParaRPr>
          </a:p>
          <a:p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To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show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LLDP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neighbors info at </a:t>
            </a:r>
            <a:r>
              <a:rPr lang="en-US" sz="2800" b="1" i="1" dirty="0" err="1" smtClean="0">
                <a:solidFill>
                  <a:srgbClr val="FF0000"/>
                </a:solidFill>
                <a:sym typeface="Wingdings" pitchFamily="2" charset="2"/>
              </a:rPr>
              <a:t>Privillege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 level</a:t>
            </a:r>
            <a:r>
              <a:rPr lang="en-US" sz="2800" b="1" dirty="0" smtClean="0">
                <a:sym typeface="Wingdings" pitchFamily="2" charset="2"/>
              </a:rPr>
              <a:t>	</a:t>
            </a:r>
          </a:p>
          <a:p>
            <a:r>
              <a:rPr lang="en-US" sz="2800" b="1" dirty="0" smtClean="0">
                <a:sym typeface="Wingdings" pitchFamily="2" charset="2"/>
              </a:rPr>
              <a:t>R# show </a:t>
            </a:r>
            <a:r>
              <a:rPr lang="en-US" sz="2800" b="1" dirty="0" err="1" smtClean="0">
                <a:sym typeface="Wingdings" pitchFamily="2" charset="2"/>
              </a:rPr>
              <a:t>lldp</a:t>
            </a:r>
            <a:r>
              <a:rPr lang="en-US" sz="2800" b="1" dirty="0" smtClean="0">
                <a:sym typeface="Wingdings" pitchFamily="2" charset="2"/>
              </a:rPr>
              <a:t> neighbors </a:t>
            </a:r>
            <a:endParaRPr lang="en-US" sz="2800" b="1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R# show </a:t>
            </a:r>
            <a:r>
              <a:rPr lang="en-US" sz="2800" b="1" dirty="0" err="1" smtClean="0">
                <a:sym typeface="Wingdings" pitchFamily="2" charset="2"/>
              </a:rPr>
              <a:t>lldp</a:t>
            </a:r>
            <a:r>
              <a:rPr lang="en-US" sz="2800" b="1" dirty="0" smtClean="0">
                <a:sym typeface="Wingdings" pitchFamily="2" charset="2"/>
              </a:rPr>
              <a:t> neighbors detail</a:t>
            </a:r>
            <a:endParaRPr lang="en-US" sz="2800" b="1" dirty="0" smtClean="0">
              <a:sym typeface="Wingdings" pitchFamily="2" charset="2"/>
            </a:endParaRP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The  </a:t>
            </a:r>
            <a:r>
              <a:rPr lang="en-US" sz="4400" b="1" u="sng" dirty="0" smtClean="0"/>
              <a:t>“LLDP” Commands</a:t>
            </a:r>
            <a:endParaRPr lang="en-US" sz="4400" b="1" u="sng" dirty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688098"/>
            <a:ext cx="8610600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To disable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LLDP at configuration mode</a:t>
            </a:r>
            <a:endParaRPr lang="en-US" sz="2800" b="1" dirty="0" smtClean="0"/>
          </a:p>
          <a:p>
            <a:r>
              <a:rPr lang="en-US" sz="2800" b="1" dirty="0" smtClean="0"/>
              <a:t>	</a:t>
            </a:r>
            <a:r>
              <a:rPr lang="en-US" sz="2800" b="1" dirty="0" smtClean="0"/>
              <a:t>R(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)# no </a:t>
            </a:r>
            <a:r>
              <a:rPr lang="en-US" sz="2800" b="1" dirty="0" err="1" smtClean="0"/>
              <a:t>lldp</a:t>
            </a:r>
            <a:r>
              <a:rPr lang="en-US" sz="2800" b="1" dirty="0" smtClean="0"/>
              <a:t> run</a:t>
            </a:r>
            <a:endParaRPr lang="en-US" sz="28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2800" b="1" i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To disable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LLDP </a:t>
            </a:r>
            <a:r>
              <a:rPr lang="en-US" sz="2800" b="1" i="1" dirty="0" smtClean="0">
                <a:solidFill>
                  <a:srgbClr val="FF0000"/>
                </a:solidFill>
                <a:sym typeface="Wingdings" pitchFamily="2" charset="2"/>
              </a:rPr>
              <a:t>at interface mode </a:t>
            </a:r>
            <a:r>
              <a:rPr lang="en-US" sz="2800" b="1" dirty="0" smtClean="0">
                <a:sym typeface="Wingdings" pitchFamily="2" charset="2"/>
              </a:rPr>
              <a:t>	</a:t>
            </a:r>
            <a:endParaRPr lang="en-US" sz="2800" b="1" dirty="0" smtClean="0">
              <a:sym typeface="Wingdings" pitchFamily="2" charset="2"/>
            </a:endParaRPr>
          </a:p>
          <a:p>
            <a:r>
              <a:rPr lang="en-US" sz="2800" b="1" dirty="0" smtClean="0">
                <a:sym typeface="Wingdings" pitchFamily="2" charset="2"/>
              </a:rPr>
              <a:t>R(</a:t>
            </a:r>
            <a:r>
              <a:rPr lang="en-US" sz="2800" b="1" dirty="0" err="1" smtClean="0">
                <a:sym typeface="Wingdings" pitchFamily="2" charset="2"/>
              </a:rPr>
              <a:t>config</a:t>
            </a:r>
            <a:r>
              <a:rPr lang="en-US" sz="2800" b="1" dirty="0" smtClean="0">
                <a:sym typeface="Wingdings" pitchFamily="2" charset="2"/>
              </a:rPr>
              <a:t>)#</a:t>
            </a:r>
            <a:r>
              <a:rPr lang="en-US" sz="2800" b="1" dirty="0" err="1" smtClean="0">
                <a:sym typeface="Wingdings" pitchFamily="2" charset="2"/>
              </a:rPr>
              <a:t>int</a:t>
            </a:r>
            <a:r>
              <a:rPr lang="en-US" sz="2800" b="1" dirty="0" smtClean="0">
                <a:sym typeface="Wingdings" pitchFamily="2" charset="2"/>
              </a:rPr>
              <a:t> s0/0 </a:t>
            </a:r>
          </a:p>
          <a:p>
            <a:r>
              <a:rPr lang="en-US" sz="2800" b="1" dirty="0" smtClean="0">
                <a:sym typeface="Wingdings" pitchFamily="2" charset="2"/>
              </a:rPr>
              <a:t>R(</a:t>
            </a:r>
            <a:r>
              <a:rPr lang="en-US" sz="2800" b="1" dirty="0" err="1" smtClean="0">
                <a:sym typeface="Wingdings" pitchFamily="2" charset="2"/>
              </a:rPr>
              <a:t>config</a:t>
            </a:r>
            <a:r>
              <a:rPr lang="en-US" sz="2800" b="1" dirty="0" smtClean="0">
                <a:sym typeface="Wingdings" pitchFamily="2" charset="2"/>
              </a:rPr>
              <a:t>-if)#no </a:t>
            </a:r>
            <a:r>
              <a:rPr lang="en-US" sz="2800" b="1" dirty="0" err="1" smtClean="0">
                <a:sym typeface="Wingdings" pitchFamily="2" charset="2"/>
              </a:rPr>
              <a:t>lldp</a:t>
            </a:r>
            <a:r>
              <a:rPr lang="en-US" sz="2800" b="1" dirty="0" smtClean="0">
                <a:sym typeface="Wingdings" pitchFamily="2" charset="2"/>
              </a:rPr>
              <a:t> run </a:t>
            </a:r>
          </a:p>
          <a:p>
            <a:endParaRPr lang="en-US" sz="2800" b="1" dirty="0" smtClean="0">
              <a:sym typeface="Wingdings" pitchFamily="2" charset="2"/>
            </a:endParaRP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0238"/>
            <a:ext cx="8686800" cy="3571875"/>
          </a:xfrm>
        </p:spPr>
        <p:txBody>
          <a:bodyPr/>
          <a:lstStyle/>
          <a:p>
            <a:endParaRPr lang="en-US" sz="3600" b="1" dirty="0" smtClean="0"/>
          </a:p>
          <a:p>
            <a:r>
              <a:rPr lang="en-US" sz="3600" b="1" dirty="0" smtClean="0"/>
              <a:t>CDP (Cisco Discovery Protocol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/>
              <a:t>LLDP (Link Layer Discovery Protocol)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0238"/>
            <a:ext cx="8686800" cy="3571875"/>
          </a:xfrm>
        </p:spPr>
        <p:txBody>
          <a:bodyPr/>
          <a:lstStyle/>
          <a:p>
            <a:endParaRPr lang="en-US" sz="3600" b="1" dirty="0" smtClean="0"/>
          </a:p>
          <a:p>
            <a:r>
              <a:rPr lang="en-US" sz="3600" b="1" dirty="0" smtClean="0"/>
              <a:t>CDP (Cisco Discovery Protocol</a:t>
            </a:r>
            <a:r>
              <a:rPr lang="en-US" sz="36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0" y="6858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The  “CDP”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688098"/>
            <a:ext cx="86106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dirty="0"/>
              <a:t>It’s a Cisco's proprietary protocol called the Cisco Discovery Protocol, that gives you a summary of all the directly connected Cisco devices. CDP is a L2 protocol, that discovers neighbor regardless of which protocol suite they are running. When a </a:t>
            </a:r>
            <a:r>
              <a:rPr lang="en-US" sz="2500" dirty="0" err="1"/>
              <a:t>cisco</a:t>
            </a:r>
            <a:r>
              <a:rPr lang="en-US" sz="2500" dirty="0"/>
              <a:t> device boots up, the CDP is loaded by default,  but can be disabled at interface level.</a:t>
            </a:r>
          </a:p>
          <a:p>
            <a:pPr>
              <a:spcBef>
                <a:spcPct val="50000"/>
              </a:spcBef>
            </a:pPr>
            <a:r>
              <a:rPr lang="en-US" sz="2500" i="1" dirty="0"/>
              <a:t>* The CDP is limited to the immediate neighbors only…</a:t>
            </a:r>
          </a:p>
          <a:p>
            <a:pPr>
              <a:spcBef>
                <a:spcPct val="50000"/>
              </a:spcBef>
            </a:pPr>
            <a:r>
              <a:rPr lang="en-US" sz="2500" dirty="0"/>
              <a:t>The summary includes Device Identifier(</a:t>
            </a:r>
            <a:r>
              <a:rPr lang="en-US" sz="2500" dirty="0" err="1"/>
              <a:t>eg</a:t>
            </a:r>
            <a:r>
              <a:rPr lang="en-US" sz="2500" dirty="0"/>
              <a:t>. Switch configured name or domain name), Port Identifier (</a:t>
            </a:r>
            <a:r>
              <a:rPr lang="en-US" sz="2500" dirty="0" err="1"/>
              <a:t>eg</a:t>
            </a:r>
            <a:r>
              <a:rPr lang="en-US" sz="2500" dirty="0"/>
              <a:t>. Ethernet 0 and serial 0.), Capabilities list (</a:t>
            </a:r>
            <a:r>
              <a:rPr lang="en-US" sz="2500" dirty="0" err="1"/>
              <a:t>eg</a:t>
            </a:r>
            <a:r>
              <a:rPr lang="en-US" sz="2500" dirty="0"/>
              <a:t>. The device can act as a </a:t>
            </a:r>
            <a:r>
              <a:rPr lang="en-US" sz="2500" dirty="0" smtClean="0"/>
              <a:t>source </a:t>
            </a:r>
            <a:r>
              <a:rPr lang="en-US" sz="2500" dirty="0"/>
              <a:t>route bridge as well as a router), Platform (</a:t>
            </a:r>
            <a:r>
              <a:rPr lang="en-US" sz="2500" dirty="0" err="1"/>
              <a:t>eg</a:t>
            </a:r>
            <a:r>
              <a:rPr lang="en-US" sz="2500" dirty="0"/>
              <a:t>. Cisco 2600).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:\ccna_2.0\ccna-class\cdp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49475"/>
            <a:ext cx="8458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8991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CDP (Cisco’s Discovery Protocol)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E:\ccna_2.0\ccna-class\cdp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06450"/>
            <a:ext cx="861060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124200" y="533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Using CDP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906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Router# </a:t>
            </a: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cdp</a:t>
            </a:r>
            <a:r>
              <a:rPr lang="en-US" sz="2800" dirty="0"/>
              <a:t> neighbor (shows neighboring devices)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33400" y="46624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To disable CDP….,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Router(config)#no cdp run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Router(config)#int s0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33400" y="60960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Router(</a:t>
            </a:r>
            <a:r>
              <a:rPr lang="en-US" sz="2800" dirty="0" err="1"/>
              <a:t>config</a:t>
            </a:r>
            <a:r>
              <a:rPr lang="en-US" sz="2800" dirty="0"/>
              <a:t>-if)#no </a:t>
            </a:r>
            <a:r>
              <a:rPr lang="en-US" sz="2800" dirty="0" err="1"/>
              <a:t>cdp</a:t>
            </a:r>
            <a:r>
              <a:rPr lang="en-US" sz="2800" dirty="0"/>
              <a:t> enable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28600" y="182880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Router# </a:t>
            </a: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cdp</a:t>
            </a:r>
            <a:r>
              <a:rPr lang="en-US" sz="2800" dirty="0"/>
              <a:t> entry 192.168.10.1 (shows detailed information about this </a:t>
            </a:r>
            <a:r>
              <a:rPr lang="en-US" sz="2800" dirty="0" err="1"/>
              <a:t>perticular</a:t>
            </a:r>
            <a:r>
              <a:rPr lang="en-US" sz="2800" dirty="0"/>
              <a:t> neighbor.)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04800" y="281940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Router# </a:t>
            </a: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cdp</a:t>
            </a:r>
            <a:r>
              <a:rPr lang="en-US" sz="2800" dirty="0"/>
              <a:t> interface(shows the details of the interface of the local </a:t>
            </a:r>
            <a:r>
              <a:rPr lang="en-US" sz="2800" dirty="0" err="1"/>
              <a:t>decive</a:t>
            </a:r>
            <a:r>
              <a:rPr lang="en-US" sz="2800" dirty="0"/>
              <a:t>.)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04800" y="373380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Router# </a:t>
            </a:r>
            <a:r>
              <a:rPr lang="en-US" sz="2800" dirty="0" err="1"/>
              <a:t>sh</a:t>
            </a:r>
            <a:r>
              <a:rPr lang="en-US" sz="2800" dirty="0"/>
              <a:t> </a:t>
            </a:r>
            <a:r>
              <a:rPr lang="en-US" sz="2800" dirty="0" err="1"/>
              <a:t>cdp</a:t>
            </a:r>
            <a:r>
              <a:rPr lang="en-US" sz="2800" dirty="0"/>
              <a:t> traffic (shows the packet sent, received, lost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0238"/>
            <a:ext cx="8686800" cy="3571875"/>
          </a:xfrm>
        </p:spPr>
        <p:txBody>
          <a:bodyPr/>
          <a:lstStyle/>
          <a:p>
            <a:endParaRPr lang="en-US" sz="3600" b="1" dirty="0" smtClean="0"/>
          </a:p>
          <a:p>
            <a:r>
              <a:rPr lang="en-US" sz="3600" b="1" dirty="0" smtClean="0"/>
              <a:t>LLDP</a:t>
            </a:r>
            <a:r>
              <a:rPr lang="en-US" sz="3600" b="1" dirty="0" smtClean="0"/>
              <a:t> (Link Layer </a:t>
            </a:r>
            <a:r>
              <a:rPr lang="en-US" sz="3600" b="1" dirty="0" smtClean="0"/>
              <a:t>Discovery Protocol</a:t>
            </a:r>
            <a:r>
              <a:rPr lang="en-US" sz="36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0" y="6858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 dirty="0"/>
              <a:t>The  </a:t>
            </a:r>
            <a:r>
              <a:rPr lang="en-US" sz="4400" b="1" u="sng" dirty="0" smtClean="0"/>
              <a:t>“LLDP”</a:t>
            </a:r>
            <a:endParaRPr lang="en-US" sz="4400" b="1" u="sng" dirty="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688098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LLDP</a:t>
            </a:r>
            <a:r>
              <a:rPr lang="en-US" sz="2800" dirty="0" smtClean="0"/>
              <a:t> is a layer two discovery protocol, similar to Cisco's </a:t>
            </a:r>
            <a:r>
              <a:rPr lang="en-US" sz="2800" b="1" dirty="0" smtClean="0"/>
              <a:t>CDP</a:t>
            </a:r>
            <a:r>
              <a:rPr lang="en-US" sz="2800" dirty="0" smtClean="0"/>
              <a:t>. The big difference between the two is that </a:t>
            </a:r>
            <a:r>
              <a:rPr lang="en-US" sz="2800" b="1" dirty="0" smtClean="0"/>
              <a:t>LLDP</a:t>
            </a:r>
            <a:r>
              <a:rPr lang="en-US" sz="2800" dirty="0" smtClean="0"/>
              <a:t> is a standard while </a:t>
            </a:r>
            <a:r>
              <a:rPr lang="en-US" sz="2800" b="1" dirty="0" smtClean="0"/>
              <a:t>CDP</a:t>
            </a:r>
            <a:r>
              <a:rPr lang="en-US" sz="2800" dirty="0" smtClean="0"/>
              <a:t> is a Cisco proprietary protocol. Cisco devices support the IEEE 802.1ab version of </a:t>
            </a:r>
            <a:r>
              <a:rPr lang="en-US" sz="2800" b="1" dirty="0" smtClean="0"/>
              <a:t>LLDP</a:t>
            </a:r>
            <a:r>
              <a:rPr lang="en-US" sz="2800" dirty="0" smtClean="0"/>
              <a:t>. This allows non-Cisco devices to advertise information about themselves to our network devices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24</TotalTime>
  <Words>291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cisco</vt:lpstr>
      <vt:lpstr>CCNA  (200-125)</vt:lpstr>
      <vt:lpstr>Lecture 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Project-OS.org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Tahiry</cp:lastModifiedBy>
  <cp:revision>22</cp:revision>
  <dcterms:created xsi:type="dcterms:W3CDTF">2012-05-30T12:19:38Z</dcterms:created>
  <dcterms:modified xsi:type="dcterms:W3CDTF">2019-08-22T06:31:13Z</dcterms:modified>
</cp:coreProperties>
</file>