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527" r:id="rId2"/>
    <p:sldId id="508" r:id="rId3"/>
    <p:sldId id="509" r:id="rId4"/>
    <p:sldId id="510" r:id="rId5"/>
    <p:sldId id="511" r:id="rId6"/>
    <p:sldId id="512" r:id="rId7"/>
    <p:sldId id="513" r:id="rId8"/>
    <p:sldId id="514" r:id="rId9"/>
    <p:sldId id="515" r:id="rId10"/>
    <p:sldId id="516" r:id="rId11"/>
    <p:sldId id="517" r:id="rId12"/>
    <p:sldId id="518" r:id="rId13"/>
    <p:sldId id="519" r:id="rId14"/>
    <p:sldId id="520" r:id="rId15"/>
    <p:sldId id="521" r:id="rId16"/>
    <p:sldId id="528" r:id="rId17"/>
    <p:sldId id="522" r:id="rId18"/>
    <p:sldId id="529" r:id="rId19"/>
    <p:sldId id="530" r:id="rId20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6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2B4"/>
    <a:srgbClr val="35297D"/>
    <a:srgbClr val="00252E"/>
    <a:srgbClr val="FFFF9B"/>
    <a:srgbClr val="FFCC68"/>
    <a:srgbClr val="FFE59B"/>
    <a:srgbClr val="F6BF69"/>
    <a:srgbClr val="708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80301" autoAdjust="0"/>
  </p:normalViewPr>
  <p:slideViewPr>
    <p:cSldViewPr snapToGrid="0">
      <p:cViewPr varScale="1">
        <p:scale>
          <a:sx n="97" d="100"/>
          <a:sy n="97" d="100"/>
        </p:scale>
        <p:origin x="845" y="58"/>
      </p:cViewPr>
      <p:guideLst>
        <p:guide orient="horz" pos="2736"/>
        <p:guide orient="horz" pos="86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2909" y="-8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9295" y="9263934"/>
            <a:ext cx="7161035" cy="35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663" tIns="52806" rIns="100663" bIns="52806">
            <a:spAutoFit/>
          </a:bodyPr>
          <a:lstStyle/>
          <a:p>
            <a:pPr algn="l" defTabSz="643599">
              <a:lnSpc>
                <a:spcPct val="100000"/>
              </a:lnSpc>
              <a:tabLst>
                <a:tab pos="2512058" algn="l"/>
                <a:tab pos="5083084" algn="l"/>
              </a:tabLst>
              <a:defRPr/>
            </a:pPr>
            <a:r>
              <a:rPr lang="en-US" sz="800" b="1" dirty="0"/>
              <a:t>Copyright © 2001, Cisco Systems, Inc. All rights reserved. Printed in USA.</a:t>
            </a:r>
            <a:br>
              <a:rPr lang="en-US" sz="800" b="1" dirty="0"/>
            </a:br>
            <a:r>
              <a:rPr lang="en-US" sz="800" b="1" dirty="0"/>
              <a:t>Presentation_ID.scr</a:t>
            </a: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160942" y="9279035"/>
            <a:ext cx="699162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7045" tIns="48523" rIns="97045" bIns="48523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695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6522353" y="8889751"/>
            <a:ext cx="469271" cy="221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7045" tIns="48523" rIns="97045" bIns="48523" anchor="ctr"/>
          <a:lstStyle/>
          <a:p>
            <a:pPr>
              <a:defRPr/>
            </a:pPr>
            <a:endParaRPr lang="en-US"/>
          </a:p>
        </p:txBody>
      </p:sp>
      <p:sp>
        <p:nvSpPr>
          <p:cNvPr id="183305" name="Rectangle 9"/>
          <p:cNvSpPr>
            <a:spLocks noChangeArrowheads="1"/>
          </p:cNvSpPr>
          <p:nvPr/>
        </p:nvSpPr>
        <p:spPr bwMode="auto">
          <a:xfrm>
            <a:off x="59295" y="9074325"/>
            <a:ext cx="2734306" cy="362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163" tIns="52019" rIns="99163" bIns="52019">
            <a:spAutoFit/>
          </a:bodyPr>
          <a:lstStyle/>
          <a:p>
            <a:pPr algn="l" defTabSz="633490">
              <a:lnSpc>
                <a:spcPct val="100000"/>
              </a:lnSpc>
              <a:tabLst>
                <a:tab pos="2474992" algn="l"/>
                <a:tab pos="5007266" algn="l"/>
              </a:tabLst>
              <a:defRPr/>
            </a:pPr>
            <a:r>
              <a:rPr lang="en-US" sz="800" b="1" dirty="0"/>
              <a:t>© 2001, Cisco Systems, Inc. All rights reserved.</a:t>
            </a:r>
          </a:p>
          <a:p>
            <a:pPr algn="l" defTabSz="633490">
              <a:lnSpc>
                <a:spcPct val="100000"/>
              </a:lnSpc>
              <a:tabLst>
                <a:tab pos="2474992" algn="l"/>
                <a:tab pos="5007266" algn="l"/>
              </a:tabLst>
              <a:defRPr/>
            </a:pPr>
            <a:r>
              <a:rPr lang="en-US" sz="800" b="1" dirty="0"/>
              <a:t>&lt;Title of Course (ACRO) </a:t>
            </a:r>
            <a:r>
              <a:rPr lang="en-US" sz="800" b="1" dirty="0" err="1"/>
              <a:t>vX.X</a:t>
            </a:r>
            <a:r>
              <a:rPr lang="en-US" sz="800" b="1" dirty="0"/>
              <a:t>&gt;</a:t>
            </a:r>
          </a:p>
        </p:txBody>
      </p:sp>
      <p:sp>
        <p:nvSpPr>
          <p:cNvPr id="183306" name="Line 10"/>
          <p:cNvSpPr>
            <a:spLocks noChangeShapeType="1"/>
          </p:cNvSpPr>
          <p:nvPr/>
        </p:nvSpPr>
        <p:spPr bwMode="auto">
          <a:xfrm>
            <a:off x="159247" y="9089427"/>
            <a:ext cx="694080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97045" tIns="48523" rIns="97045" bIns="48523" anchor="ctr"/>
          <a:lstStyle/>
          <a:p>
            <a:pPr>
              <a:defRPr/>
            </a:pPr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86918" y="8963582"/>
            <a:ext cx="848753" cy="298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07" tIns="0" rIns="19507" bIns="0" numCol="1" anchor="b" anchorCtr="0" compatLnSpc="1">
            <a:prstTxWarp prst="textNoShape">
              <a:avLst/>
            </a:prstTxWarp>
          </a:bodyPr>
          <a:lstStyle>
            <a:lvl1pPr algn="r" defTabSz="935072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AE3E604E-A9E9-4DC3-918C-F5AB023EB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558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254000"/>
            <a:ext cx="5495925" cy="41227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21836" y="4522062"/>
            <a:ext cx="6388517" cy="4391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163" tIns="52019" rIns="99163" bIns="520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844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</a:rPr>
              <a:t>© 2007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BB606008-AE3F-45A0-92AD-FBB886A985B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8" name="Picture 9" descr="Cisco_New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 descr="Cisc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11"/>
          <p:cNvSpPr>
            <a:spLocks noChangeArrowheads="1"/>
          </p:cNvSpPr>
          <p:nvPr userDrawn="1"/>
        </p:nvSpPr>
        <p:spPr bwMode="auto">
          <a:xfrm>
            <a:off x="0" y="6623050"/>
            <a:ext cx="803275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defTabSz="814388">
              <a:defRPr/>
            </a:pPr>
            <a:r>
              <a:rPr lang="en-US" sz="1000"/>
              <a:t>Version 4.0</a:t>
            </a:r>
            <a:endParaRPr lang="en-US"/>
          </a:p>
        </p:txBody>
      </p:sp>
      <p:sp>
        <p:nvSpPr>
          <p:cNvPr id="1183751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8375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627063"/>
            <a:ext cx="2035175" cy="4845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627063"/>
            <a:ext cx="5957887" cy="4845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19002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19002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62706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182724" name="Rectangle 4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56CE47F0-347E-4FF7-BA99-32D5BBACAE90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19002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6" descr="PPt_TopBand_Artwork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2727" name="Rectangle 7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</a:rPr>
              <a:t>© 2007 Cisco Systems, Inc. All rights reserved.</a:t>
            </a:r>
          </a:p>
        </p:txBody>
      </p:sp>
      <p:sp>
        <p:nvSpPr>
          <p:cNvPr id="1182728" name="Rectangle 8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•"/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»"/>
        <a:defRPr sz="2000">
          <a:solidFill>
            <a:schemeClr val="tx1"/>
          </a:solidFill>
          <a:latin typeface="+mn-lt"/>
        </a:defRPr>
      </a:lvl5pPr>
      <a:lvl6pPr marL="2062163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057400"/>
            <a:ext cx="6172200" cy="1894362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CCNA</a:t>
            </a:r>
            <a:b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(200-125)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343400"/>
            <a:ext cx="6172200" cy="1371600"/>
          </a:xfrm>
        </p:spPr>
        <p:txBody>
          <a:bodyPr>
            <a:normAutofit/>
          </a:bodyPr>
          <a:lstStyle/>
          <a:p>
            <a:r>
              <a:rPr lang="en-US" sz="2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Routing</a:t>
            </a:r>
          </a:p>
          <a:p>
            <a:endParaRPr lang="en-US" sz="2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43000" y="5334000"/>
            <a:ext cx="3095625" cy="17462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 dirty="0" smtClean="0">
                <a:solidFill>
                  <a:srgbClr val="4D4D4D"/>
                </a:solidFill>
                <a:ea typeface="SimSun" pitchFamily="2" charset="-122"/>
              </a:rPr>
              <a:t>Instructor: </a:t>
            </a:r>
          </a:p>
          <a:p>
            <a:pPr lvl="1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r-PK" sz="1000" b="1" dirty="0" smtClean="0">
                <a:solidFill>
                  <a:srgbClr val="4D4D4D"/>
                </a:solidFill>
                <a:ea typeface="SimSun" pitchFamily="2" charset="-122"/>
              </a:rPr>
              <a:t>Muhammad Naeem</a:t>
            </a:r>
            <a:endParaRPr lang="en-US" sz="1000" b="1" dirty="0" smtClean="0">
              <a:solidFill>
                <a:srgbClr val="4D4D4D"/>
              </a:solidFill>
              <a:ea typeface="SimSun" pitchFamily="2" charset="-122"/>
            </a:endParaRPr>
          </a:p>
          <a:p>
            <a:pPr lvl="1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 dirty="0" smtClean="0">
                <a:solidFill>
                  <a:srgbClr val="4D4D4D"/>
                </a:solidFill>
                <a:ea typeface="SimSun" pitchFamily="2" charset="-122"/>
              </a:rPr>
              <a:t>(MSIT/RHCE/CCNP/CCNA/MCSE)</a:t>
            </a:r>
          </a:p>
          <a:p>
            <a:pPr lvl="1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 dirty="0" smtClean="0">
                <a:solidFill>
                  <a:srgbClr val="4D4D4D"/>
                </a:solidFill>
                <a:ea typeface="SimSun" pitchFamily="2" charset="-122"/>
              </a:rPr>
              <a:t>Cell: 0345-5238281</a:t>
            </a:r>
            <a:endParaRPr lang="ur-PK" sz="1000" b="1" dirty="0">
              <a:solidFill>
                <a:srgbClr val="4D4D4D"/>
              </a:solidFill>
              <a:ea typeface="SimSun" pitchFamily="2" charset="-122"/>
            </a:endParaRPr>
          </a:p>
          <a:p>
            <a:pPr lvl="1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 dirty="0" smtClean="0">
                <a:solidFill>
                  <a:srgbClr val="4D4D4D"/>
                </a:solidFill>
                <a:ea typeface="SimSun" pitchFamily="2" charset="-122"/>
              </a:rPr>
              <a:t>E-Mail:  mna571@yahoo.com</a:t>
            </a:r>
            <a:endParaRPr lang="en-US" sz="1000" b="1" dirty="0">
              <a:solidFill>
                <a:srgbClr val="4D4D4D"/>
              </a:solidFill>
              <a:ea typeface="SimSun" pitchFamily="2" charset="-122"/>
            </a:endParaRPr>
          </a:p>
          <a:p>
            <a:pPr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solidFill>
                  <a:srgbClr val="4D4D4D"/>
                </a:solidFill>
                <a:ea typeface="SimSun" pitchFamily="2" charset="-122"/>
              </a:rPr>
              <a:t/>
            </a:r>
            <a:br>
              <a:rPr lang="en-GB" sz="1200" b="1" dirty="0">
                <a:solidFill>
                  <a:srgbClr val="4D4D4D"/>
                </a:solidFill>
                <a:ea typeface="SimSun" pitchFamily="2" charset="-122"/>
              </a:rPr>
            </a:br>
            <a:endParaRPr lang="en-GB" sz="1200" b="1" dirty="0">
              <a:solidFill>
                <a:srgbClr val="4D4D4D"/>
              </a:solidFill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419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55638" y="704850"/>
            <a:ext cx="8145462" cy="485775"/>
          </a:xfrm>
        </p:spPr>
        <p:txBody>
          <a:bodyPr/>
          <a:lstStyle/>
          <a:p>
            <a:r>
              <a:rPr lang="en-US" smtClean="0"/>
              <a:t>TYPES OF ROUTING (Static Routing)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55638" y="1293813"/>
            <a:ext cx="8278812" cy="53689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u="sng" smtClean="0"/>
              <a:t>ON KSA :</a:t>
            </a:r>
          </a:p>
          <a:p>
            <a:r>
              <a:rPr lang="en-US" b="1" smtClean="0"/>
              <a:t>KSA # config terminal</a:t>
            </a:r>
          </a:p>
          <a:p>
            <a:r>
              <a:rPr lang="en-US" b="1" smtClean="0"/>
              <a:t>KSA(config) # ip routing</a:t>
            </a:r>
          </a:p>
          <a:p>
            <a:r>
              <a:rPr lang="fr-FR" b="1" smtClean="0"/>
              <a:t>KSA(config) # ip route 10.0.0.0 255.255.255.0 1.1.1.1</a:t>
            </a:r>
          </a:p>
          <a:p>
            <a:r>
              <a:rPr lang="en-US" b="1" smtClean="0"/>
              <a:t>KSA # show ip route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	C 20.0.0.0/8 is directly connected on Ethernet 0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	C 1.0.0.0/8 is directly connected on serial 1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	S 10.0.0.0/8 via [1/0] 1.1.1.1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55638" y="704850"/>
            <a:ext cx="8145462" cy="485775"/>
          </a:xfrm>
        </p:spPr>
        <p:txBody>
          <a:bodyPr/>
          <a:lstStyle/>
          <a:p>
            <a:r>
              <a:rPr lang="en-US" smtClean="0"/>
              <a:t>TYPES OF ROUTING (Static Routing)</a:t>
            </a:r>
          </a:p>
        </p:txBody>
      </p:sp>
      <p:pic>
        <p:nvPicPr>
          <p:cNvPr id="1331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15963" y="1882986"/>
            <a:ext cx="7940675" cy="4395787"/>
          </a:xfrm>
          <a:noFill/>
        </p:spPr>
      </p:pic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776413" y="1339850"/>
            <a:ext cx="5616575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EXERCISE-2 (STATIC ROUTING):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55638" y="704850"/>
            <a:ext cx="8145462" cy="485775"/>
          </a:xfrm>
        </p:spPr>
        <p:txBody>
          <a:bodyPr/>
          <a:lstStyle/>
          <a:p>
            <a:r>
              <a:rPr lang="en-US" smtClean="0"/>
              <a:t>TYPES OF ROUTING (Static Routing)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55638" y="1312863"/>
            <a:ext cx="8266112" cy="55451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u="sng" smtClean="0"/>
              <a:t>ON HYD :</a:t>
            </a:r>
          </a:p>
          <a:p>
            <a:r>
              <a:rPr lang="en-US" b="1" smtClean="0"/>
              <a:t>HYD # config terminal</a:t>
            </a:r>
          </a:p>
          <a:p>
            <a:r>
              <a:rPr lang="en-US" b="1" smtClean="0"/>
              <a:t>HYD(config) # ip routing</a:t>
            </a:r>
          </a:p>
          <a:p>
            <a:r>
              <a:rPr lang="en-US" b="1" smtClean="0"/>
              <a:t>HYD(config) # ip route 20.0.0.0 255.0.0.0 1.1.1.2</a:t>
            </a:r>
          </a:p>
          <a:p>
            <a:r>
              <a:rPr lang="en-US" b="1" smtClean="0"/>
              <a:t>HYD(config) # ip route 30.0.0.0 255.0.0.0 1.1.1.2</a:t>
            </a:r>
          </a:p>
          <a:p>
            <a:r>
              <a:rPr lang="en-US" b="1" smtClean="0"/>
              <a:t>HYD(config) # ip route 2.0.0.0 255.0.0.0 1.1.1.2</a:t>
            </a:r>
          </a:p>
          <a:p>
            <a:r>
              <a:rPr lang="en-US" b="1" smtClean="0"/>
              <a:t>HYD # show ip route</a:t>
            </a:r>
          </a:p>
          <a:p>
            <a:pPr>
              <a:buFont typeface="Wingdings" pitchFamily="2" charset="2"/>
              <a:buNone/>
            </a:pPr>
            <a:r>
              <a:rPr lang="en-US" sz="1200" smtClean="0"/>
              <a:t>		</a:t>
            </a:r>
            <a:r>
              <a:rPr lang="en-US" sz="1800" smtClean="0"/>
              <a:t>C 10.0.0.0/8 is directly connected on Ethernet 0</a:t>
            </a:r>
          </a:p>
          <a:p>
            <a:pPr>
              <a:buFont typeface="Wingdings" pitchFamily="2" charset="2"/>
              <a:buNone/>
            </a:pPr>
            <a:r>
              <a:rPr lang="en-US" sz="1800" smtClean="0"/>
              <a:t>		C 1.0.0.0/8 is directly connected on serial 0</a:t>
            </a:r>
          </a:p>
          <a:p>
            <a:pPr>
              <a:buFont typeface="Wingdings" pitchFamily="2" charset="2"/>
              <a:buNone/>
            </a:pPr>
            <a:r>
              <a:rPr lang="en-US" sz="1800" smtClean="0"/>
              <a:t>		S 20.0.0.0/8 via [1/0] 1.1.1.2</a:t>
            </a:r>
          </a:p>
          <a:p>
            <a:pPr>
              <a:buFont typeface="Wingdings" pitchFamily="2" charset="2"/>
              <a:buNone/>
            </a:pPr>
            <a:r>
              <a:rPr lang="en-US" sz="1800" smtClean="0"/>
              <a:t>		S 30.0.0.0/8 via [1/0] 1.1.1.2</a:t>
            </a:r>
          </a:p>
          <a:p>
            <a:pPr>
              <a:buFont typeface="Wingdings" pitchFamily="2" charset="2"/>
              <a:buNone/>
            </a:pPr>
            <a:r>
              <a:rPr lang="en-US" sz="1800" smtClean="0"/>
              <a:t>		S 2.0.0.0/8 via [1/0] 1.1.1.2</a:t>
            </a:r>
          </a:p>
          <a:p>
            <a:endParaRPr lang="en-US" b="1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55638" y="719138"/>
            <a:ext cx="8145462" cy="458787"/>
          </a:xfrm>
        </p:spPr>
        <p:txBody>
          <a:bodyPr/>
          <a:lstStyle/>
          <a:p>
            <a:r>
              <a:rPr lang="en-US" smtClean="0"/>
              <a:t>TYPES OF ROUTING (Static Routing)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55638" y="1176338"/>
            <a:ext cx="8488362" cy="56816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u="sng" smtClean="0"/>
              <a:t>ON KSA:</a:t>
            </a:r>
          </a:p>
          <a:p>
            <a:r>
              <a:rPr lang="en-US" b="1" smtClean="0"/>
              <a:t>KSA # config terminal</a:t>
            </a:r>
          </a:p>
          <a:p>
            <a:r>
              <a:rPr lang="en-US" b="1" smtClean="0"/>
              <a:t>KSA(config) # ip routing</a:t>
            </a:r>
          </a:p>
          <a:p>
            <a:r>
              <a:rPr lang="fr-FR" b="1" smtClean="0"/>
              <a:t>KSA(config) # ip route 10.0.0.0 255.0.0.0 1.1.1.1</a:t>
            </a:r>
          </a:p>
          <a:p>
            <a:r>
              <a:rPr lang="fr-FR" b="1" smtClean="0"/>
              <a:t>KSA(config) # ip route 30.0.0.0 255.0.0.0 2.2.2.2</a:t>
            </a:r>
          </a:p>
          <a:p>
            <a:r>
              <a:rPr lang="en-US" b="1" smtClean="0"/>
              <a:t>KSA # show ip route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	C 20.0.0.0/8 is directly connected on Ethernet 0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	C 1.0.0.0/8 is directly connected on serial 1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	C 2.0.0.0/8 is directly connected on serial 0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	S 30.0.0.0/8 via [1/0] 2.2.2.2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	S 10.0.0.0/8 via [1/0] 1.1.1.1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55638" y="704850"/>
            <a:ext cx="8145462" cy="498475"/>
          </a:xfrm>
        </p:spPr>
        <p:txBody>
          <a:bodyPr/>
          <a:lstStyle/>
          <a:p>
            <a:r>
              <a:rPr lang="en-US" smtClean="0"/>
              <a:t>TYPES OF ROUTING (Static Routing)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55638" y="1227138"/>
            <a:ext cx="8305800" cy="56308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u="sng" dirty="0" smtClean="0"/>
              <a:t>ON DUBAI :</a:t>
            </a:r>
          </a:p>
          <a:p>
            <a:r>
              <a:rPr lang="en-US" b="1" dirty="0" smtClean="0"/>
              <a:t>DUBAI # </a:t>
            </a:r>
            <a:r>
              <a:rPr lang="en-US" b="1" dirty="0" err="1" smtClean="0"/>
              <a:t>config</a:t>
            </a:r>
            <a:r>
              <a:rPr lang="en-US" b="1" dirty="0" smtClean="0"/>
              <a:t> terminal</a:t>
            </a:r>
          </a:p>
          <a:p>
            <a:r>
              <a:rPr lang="en-US" b="1" dirty="0" smtClean="0"/>
              <a:t>DUBAI(</a:t>
            </a:r>
            <a:r>
              <a:rPr lang="en-US" b="1" dirty="0" err="1" smtClean="0"/>
              <a:t>config</a:t>
            </a:r>
            <a:r>
              <a:rPr lang="en-US" b="1" dirty="0" smtClean="0"/>
              <a:t>) # </a:t>
            </a:r>
            <a:r>
              <a:rPr lang="en-US" b="1" dirty="0" err="1" smtClean="0"/>
              <a:t>ip</a:t>
            </a:r>
            <a:r>
              <a:rPr lang="en-US" b="1" dirty="0" smtClean="0"/>
              <a:t> routing</a:t>
            </a:r>
          </a:p>
          <a:p>
            <a:r>
              <a:rPr lang="en-US" b="1" dirty="0" smtClean="0"/>
              <a:t>DUBAI(</a:t>
            </a:r>
            <a:r>
              <a:rPr lang="en-US" b="1" dirty="0" err="1" smtClean="0"/>
              <a:t>config</a:t>
            </a:r>
            <a:r>
              <a:rPr lang="en-US" b="1" dirty="0" smtClean="0"/>
              <a:t>) # </a:t>
            </a:r>
            <a:r>
              <a:rPr lang="en-US" b="1" dirty="0" err="1" smtClean="0"/>
              <a:t>ip</a:t>
            </a:r>
            <a:r>
              <a:rPr lang="en-US" b="1" dirty="0" smtClean="0"/>
              <a:t> route 10.0.0.0 255.0.0.0 2.2.2.11</a:t>
            </a:r>
          </a:p>
          <a:p>
            <a:r>
              <a:rPr lang="en-US" b="1" dirty="0" smtClean="0"/>
              <a:t>DUBAI(</a:t>
            </a:r>
            <a:r>
              <a:rPr lang="en-US" b="1" dirty="0" err="1" smtClean="0"/>
              <a:t>config</a:t>
            </a:r>
            <a:r>
              <a:rPr lang="en-US" b="1" dirty="0" smtClean="0"/>
              <a:t>) # </a:t>
            </a:r>
            <a:r>
              <a:rPr lang="en-US" b="1" dirty="0" err="1" smtClean="0"/>
              <a:t>ip</a:t>
            </a:r>
            <a:r>
              <a:rPr lang="en-US" b="1" dirty="0" smtClean="0"/>
              <a:t> route 20.0.0.0 255.0.0.0 2.2.2.11</a:t>
            </a:r>
          </a:p>
          <a:p>
            <a:r>
              <a:rPr lang="en-US" b="1" dirty="0" smtClean="0"/>
              <a:t>DUBAI(</a:t>
            </a:r>
            <a:r>
              <a:rPr lang="en-US" b="1" dirty="0" err="1" smtClean="0"/>
              <a:t>config</a:t>
            </a:r>
            <a:r>
              <a:rPr lang="en-US" b="1" dirty="0" smtClean="0"/>
              <a:t>) # </a:t>
            </a:r>
            <a:r>
              <a:rPr lang="en-US" b="1" dirty="0" err="1" smtClean="0"/>
              <a:t>ip</a:t>
            </a:r>
            <a:r>
              <a:rPr lang="en-US" b="1" dirty="0" smtClean="0"/>
              <a:t> route 1.0.0.0 255.0.0.0 2.2.2.11</a:t>
            </a:r>
          </a:p>
          <a:p>
            <a:r>
              <a:rPr lang="en-US" b="1" dirty="0" smtClean="0"/>
              <a:t>DUBAI # show </a:t>
            </a:r>
            <a:r>
              <a:rPr lang="en-US" b="1" dirty="0" err="1" smtClean="0"/>
              <a:t>ip</a:t>
            </a:r>
            <a:r>
              <a:rPr lang="en-US" b="1" dirty="0" smtClean="0"/>
              <a:t> route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		</a:t>
            </a:r>
            <a:r>
              <a:rPr lang="en-US" sz="1800" dirty="0" smtClean="0"/>
              <a:t>C 30.0.0.0/8 is directly connected on Ethernet 0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		C 2.0.0.0/8 is directly connected on serial 1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		S 20.0.0.0/8 via [1/0] 2.2.2.11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		S 10.0.0.0/8 via [2/0] 2.2.2.11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		S 1.0.0.0/8 via [1/0] 2.2.2.11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55638" y="704850"/>
            <a:ext cx="8145462" cy="498475"/>
          </a:xfrm>
        </p:spPr>
        <p:txBody>
          <a:bodyPr/>
          <a:lstStyle/>
          <a:p>
            <a:r>
              <a:rPr lang="en-US" smtClean="0"/>
              <a:t>TYPES OF ROUTING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55638" y="1397000"/>
            <a:ext cx="8331200" cy="53038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dirty="0" smtClean="0"/>
              <a:t>Default Route</a:t>
            </a:r>
          </a:p>
          <a:p>
            <a:r>
              <a:rPr lang="en-US" dirty="0" smtClean="0"/>
              <a:t>Manually adding the single route for the entire destination. Default route is used when destination is unknown</a:t>
            </a:r>
          </a:p>
          <a:p>
            <a:r>
              <a:rPr lang="en-US" dirty="0" smtClean="0"/>
              <a:t>Last preferred route in the routing table when there is no entry for the destination network in a routing table, the router will forward the packet to its default router.</a:t>
            </a:r>
          </a:p>
          <a:p>
            <a:r>
              <a:rPr lang="en-US" dirty="0" smtClean="0"/>
              <a:t>Default routes help in reducing the size of your routing table.</a:t>
            </a:r>
          </a:p>
          <a:p>
            <a:r>
              <a:rPr lang="en-US" dirty="0" smtClean="0"/>
              <a:t>You should use default routing only on stub networks ---those with only one exit path out of the network.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</a:t>
            </a:r>
            <a:r>
              <a:rPr lang="en-US" dirty="0" smtClean="0"/>
              <a:t>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2152"/>
            <a:ext cx="7940675" cy="3789962"/>
          </a:xfrm>
        </p:spPr>
        <p:txBody>
          <a:bodyPr/>
          <a:lstStyle/>
          <a:p>
            <a:r>
              <a:rPr lang="en-US" dirty="0"/>
              <a:t>In the following topology and configuration command examples, helps to explains how to configure a default route, or gateway of last resort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23" y="3056238"/>
            <a:ext cx="6699909" cy="3362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1896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55638" y="704850"/>
            <a:ext cx="8145462" cy="473075"/>
          </a:xfrm>
        </p:spPr>
        <p:txBody>
          <a:bodyPr/>
          <a:lstStyle/>
          <a:p>
            <a:r>
              <a:rPr lang="en-US" smtClean="0"/>
              <a:t>TYPES OF ROUTING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55638" y="1227138"/>
            <a:ext cx="8253412" cy="5461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dirty="0" smtClean="0"/>
              <a:t>Configuring Default Route</a:t>
            </a:r>
          </a:p>
          <a:p>
            <a:r>
              <a:rPr lang="fr-FR" dirty="0" smtClean="0"/>
              <a:t>Router(config)# ip route &lt;Destination Network ID&gt; 				&lt;Destination Subnet Mask&gt;</a:t>
            </a:r>
            <a:r>
              <a:rPr lang="en-US" dirty="0" smtClean="0"/>
              <a:t>&lt;Next-hop IP 			address &gt;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					Or</a:t>
            </a:r>
          </a:p>
          <a:p>
            <a:r>
              <a:rPr lang="fr-FR" dirty="0" smtClean="0"/>
              <a:t>Router(config)# ip route &lt;Destination Network ID&gt; 				&lt;Destination Subnet Mask&gt;</a:t>
            </a:r>
            <a:r>
              <a:rPr lang="en-US" dirty="0" smtClean="0"/>
              <a:t>&lt;Exit 				interface type&gt;&lt;interface number&gt;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Route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900238"/>
            <a:ext cx="8272702" cy="3571875"/>
          </a:xfrm>
        </p:spPr>
        <p:txBody>
          <a:bodyPr/>
          <a:lstStyle/>
          <a:p>
            <a:r>
              <a:rPr lang="en-US" b="1" dirty="0"/>
              <a:t>Use the following command to configure a default route on the gateway router: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Gateway(config</a:t>
            </a:r>
            <a:r>
              <a:rPr lang="en-US" dirty="0"/>
              <a:t>)#</a:t>
            </a:r>
            <a:r>
              <a:rPr lang="en-US" b="1" dirty="0"/>
              <a:t>ip route 0.0.0.0 0.0.0.0 </a:t>
            </a:r>
            <a:r>
              <a:rPr lang="en-US" b="1" dirty="0" smtClean="0"/>
              <a:t>200.165.199.1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75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684" y="1900238"/>
            <a:ext cx="8242630" cy="4595453"/>
          </a:xfrm>
        </p:spPr>
        <p:txBody>
          <a:bodyPr/>
          <a:lstStyle/>
          <a:p>
            <a:r>
              <a:rPr lang="en-US" b="1" dirty="0"/>
              <a:t>Verify your configuration</a:t>
            </a:r>
            <a:endParaRPr lang="en-US" dirty="0"/>
          </a:p>
          <a:p>
            <a:r>
              <a:rPr lang="en-US" sz="2000" dirty="0"/>
              <a:t>Gateway#show ip route</a:t>
            </a:r>
          </a:p>
          <a:p>
            <a:pPr lvl="1"/>
            <a:r>
              <a:rPr lang="en-US" dirty="0"/>
              <a:t>[Output omitted]</a:t>
            </a:r>
          </a:p>
          <a:p>
            <a:pPr lvl="1"/>
            <a:r>
              <a:rPr lang="en-US" dirty="0"/>
              <a:t>Gateway of last resort is 200.165.199.1 to network 0.0.0.0</a:t>
            </a:r>
          </a:p>
          <a:p>
            <a:pPr lvl="1"/>
            <a:r>
              <a:rPr lang="en-US" dirty="0"/>
              <a:t>10.0.0.0/30 is subnetted, 1 subnets</a:t>
            </a:r>
          </a:p>
          <a:p>
            <a:pPr lvl="1"/>
            <a:r>
              <a:rPr lang="en-US" dirty="0"/>
              <a:t>C       10.10.11.0 is directly connected, Serial0/0/0</a:t>
            </a:r>
          </a:p>
          <a:p>
            <a:pPr lvl="1"/>
            <a:r>
              <a:rPr lang="en-US" dirty="0"/>
              <a:t>172.16.0.0/24 is subnetted, 1 subnets</a:t>
            </a:r>
          </a:p>
          <a:p>
            <a:pPr lvl="1"/>
            <a:r>
              <a:rPr lang="en-US" dirty="0"/>
              <a:t>S       172.16.10.0 [1/0] via 10.10.11.2</a:t>
            </a:r>
          </a:p>
          <a:p>
            <a:pPr lvl="1"/>
            <a:r>
              <a:rPr lang="en-US" dirty="0"/>
              <a:t>C    192.168.30.0/24 is directly connected, FastEthernet0/0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S*   0.0.0.0/0 [1/0] via 200.165.199.1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4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OVERVIEW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1" smtClean="0"/>
              <a:t>Routing</a:t>
            </a:r>
          </a:p>
          <a:p>
            <a:r>
              <a:rPr lang="en-US" sz="3000" b="1" smtClean="0"/>
              <a:t>Types of Routing</a:t>
            </a:r>
          </a:p>
          <a:p>
            <a:pPr lvl="1">
              <a:buFont typeface="Wingdings" pitchFamily="2" charset="2"/>
              <a:buChar char="§"/>
            </a:pPr>
            <a:r>
              <a:rPr lang="en-US" sz="3000" b="1" smtClean="0"/>
              <a:t> Static Routing</a:t>
            </a:r>
          </a:p>
          <a:p>
            <a:pPr lvl="1">
              <a:buFont typeface="Wingdings" pitchFamily="2" charset="2"/>
              <a:buChar char="§"/>
            </a:pPr>
            <a:r>
              <a:rPr lang="en-US" sz="3000" b="1" smtClean="0"/>
              <a:t> Dynamic Routing</a:t>
            </a:r>
          </a:p>
          <a:p>
            <a:pPr>
              <a:buFont typeface="Wingdings" pitchFamily="2" charset="2"/>
              <a:buNone/>
            </a:pPr>
            <a:endParaRPr lang="en-US" sz="3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30238" y="587375"/>
            <a:ext cx="8145462" cy="615950"/>
          </a:xfrm>
        </p:spPr>
        <p:txBody>
          <a:bodyPr/>
          <a:lstStyle/>
          <a:p>
            <a:r>
              <a:rPr lang="en-US" smtClean="0"/>
              <a:t>ROUTING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55638" y="1220788"/>
            <a:ext cx="7940675" cy="5402262"/>
          </a:xfrm>
        </p:spPr>
        <p:txBody>
          <a:bodyPr/>
          <a:lstStyle/>
          <a:p>
            <a:r>
              <a:rPr lang="en-US" smtClean="0"/>
              <a:t>Forwarding of packets from one network to another network choosing the best path from the routing table.</a:t>
            </a:r>
          </a:p>
          <a:p>
            <a:r>
              <a:rPr lang="en-US" smtClean="0"/>
              <a:t> Routing table consist of only the best routes for every destinations.</a:t>
            </a:r>
          </a:p>
          <a:p>
            <a:endParaRPr lang="en-US" smtClean="0"/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6350" y="2794000"/>
            <a:ext cx="6591300" cy="403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55638" y="666750"/>
            <a:ext cx="8145462" cy="576263"/>
          </a:xfrm>
        </p:spPr>
        <p:txBody>
          <a:bodyPr/>
          <a:lstStyle/>
          <a:p>
            <a:r>
              <a:rPr lang="en-US" smtClean="0"/>
              <a:t>ROUTING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55638" y="1397000"/>
            <a:ext cx="7940675" cy="52514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smtClean="0"/>
              <a:t>Rules of Routing:</a:t>
            </a:r>
          </a:p>
          <a:p>
            <a:r>
              <a:rPr lang="en-US" b="1" smtClean="0"/>
              <a:t>HYD</a:t>
            </a:r>
            <a:r>
              <a:rPr lang="en-US" smtClean="0"/>
              <a:t> Ethernet interface should be in the same network as your </a:t>
            </a:r>
            <a:r>
              <a:rPr lang="en-US" b="1" smtClean="0"/>
              <a:t>HYD</a:t>
            </a:r>
            <a:r>
              <a:rPr lang="en-US" smtClean="0"/>
              <a:t> LAN and similarly on </a:t>
            </a:r>
            <a:r>
              <a:rPr lang="en-US" b="1" smtClean="0"/>
              <a:t>KSA </a:t>
            </a:r>
            <a:r>
              <a:rPr lang="en-US" smtClean="0"/>
              <a:t>side.</a:t>
            </a:r>
          </a:p>
          <a:p>
            <a:endParaRPr lang="en-US" b="1" smtClean="0"/>
          </a:p>
          <a:p>
            <a:r>
              <a:rPr lang="en-US" b="1" smtClean="0"/>
              <a:t>HYD</a:t>
            </a:r>
            <a:r>
              <a:rPr lang="en-US" smtClean="0"/>
              <a:t> </a:t>
            </a:r>
            <a:r>
              <a:rPr lang="en-US" b="1" smtClean="0"/>
              <a:t>S0</a:t>
            </a:r>
            <a:r>
              <a:rPr lang="en-US" smtClean="0"/>
              <a:t> and </a:t>
            </a:r>
            <a:r>
              <a:rPr lang="en-US" b="1" smtClean="0"/>
              <a:t>KSA</a:t>
            </a:r>
            <a:r>
              <a:rPr lang="en-US" smtClean="0"/>
              <a:t> </a:t>
            </a:r>
            <a:r>
              <a:rPr lang="en-US" b="1" smtClean="0"/>
              <a:t>S1</a:t>
            </a:r>
            <a:r>
              <a:rPr lang="en-US" smtClean="0"/>
              <a:t> should be in same network.</a:t>
            </a:r>
          </a:p>
          <a:p>
            <a:endParaRPr lang="en-US" b="1" smtClean="0"/>
          </a:p>
          <a:p>
            <a:r>
              <a:rPr lang="en-US" b="1" smtClean="0"/>
              <a:t>HYD</a:t>
            </a:r>
            <a:r>
              <a:rPr lang="en-US" smtClean="0"/>
              <a:t> LAN and </a:t>
            </a:r>
            <a:r>
              <a:rPr lang="en-US" b="1" smtClean="0"/>
              <a:t>KSA</a:t>
            </a:r>
            <a:r>
              <a:rPr lang="en-US" smtClean="0"/>
              <a:t> LAN should be in different Network.</a:t>
            </a:r>
          </a:p>
          <a:p>
            <a:endParaRPr lang="en-US" smtClean="0"/>
          </a:p>
          <a:p>
            <a:r>
              <a:rPr lang="en-US" smtClean="0"/>
              <a:t>All interfaces of Router should be in different network.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55638" y="704850"/>
            <a:ext cx="8145462" cy="473075"/>
          </a:xfrm>
        </p:spPr>
        <p:txBody>
          <a:bodyPr/>
          <a:lstStyle/>
          <a:p>
            <a:r>
              <a:rPr lang="en-US" smtClean="0"/>
              <a:t>TYPES OF ROUTING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655638" y="1279525"/>
            <a:ext cx="8293100" cy="5356225"/>
          </a:xfrm>
        </p:spPr>
        <p:txBody>
          <a:bodyPr/>
          <a:lstStyle/>
          <a:p>
            <a:r>
              <a:rPr lang="en-US" b="1" dirty="0" smtClean="0"/>
              <a:t>Static Routing</a:t>
            </a:r>
          </a:p>
          <a:p>
            <a:r>
              <a:rPr lang="en-US" b="1" dirty="0" smtClean="0"/>
              <a:t>Dynamic Routing</a:t>
            </a:r>
          </a:p>
          <a:p>
            <a:pPr>
              <a:buFont typeface="Wingdings" pitchFamily="2" charset="2"/>
              <a:buNone/>
            </a:pPr>
            <a:endParaRPr lang="en-US" sz="1100" b="1" dirty="0" smtClean="0"/>
          </a:p>
          <a:p>
            <a:pPr>
              <a:buFont typeface="Wingdings" pitchFamily="2" charset="2"/>
              <a:buNone/>
            </a:pPr>
            <a:r>
              <a:rPr lang="en-US" b="1" dirty="0" smtClean="0"/>
              <a:t>Static Routing:</a:t>
            </a:r>
          </a:p>
          <a:p>
            <a:r>
              <a:rPr lang="en-US" dirty="0" smtClean="0"/>
              <a:t>It is configured by Administrator manually.</a:t>
            </a:r>
          </a:p>
          <a:p>
            <a:r>
              <a:rPr lang="en-US" dirty="0" smtClean="0"/>
              <a:t>Mandatory need of Destination Network ID</a:t>
            </a:r>
          </a:p>
          <a:p>
            <a:r>
              <a:rPr lang="en-US" dirty="0" smtClean="0"/>
              <a:t>It is Secure &amp; fast</a:t>
            </a:r>
          </a:p>
          <a:p>
            <a:r>
              <a:rPr lang="en-US" dirty="0" smtClean="0"/>
              <a:t>Used for Small organizations with a network of 10-15 Routers.</a:t>
            </a:r>
          </a:p>
          <a:p>
            <a:r>
              <a:rPr lang="en-US" dirty="0" smtClean="0"/>
              <a:t>Administrative distance for Static Route </a:t>
            </a:r>
            <a:r>
              <a:rPr lang="en-US" smtClean="0"/>
              <a:t>is 1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55638" y="704850"/>
            <a:ext cx="8145462" cy="525463"/>
          </a:xfrm>
        </p:spPr>
        <p:txBody>
          <a:bodyPr/>
          <a:lstStyle/>
          <a:p>
            <a:r>
              <a:rPr lang="en-US" smtClean="0"/>
              <a:t>TYPES OF ROUTING (Static Routing)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55638" y="1358900"/>
            <a:ext cx="8278812" cy="52768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smtClean="0"/>
              <a:t>Administrative distance:</a:t>
            </a:r>
          </a:p>
          <a:p>
            <a:r>
              <a:rPr lang="en-US" smtClean="0"/>
              <a:t>It is the “trustworthiness” of the routing information. Lesser the Administrative distance, higher the preference.</a:t>
            </a:r>
          </a:p>
          <a:p>
            <a:pPr>
              <a:buFont typeface="Wingdings" pitchFamily="2" charset="2"/>
              <a:buNone/>
            </a:pPr>
            <a:r>
              <a:rPr lang="en-US" b="1" smtClean="0"/>
              <a:t>Disadvantages:-</a:t>
            </a:r>
          </a:p>
          <a:p>
            <a:r>
              <a:rPr lang="en-US" smtClean="0"/>
              <a:t>Used for small network.</a:t>
            </a:r>
          </a:p>
          <a:p>
            <a:r>
              <a:rPr lang="en-US" smtClean="0"/>
              <a:t>Everything to manually</a:t>
            </a:r>
          </a:p>
          <a:p>
            <a:r>
              <a:rPr lang="en-US" smtClean="0"/>
              <a:t>Network change effects complete network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55638" y="692150"/>
            <a:ext cx="8145462" cy="498475"/>
          </a:xfrm>
        </p:spPr>
        <p:txBody>
          <a:bodyPr/>
          <a:lstStyle/>
          <a:p>
            <a:r>
              <a:rPr lang="en-US" smtClean="0"/>
              <a:t>TYPES OF ROUTING (Static Routing)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55638" y="1436688"/>
            <a:ext cx="8266112" cy="52117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smtClean="0"/>
              <a:t>Configuring Static Route:</a:t>
            </a:r>
          </a:p>
          <a:p>
            <a:pPr>
              <a:buFont typeface="Wingdings" pitchFamily="2" charset="2"/>
              <a:buNone/>
            </a:pPr>
            <a:endParaRPr lang="en-US" b="1" smtClean="0"/>
          </a:p>
          <a:p>
            <a:r>
              <a:rPr lang="fr-FR" smtClean="0"/>
              <a:t>Router(config)# ip route &lt;Destination Network ID&gt;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			&lt;Destination Subnet Mask&gt;&lt;Next-hop IP 			address &gt;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				Or</a:t>
            </a:r>
          </a:p>
          <a:p>
            <a:r>
              <a:rPr lang="fr-FR" smtClean="0"/>
              <a:t>Router(config)# ip route &lt;Destination Network ID&gt; 				</a:t>
            </a:r>
            <a:r>
              <a:rPr lang="en-US" smtClean="0"/>
              <a:t>&lt;Destination Subnet Mask&gt;&lt;Exit 				interface type&gt;&lt;interface number&gt;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55638" y="704850"/>
            <a:ext cx="8145462" cy="485775"/>
          </a:xfrm>
        </p:spPr>
        <p:txBody>
          <a:bodyPr/>
          <a:lstStyle/>
          <a:p>
            <a:r>
              <a:rPr lang="en-US" smtClean="0"/>
              <a:t>TYPES OF ROUTING (Static Routing)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655638" y="1346200"/>
            <a:ext cx="8278812" cy="53165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smtClean="0"/>
              <a:t>EXERCISE-1 (STATIC ROUTING):</a:t>
            </a:r>
          </a:p>
          <a:p>
            <a:pPr>
              <a:buFont typeface="Wingdings" pitchFamily="2" charset="2"/>
              <a:buNone/>
            </a:pPr>
            <a:endParaRPr lang="en-US" b="1" smtClean="0"/>
          </a:p>
          <a:p>
            <a:endParaRPr lang="en-US" smtClean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8875" y="2128838"/>
            <a:ext cx="6591300" cy="403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55638" y="704850"/>
            <a:ext cx="8145462" cy="473075"/>
          </a:xfrm>
        </p:spPr>
        <p:txBody>
          <a:bodyPr/>
          <a:lstStyle/>
          <a:p>
            <a:r>
              <a:rPr lang="en-US" smtClean="0"/>
              <a:t>TYPES OF ROUTING (Static Routing)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55638" y="1279525"/>
            <a:ext cx="8266112" cy="54086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u="sng" smtClean="0"/>
              <a:t>ON HYD :</a:t>
            </a:r>
          </a:p>
          <a:p>
            <a:r>
              <a:rPr lang="en-US" b="1" smtClean="0"/>
              <a:t>HYD # config terminal</a:t>
            </a:r>
          </a:p>
          <a:p>
            <a:r>
              <a:rPr lang="en-US" b="1" smtClean="0"/>
              <a:t>HYD(config) # ip routing</a:t>
            </a:r>
          </a:p>
          <a:p>
            <a:r>
              <a:rPr lang="en-US" b="1" smtClean="0"/>
              <a:t>HYD(config) # ip route 20.0.0.0 255.255.255.0 1.1.1.2</a:t>
            </a:r>
          </a:p>
          <a:p>
            <a:r>
              <a:rPr lang="en-US" b="1" smtClean="0"/>
              <a:t>HYD # show ip route</a:t>
            </a:r>
          </a:p>
          <a:p>
            <a:pPr>
              <a:buFont typeface="Wingdings" pitchFamily="2" charset="2"/>
              <a:buNone/>
            </a:pPr>
            <a:r>
              <a:rPr lang="en-US" b="1" smtClean="0"/>
              <a:t>		</a:t>
            </a:r>
            <a:r>
              <a:rPr lang="en-US" smtClean="0"/>
              <a:t>C 10.0.0.0/8 is directly connected on Ethernet 0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	C 1.0.0.0/8 is directly connected on serial 0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	S 20.0.0.0/8 via [1/0] 1.1.1.2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Ciscopresentationwhite.10.3.06</Template>
  <TotalTime>7802</TotalTime>
  <Pages>28</Pages>
  <Words>630</Words>
  <Application>Microsoft Office PowerPoint</Application>
  <PresentationFormat>On-screen Show (4:3)</PresentationFormat>
  <Paragraphs>136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SimSun</vt:lpstr>
      <vt:lpstr>Arial</vt:lpstr>
      <vt:lpstr>Verdana</vt:lpstr>
      <vt:lpstr>Wingdings</vt:lpstr>
      <vt:lpstr>PPT-TMPLT-WHT_C</vt:lpstr>
      <vt:lpstr>CCNA  (200-125)</vt:lpstr>
      <vt:lpstr>Lecture OVERVIEW</vt:lpstr>
      <vt:lpstr>ROUTING</vt:lpstr>
      <vt:lpstr>ROUTING</vt:lpstr>
      <vt:lpstr>TYPES OF ROUTING</vt:lpstr>
      <vt:lpstr>TYPES OF ROUTING (Static Routing)</vt:lpstr>
      <vt:lpstr>TYPES OF ROUTING (Static Routing)</vt:lpstr>
      <vt:lpstr>TYPES OF ROUTING (Static Routing)</vt:lpstr>
      <vt:lpstr>TYPES OF ROUTING (Static Routing)</vt:lpstr>
      <vt:lpstr>TYPES OF ROUTING (Static Routing)</vt:lpstr>
      <vt:lpstr>TYPES OF ROUTING (Static Routing)</vt:lpstr>
      <vt:lpstr>TYPES OF ROUTING (Static Routing)</vt:lpstr>
      <vt:lpstr>TYPES OF ROUTING (Static Routing)</vt:lpstr>
      <vt:lpstr>TYPES OF ROUTING (Static Routing)</vt:lpstr>
      <vt:lpstr>TYPES OF ROUTING</vt:lpstr>
      <vt:lpstr>Default Route</vt:lpstr>
      <vt:lpstr>TYPES OF ROUTING</vt:lpstr>
      <vt:lpstr>Default Route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Routing</dc:title>
  <dc:subject/>
  <dc:creator>CLI</dc:creator>
  <cp:keywords/>
  <dc:description/>
  <cp:lastModifiedBy>Muhammad Naeem Awan</cp:lastModifiedBy>
  <cp:revision>426</cp:revision>
  <cp:lastPrinted>1999-01-27T00:54:54Z</cp:lastPrinted>
  <dcterms:created xsi:type="dcterms:W3CDTF">2002-08-27T12:04:17Z</dcterms:created>
  <dcterms:modified xsi:type="dcterms:W3CDTF">2019-03-22T04:02:27Z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enita Bangloy">
    <vt:lpwstr>12.21.01 - Copyright date changed to 2002</vt:lpwstr>
  </property>
  <property fmtid="{D5CDD505-2E9C-101B-9397-08002B2CF9AE}" pid="3" name="Jenita ">
    <vt:lpwstr>12.21.01 - Line tool now defaults to 3 points size and black color. Previous version created white line which is not visible</vt:lpwstr>
  </property>
  <property fmtid="{D5CDD505-2E9C-101B-9397-08002B2CF9AE}" pid="4" name="JBangloy">
    <vt:lpwstr>12.21.01 - All remaining Helvetica changed to Arial</vt:lpwstr>
  </property>
</Properties>
</file>