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34"/>
  </p:notesMasterIdLst>
  <p:handoutMasterIdLst>
    <p:handoutMasterId r:id="rId35"/>
  </p:handoutMasterIdLst>
  <p:sldIdLst>
    <p:sldId id="488" r:id="rId2"/>
    <p:sldId id="483" r:id="rId3"/>
    <p:sldId id="507" r:id="rId4"/>
    <p:sldId id="490" r:id="rId5"/>
    <p:sldId id="491" r:id="rId6"/>
    <p:sldId id="492" r:id="rId7"/>
    <p:sldId id="493" r:id="rId8"/>
    <p:sldId id="494"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456" r:id="rId22"/>
    <p:sldId id="460" r:id="rId23"/>
    <p:sldId id="461" r:id="rId24"/>
    <p:sldId id="462" r:id="rId25"/>
    <p:sldId id="463" r:id="rId26"/>
    <p:sldId id="464" r:id="rId27"/>
    <p:sldId id="465" r:id="rId28"/>
    <p:sldId id="466" r:id="rId29"/>
    <p:sldId id="486" r:id="rId30"/>
    <p:sldId id="487" r:id="rId31"/>
    <p:sldId id="481" r:id="rId32"/>
    <p:sldId id="482" r:id="rId33"/>
  </p:sldIdLst>
  <p:sldSz cx="9144000" cy="6858000" type="screen4x3"/>
  <p:notesSz cx="7315200" cy="96012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orient="horz" pos="864">
          <p15:clr>
            <a:srgbClr val="A4A3A4"/>
          </p15:clr>
        </p15:guide>
        <p15:guide id="3"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B4"/>
    <a:srgbClr val="35297D"/>
    <a:srgbClr val="00252E"/>
    <a:srgbClr val="FFFF9B"/>
    <a:srgbClr val="FFCC68"/>
    <a:srgbClr val="FFE59B"/>
    <a:srgbClr val="F6BF69"/>
    <a:srgbClr val="708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80225" autoAdjust="0"/>
  </p:normalViewPr>
  <p:slideViewPr>
    <p:cSldViewPr snapToGrid="0">
      <p:cViewPr varScale="1">
        <p:scale>
          <a:sx n="114" d="100"/>
          <a:sy n="114" d="100"/>
        </p:scale>
        <p:origin x="1410" y="114"/>
      </p:cViewPr>
      <p:guideLst>
        <p:guide orient="horz" pos="2736"/>
        <p:guide orient="horz" pos="8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5" d="100"/>
          <a:sy n="75" d="100"/>
        </p:scale>
        <p:origin x="-2909"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9295" y="9263934"/>
            <a:ext cx="7161035" cy="359080"/>
          </a:xfrm>
          <a:prstGeom prst="rect">
            <a:avLst/>
          </a:prstGeom>
          <a:noFill/>
          <a:ln w="9525">
            <a:noFill/>
            <a:miter lim="800000"/>
            <a:headEnd/>
            <a:tailEnd/>
          </a:ln>
          <a:effectLst/>
        </p:spPr>
        <p:txBody>
          <a:bodyPr lIns="100663" tIns="52806" rIns="100663" bIns="52806">
            <a:spAutoFit/>
          </a:bodyPr>
          <a:lstStyle/>
          <a:p>
            <a:pPr algn="l" defTabSz="643599">
              <a:lnSpc>
                <a:spcPct val="100000"/>
              </a:lnSpc>
              <a:tabLst>
                <a:tab pos="2512058" algn="l"/>
                <a:tab pos="5083084" algn="l"/>
              </a:tabLst>
              <a:defRPr/>
            </a:pPr>
            <a:r>
              <a:rPr lang="en-US" sz="800" b="1" dirty="0"/>
              <a:t>Copyright © 2001, Cisco Systems, Inc. All rights reserved. Printed in USA.</a:t>
            </a:r>
            <a:br>
              <a:rPr lang="en-US" sz="800" b="1" dirty="0"/>
            </a:br>
            <a:r>
              <a:rPr lang="en-US" sz="800" b="1" dirty="0"/>
              <a:t>Presentation_ID.scr</a:t>
            </a:r>
          </a:p>
        </p:txBody>
      </p:sp>
      <p:sp>
        <p:nvSpPr>
          <p:cNvPr id="3077" name="Line 5"/>
          <p:cNvSpPr>
            <a:spLocks noChangeShapeType="1"/>
          </p:cNvSpPr>
          <p:nvPr/>
        </p:nvSpPr>
        <p:spPr bwMode="auto">
          <a:xfrm>
            <a:off x="160942" y="9279035"/>
            <a:ext cx="6991623" cy="0"/>
          </a:xfrm>
          <a:prstGeom prst="line">
            <a:avLst/>
          </a:prstGeom>
          <a:noFill/>
          <a:ln w="12700">
            <a:solidFill>
              <a:schemeClr val="tx1"/>
            </a:solidFill>
            <a:round/>
            <a:headEnd type="none" w="sm" len="sm"/>
            <a:tailEnd type="none" w="sm" len="sm"/>
          </a:ln>
          <a:effectLst/>
        </p:spPr>
        <p:txBody>
          <a:bodyPr wrap="none" lIns="97045" tIns="48523" rIns="97045" bIns="48523" anchor="ctr"/>
          <a:lstStyle/>
          <a:p>
            <a:pPr>
              <a:defRPr/>
            </a:pPr>
            <a:endParaRPr lang="en-US"/>
          </a:p>
        </p:txBody>
      </p:sp>
    </p:spTree>
    <p:extLst>
      <p:ext uri="{BB962C8B-B14F-4D97-AF65-F5344CB8AC3E}">
        <p14:creationId xmlns:p14="http://schemas.microsoft.com/office/powerpoint/2010/main" val="4049413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522353" y="8889751"/>
            <a:ext cx="469271" cy="221489"/>
          </a:xfrm>
          <a:prstGeom prst="rect">
            <a:avLst/>
          </a:prstGeom>
          <a:noFill/>
          <a:ln w="9525">
            <a:noFill/>
            <a:miter lim="800000"/>
            <a:headEnd/>
            <a:tailEnd/>
          </a:ln>
          <a:effectLst/>
        </p:spPr>
        <p:txBody>
          <a:bodyPr wrap="none" lIns="97045" tIns="48523" rIns="97045" bIns="48523" anchor="ctr"/>
          <a:lstStyle/>
          <a:p>
            <a:pPr>
              <a:defRPr/>
            </a:pPr>
            <a:endParaRPr lang="en-US"/>
          </a:p>
        </p:txBody>
      </p:sp>
      <p:sp>
        <p:nvSpPr>
          <p:cNvPr id="183305" name="Rectangle 9"/>
          <p:cNvSpPr>
            <a:spLocks noChangeArrowheads="1"/>
          </p:cNvSpPr>
          <p:nvPr/>
        </p:nvSpPr>
        <p:spPr bwMode="auto">
          <a:xfrm>
            <a:off x="59295" y="9074325"/>
            <a:ext cx="2734306" cy="362436"/>
          </a:xfrm>
          <a:prstGeom prst="rect">
            <a:avLst/>
          </a:prstGeom>
          <a:noFill/>
          <a:ln w="9525">
            <a:noFill/>
            <a:miter lim="800000"/>
            <a:headEnd/>
            <a:tailEnd/>
          </a:ln>
          <a:effectLst/>
        </p:spPr>
        <p:txBody>
          <a:bodyPr lIns="99163" tIns="52019" rIns="99163" bIns="52019">
            <a:spAutoFit/>
          </a:bodyPr>
          <a:lstStyle/>
          <a:p>
            <a:pPr algn="l" defTabSz="633490">
              <a:lnSpc>
                <a:spcPct val="100000"/>
              </a:lnSpc>
              <a:tabLst>
                <a:tab pos="2474992" algn="l"/>
                <a:tab pos="5007266" algn="l"/>
              </a:tabLst>
              <a:defRPr/>
            </a:pPr>
            <a:r>
              <a:rPr lang="en-US" sz="800" b="1" dirty="0"/>
              <a:t>© 2001, Cisco Systems, Inc. All rights reserved.</a:t>
            </a:r>
          </a:p>
          <a:p>
            <a:pPr algn="l" defTabSz="633490">
              <a:lnSpc>
                <a:spcPct val="100000"/>
              </a:lnSpc>
              <a:tabLst>
                <a:tab pos="2474992" algn="l"/>
                <a:tab pos="5007266" algn="l"/>
              </a:tabLst>
              <a:defRPr/>
            </a:pPr>
            <a:r>
              <a:rPr lang="en-US" sz="800" b="1" dirty="0"/>
              <a:t>&lt;Title of Course (ACRO) </a:t>
            </a:r>
            <a:r>
              <a:rPr lang="en-US" sz="800" b="1" dirty="0" err="1"/>
              <a:t>vX.X</a:t>
            </a:r>
            <a:r>
              <a:rPr lang="en-US" sz="800" b="1" dirty="0"/>
              <a:t>&gt;</a:t>
            </a:r>
          </a:p>
        </p:txBody>
      </p:sp>
      <p:sp>
        <p:nvSpPr>
          <p:cNvPr id="183306" name="Line 10"/>
          <p:cNvSpPr>
            <a:spLocks noChangeShapeType="1"/>
          </p:cNvSpPr>
          <p:nvPr/>
        </p:nvSpPr>
        <p:spPr bwMode="auto">
          <a:xfrm>
            <a:off x="159247" y="9089427"/>
            <a:ext cx="6940801" cy="0"/>
          </a:xfrm>
          <a:prstGeom prst="line">
            <a:avLst/>
          </a:prstGeom>
          <a:noFill/>
          <a:ln w="12700">
            <a:solidFill>
              <a:schemeClr val="tx1"/>
            </a:solidFill>
            <a:round/>
            <a:headEnd type="none" w="sm" len="sm"/>
            <a:tailEnd type="none" w="sm" len="sm"/>
          </a:ln>
          <a:effectLst/>
        </p:spPr>
        <p:txBody>
          <a:bodyPr wrap="none" lIns="97045" tIns="48523" rIns="97045" bIns="48523" anchor="ctr"/>
          <a:lstStyle/>
          <a:p>
            <a:pPr>
              <a:defRPr/>
            </a:pPr>
            <a:endParaRPr lang="en-US"/>
          </a:p>
        </p:txBody>
      </p:sp>
      <p:sp>
        <p:nvSpPr>
          <p:cNvPr id="183307" name="Rectangle 11"/>
          <p:cNvSpPr>
            <a:spLocks noGrp="1" noChangeArrowheads="1"/>
          </p:cNvSpPr>
          <p:nvPr>
            <p:ph type="sldNum" sz="quarter" idx="5"/>
          </p:nvPr>
        </p:nvSpPr>
        <p:spPr bwMode="auto">
          <a:xfrm>
            <a:off x="6186918" y="8963582"/>
            <a:ext cx="848753" cy="298674"/>
          </a:xfrm>
          <a:prstGeom prst="rect">
            <a:avLst/>
          </a:prstGeom>
          <a:noFill/>
          <a:ln w="9525">
            <a:noFill/>
            <a:miter lim="800000"/>
            <a:headEnd/>
            <a:tailEnd/>
          </a:ln>
          <a:effectLst/>
        </p:spPr>
        <p:txBody>
          <a:bodyPr vert="horz" wrap="square" lIns="19507" tIns="0" rIns="19507" bIns="0" numCol="1" anchor="b" anchorCtr="0" compatLnSpc="1">
            <a:prstTxWarp prst="textNoShape">
              <a:avLst/>
            </a:prstTxWarp>
          </a:bodyPr>
          <a:lstStyle>
            <a:lvl1pPr algn="r" defTabSz="935072">
              <a:lnSpc>
                <a:spcPct val="100000"/>
              </a:lnSpc>
              <a:defRPr sz="800"/>
            </a:lvl1pPr>
          </a:lstStyle>
          <a:p>
            <a:pPr>
              <a:defRPr/>
            </a:pPr>
            <a:fld id="{2667D3F7-0A51-4CB3-AD05-8AD06C0956A8}" type="slidenum">
              <a:rPr lang="en-US"/>
              <a:pPr>
                <a:defRPr/>
              </a:pPr>
              <a:t>‹#›</a:t>
            </a:fld>
            <a:endParaRPr lang="en-US"/>
          </a:p>
        </p:txBody>
      </p:sp>
      <p:sp>
        <p:nvSpPr>
          <p:cNvPr id="19462" name="Rectangle 12"/>
          <p:cNvSpPr>
            <a:spLocks noGrp="1" noRot="1" noChangeAspect="1" noChangeArrowheads="1" noTextEdit="1"/>
          </p:cNvSpPr>
          <p:nvPr>
            <p:ph type="sldImg" idx="2"/>
          </p:nvPr>
        </p:nvSpPr>
        <p:spPr bwMode="auto">
          <a:xfrm>
            <a:off x="939800" y="254000"/>
            <a:ext cx="5495925" cy="4122738"/>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421836" y="4522062"/>
            <a:ext cx="6388517" cy="4391181"/>
          </a:xfrm>
          <a:prstGeom prst="rect">
            <a:avLst/>
          </a:prstGeom>
          <a:noFill/>
          <a:ln w="9525">
            <a:noFill/>
            <a:miter lim="800000"/>
            <a:headEnd/>
            <a:tailEnd/>
          </a:ln>
          <a:effectLst/>
        </p:spPr>
        <p:txBody>
          <a:bodyPr vert="horz" wrap="square" lIns="99163" tIns="52019" rIns="99163" bIns="5201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3255892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2813BAEB-3624-416A-9893-14272EBF5147}" type="slidenum">
              <a:rPr lang="en-US" smtClean="0"/>
              <a:pPr/>
              <a:t>2</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7C87CC54-C1A0-4904-93E0-FFA8FF74F48A}"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a:ln w="9525">
            <a:noFill/>
            <a:miter lim="800000"/>
            <a:headEnd/>
            <a:tailEnd/>
          </a:ln>
        </p:spPr>
      </p:pic>
      <p:sp>
        <p:nvSpPr>
          <p:cNvPr id="10" name="Rectangle 11"/>
          <p:cNvSpPr>
            <a:spLocks noChangeArrowheads="1"/>
          </p:cNvSpPr>
          <p:nvPr userDrawn="1"/>
        </p:nvSpPr>
        <p:spPr bwMode="auto">
          <a:xfrm>
            <a:off x="0" y="6623050"/>
            <a:ext cx="803275" cy="234950"/>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247239"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47240"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627063"/>
            <a:ext cx="2035175" cy="484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627063"/>
            <a:ext cx="5957887" cy="484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62706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1900238"/>
            <a:ext cx="7940675" cy="3571875"/>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1246212" name="Rectangle 4"/>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E7C3B5C6-ED9D-42D1-ADBF-9D0EE8C66D54}"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29" name="Picture 6" descr="PPt_TopBand_Artwork"/>
          <p:cNvPicPr>
            <a:picLocks noChangeAspect="1" noChangeArrowheads="1"/>
          </p:cNvPicPr>
          <p:nvPr/>
        </p:nvPicPr>
        <p:blipFill>
          <a:blip r:embed="rId14"/>
          <a:srcRect/>
          <a:stretch>
            <a:fillRect/>
          </a:stretch>
        </p:blipFill>
        <p:spPr bwMode="auto">
          <a:xfrm>
            <a:off x="0" y="0"/>
            <a:ext cx="9140825" cy="685800"/>
          </a:xfrm>
          <a:prstGeom prst="rect">
            <a:avLst/>
          </a:prstGeom>
          <a:noFill/>
          <a:ln w="9525">
            <a:noFill/>
            <a:miter lim="800000"/>
            <a:headEnd/>
            <a:tailEnd/>
          </a:ln>
        </p:spPr>
      </p:pic>
      <p:sp>
        <p:nvSpPr>
          <p:cNvPr id="1246215" name="Rectangle 7"/>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246216" name="Rectangle 8"/>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814"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5pPr>
      <a:lvl6pPr marL="2062163" algn="l" defTabSz="814388" rtl="0" fontAlgn="base">
        <a:lnSpc>
          <a:spcPct val="95000"/>
        </a:lnSpc>
        <a:spcBef>
          <a:spcPct val="35000"/>
        </a:spcBef>
        <a:spcAft>
          <a:spcPct val="0"/>
        </a:spcAft>
        <a:buClr>
          <a:srgbClr val="708CA1"/>
        </a:buClr>
        <a:defRPr sz="2000">
          <a:solidFill>
            <a:schemeClr val="tx1"/>
          </a:solidFill>
          <a:latin typeface="+mn-lt"/>
        </a:defRPr>
      </a:lvl6pPr>
      <a:lvl7pPr marL="2519363" algn="l" defTabSz="814388" rtl="0" fontAlgn="base">
        <a:lnSpc>
          <a:spcPct val="95000"/>
        </a:lnSpc>
        <a:spcBef>
          <a:spcPct val="35000"/>
        </a:spcBef>
        <a:spcAft>
          <a:spcPct val="0"/>
        </a:spcAft>
        <a:buClr>
          <a:srgbClr val="708CA1"/>
        </a:buClr>
        <a:defRPr sz="2000">
          <a:solidFill>
            <a:schemeClr val="tx1"/>
          </a:solidFill>
          <a:latin typeface="+mn-lt"/>
        </a:defRPr>
      </a:lvl7pPr>
      <a:lvl8pPr marL="2976563" algn="l" defTabSz="814388" rtl="0" fontAlgn="base">
        <a:lnSpc>
          <a:spcPct val="95000"/>
        </a:lnSpc>
        <a:spcBef>
          <a:spcPct val="35000"/>
        </a:spcBef>
        <a:spcAft>
          <a:spcPct val="0"/>
        </a:spcAft>
        <a:buClr>
          <a:srgbClr val="708CA1"/>
        </a:buClr>
        <a:defRPr sz="2000">
          <a:solidFill>
            <a:schemeClr val="tx1"/>
          </a:solidFill>
          <a:latin typeface="+mn-lt"/>
        </a:defRPr>
      </a:lvl8pPr>
      <a:lvl9pPr marL="3433763" algn="l" defTabSz="814388" rtl="0" fontAlgn="base">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6172200" cy="1894362"/>
          </a:xfrm>
        </p:spPr>
        <p:txBody>
          <a:bodyPr/>
          <a:lstStyle/>
          <a:p>
            <a:r>
              <a:rPr lang="en-US" dirty="0">
                <a:latin typeface="Verdana" pitchFamily="34" charset="0"/>
                <a:ea typeface="Verdana" pitchFamily="34" charset="0"/>
                <a:cs typeface="Verdana" pitchFamily="34" charset="0"/>
              </a:rPr>
              <a:t>CCNA</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(200-125)</a:t>
            </a:r>
          </a:p>
        </p:txBody>
      </p:sp>
      <p:sp>
        <p:nvSpPr>
          <p:cNvPr id="3" name="Subtitle 2"/>
          <p:cNvSpPr>
            <a:spLocks noGrp="1"/>
          </p:cNvSpPr>
          <p:nvPr>
            <p:ph type="subTitle" idx="1"/>
          </p:nvPr>
        </p:nvSpPr>
        <p:spPr>
          <a:xfrm>
            <a:off x="762000" y="4343400"/>
            <a:ext cx="6172200" cy="1371600"/>
          </a:xfrm>
        </p:spPr>
        <p:txBody>
          <a:bodyPr>
            <a:normAutofit/>
          </a:bodyPr>
          <a:lstStyle/>
          <a:p>
            <a:r>
              <a:rPr lang="en-US" sz="2500">
                <a:latin typeface="Verdana" pitchFamily="34" charset="0"/>
                <a:ea typeface="Verdana" pitchFamily="34" charset="0"/>
                <a:cs typeface="Verdana" pitchFamily="34" charset="0"/>
              </a:rPr>
              <a:t>Dynamic Routing</a:t>
            </a:r>
            <a:endParaRPr lang="en-US" sz="2500" dirty="0">
              <a:latin typeface="Verdana" pitchFamily="34" charset="0"/>
              <a:ea typeface="Verdana" pitchFamily="34" charset="0"/>
              <a:cs typeface="Verdana" pitchFamily="34" charset="0"/>
            </a:endParaRPr>
          </a:p>
          <a:p>
            <a:endParaRPr lang="en-US" sz="2500" dirty="0">
              <a:latin typeface="Verdana" pitchFamily="34" charset="0"/>
              <a:ea typeface="Verdana" pitchFamily="34" charset="0"/>
              <a:cs typeface="Verdana" pitchFamily="34" charset="0"/>
            </a:endParaRPr>
          </a:p>
        </p:txBody>
      </p:sp>
      <p:sp>
        <p:nvSpPr>
          <p:cNvPr id="4" name="Text Box 4"/>
          <p:cNvSpPr txBox="1">
            <a:spLocks noChangeArrowheads="1"/>
          </p:cNvSpPr>
          <p:nvPr/>
        </p:nvSpPr>
        <p:spPr bwMode="auto">
          <a:xfrm>
            <a:off x="1143000" y="5334000"/>
            <a:ext cx="3095625"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a:solidFill>
                  <a:srgbClr val="4D4D4D"/>
                </a:solidFill>
                <a:ea typeface="SimSun" pitchFamily="2" charset="-122"/>
              </a:rPr>
              <a:t>Muhammad Naeem</a:t>
            </a:r>
            <a:endParaRPr lang="en-US"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E-Mail:  mna571@yahoo.com</a:t>
            </a: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extLst>
      <p:ext uri="{BB962C8B-B14F-4D97-AF65-F5344CB8AC3E}">
        <p14:creationId xmlns:p14="http://schemas.microsoft.com/office/powerpoint/2010/main" val="362419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851349"/>
            <a:ext cx="8145462" cy="838200"/>
          </a:xfrm>
        </p:spPr>
        <p:txBody>
          <a:bodyPr/>
          <a:lstStyle/>
          <a:p>
            <a:r>
              <a:rPr lang="en-US" b="1" dirty="0"/>
              <a:t>Common characteristics for DVR Protocols</a:t>
            </a:r>
          </a:p>
        </p:txBody>
      </p:sp>
      <p:sp>
        <p:nvSpPr>
          <p:cNvPr id="3" name="Content Placeholder 2"/>
          <p:cNvSpPr>
            <a:spLocks noGrp="1"/>
          </p:cNvSpPr>
          <p:nvPr>
            <p:ph idx="1"/>
          </p:nvPr>
        </p:nvSpPr>
        <p:spPr/>
        <p:txBody>
          <a:bodyPr>
            <a:normAutofit fontScale="85000" lnSpcReduction="20000"/>
          </a:bodyPr>
          <a:lstStyle/>
          <a:p>
            <a:r>
              <a:rPr lang="en-US" dirty="0"/>
              <a:t>Periodic Updates: </a:t>
            </a:r>
          </a:p>
          <a:p>
            <a:pPr lvl="1"/>
            <a:r>
              <a:rPr lang="en-US" dirty="0"/>
              <a:t>Updates are sent at regular intervals (30 seconds for RIP and 90 seconds for IGRP). </a:t>
            </a:r>
          </a:p>
          <a:p>
            <a:pPr lvl="1"/>
            <a:r>
              <a:rPr lang="en-US" dirty="0"/>
              <a:t>Even if the topology has not changed in several days, periodic updates continue to be sent to all neighbors.</a:t>
            </a:r>
          </a:p>
          <a:p>
            <a:r>
              <a:rPr lang="en-US" dirty="0"/>
              <a:t>Broadcast Updates:</a:t>
            </a:r>
          </a:p>
          <a:p>
            <a:pPr lvl="1"/>
            <a:r>
              <a:rPr lang="en-US" dirty="0"/>
              <a:t>Broadcast Updates are sent to 255.255.255.255. </a:t>
            </a:r>
          </a:p>
          <a:p>
            <a:pPr lvl="1"/>
            <a:r>
              <a:rPr lang="en-US" dirty="0"/>
              <a:t>Neighboring routers that are configured with the same routing protocol will process the updates. </a:t>
            </a:r>
          </a:p>
          <a:p>
            <a:pPr lvl="1"/>
            <a:r>
              <a:rPr lang="en-US" dirty="0"/>
              <a:t>All other devices will also process the update up to Layer 3 before discarding it. </a:t>
            </a:r>
          </a:p>
          <a:p>
            <a:pPr lvl="1"/>
            <a:r>
              <a:rPr lang="en-US" dirty="0"/>
              <a:t>Some distance vector routing protocols use multicast addresses instead of broadcast addresses.</a:t>
            </a:r>
          </a:p>
        </p:txBody>
      </p:sp>
    </p:spTree>
    <p:extLst>
      <p:ext uri="{BB962C8B-B14F-4D97-AF65-F5344CB8AC3E}">
        <p14:creationId xmlns:p14="http://schemas.microsoft.com/office/powerpoint/2010/main" val="271956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29657"/>
            <a:ext cx="7886700" cy="5704523"/>
          </a:xfrm>
        </p:spPr>
        <p:txBody>
          <a:bodyPr/>
          <a:lstStyle/>
          <a:p>
            <a:r>
              <a:rPr lang="en-US" b="1" dirty="0"/>
              <a:t>Entire Routing Table Updates:</a:t>
            </a:r>
          </a:p>
          <a:p>
            <a:pPr lvl="1"/>
            <a:r>
              <a:rPr lang="en-US" dirty="0"/>
              <a:t>Entire Routing Table Updates are sent periodically to all neighbors. </a:t>
            </a:r>
          </a:p>
          <a:p>
            <a:pPr lvl="1"/>
            <a:r>
              <a:rPr lang="en-US" dirty="0"/>
              <a:t>Neighbors receiving these updates must process the entire update to find pertinent information and discard the rest. </a:t>
            </a:r>
          </a:p>
          <a:p>
            <a:pPr lvl="1"/>
            <a:r>
              <a:rPr lang="en-US" dirty="0"/>
              <a:t>Some distance vector routing protocols like EIGRP do not send periodic routing table updates.</a:t>
            </a:r>
          </a:p>
        </p:txBody>
      </p:sp>
    </p:spTree>
    <p:extLst>
      <p:ext uri="{BB962C8B-B14F-4D97-AF65-F5344CB8AC3E}">
        <p14:creationId xmlns:p14="http://schemas.microsoft.com/office/powerpoint/2010/main" val="425853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Routing Algorithm?</a:t>
            </a:r>
          </a:p>
        </p:txBody>
      </p:sp>
      <p:sp>
        <p:nvSpPr>
          <p:cNvPr id="3" name="Content Placeholder 2"/>
          <p:cNvSpPr>
            <a:spLocks noGrp="1"/>
          </p:cNvSpPr>
          <p:nvPr>
            <p:ph idx="1"/>
          </p:nvPr>
        </p:nvSpPr>
        <p:spPr/>
        <p:txBody>
          <a:bodyPr/>
          <a:lstStyle/>
          <a:p>
            <a:r>
              <a:rPr lang="en-US" dirty="0"/>
              <a:t>An algorithm is a step by step procedure to accomplish some certain task</a:t>
            </a:r>
          </a:p>
          <a:p>
            <a:r>
              <a:rPr lang="en-US" dirty="0"/>
              <a:t>Different routing protocols use different algorithms</a:t>
            </a:r>
          </a:p>
          <a:p>
            <a:r>
              <a:rPr lang="en-US" dirty="0"/>
              <a:t>The algorithm used for the routing protocols defines the following processes:</a:t>
            </a:r>
          </a:p>
          <a:p>
            <a:pPr lvl="1"/>
            <a:r>
              <a:rPr lang="en-US" dirty="0"/>
              <a:t>Mechanism for sending and receiving routing information.</a:t>
            </a:r>
          </a:p>
          <a:p>
            <a:pPr lvl="1"/>
            <a:r>
              <a:rPr lang="en-US" dirty="0"/>
              <a:t>Mechanism for calculating the best paths and installing routes in the routing table. </a:t>
            </a:r>
          </a:p>
          <a:p>
            <a:pPr lvl="1"/>
            <a:r>
              <a:rPr lang="en-US" dirty="0"/>
              <a:t>Mechanism for detecting and reacting to topology changes.</a:t>
            </a:r>
          </a:p>
          <a:p>
            <a:pPr lvl="1"/>
            <a:endParaRPr lang="en-US" dirty="0"/>
          </a:p>
        </p:txBody>
      </p:sp>
    </p:spTree>
    <p:extLst>
      <p:ext uri="{BB962C8B-B14F-4D97-AF65-F5344CB8AC3E}">
        <p14:creationId xmlns:p14="http://schemas.microsoft.com/office/powerpoint/2010/main" val="161668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Protocols Characteristic:</a:t>
            </a:r>
          </a:p>
        </p:txBody>
      </p:sp>
      <p:sp>
        <p:nvSpPr>
          <p:cNvPr id="3" name="Content Placeholder 2"/>
          <p:cNvSpPr>
            <a:spLocks noGrp="1"/>
          </p:cNvSpPr>
          <p:nvPr>
            <p:ph idx="1"/>
          </p:nvPr>
        </p:nvSpPr>
        <p:spPr/>
        <p:txBody>
          <a:bodyPr/>
          <a:lstStyle/>
          <a:p>
            <a:r>
              <a:rPr lang="en-US" dirty="0"/>
              <a:t>Time to Convergence:</a:t>
            </a:r>
          </a:p>
          <a:p>
            <a:pPr lvl="1"/>
            <a:r>
              <a:rPr lang="en-US" dirty="0"/>
              <a:t>It defines how quickly the routers in the network topology share routing information and reach a state of consistent knowledge. </a:t>
            </a:r>
          </a:p>
          <a:p>
            <a:pPr lvl="1"/>
            <a:r>
              <a:rPr lang="en-US" dirty="0"/>
              <a:t>The faster the convergence, the more preferable the protocol. </a:t>
            </a:r>
          </a:p>
          <a:p>
            <a:pPr lvl="1"/>
            <a:r>
              <a:rPr lang="en-US" dirty="0"/>
              <a:t>Routing loops can occur when inconsistent routing tables are not updated due to slow convergence in a changing network</a:t>
            </a:r>
          </a:p>
          <a:p>
            <a:r>
              <a:rPr lang="en-US" dirty="0"/>
              <a:t>Scalability:</a:t>
            </a:r>
          </a:p>
          <a:p>
            <a:pPr lvl="1"/>
            <a:r>
              <a:rPr lang="en-US" dirty="0"/>
              <a:t>Scalability defines how large a network can become based on the routing protocol that is deployed. </a:t>
            </a:r>
          </a:p>
          <a:p>
            <a:pPr lvl="1"/>
            <a:r>
              <a:rPr lang="en-US" dirty="0"/>
              <a:t>The larger the network is, the more scalable the routing protocol needs to be.</a:t>
            </a:r>
          </a:p>
        </p:txBody>
      </p:sp>
    </p:spTree>
    <p:extLst>
      <p:ext uri="{BB962C8B-B14F-4D97-AF65-F5344CB8AC3E}">
        <p14:creationId xmlns:p14="http://schemas.microsoft.com/office/powerpoint/2010/main" val="227006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48697"/>
            <a:ext cx="7886700" cy="5856923"/>
          </a:xfrm>
        </p:spPr>
        <p:txBody>
          <a:bodyPr>
            <a:normAutofit fontScale="92500" lnSpcReduction="10000"/>
          </a:bodyPr>
          <a:lstStyle/>
          <a:p>
            <a:r>
              <a:rPr lang="en-US" dirty="0"/>
              <a:t>Classless (Use of VLSM) or Classful:</a:t>
            </a:r>
          </a:p>
          <a:p>
            <a:pPr lvl="1"/>
            <a:r>
              <a:rPr lang="en-US" dirty="0"/>
              <a:t>Classless routing protocols include the subnet mask in the updates. </a:t>
            </a:r>
          </a:p>
          <a:p>
            <a:pPr lvl="1"/>
            <a:r>
              <a:rPr lang="en-US" dirty="0"/>
              <a:t>This feature supports the use of Variable Length Subnet Masking (VLSM) and better route summarization. </a:t>
            </a:r>
          </a:p>
          <a:p>
            <a:pPr lvl="1"/>
            <a:r>
              <a:rPr lang="en-US" dirty="0"/>
              <a:t>Classful routing protocols do not include the subnet mask and cannot support VLSM.</a:t>
            </a:r>
          </a:p>
          <a:p>
            <a:r>
              <a:rPr lang="en-US" dirty="0"/>
              <a:t>Resource Usage:</a:t>
            </a:r>
          </a:p>
          <a:p>
            <a:pPr lvl="1"/>
            <a:r>
              <a:rPr lang="en-US" dirty="0"/>
              <a:t>Resource usage includes the requirements of a routing protocol such as memory space, CPU utilization, and link bandwidth utilization. </a:t>
            </a:r>
          </a:p>
          <a:p>
            <a:pPr lvl="1"/>
            <a:r>
              <a:rPr lang="en-US" dirty="0"/>
              <a:t>Higher resource requirements can lead to more powerful hardware to support the routing protocol operation in addition to the packet forwarding processes.</a:t>
            </a:r>
          </a:p>
          <a:p>
            <a:r>
              <a:rPr lang="en-US" dirty="0"/>
              <a:t>Implementation and Maintenance:</a:t>
            </a:r>
          </a:p>
          <a:p>
            <a:pPr lvl="1"/>
            <a:r>
              <a:rPr lang="en-US" dirty="0"/>
              <a:t>Implementation and maintenance describes the level of knowledge that is required for a network administrator to implement and maintain the network based on the routing protocol deployed.</a:t>
            </a:r>
          </a:p>
        </p:txBody>
      </p:sp>
    </p:spTree>
    <p:extLst>
      <p:ext uri="{BB962C8B-B14F-4D97-AF65-F5344CB8AC3E}">
        <p14:creationId xmlns:p14="http://schemas.microsoft.com/office/powerpoint/2010/main" val="363255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320041"/>
            <a:ext cx="3868340" cy="1066800"/>
          </a:xfrm>
        </p:spPr>
        <p:txBody>
          <a:bodyPr/>
          <a:lstStyle/>
          <a:p>
            <a:r>
              <a:rPr lang="en-US" dirty="0"/>
              <a:t>Advantages 	</a:t>
            </a:r>
          </a:p>
        </p:txBody>
      </p:sp>
      <p:sp>
        <p:nvSpPr>
          <p:cNvPr id="4" name="Content Placeholder 3"/>
          <p:cNvSpPr>
            <a:spLocks noGrp="1"/>
          </p:cNvSpPr>
          <p:nvPr>
            <p:ph sz="half" idx="2"/>
          </p:nvPr>
        </p:nvSpPr>
        <p:spPr>
          <a:xfrm>
            <a:off x="629842" y="1386840"/>
            <a:ext cx="3868340" cy="4802823"/>
          </a:xfrm>
        </p:spPr>
        <p:txBody>
          <a:bodyPr/>
          <a:lstStyle/>
          <a:p>
            <a:pPr marL="514350" indent="-514350">
              <a:buFont typeface="+mj-lt"/>
              <a:buAutoNum type="arabicPeriod"/>
            </a:pPr>
            <a:r>
              <a:rPr lang="en-US" dirty="0"/>
              <a:t>Because the level of knowledge require to implement &amp; maintenance </a:t>
            </a:r>
          </a:p>
          <a:p>
            <a:pPr marL="514350" indent="-514350">
              <a:buFont typeface="+mj-lt"/>
              <a:buAutoNum type="arabicPeriod"/>
            </a:pPr>
            <a:r>
              <a:rPr lang="en-US" dirty="0"/>
              <a:t>Large amount of memory is not required, however, in larger network it can create problem</a:t>
            </a:r>
          </a:p>
        </p:txBody>
      </p:sp>
      <p:sp>
        <p:nvSpPr>
          <p:cNvPr id="5" name="Text Placeholder 4"/>
          <p:cNvSpPr>
            <a:spLocks noGrp="1"/>
          </p:cNvSpPr>
          <p:nvPr>
            <p:ph type="body" sz="quarter" idx="3"/>
          </p:nvPr>
        </p:nvSpPr>
        <p:spPr>
          <a:xfrm>
            <a:off x="4629150" y="320041"/>
            <a:ext cx="3887391" cy="1066800"/>
          </a:xfrm>
        </p:spPr>
        <p:txBody>
          <a:bodyPr/>
          <a:lstStyle/>
          <a:p>
            <a:r>
              <a:rPr lang="en-US" dirty="0"/>
              <a:t>Disadvantages </a:t>
            </a:r>
          </a:p>
        </p:txBody>
      </p:sp>
      <p:sp>
        <p:nvSpPr>
          <p:cNvPr id="6" name="Content Placeholder 5"/>
          <p:cNvSpPr>
            <a:spLocks noGrp="1"/>
          </p:cNvSpPr>
          <p:nvPr>
            <p:ph sz="quarter" idx="4"/>
          </p:nvPr>
        </p:nvSpPr>
        <p:spPr>
          <a:xfrm>
            <a:off x="4629150" y="1386840"/>
            <a:ext cx="3887391" cy="4802823"/>
          </a:xfrm>
        </p:spPr>
        <p:txBody>
          <a:bodyPr/>
          <a:lstStyle/>
          <a:p>
            <a:pPr marL="514350" indent="-514350">
              <a:buFont typeface="+mj-lt"/>
              <a:buAutoNum type="arabicPeriod"/>
            </a:pPr>
            <a:r>
              <a:rPr lang="en-US" dirty="0"/>
              <a:t>The use of periodic updates can cause slower convergence</a:t>
            </a:r>
          </a:p>
          <a:p>
            <a:pPr marL="514350" indent="-514350">
              <a:buFont typeface="+mj-lt"/>
              <a:buAutoNum type="arabicPeriod"/>
            </a:pPr>
            <a:endParaRPr lang="en-US" dirty="0"/>
          </a:p>
          <a:p>
            <a:pPr marL="514350" indent="-514350">
              <a:buFont typeface="+mj-lt"/>
              <a:buAutoNum type="arabicPeriod"/>
            </a:pPr>
            <a:r>
              <a:rPr lang="en-US" dirty="0"/>
              <a:t>Slow convergence may limit the size of the network, limited scalability</a:t>
            </a:r>
          </a:p>
          <a:p>
            <a:pPr marL="514350" indent="-514350">
              <a:buFont typeface="+mj-lt"/>
              <a:buAutoNum type="arabicPeriod"/>
            </a:pPr>
            <a:r>
              <a:rPr lang="en-US" dirty="0"/>
              <a:t>Routing loops can occur when inconsistent routing tables are not updated due to slow convergence</a:t>
            </a:r>
          </a:p>
        </p:txBody>
      </p:sp>
    </p:spTree>
    <p:extLst>
      <p:ext uri="{BB962C8B-B14F-4D97-AF65-F5344CB8AC3E}">
        <p14:creationId xmlns:p14="http://schemas.microsoft.com/office/powerpoint/2010/main" val="210325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447800"/>
            <a:ext cx="8877101" cy="3789718"/>
          </a:xfrm>
          <a:prstGeom prst="rect">
            <a:avLst/>
          </a:prstGeom>
        </p:spPr>
      </p:pic>
    </p:spTree>
    <p:extLst>
      <p:ext uri="{BB962C8B-B14F-4D97-AF65-F5344CB8AC3E}">
        <p14:creationId xmlns:p14="http://schemas.microsoft.com/office/powerpoint/2010/main" val="339098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Discovery Process</a:t>
            </a:r>
          </a:p>
        </p:txBody>
      </p:sp>
      <p:sp>
        <p:nvSpPr>
          <p:cNvPr id="3" name="Content Placeholder 2"/>
          <p:cNvSpPr>
            <a:spLocks noGrp="1"/>
          </p:cNvSpPr>
          <p:nvPr>
            <p:ph idx="1"/>
          </p:nvPr>
        </p:nvSpPr>
        <p:spPr/>
        <p:txBody>
          <a:bodyPr/>
          <a:lstStyle/>
          <a:p>
            <a:pPr marL="514350" indent="-514350">
              <a:buFont typeface="+mj-lt"/>
              <a:buAutoNum type="arabicPeriod"/>
            </a:pPr>
            <a:r>
              <a:rPr lang="en-US" dirty="0"/>
              <a:t>When a router starts initially, it knows nothing about the network  topology, if the IP addressing is configured correctly, then the router will initially discover its own directly connected networks. Directly connected interfaces have a distance of 0</a:t>
            </a:r>
          </a:p>
          <a:p>
            <a:pPr marL="514350" indent="-514350">
              <a:buFont typeface="+mj-lt"/>
              <a:buAutoNum type="arabicPeriod"/>
            </a:pPr>
            <a:endParaRPr lang="en-US" dirty="0"/>
          </a:p>
          <a:p>
            <a:endParaRPr lang="en-US" dirty="0"/>
          </a:p>
        </p:txBody>
      </p:sp>
      <p:pic>
        <p:nvPicPr>
          <p:cNvPr id="4" name="Picture 3"/>
          <p:cNvPicPr>
            <a:picLocks noChangeAspect="1"/>
          </p:cNvPicPr>
          <p:nvPr/>
        </p:nvPicPr>
        <p:blipFill>
          <a:blip r:embed="rId2"/>
          <a:stretch>
            <a:fillRect/>
          </a:stretch>
        </p:blipFill>
        <p:spPr>
          <a:xfrm>
            <a:off x="1091778" y="4023360"/>
            <a:ext cx="6794922" cy="2634388"/>
          </a:xfrm>
          <a:prstGeom prst="rect">
            <a:avLst/>
          </a:prstGeom>
        </p:spPr>
      </p:pic>
    </p:spTree>
    <p:extLst>
      <p:ext uri="{BB962C8B-B14F-4D97-AF65-F5344CB8AC3E}">
        <p14:creationId xmlns:p14="http://schemas.microsoft.com/office/powerpoint/2010/main" val="654429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19185"/>
            <a:ext cx="7886700" cy="5872163"/>
          </a:xfrm>
        </p:spPr>
        <p:txBody>
          <a:bodyPr/>
          <a:lstStyle/>
          <a:p>
            <a:pPr marL="514350" indent="-514350">
              <a:buFont typeface="+mj-lt"/>
              <a:buAutoNum type="arabicPeriod" startAt="2"/>
            </a:pPr>
            <a:r>
              <a:rPr lang="en-US" dirty="0"/>
              <a:t>If a routing protocol is configured, the routers begin exchanging routing updates. Initially, these updates only include information about their directly connected networks. Upon receiving an update, the router checks it for new information. Any routes that are not currently in its routing table are added.</a:t>
            </a:r>
          </a:p>
          <a:p>
            <a:pPr marL="514350" indent="-514350">
              <a:buFont typeface="+mj-lt"/>
              <a:buAutoNum type="arabicPeriod" startAt="2"/>
            </a:pPr>
            <a:r>
              <a:rPr lang="en-US" dirty="0"/>
              <a:t>Continuing the journey toward convergence, the routers exchange the next round of periodic updates. Each router again checks the updates for new information.</a:t>
            </a:r>
          </a:p>
          <a:p>
            <a:pPr marL="514350" indent="-514350">
              <a:buFont typeface="+mj-lt"/>
              <a:buAutoNum type="arabicPeriod" startAt="2"/>
            </a:pPr>
            <a:endParaRPr lang="en-US" dirty="0"/>
          </a:p>
          <a:p>
            <a:pPr marL="0" indent="0">
              <a:buNone/>
            </a:pPr>
            <a:endParaRPr lang="en-US" dirty="0"/>
          </a:p>
        </p:txBody>
      </p:sp>
    </p:spTree>
    <p:extLst>
      <p:ext uri="{BB962C8B-B14F-4D97-AF65-F5344CB8AC3E}">
        <p14:creationId xmlns:p14="http://schemas.microsoft.com/office/powerpoint/2010/main" val="32296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Convergence </a:t>
            </a:r>
          </a:p>
        </p:txBody>
      </p:sp>
      <p:sp>
        <p:nvSpPr>
          <p:cNvPr id="3" name="Content Placeholder 2"/>
          <p:cNvSpPr>
            <a:spLocks noGrp="1"/>
          </p:cNvSpPr>
          <p:nvPr>
            <p:ph idx="1"/>
          </p:nvPr>
        </p:nvSpPr>
        <p:spPr/>
        <p:txBody>
          <a:bodyPr>
            <a:normAutofit fontScale="85000" lnSpcReduction="20000"/>
          </a:bodyPr>
          <a:lstStyle/>
          <a:p>
            <a:pPr marL="228600" lvl="1">
              <a:spcBef>
                <a:spcPts val="1000"/>
              </a:spcBef>
            </a:pPr>
            <a:r>
              <a:rPr lang="en-US" dirty="0"/>
              <a:t>Routers in the network topology share routing information and reach a state of consistent knowledge, where all routers have consistent information about the network, is called convergence</a:t>
            </a:r>
          </a:p>
          <a:p>
            <a:pPr marL="228600" lvl="1">
              <a:spcBef>
                <a:spcPts val="1000"/>
              </a:spcBef>
            </a:pPr>
            <a:r>
              <a:rPr lang="en-US" dirty="0"/>
              <a:t>The amount of time it takes for a network to converge is directly proportional to the size of that network </a:t>
            </a:r>
          </a:p>
          <a:p>
            <a:pPr marL="228600" lvl="1">
              <a:spcBef>
                <a:spcPts val="1000"/>
              </a:spcBef>
            </a:pPr>
            <a:r>
              <a:rPr lang="en-US" dirty="0"/>
              <a:t>The speed of achieving convergence consists of:</a:t>
            </a:r>
          </a:p>
          <a:p>
            <a:pPr marL="685800" lvl="2">
              <a:spcBef>
                <a:spcPts val="1000"/>
              </a:spcBef>
            </a:pPr>
            <a:r>
              <a:rPr lang="en-US" dirty="0"/>
              <a:t>How quickly the routers propagates a change in the topology in a routing update to its neighbors. </a:t>
            </a:r>
          </a:p>
          <a:p>
            <a:pPr marL="685800" lvl="2">
              <a:spcBef>
                <a:spcPts val="1000"/>
              </a:spcBef>
            </a:pPr>
            <a:r>
              <a:rPr lang="en-US" dirty="0"/>
              <a:t>The speed of calculating best path routes using the new routing information collected.</a:t>
            </a:r>
          </a:p>
          <a:p>
            <a:r>
              <a:rPr lang="en-US" sz="2400" dirty="0"/>
              <a:t>A network is not completely operable until it has converged, therefore, network administrators prefer routing protocols with shorter convergence times.</a:t>
            </a:r>
          </a:p>
        </p:txBody>
      </p:sp>
    </p:spTree>
    <p:extLst>
      <p:ext uri="{BB962C8B-B14F-4D97-AF65-F5344CB8AC3E}">
        <p14:creationId xmlns:p14="http://schemas.microsoft.com/office/powerpoint/2010/main" val="274961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55638" y="574675"/>
            <a:ext cx="8145462" cy="838200"/>
          </a:xfrm>
        </p:spPr>
        <p:txBody>
          <a:bodyPr/>
          <a:lstStyle/>
          <a:p>
            <a:pPr eaLnBrk="1" hangingPunct="1"/>
            <a:r>
              <a:rPr lang="en-US" dirty="0"/>
              <a:t>Lecture Overview:</a:t>
            </a:r>
          </a:p>
        </p:txBody>
      </p:sp>
      <p:sp>
        <p:nvSpPr>
          <p:cNvPr id="4099" name="Rectangle 3"/>
          <p:cNvSpPr>
            <a:spLocks noGrp="1" noChangeArrowheads="1"/>
          </p:cNvSpPr>
          <p:nvPr>
            <p:ph type="body" idx="1"/>
          </p:nvPr>
        </p:nvSpPr>
        <p:spPr>
          <a:xfrm>
            <a:off x="655638" y="1601788"/>
            <a:ext cx="7940675" cy="5076825"/>
          </a:xfrm>
        </p:spPr>
        <p:txBody>
          <a:bodyPr/>
          <a:lstStyle/>
          <a:p>
            <a:pPr marL="457200" indent="-457200" eaLnBrk="1" hangingPunct="1">
              <a:buFont typeface="Wingdings" pitchFamily="2" charset="2"/>
              <a:buNone/>
            </a:pPr>
            <a:r>
              <a:rPr lang="en-US" sz="2600" b="1" u="sng" dirty="0">
                <a:latin typeface="Verdana" pitchFamily="34" charset="0"/>
                <a:ea typeface="Verdana" pitchFamily="34" charset="0"/>
                <a:cs typeface="Verdana" pitchFamily="34" charset="0"/>
              </a:rPr>
              <a:t>Dynamic Routing</a:t>
            </a:r>
          </a:p>
          <a:p>
            <a:pPr marL="457200" indent="-457200" eaLnBrk="1" hangingPunct="1"/>
            <a:r>
              <a:rPr lang="en-US" b="1" dirty="0">
                <a:latin typeface="Verdana" pitchFamily="34" charset="0"/>
                <a:ea typeface="Verdana" pitchFamily="34" charset="0"/>
                <a:cs typeface="Verdana" pitchFamily="34" charset="0"/>
              </a:rPr>
              <a:t>Types of Routing Protocols</a:t>
            </a:r>
          </a:p>
          <a:p>
            <a:pPr marL="793750" lvl="1" indent="-457200" eaLnBrk="1" hangingPunct="1">
              <a:buFont typeface="Arial" charset="0"/>
              <a:buChar char="•"/>
            </a:pPr>
            <a:r>
              <a:rPr lang="en-US" dirty="0">
                <a:latin typeface="Verdana" pitchFamily="34" charset="0"/>
                <a:ea typeface="Verdana" pitchFamily="34" charset="0"/>
                <a:cs typeface="Verdana" pitchFamily="34" charset="0"/>
              </a:rPr>
              <a:t>	Distance Vector Routing Protocols</a:t>
            </a:r>
          </a:p>
          <a:p>
            <a:pPr marL="793750" lvl="1" indent="-457200" eaLnBrk="1" hangingPunct="1">
              <a:buFont typeface="Arial" charset="0"/>
              <a:buChar char="•"/>
            </a:pPr>
            <a:r>
              <a:rPr lang="en-US" dirty="0">
                <a:latin typeface="Verdana" pitchFamily="34" charset="0"/>
                <a:ea typeface="Verdana" pitchFamily="34" charset="0"/>
                <a:cs typeface="Verdana" pitchFamily="34" charset="0"/>
              </a:rPr>
              <a:t>	Link State Routing Protocols</a:t>
            </a:r>
          </a:p>
          <a:p>
            <a:pPr marL="793750" lvl="1" indent="-457200" eaLnBrk="1" hangingPunct="1">
              <a:buFont typeface="Arial" charset="0"/>
              <a:buChar char="•"/>
            </a:pPr>
            <a:r>
              <a:rPr lang="en-US" dirty="0">
                <a:latin typeface="Verdana" pitchFamily="34" charset="0"/>
                <a:ea typeface="Verdana" pitchFamily="34" charset="0"/>
                <a:cs typeface="Verdana" pitchFamily="34" charset="0"/>
              </a:rPr>
              <a:t>Hybrid Routing Protocols</a:t>
            </a:r>
          </a:p>
          <a:p>
            <a:pPr marL="457200" indent="-457200" eaLnBrk="1" hangingPunct="1"/>
            <a:endParaRPr lang="en-US" dirty="0">
              <a:latin typeface="Verdana" pitchFamily="34" charset="0"/>
              <a:ea typeface="Verdana" pitchFamily="34" charset="0"/>
              <a:cs typeface="Verdana" pitchFamily="34" charset="0"/>
            </a:endParaRPr>
          </a:p>
          <a:p>
            <a:pPr marL="457200" indent="-457200" eaLnBrk="1" hangingPunct="1"/>
            <a:r>
              <a:rPr lang="en-US" b="1" dirty="0">
                <a:latin typeface="Verdana" pitchFamily="34" charset="0"/>
                <a:ea typeface="Verdana" pitchFamily="34" charset="0"/>
                <a:cs typeface="Verdana" pitchFamily="34" charset="0"/>
              </a:rPr>
              <a:t>Classification of Routing Protocol</a:t>
            </a:r>
          </a:p>
          <a:p>
            <a:pPr marL="793750" lvl="1" indent="-457200" eaLnBrk="1" hangingPunct="1">
              <a:buFont typeface="Arial" charset="0"/>
              <a:buChar char="•"/>
            </a:pPr>
            <a:r>
              <a:rPr lang="en-US" dirty="0">
                <a:latin typeface="Verdana" pitchFamily="34" charset="0"/>
                <a:ea typeface="Verdana" pitchFamily="34" charset="0"/>
                <a:cs typeface="Verdana" pitchFamily="34" charset="0"/>
              </a:rPr>
              <a:t>	Classful Routing Protocol</a:t>
            </a:r>
          </a:p>
          <a:p>
            <a:pPr marL="793750" lvl="1" indent="-457200" eaLnBrk="1" hangingPunct="1">
              <a:buFont typeface="Arial" charset="0"/>
              <a:buChar char="•"/>
            </a:pPr>
            <a:r>
              <a:rPr lang="en-US" dirty="0">
                <a:latin typeface="Verdana" pitchFamily="34" charset="0"/>
                <a:ea typeface="Verdana" pitchFamily="34" charset="0"/>
                <a:cs typeface="Verdana" pitchFamily="34" charset="0"/>
              </a:rPr>
              <a:t>	Classless Routing Protocol</a:t>
            </a:r>
          </a:p>
          <a:p>
            <a:pPr marL="457200" indent="-457200" eaLnBrk="1" hangingPunct="1"/>
            <a:endParaRPr lang="en-US" dirty="0">
              <a:latin typeface="Verdana" pitchFamily="34" charset="0"/>
              <a:ea typeface="Verdana" pitchFamily="34" charset="0"/>
              <a:cs typeface="Verdana" pitchFamily="34" charset="0"/>
            </a:endParaRPr>
          </a:p>
          <a:p>
            <a:pPr marL="457200" indent="-457200" eaLnBrk="1" hangingPunct="1"/>
            <a:r>
              <a:rPr lang="en-US" b="1" dirty="0">
                <a:latin typeface="Verdana" pitchFamily="34" charset="0"/>
                <a:ea typeface="Verdana" pitchFamily="34" charset="0"/>
                <a:cs typeface="Verdana" pitchFamily="34" charset="0"/>
              </a:rPr>
              <a:t>RIP (Routing Information Protocol)</a:t>
            </a:r>
          </a:p>
          <a:p>
            <a:pPr marL="793750" lvl="1" indent="-457200" eaLnBrk="1" hangingPunct="1">
              <a:buFontTx/>
              <a:buNone/>
            </a:pPr>
            <a:endParaRPr lang="en-US" dirty="0">
              <a:latin typeface="Verdana" pitchFamily="34" charset="0"/>
              <a:ea typeface="Verdana" pitchFamily="34" charset="0"/>
              <a:cs typeface="Verdan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Table Maintenance</a:t>
            </a:r>
          </a:p>
        </p:txBody>
      </p:sp>
      <p:sp>
        <p:nvSpPr>
          <p:cNvPr id="3" name="Content Placeholder 2"/>
          <p:cNvSpPr>
            <a:spLocks noGrp="1"/>
          </p:cNvSpPr>
          <p:nvPr>
            <p:ph idx="1"/>
          </p:nvPr>
        </p:nvSpPr>
        <p:spPr/>
        <p:txBody>
          <a:bodyPr/>
          <a:lstStyle/>
          <a:p>
            <a:r>
              <a:rPr lang="en-US" dirty="0"/>
              <a:t>Distance vector protocols send periodic updates to exchange routing information with their neighbors and to maintain up-to-date routing information in the routing table. </a:t>
            </a:r>
          </a:p>
          <a:p>
            <a:r>
              <a:rPr lang="en-US" dirty="0"/>
              <a:t>RIP and IGRP are examples of two such protocols.</a:t>
            </a:r>
          </a:p>
          <a:p>
            <a:r>
              <a:rPr lang="en-US" dirty="0"/>
              <a:t>Periodic updates refers to the fact that a router sends the complete routing table to its neighbors at a predefined interval. </a:t>
            </a:r>
          </a:p>
          <a:p>
            <a:r>
              <a:rPr lang="en-US" dirty="0"/>
              <a:t>RIP updates are sent every 30 seconds, while IGRP send the updates after 90 seconds whether or not there has been a topology change.</a:t>
            </a:r>
          </a:p>
          <a:p>
            <a:endParaRPr lang="en-US" dirty="0"/>
          </a:p>
        </p:txBody>
      </p:sp>
    </p:spTree>
    <p:extLst>
      <p:ext uri="{BB962C8B-B14F-4D97-AF65-F5344CB8AC3E}">
        <p14:creationId xmlns:p14="http://schemas.microsoft.com/office/powerpoint/2010/main" val="220865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RIP </a:t>
            </a:r>
            <a:r>
              <a:rPr lang="en-US"/>
              <a:t>(Routing Information Protocol)RIPv1</a:t>
            </a:r>
          </a:p>
        </p:txBody>
      </p:sp>
      <p:sp>
        <p:nvSpPr>
          <p:cNvPr id="7171" name="Rectangle 3"/>
          <p:cNvSpPr>
            <a:spLocks noGrp="1" noChangeArrowheads="1"/>
          </p:cNvSpPr>
          <p:nvPr>
            <p:ph type="body" idx="1"/>
          </p:nvPr>
        </p:nvSpPr>
        <p:spPr>
          <a:xfrm>
            <a:off x="642938" y="1406525"/>
            <a:ext cx="7940675" cy="3571875"/>
          </a:xfrm>
        </p:spPr>
        <p:txBody>
          <a:bodyPr/>
          <a:lstStyle/>
          <a:p>
            <a:pPr eaLnBrk="1" hangingPunct="1"/>
            <a:r>
              <a:rPr lang="en-US" dirty="0"/>
              <a:t>RIP Characteristics</a:t>
            </a:r>
          </a:p>
          <a:p>
            <a:pPr marL="688975" lvl="1" indent="-225425" eaLnBrk="1" hangingPunct="1"/>
            <a:r>
              <a:rPr lang="en-US" dirty="0"/>
              <a:t>	</a:t>
            </a:r>
            <a:r>
              <a:rPr lang="en-US" sz="2400" dirty="0"/>
              <a:t>A </a:t>
            </a:r>
            <a:r>
              <a:rPr lang="en-US" sz="2400" dirty="0" err="1"/>
              <a:t>classful</a:t>
            </a:r>
            <a:r>
              <a:rPr lang="en-US" sz="2400" dirty="0"/>
              <a:t>, Distance Vector (DV) routing protocol</a:t>
            </a:r>
          </a:p>
          <a:p>
            <a:pPr marL="688975" lvl="1" indent="-225425" eaLnBrk="1" hangingPunct="1"/>
            <a:r>
              <a:rPr lang="en-US" sz="2400" dirty="0"/>
              <a:t>	Metric =  hop count</a:t>
            </a:r>
          </a:p>
          <a:p>
            <a:pPr marL="688975" lvl="1" indent="-225425" eaLnBrk="1" hangingPunct="1"/>
            <a:r>
              <a:rPr lang="en-US" sz="2400" dirty="0"/>
              <a:t>	Routes with a hop count &gt; 15 are unreachable</a:t>
            </a:r>
          </a:p>
          <a:p>
            <a:pPr marL="688975" lvl="1" indent="-225425" eaLnBrk="1" hangingPunct="1"/>
            <a:r>
              <a:rPr lang="en-US" sz="2400" dirty="0"/>
              <a:t>	Updates are broadcast every 30 seconds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55638" y="638175"/>
            <a:ext cx="8145462" cy="838200"/>
          </a:xfrm>
        </p:spPr>
        <p:txBody>
          <a:bodyPr/>
          <a:lstStyle/>
          <a:p>
            <a:pPr eaLnBrk="1" hangingPunct="1"/>
            <a:r>
              <a:rPr lang="en-US"/>
              <a:t>RIPv1</a:t>
            </a:r>
          </a:p>
        </p:txBody>
      </p:sp>
      <p:sp>
        <p:nvSpPr>
          <p:cNvPr id="8195" name="Rectangle 3"/>
          <p:cNvSpPr>
            <a:spLocks noGrp="1" noChangeArrowheads="1"/>
          </p:cNvSpPr>
          <p:nvPr>
            <p:ph type="body" idx="1"/>
          </p:nvPr>
        </p:nvSpPr>
        <p:spPr>
          <a:xfrm>
            <a:off x="642938" y="1390650"/>
            <a:ext cx="4151312" cy="5032375"/>
          </a:xfrm>
        </p:spPr>
        <p:txBody>
          <a:bodyPr/>
          <a:lstStyle/>
          <a:p>
            <a:pPr eaLnBrk="1" hangingPunct="1"/>
            <a:r>
              <a:rPr lang="en-US" dirty="0"/>
              <a:t>IP addresses initially divided into classes</a:t>
            </a:r>
          </a:p>
          <a:p>
            <a:pPr marL="688975" lvl="1" indent="-225425" eaLnBrk="1" hangingPunct="1"/>
            <a:r>
              <a:rPr lang="en-US" sz="2400" dirty="0"/>
              <a:t>Class A</a:t>
            </a:r>
          </a:p>
          <a:p>
            <a:pPr marL="688975" lvl="1" indent="-225425" eaLnBrk="1" hangingPunct="1"/>
            <a:r>
              <a:rPr lang="en-US" sz="2400" dirty="0"/>
              <a:t>Class B</a:t>
            </a:r>
          </a:p>
          <a:p>
            <a:pPr marL="688975" lvl="1" indent="-225425" eaLnBrk="1" hangingPunct="1"/>
            <a:r>
              <a:rPr lang="en-US" sz="2400" dirty="0"/>
              <a:t>Class C</a:t>
            </a:r>
          </a:p>
          <a:p>
            <a:pPr eaLnBrk="1" hangingPunct="1"/>
            <a:r>
              <a:rPr lang="en-US" dirty="0"/>
              <a:t>RIP is a </a:t>
            </a:r>
            <a:r>
              <a:rPr lang="en-US" dirty="0" err="1"/>
              <a:t>classful</a:t>
            </a:r>
            <a:r>
              <a:rPr lang="en-US" dirty="0"/>
              <a:t> routing protocol</a:t>
            </a:r>
          </a:p>
          <a:p>
            <a:pPr marL="688975" lvl="1" indent="-225425" eaLnBrk="1" hangingPunct="1"/>
            <a:r>
              <a:rPr lang="en-US" sz="2400" dirty="0"/>
              <a:t>Does not send subnet masks in routing updates</a:t>
            </a:r>
          </a:p>
        </p:txBody>
      </p:sp>
      <p:pic>
        <p:nvPicPr>
          <p:cNvPr id="8196" name="Picture 4"/>
          <p:cNvPicPr>
            <a:picLocks noChangeAspect="1" noChangeArrowheads="1"/>
          </p:cNvPicPr>
          <p:nvPr/>
        </p:nvPicPr>
        <p:blipFill>
          <a:blip r:embed="rId2"/>
          <a:srcRect/>
          <a:stretch>
            <a:fillRect/>
          </a:stretch>
        </p:blipFill>
        <p:spPr bwMode="auto">
          <a:xfrm>
            <a:off x="4530725" y="1069975"/>
            <a:ext cx="4476750" cy="557053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5638" y="622300"/>
            <a:ext cx="8145462" cy="838200"/>
          </a:xfrm>
        </p:spPr>
        <p:txBody>
          <a:bodyPr/>
          <a:lstStyle/>
          <a:p>
            <a:pPr eaLnBrk="1" hangingPunct="1"/>
            <a:r>
              <a:rPr lang="en-US"/>
              <a:t>RIPv1</a:t>
            </a:r>
          </a:p>
        </p:txBody>
      </p:sp>
      <p:sp>
        <p:nvSpPr>
          <p:cNvPr id="9219" name="Rectangle 3"/>
          <p:cNvSpPr>
            <a:spLocks noGrp="1" noChangeArrowheads="1"/>
          </p:cNvSpPr>
          <p:nvPr>
            <p:ph type="body" idx="1"/>
          </p:nvPr>
        </p:nvSpPr>
        <p:spPr>
          <a:xfrm>
            <a:off x="644525" y="1392238"/>
            <a:ext cx="7940675" cy="3571875"/>
          </a:xfrm>
        </p:spPr>
        <p:txBody>
          <a:bodyPr/>
          <a:lstStyle/>
          <a:p>
            <a:pPr eaLnBrk="1" hangingPunct="1"/>
            <a:r>
              <a:rPr lang="en-US" b="1"/>
              <a:t>Administrative Distance</a:t>
            </a:r>
          </a:p>
          <a:p>
            <a:pPr marL="688975" lvl="1" indent="-225425" eaLnBrk="1" hangingPunct="1"/>
            <a:r>
              <a:rPr lang="en-US" sz="2400"/>
              <a:t>RIP’s default administrative distance is 120</a:t>
            </a:r>
          </a:p>
        </p:txBody>
      </p:sp>
      <p:pic>
        <p:nvPicPr>
          <p:cNvPr id="9220" name="Picture 4"/>
          <p:cNvPicPr>
            <a:picLocks noChangeAspect="1" noChangeArrowheads="1"/>
          </p:cNvPicPr>
          <p:nvPr/>
        </p:nvPicPr>
        <p:blipFill>
          <a:blip r:embed="rId2"/>
          <a:srcRect/>
          <a:stretch>
            <a:fillRect/>
          </a:stretch>
        </p:blipFill>
        <p:spPr bwMode="auto">
          <a:xfrm>
            <a:off x="2452688" y="2266950"/>
            <a:ext cx="4206875" cy="2136775"/>
          </a:xfrm>
          <a:prstGeom prst="rect">
            <a:avLst/>
          </a:prstGeom>
          <a:noFill/>
          <a:ln w="9525">
            <a:noFill/>
            <a:miter lim="800000"/>
            <a:headEnd/>
            <a:tailEnd/>
          </a:ln>
        </p:spPr>
      </p:pic>
      <p:pic>
        <p:nvPicPr>
          <p:cNvPr id="9221" name="Picture 5"/>
          <p:cNvPicPr>
            <a:picLocks noChangeAspect="1" noChangeArrowheads="1"/>
          </p:cNvPicPr>
          <p:nvPr/>
        </p:nvPicPr>
        <p:blipFill>
          <a:blip r:embed="rId3"/>
          <a:srcRect/>
          <a:stretch>
            <a:fillRect/>
          </a:stretch>
        </p:blipFill>
        <p:spPr bwMode="auto">
          <a:xfrm>
            <a:off x="487363" y="4440238"/>
            <a:ext cx="3838575" cy="2146300"/>
          </a:xfrm>
          <a:prstGeom prst="rect">
            <a:avLst/>
          </a:prstGeom>
          <a:noFill/>
          <a:ln w="9525">
            <a:noFill/>
            <a:miter lim="800000"/>
            <a:headEnd/>
            <a:tailEnd/>
          </a:ln>
        </p:spPr>
      </p:pic>
      <p:pic>
        <p:nvPicPr>
          <p:cNvPr id="9222" name="Picture 6"/>
          <p:cNvPicPr>
            <a:picLocks noChangeAspect="1" noChangeArrowheads="1"/>
          </p:cNvPicPr>
          <p:nvPr/>
        </p:nvPicPr>
        <p:blipFill>
          <a:blip r:embed="rId4"/>
          <a:srcRect/>
          <a:stretch>
            <a:fillRect/>
          </a:stretch>
        </p:blipFill>
        <p:spPr bwMode="auto">
          <a:xfrm>
            <a:off x="4811713" y="4403725"/>
            <a:ext cx="3749675" cy="2308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Basic RIPv1 Configuration</a:t>
            </a:r>
          </a:p>
        </p:txBody>
      </p:sp>
      <p:pic>
        <p:nvPicPr>
          <p:cNvPr id="10243" name="Picture 6"/>
          <p:cNvPicPr>
            <a:picLocks noChangeAspect="1" noChangeArrowheads="1"/>
          </p:cNvPicPr>
          <p:nvPr/>
        </p:nvPicPr>
        <p:blipFill>
          <a:blip r:embed="rId2"/>
          <a:srcRect/>
          <a:stretch>
            <a:fillRect/>
          </a:stretch>
        </p:blipFill>
        <p:spPr bwMode="auto">
          <a:xfrm>
            <a:off x="4413250" y="1589088"/>
            <a:ext cx="4357688" cy="4648200"/>
          </a:xfrm>
          <a:prstGeom prst="rect">
            <a:avLst/>
          </a:prstGeom>
          <a:noFill/>
          <a:ln w="9525">
            <a:noFill/>
            <a:miter lim="800000"/>
            <a:headEnd/>
            <a:tailEnd/>
          </a:ln>
        </p:spPr>
      </p:pic>
      <p:sp>
        <p:nvSpPr>
          <p:cNvPr id="10244" name="Rectangle 5"/>
          <p:cNvSpPr>
            <a:spLocks noGrp="1" noChangeArrowheads="1"/>
          </p:cNvSpPr>
          <p:nvPr>
            <p:ph type="body" idx="1"/>
          </p:nvPr>
        </p:nvSpPr>
        <p:spPr>
          <a:xfrm>
            <a:off x="641350" y="1382713"/>
            <a:ext cx="3643313" cy="4562475"/>
          </a:xfrm>
        </p:spPr>
        <p:txBody>
          <a:bodyPr/>
          <a:lstStyle/>
          <a:p>
            <a:pPr eaLnBrk="1" hangingPunct="1"/>
            <a:r>
              <a:rPr lang="en-US" b="1"/>
              <a:t>A typical topology suitable for use by RIPv1 includes:</a:t>
            </a:r>
          </a:p>
          <a:p>
            <a:pPr marL="688975" lvl="1" indent="-225425" eaLnBrk="1" hangingPunct="1"/>
            <a:r>
              <a:rPr lang="en-US" sz="2400"/>
              <a:t>Three router set up </a:t>
            </a:r>
          </a:p>
          <a:p>
            <a:pPr marL="688975" lvl="1" indent="-225425" eaLnBrk="1" hangingPunct="1"/>
            <a:r>
              <a:rPr lang="en-US" sz="2400"/>
              <a:t>No PCs attached to LANs</a:t>
            </a:r>
          </a:p>
          <a:p>
            <a:pPr marL="688975" lvl="1" indent="-225425" eaLnBrk="1" hangingPunct="1"/>
            <a:r>
              <a:rPr lang="en-US" sz="2400"/>
              <a:t>Use of 5 different IP subnets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76275" y="639763"/>
            <a:ext cx="8145463" cy="838200"/>
          </a:xfrm>
        </p:spPr>
        <p:txBody>
          <a:bodyPr/>
          <a:lstStyle/>
          <a:p>
            <a:pPr eaLnBrk="1" hangingPunct="1"/>
            <a:r>
              <a:rPr lang="en-US"/>
              <a:t>Basic RIPv1 Configuration</a:t>
            </a:r>
          </a:p>
        </p:txBody>
      </p:sp>
      <p:sp>
        <p:nvSpPr>
          <p:cNvPr id="11267" name="Rectangle 3"/>
          <p:cNvSpPr>
            <a:spLocks noGrp="1" noChangeArrowheads="1"/>
          </p:cNvSpPr>
          <p:nvPr>
            <p:ph type="body" idx="1"/>
          </p:nvPr>
        </p:nvSpPr>
        <p:spPr>
          <a:xfrm>
            <a:off x="635000" y="1401763"/>
            <a:ext cx="7940675" cy="3571875"/>
          </a:xfrm>
        </p:spPr>
        <p:txBody>
          <a:bodyPr/>
          <a:lstStyle/>
          <a:p>
            <a:pPr eaLnBrk="1" hangingPunct="1"/>
            <a:r>
              <a:rPr lang="en-US"/>
              <a:t>Router RIP Command</a:t>
            </a:r>
          </a:p>
          <a:p>
            <a:pPr marL="688975" lvl="1" indent="-225425" eaLnBrk="1" hangingPunct="1"/>
            <a:r>
              <a:rPr lang="en-US" sz="2400"/>
              <a:t>To enable RIP enter:</a:t>
            </a:r>
          </a:p>
          <a:p>
            <a:pPr marL="1139825" lvl="2" indent="-225425" eaLnBrk="1" hangingPunct="1"/>
            <a:r>
              <a:rPr lang="en-US" sz="2400" i="1"/>
              <a:t>Router rip</a:t>
            </a:r>
            <a:r>
              <a:rPr lang="en-US" sz="2400"/>
              <a:t> at the global configuration prompt</a:t>
            </a:r>
          </a:p>
          <a:p>
            <a:pPr marL="1139825" lvl="2" indent="-225425" eaLnBrk="1" hangingPunct="1"/>
            <a:r>
              <a:rPr lang="en-US" sz="2400"/>
              <a:t>Prompt will look like </a:t>
            </a:r>
            <a:r>
              <a:rPr lang="en-US" sz="2400" b="1" i="1"/>
              <a:t>R1(config-router)#</a:t>
            </a:r>
          </a:p>
        </p:txBody>
      </p:sp>
      <p:pic>
        <p:nvPicPr>
          <p:cNvPr id="11268" name="Picture 4"/>
          <p:cNvPicPr>
            <a:picLocks noChangeAspect="1" noChangeArrowheads="1"/>
          </p:cNvPicPr>
          <p:nvPr/>
        </p:nvPicPr>
        <p:blipFill>
          <a:blip r:embed="rId2"/>
          <a:srcRect/>
          <a:stretch>
            <a:fillRect/>
          </a:stretch>
        </p:blipFill>
        <p:spPr bwMode="auto">
          <a:xfrm>
            <a:off x="1881188" y="3506788"/>
            <a:ext cx="5345112" cy="291941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srcRect/>
          <a:stretch>
            <a:fillRect/>
          </a:stretch>
        </p:blipFill>
        <p:spPr bwMode="auto">
          <a:xfrm>
            <a:off x="4879975" y="1241425"/>
            <a:ext cx="3582988" cy="1849438"/>
          </a:xfrm>
          <a:prstGeom prst="rect">
            <a:avLst/>
          </a:prstGeom>
          <a:noFill/>
          <a:ln w="9525">
            <a:noFill/>
            <a:miter lim="800000"/>
            <a:headEnd/>
            <a:tailEnd/>
          </a:ln>
        </p:spPr>
      </p:pic>
      <p:pic>
        <p:nvPicPr>
          <p:cNvPr id="12291" name="Picture 5"/>
          <p:cNvPicPr>
            <a:picLocks noChangeAspect="1" noChangeArrowheads="1"/>
          </p:cNvPicPr>
          <p:nvPr/>
        </p:nvPicPr>
        <p:blipFill>
          <a:blip r:embed="rId3"/>
          <a:srcRect/>
          <a:stretch>
            <a:fillRect/>
          </a:stretch>
        </p:blipFill>
        <p:spPr bwMode="auto">
          <a:xfrm>
            <a:off x="5140325" y="3173413"/>
            <a:ext cx="3135313" cy="3214687"/>
          </a:xfrm>
          <a:prstGeom prst="rect">
            <a:avLst/>
          </a:prstGeom>
          <a:noFill/>
          <a:ln w="9525">
            <a:noFill/>
            <a:miter lim="800000"/>
            <a:headEnd/>
            <a:tailEnd/>
          </a:ln>
        </p:spPr>
      </p:pic>
      <p:sp>
        <p:nvSpPr>
          <p:cNvPr id="12292" name="Rectangle 2"/>
          <p:cNvSpPr>
            <a:spLocks noGrp="1" noChangeArrowheads="1"/>
          </p:cNvSpPr>
          <p:nvPr>
            <p:ph type="title"/>
          </p:nvPr>
        </p:nvSpPr>
        <p:spPr>
          <a:xfrm>
            <a:off x="665163" y="631825"/>
            <a:ext cx="8145462" cy="838200"/>
          </a:xfrm>
        </p:spPr>
        <p:txBody>
          <a:bodyPr/>
          <a:lstStyle/>
          <a:p>
            <a:pPr eaLnBrk="1" hangingPunct="1"/>
            <a:r>
              <a:rPr lang="en-US"/>
              <a:t>Basic RIPv1 Configuration</a:t>
            </a:r>
          </a:p>
        </p:txBody>
      </p:sp>
      <p:sp>
        <p:nvSpPr>
          <p:cNvPr id="12293" name="Rectangle 3"/>
          <p:cNvSpPr>
            <a:spLocks noGrp="1" noChangeArrowheads="1"/>
          </p:cNvSpPr>
          <p:nvPr>
            <p:ph type="body" idx="1"/>
          </p:nvPr>
        </p:nvSpPr>
        <p:spPr>
          <a:xfrm>
            <a:off x="652463" y="1384300"/>
            <a:ext cx="3890962" cy="5218113"/>
          </a:xfrm>
        </p:spPr>
        <p:txBody>
          <a:bodyPr/>
          <a:lstStyle/>
          <a:p>
            <a:pPr eaLnBrk="1" hangingPunct="1"/>
            <a:r>
              <a:rPr lang="en-US"/>
              <a:t>Specifying Networks</a:t>
            </a:r>
          </a:p>
          <a:p>
            <a:pPr marL="688975" lvl="1" indent="-225425" eaLnBrk="1" hangingPunct="1"/>
            <a:r>
              <a:rPr lang="en-US" sz="2400"/>
              <a:t>Use the </a:t>
            </a:r>
            <a:r>
              <a:rPr lang="en-US" sz="2400" b="1" i="1"/>
              <a:t>network</a:t>
            </a:r>
            <a:r>
              <a:rPr lang="en-US" sz="2400"/>
              <a:t> command to:</a:t>
            </a:r>
          </a:p>
          <a:p>
            <a:pPr marL="1139825" lvl="2" indent="-225425" eaLnBrk="1" hangingPunct="1"/>
            <a:r>
              <a:rPr lang="en-US" sz="2400"/>
              <a:t>Enable RIP on all interfaces that belong to this network</a:t>
            </a:r>
          </a:p>
          <a:p>
            <a:pPr marL="1139825" lvl="2" indent="-225425" eaLnBrk="1" hangingPunct="1"/>
            <a:r>
              <a:rPr lang="en-US" sz="2400"/>
              <a:t>Advertise this network in RIP updates sent to other routers every 30 seconds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a:srcRect/>
          <a:stretch>
            <a:fillRect/>
          </a:stretch>
        </p:blipFill>
        <p:spPr bwMode="auto">
          <a:xfrm>
            <a:off x="4459288" y="1778000"/>
            <a:ext cx="4240212" cy="4433888"/>
          </a:xfrm>
          <a:prstGeom prst="rect">
            <a:avLst/>
          </a:prstGeom>
          <a:noFill/>
          <a:ln w="9525">
            <a:noFill/>
            <a:miter lim="800000"/>
            <a:headEnd/>
            <a:tailEnd/>
          </a:ln>
        </p:spPr>
      </p:pic>
      <p:sp>
        <p:nvSpPr>
          <p:cNvPr id="13315" name="Rectangle 2"/>
          <p:cNvSpPr>
            <a:spLocks noGrp="1" noChangeArrowheads="1"/>
          </p:cNvSpPr>
          <p:nvPr>
            <p:ph type="title"/>
          </p:nvPr>
        </p:nvSpPr>
        <p:spPr>
          <a:xfrm>
            <a:off x="646113" y="635000"/>
            <a:ext cx="8145462" cy="838200"/>
          </a:xfrm>
        </p:spPr>
        <p:txBody>
          <a:bodyPr/>
          <a:lstStyle/>
          <a:p>
            <a:pPr eaLnBrk="1" hangingPunct="1"/>
            <a:r>
              <a:rPr lang="en-US"/>
              <a:t>Verification and Troubleshooting</a:t>
            </a:r>
          </a:p>
        </p:txBody>
      </p:sp>
      <p:sp>
        <p:nvSpPr>
          <p:cNvPr id="13316" name="Rectangle 3"/>
          <p:cNvSpPr>
            <a:spLocks noGrp="1" noChangeArrowheads="1"/>
          </p:cNvSpPr>
          <p:nvPr>
            <p:ph type="body" idx="1"/>
          </p:nvPr>
        </p:nvSpPr>
        <p:spPr>
          <a:xfrm>
            <a:off x="609600" y="1393825"/>
            <a:ext cx="4495800" cy="4505325"/>
          </a:xfrm>
        </p:spPr>
        <p:txBody>
          <a:bodyPr/>
          <a:lstStyle/>
          <a:p>
            <a:pPr eaLnBrk="1" hangingPunct="1"/>
            <a:r>
              <a:rPr lang="en-US"/>
              <a:t>Show ip Route</a:t>
            </a:r>
          </a:p>
          <a:p>
            <a:pPr eaLnBrk="1" hangingPunct="1"/>
            <a:r>
              <a:rPr lang="en-US"/>
              <a:t>To verify and troubleshoot routing</a:t>
            </a:r>
          </a:p>
          <a:p>
            <a:pPr marL="688975" lvl="1" indent="-225425" eaLnBrk="1" hangingPunct="1"/>
            <a:r>
              <a:rPr lang="en-US"/>
              <a:t>Use the following commands:</a:t>
            </a:r>
          </a:p>
          <a:p>
            <a:pPr marL="1139825" lvl="2" indent="-225425" eaLnBrk="1" hangingPunct="1"/>
            <a:r>
              <a:rPr lang="en-US"/>
              <a:t>show ip route</a:t>
            </a:r>
          </a:p>
          <a:p>
            <a:pPr marL="1139825" lvl="2" indent="-225425" eaLnBrk="1" hangingPunct="1"/>
            <a:r>
              <a:rPr lang="en-US"/>
              <a:t>show ip protocols	</a:t>
            </a:r>
          </a:p>
          <a:p>
            <a:pPr marL="1139825" lvl="2" indent="-225425" eaLnBrk="1" hangingPunct="1"/>
            <a:r>
              <a:rPr lang="en-US"/>
              <a:t>debug ip rip</a:t>
            </a:r>
            <a:r>
              <a:rPr lang="en-US" sz="24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7700" y="658813"/>
            <a:ext cx="8145463" cy="838200"/>
          </a:xfrm>
        </p:spPr>
        <p:txBody>
          <a:bodyPr/>
          <a:lstStyle/>
          <a:p>
            <a:pPr eaLnBrk="1" hangingPunct="1"/>
            <a:r>
              <a:rPr lang="en-US"/>
              <a:t>Verification and Troubleshooting</a:t>
            </a:r>
          </a:p>
        </p:txBody>
      </p:sp>
      <p:sp>
        <p:nvSpPr>
          <p:cNvPr id="14339" name="Rectangle 3"/>
          <p:cNvSpPr>
            <a:spLocks noGrp="1" noChangeArrowheads="1"/>
          </p:cNvSpPr>
          <p:nvPr>
            <p:ph type="body" idx="1"/>
          </p:nvPr>
        </p:nvSpPr>
        <p:spPr>
          <a:xfrm>
            <a:off x="625475" y="1392238"/>
            <a:ext cx="8388350" cy="4314825"/>
          </a:xfrm>
        </p:spPr>
        <p:txBody>
          <a:bodyPr/>
          <a:lstStyle/>
          <a:p>
            <a:pPr eaLnBrk="1" hangingPunct="1"/>
            <a:r>
              <a:rPr lang="en-US" i="1"/>
              <a:t>show ip protocols</a:t>
            </a:r>
            <a:r>
              <a:rPr lang="en-US"/>
              <a:t> command</a:t>
            </a:r>
          </a:p>
          <a:p>
            <a:pPr marL="692150" lvl="1" indent="-234950" eaLnBrk="1" hangingPunct="1"/>
            <a:r>
              <a:rPr lang="en-US" sz="2400"/>
              <a:t>Displays routing protocol configured on router</a:t>
            </a:r>
          </a:p>
        </p:txBody>
      </p:sp>
      <p:pic>
        <p:nvPicPr>
          <p:cNvPr id="14340" name="Picture 7"/>
          <p:cNvPicPr>
            <a:picLocks noChangeAspect="1" noChangeArrowheads="1"/>
          </p:cNvPicPr>
          <p:nvPr/>
        </p:nvPicPr>
        <p:blipFill>
          <a:blip r:embed="rId2"/>
          <a:srcRect/>
          <a:stretch>
            <a:fillRect/>
          </a:stretch>
        </p:blipFill>
        <p:spPr bwMode="auto">
          <a:xfrm>
            <a:off x="1497013" y="2776538"/>
            <a:ext cx="6124575" cy="3476625"/>
          </a:xfrm>
          <a:prstGeom prst="rect">
            <a:avLst/>
          </a:prstGeom>
          <a:noFill/>
          <a:ln w="9525" algn="ctr">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RIP Versions</a:t>
            </a:r>
          </a:p>
        </p:txBody>
      </p:sp>
      <p:sp>
        <p:nvSpPr>
          <p:cNvPr id="15363" name="Content Placeholder 2"/>
          <p:cNvSpPr>
            <a:spLocks noGrp="1"/>
          </p:cNvSpPr>
          <p:nvPr>
            <p:ph idx="1"/>
          </p:nvPr>
        </p:nvSpPr>
        <p:spPr>
          <a:xfrm>
            <a:off x="655638" y="1662113"/>
            <a:ext cx="8321675" cy="4829175"/>
          </a:xfrm>
        </p:spPr>
        <p:txBody>
          <a:bodyPr/>
          <a:lstStyle/>
          <a:p>
            <a:r>
              <a:rPr lang="en-US" b="1" dirty="0"/>
              <a:t>RIP Version 1:</a:t>
            </a:r>
          </a:p>
          <a:p>
            <a:pPr lvl="1">
              <a:buFontTx/>
              <a:buNone/>
            </a:pPr>
            <a:r>
              <a:rPr lang="en-US" dirty="0"/>
              <a:t>  By default RIP version 1 runs on Cisco Router. RIP Version 1 is Distance vector, </a:t>
            </a:r>
            <a:r>
              <a:rPr lang="en-US" dirty="0" err="1"/>
              <a:t>classful</a:t>
            </a:r>
            <a:r>
              <a:rPr lang="en-US" dirty="0"/>
              <a:t> routing protocol .</a:t>
            </a:r>
          </a:p>
          <a:p>
            <a:r>
              <a:rPr lang="en-US" b="1" dirty="0"/>
              <a:t>RIP Version 2:</a:t>
            </a:r>
          </a:p>
          <a:p>
            <a:pPr lvl="1">
              <a:buFontTx/>
              <a:buNone/>
            </a:pPr>
            <a:r>
              <a:rPr lang="en-US" dirty="0"/>
              <a:t>	RIP Version 2 manually we can enable on Cisco router. </a:t>
            </a:r>
          </a:p>
          <a:p>
            <a:pPr lvl="1">
              <a:buFontTx/>
              <a:buNone/>
            </a:pPr>
            <a:r>
              <a:rPr lang="en-US" dirty="0"/>
              <a:t>  RIP Version 2 is Distance Vector classless Routing Protocol.</a:t>
            </a:r>
          </a:p>
          <a:p>
            <a:pPr lvl="1">
              <a:buFontTx/>
              <a:buNone/>
            </a:pPr>
            <a:r>
              <a:rPr lang="en-US" dirty="0"/>
              <a:t>  Supports VLSM.</a:t>
            </a:r>
          </a:p>
          <a:p>
            <a:pPr lvl="1">
              <a:buFontTx/>
              <a:buNone/>
            </a:pPr>
            <a:r>
              <a:rPr lang="en-US" dirty="0"/>
              <a:t>  Use multicast address 224.0.0.9</a:t>
            </a:r>
          </a:p>
          <a:p>
            <a:pPr lvl="1">
              <a:buFontTx/>
              <a:buNone/>
            </a:pPr>
            <a:endParaRPr lang="en-US" dirty="0"/>
          </a:p>
          <a:p>
            <a:r>
              <a:rPr lang="en-US" dirty="0"/>
              <a:t> </a:t>
            </a:r>
            <a:r>
              <a:rPr lang="en-US" b="1" i="1" dirty="0"/>
              <a:t>RIP V1 can send and receive information to RIP V1 but can receive from RIP V2 and can’t send to RIP V2.</a:t>
            </a:r>
          </a:p>
          <a:p>
            <a:pPr lvl="1">
              <a:buFontTx/>
              <a:buNone/>
            </a:pPr>
            <a:endParaRPr lang="en-US" dirty="0"/>
          </a:p>
          <a:p>
            <a:pPr lvl="1">
              <a:buFontTx/>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Dynamic Routing Protocols </a:t>
            </a:r>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436" t="26498" r="16752" b="9019"/>
          <a:stretch/>
        </p:blipFill>
        <p:spPr bwMode="auto">
          <a:xfrm>
            <a:off x="569343" y="1639019"/>
            <a:ext cx="8281358" cy="485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152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Note:</a:t>
            </a:r>
          </a:p>
        </p:txBody>
      </p:sp>
      <p:sp>
        <p:nvSpPr>
          <p:cNvPr id="16387" name="Content Placeholder 2"/>
          <p:cNvSpPr>
            <a:spLocks noGrp="1"/>
          </p:cNvSpPr>
          <p:nvPr>
            <p:ph idx="1"/>
          </p:nvPr>
        </p:nvSpPr>
        <p:spPr>
          <a:xfrm>
            <a:off x="655638" y="1900238"/>
            <a:ext cx="7940675" cy="4645025"/>
          </a:xfrm>
        </p:spPr>
        <p:txBody>
          <a:bodyPr/>
          <a:lstStyle/>
          <a:p>
            <a:r>
              <a:rPr lang="en-US" b="1" dirty="0"/>
              <a:t>Administrative Distance:</a:t>
            </a:r>
          </a:p>
          <a:p>
            <a:pPr lvl="1">
              <a:buFontTx/>
              <a:buNone/>
            </a:pPr>
            <a:r>
              <a:rPr lang="en-US" dirty="0"/>
              <a:t>[120/1, 120/2, 120/3] </a:t>
            </a:r>
          </a:p>
          <a:p>
            <a:pPr lvl="1">
              <a:buFontTx/>
              <a:buNone/>
            </a:pPr>
            <a:r>
              <a:rPr lang="en-US" dirty="0"/>
              <a:t> Trustworthiness of Routing Protocols, whose </a:t>
            </a:r>
            <a:r>
              <a:rPr lang="en-US" dirty="0" err="1"/>
              <a:t>dministrative</a:t>
            </a:r>
            <a:r>
              <a:rPr lang="en-US" dirty="0"/>
              <a:t> distance value is less than all of other routing protocols that is to be trusted. </a:t>
            </a:r>
            <a:r>
              <a:rPr lang="en-US" dirty="0" err="1"/>
              <a:t>e,g</a:t>
            </a:r>
            <a:r>
              <a:rPr lang="en-US" dirty="0"/>
              <a:t>, RIP = 120 and IGRP=100 if both protocols are running the IGRP will be trustworthy, and runs on router.</a:t>
            </a:r>
          </a:p>
          <a:p>
            <a:r>
              <a:rPr lang="en-US" b="1" dirty="0"/>
              <a:t>Metric:</a:t>
            </a:r>
          </a:p>
          <a:p>
            <a:pPr lvl="1">
              <a:buFontTx/>
              <a:buNone/>
            </a:pPr>
            <a:r>
              <a:rPr lang="en-US" dirty="0"/>
              <a:t> The criteria on which protocols select the path. RIP metric is hop count. If hop count is same from all possible sides then half </a:t>
            </a:r>
            <a:r>
              <a:rPr lang="en-US" dirty="0" err="1"/>
              <a:t>trafic</a:t>
            </a:r>
            <a:r>
              <a:rPr lang="en-US" dirty="0"/>
              <a:t> is sent from one side and half from other side, its called load balancing. If a link (any side) is down automatically alternative path is selected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Summary</a:t>
            </a:r>
          </a:p>
        </p:txBody>
      </p:sp>
      <p:sp>
        <p:nvSpPr>
          <p:cNvPr id="17411" name="Rectangle 3"/>
          <p:cNvSpPr>
            <a:spLocks noGrp="1" noChangeArrowheads="1"/>
          </p:cNvSpPr>
          <p:nvPr>
            <p:ph type="body" idx="1"/>
          </p:nvPr>
        </p:nvSpPr>
        <p:spPr>
          <a:xfrm>
            <a:off x="630238" y="1392238"/>
            <a:ext cx="7940675" cy="5189537"/>
          </a:xfrm>
        </p:spPr>
        <p:txBody>
          <a:bodyPr/>
          <a:lstStyle/>
          <a:p>
            <a:pPr eaLnBrk="1" hangingPunct="1"/>
            <a:r>
              <a:rPr lang="en-US" dirty="0"/>
              <a:t>RIP characteristics include:</a:t>
            </a:r>
          </a:p>
          <a:p>
            <a:pPr marL="688975" lvl="1" indent="-225425" eaLnBrk="1" hangingPunct="1"/>
            <a:r>
              <a:rPr lang="en-US" sz="2400" dirty="0"/>
              <a:t>Classful, distance vector routing protocol</a:t>
            </a:r>
          </a:p>
          <a:p>
            <a:pPr marL="688975" lvl="1" indent="-225425" eaLnBrk="1" hangingPunct="1"/>
            <a:r>
              <a:rPr lang="en-US" sz="2400" dirty="0"/>
              <a:t>Administrative distance is 120</a:t>
            </a:r>
          </a:p>
          <a:p>
            <a:pPr marL="688975" lvl="1" indent="-225425" eaLnBrk="1" hangingPunct="1"/>
            <a:r>
              <a:rPr lang="en-US" sz="2400" dirty="0"/>
              <a:t>Metric is Hop Count</a:t>
            </a:r>
          </a:p>
          <a:p>
            <a:pPr marL="688975" lvl="1" indent="-225425" eaLnBrk="1" hangingPunct="1"/>
            <a:r>
              <a:rPr lang="en-US" sz="2400" dirty="0"/>
              <a:t>Max Hop count=15    Max Routers=16</a:t>
            </a:r>
          </a:p>
          <a:p>
            <a:pPr marL="688975" lvl="1" indent="-225425" eaLnBrk="1" hangingPunct="1"/>
            <a:r>
              <a:rPr lang="en-US" sz="2400" dirty="0"/>
              <a:t>Used for small organizations</a:t>
            </a:r>
          </a:p>
          <a:p>
            <a:pPr marL="688975" lvl="1" indent="-225425" eaLnBrk="1" hangingPunct="1"/>
            <a:r>
              <a:rPr lang="en-US" sz="2400" dirty="0"/>
              <a:t>Does not support VLSM</a:t>
            </a:r>
          </a:p>
          <a:p>
            <a:pPr marL="688975" lvl="1" indent="-225425" eaLnBrk="1" hangingPunct="1"/>
            <a:r>
              <a:rPr lang="en-US" sz="2400" dirty="0"/>
              <a:t>Updates entire routing table every 30 seconds</a:t>
            </a:r>
          </a:p>
          <a:p>
            <a:pPr marL="688975" lvl="1" indent="-225425" eaLnBrk="1" hangingPunct="1"/>
            <a:r>
              <a:rPr lang="en-US" sz="2400" dirty="0"/>
              <a:t>Load Balancing of 4 equal paths</a:t>
            </a:r>
          </a:p>
          <a:p>
            <a:pPr marL="463550" lvl="1" indent="0" eaLnBrk="1" hangingPunct="1">
              <a:buNone/>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Summary: Commands used by RIP</a:t>
            </a:r>
          </a:p>
        </p:txBody>
      </p:sp>
      <p:sp>
        <p:nvSpPr>
          <p:cNvPr id="18435" name="TextBox 4"/>
          <p:cNvSpPr txBox="1">
            <a:spLocks noChangeArrowheads="1"/>
          </p:cNvSpPr>
          <p:nvPr/>
        </p:nvSpPr>
        <p:spPr bwMode="auto">
          <a:xfrm>
            <a:off x="785813" y="1674813"/>
            <a:ext cx="8101012" cy="4413516"/>
          </a:xfrm>
          <a:prstGeom prst="rect">
            <a:avLst/>
          </a:prstGeom>
          <a:noFill/>
          <a:ln w="9525">
            <a:noFill/>
            <a:miter lim="800000"/>
            <a:headEnd/>
            <a:tailEnd/>
          </a:ln>
        </p:spPr>
        <p:txBody>
          <a:bodyPr>
            <a:spAutoFit/>
          </a:bodyPr>
          <a:lstStyle/>
          <a:p>
            <a:pPr algn="l"/>
            <a:r>
              <a:rPr lang="en-US" b="1" u="sng" dirty="0"/>
              <a:t>Configuring RIP 1 :</a:t>
            </a:r>
          </a:p>
          <a:p>
            <a:pPr algn="l"/>
            <a:endParaRPr lang="en-US" b="1" dirty="0"/>
          </a:p>
          <a:p>
            <a:pPr algn="l"/>
            <a:r>
              <a:rPr lang="en-US" b="1" dirty="0"/>
              <a:t>Router(config)# router rip </a:t>
            </a:r>
          </a:p>
          <a:p>
            <a:pPr algn="l"/>
            <a:r>
              <a:rPr lang="en-US" b="1" dirty="0"/>
              <a:t>Router(config-router)# network &lt;Network ID&gt; </a:t>
            </a:r>
          </a:p>
          <a:p>
            <a:pPr algn="l"/>
            <a:r>
              <a:rPr lang="en-US" b="1" dirty="0"/>
              <a:t> </a:t>
            </a:r>
          </a:p>
          <a:p>
            <a:pPr algn="l"/>
            <a:r>
              <a:rPr lang="en-US" b="1" u="sng" dirty="0"/>
              <a:t>Configuring RIP 2 :</a:t>
            </a:r>
          </a:p>
          <a:p>
            <a:pPr algn="l"/>
            <a:endParaRPr lang="en-US" b="1" u="sng" dirty="0"/>
          </a:p>
          <a:p>
            <a:pPr algn="l"/>
            <a:r>
              <a:rPr lang="en-US" b="1" dirty="0"/>
              <a:t>Router(config)# router rip </a:t>
            </a:r>
          </a:p>
          <a:p>
            <a:pPr algn="l"/>
            <a:r>
              <a:rPr lang="en-US" b="1" dirty="0"/>
              <a:t>Router(config-router)# network &lt;Network ID&gt; </a:t>
            </a:r>
          </a:p>
          <a:p>
            <a:pPr algn="l"/>
            <a:r>
              <a:rPr lang="en-US" b="1" dirty="0"/>
              <a:t>Router(config-router)# version 2 </a:t>
            </a:r>
          </a:p>
          <a:p>
            <a:pPr algn="l"/>
            <a:r>
              <a:rPr lang="en-US" b="1" dirty="0"/>
              <a:t>Router(config-router)# </a:t>
            </a:r>
            <a:r>
              <a:rPr lang="en-US" b="1" dirty="0">
                <a:solidFill>
                  <a:srgbClr val="FF0000"/>
                </a:solidFill>
              </a:rPr>
              <a:t>no auto-summary</a:t>
            </a:r>
          </a:p>
          <a:p>
            <a:pPr algn="l"/>
            <a:endParaRPr lang="en-US" b="1" dirty="0"/>
          </a:p>
          <a:p>
            <a:pPr algn="l"/>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marL="457200" indent="-457200">
              <a:defRPr/>
            </a:pPr>
            <a:r>
              <a:rPr lang="en-US" dirty="0">
                <a:latin typeface="Verdana" pitchFamily="34" charset="0"/>
                <a:ea typeface="Verdana" pitchFamily="34" charset="0"/>
                <a:cs typeface="Verdana" pitchFamily="34" charset="0"/>
              </a:rPr>
              <a:t>Types of Routing Protocols</a:t>
            </a:r>
          </a:p>
        </p:txBody>
      </p:sp>
      <p:sp>
        <p:nvSpPr>
          <p:cNvPr id="3" name="Content Placeholder 2"/>
          <p:cNvSpPr>
            <a:spLocks noGrp="1"/>
          </p:cNvSpPr>
          <p:nvPr>
            <p:ph idx="1"/>
          </p:nvPr>
        </p:nvSpPr>
        <p:spPr>
          <a:xfrm>
            <a:off x="655639" y="1455738"/>
            <a:ext cx="7940675" cy="5402262"/>
          </a:xfrm>
        </p:spPr>
        <p:txBody>
          <a:bodyPr/>
          <a:lstStyle/>
          <a:p>
            <a:pPr marL="457200" indent="-457200" eaLnBrk="1" hangingPunct="1">
              <a:defRPr/>
            </a:pPr>
            <a:endParaRPr lang="en-US" b="1" dirty="0">
              <a:latin typeface="Verdana" pitchFamily="34" charset="0"/>
              <a:ea typeface="Verdana" pitchFamily="34" charset="0"/>
              <a:cs typeface="Verdana" pitchFamily="34" charset="0"/>
            </a:endParaRPr>
          </a:p>
          <a:p>
            <a:pPr marL="795337" lvl="1" indent="-457200" eaLnBrk="1" hangingPunct="1">
              <a:buFont typeface="Arial" pitchFamily="34" charset="0"/>
              <a:buChar char="•"/>
              <a:defRPr/>
            </a:pPr>
            <a:r>
              <a:rPr lang="en-US" b="1" dirty="0">
                <a:latin typeface="Verdana" pitchFamily="34" charset="0"/>
                <a:ea typeface="Verdana" pitchFamily="34" charset="0"/>
                <a:cs typeface="Verdana" pitchFamily="34" charset="0"/>
              </a:rPr>
              <a:t>	Distance Vector Routing Protocols</a:t>
            </a:r>
          </a:p>
          <a:p>
            <a:pPr marL="795337" lvl="1" indent="-457200" eaLnBrk="1" hangingPunct="1">
              <a:buFontTx/>
              <a:buNone/>
              <a:defRPr/>
            </a:pPr>
            <a:r>
              <a:rPr lang="en-US" dirty="0">
                <a:latin typeface="Verdana" pitchFamily="34" charset="0"/>
                <a:ea typeface="Verdana" pitchFamily="34" charset="0"/>
                <a:cs typeface="Verdana" pitchFamily="34" charset="0"/>
              </a:rPr>
              <a:t>		Distance Vector Routing Protocols broadcast complete routing table, and sends periodic updates after every 30 seconds. </a:t>
            </a:r>
          </a:p>
          <a:p>
            <a:pPr marL="795337" lvl="1" indent="-457200" eaLnBrk="1" hangingPunct="1">
              <a:buFontTx/>
              <a:buNone/>
              <a:defRPr/>
            </a:pPr>
            <a:r>
              <a:rPr lang="en-US" dirty="0">
                <a:latin typeface="Verdana" pitchFamily="34" charset="0"/>
                <a:ea typeface="Verdana" pitchFamily="34" charset="0"/>
                <a:cs typeface="Verdana" pitchFamily="34" charset="0"/>
              </a:rPr>
              <a:t>	Examples;	RIP, and IGRP  		</a:t>
            </a:r>
          </a:p>
          <a:p>
            <a:pPr marL="795337" lvl="1" indent="-457200" eaLnBrk="1" hangingPunct="1">
              <a:buFont typeface="Arial" pitchFamily="34" charset="0"/>
              <a:buChar char="•"/>
              <a:defRPr/>
            </a:pPr>
            <a:endParaRPr lang="en-US" b="1" dirty="0">
              <a:latin typeface="Verdana" pitchFamily="34" charset="0"/>
              <a:ea typeface="Verdana" pitchFamily="34" charset="0"/>
              <a:cs typeface="Verdana" pitchFamily="34" charset="0"/>
            </a:endParaRPr>
          </a:p>
          <a:p>
            <a:pPr marL="795337" lvl="1" indent="-457200" eaLnBrk="1" hangingPunct="1">
              <a:buFont typeface="Arial" pitchFamily="34" charset="0"/>
              <a:buChar char="•"/>
              <a:defRPr/>
            </a:pPr>
            <a:r>
              <a:rPr lang="en-US" b="1" dirty="0">
                <a:latin typeface="Verdana" pitchFamily="34" charset="0"/>
                <a:ea typeface="Verdana" pitchFamily="34" charset="0"/>
                <a:cs typeface="Verdana" pitchFamily="34" charset="0"/>
              </a:rPr>
              <a:t>Link State Routing Protocols</a:t>
            </a:r>
          </a:p>
          <a:p>
            <a:pPr marL="795337" lvl="1" indent="-457200" eaLnBrk="1" hangingPunct="1">
              <a:buNone/>
              <a:defRPr/>
            </a:pPr>
            <a:r>
              <a:rPr lang="en-US" dirty="0">
                <a:latin typeface="Verdana" pitchFamily="34" charset="0"/>
                <a:ea typeface="Verdana" pitchFamily="34" charset="0"/>
                <a:cs typeface="Verdana" pitchFamily="34" charset="0"/>
              </a:rPr>
              <a:t>	Link State Routing Protocols don’t broadcast complete routing table, rather multicast it. And also don’t send periodic updates, instead send incremental updates, in case of any topology change. </a:t>
            </a:r>
          </a:p>
          <a:p>
            <a:pPr marL="795337" lvl="1" indent="-457200" eaLnBrk="1" hangingPunct="1">
              <a:buNone/>
              <a:defRPr/>
            </a:pPr>
            <a:r>
              <a:rPr lang="en-US" dirty="0">
                <a:latin typeface="Verdana" pitchFamily="34" charset="0"/>
                <a:ea typeface="Verdana" pitchFamily="34" charset="0"/>
                <a:cs typeface="Verdana" pitchFamily="34" charset="0"/>
              </a:rPr>
              <a:t>	Examples; 	OSPF,IS-IS</a:t>
            </a:r>
          </a:p>
          <a:p>
            <a:pPr eaLnBrk="1" hangingPunct="1">
              <a:buFont typeface="Wingdings" pitchFamily="2" charset="2"/>
              <a:buNone/>
              <a:defRPr/>
            </a:pPr>
            <a:endParaRPr lang="en-US" dirty="0"/>
          </a:p>
        </p:txBody>
      </p:sp>
    </p:spTree>
    <p:extLst>
      <p:ext uri="{BB962C8B-B14F-4D97-AF65-F5344CB8AC3E}">
        <p14:creationId xmlns:p14="http://schemas.microsoft.com/office/powerpoint/2010/main" val="366085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457200" indent="-457200">
              <a:defRPr/>
            </a:pPr>
            <a:r>
              <a:rPr lang="en-US" dirty="0">
                <a:latin typeface="Verdana" pitchFamily="34" charset="0"/>
                <a:ea typeface="Verdana" pitchFamily="34" charset="0"/>
                <a:cs typeface="Verdana" pitchFamily="34" charset="0"/>
              </a:rPr>
              <a:t>Classification of Routing Protocol</a:t>
            </a:r>
          </a:p>
        </p:txBody>
      </p:sp>
      <p:sp>
        <p:nvSpPr>
          <p:cNvPr id="3" name="Content Placeholder 2"/>
          <p:cNvSpPr>
            <a:spLocks noGrp="1"/>
          </p:cNvSpPr>
          <p:nvPr>
            <p:ph idx="1"/>
          </p:nvPr>
        </p:nvSpPr>
        <p:spPr>
          <a:xfrm>
            <a:off x="655638" y="1535115"/>
            <a:ext cx="8488362" cy="5075237"/>
          </a:xfrm>
        </p:spPr>
        <p:txBody>
          <a:bodyPr/>
          <a:lstStyle/>
          <a:p>
            <a:pPr marL="795337" lvl="1" indent="-457200" eaLnBrk="1" hangingPunct="1">
              <a:buFontTx/>
              <a:buNone/>
              <a:defRPr/>
            </a:pPr>
            <a:r>
              <a:rPr lang="en-US" b="1" dirty="0">
                <a:latin typeface="Verdana" pitchFamily="34" charset="0"/>
                <a:ea typeface="Verdana" pitchFamily="34" charset="0"/>
                <a:cs typeface="Verdana" pitchFamily="34" charset="0"/>
              </a:rPr>
              <a:t>	</a:t>
            </a:r>
          </a:p>
          <a:p>
            <a:pPr marL="795337" lvl="1" indent="-457200" eaLnBrk="1" hangingPunct="1">
              <a:buFont typeface="Arial" pitchFamily="34" charset="0"/>
              <a:buChar char="•"/>
              <a:defRPr/>
            </a:pPr>
            <a:r>
              <a:rPr lang="en-US" b="1" dirty="0">
                <a:latin typeface="Verdana" pitchFamily="34" charset="0"/>
                <a:ea typeface="Verdana" pitchFamily="34" charset="0"/>
                <a:cs typeface="Verdana" pitchFamily="34" charset="0"/>
              </a:rPr>
              <a:t>Classful Routing Protocol</a:t>
            </a:r>
          </a:p>
          <a:p>
            <a:pPr marL="795337" lvl="1" indent="-457200" eaLnBrk="1" hangingPunct="1">
              <a:buFontTx/>
              <a:buNone/>
              <a:defRPr/>
            </a:pPr>
            <a:r>
              <a:rPr lang="en-US" dirty="0">
                <a:latin typeface="Verdana" pitchFamily="34" charset="0"/>
                <a:ea typeface="Verdana" pitchFamily="34" charset="0"/>
                <a:cs typeface="Verdana" pitchFamily="34" charset="0"/>
              </a:rPr>
              <a:t>	Classful Routing protocols are those Routing Protocols that don’t carry subneting information with them, or which don’t support subnetting and VLSM</a:t>
            </a:r>
          </a:p>
          <a:p>
            <a:pPr marL="795337" lvl="1" indent="-457200" eaLnBrk="1" hangingPunct="1">
              <a:buFont typeface="Arial" pitchFamily="34" charset="0"/>
              <a:buChar char="•"/>
              <a:defRPr/>
            </a:pPr>
            <a:endParaRPr lang="en-US" dirty="0">
              <a:latin typeface="Verdana" pitchFamily="34" charset="0"/>
              <a:ea typeface="Verdana" pitchFamily="34" charset="0"/>
              <a:cs typeface="Verdana" pitchFamily="34" charset="0"/>
            </a:endParaRPr>
          </a:p>
          <a:p>
            <a:pPr marL="795337" lvl="1" indent="-457200" eaLnBrk="1" hangingPunct="1">
              <a:buFont typeface="Arial" pitchFamily="34" charset="0"/>
              <a:buChar char="•"/>
              <a:defRPr/>
            </a:pPr>
            <a:r>
              <a:rPr lang="en-US" b="1" dirty="0">
                <a:latin typeface="Verdana" pitchFamily="34" charset="0"/>
                <a:ea typeface="Verdana" pitchFamily="34" charset="0"/>
                <a:cs typeface="Verdana" pitchFamily="34" charset="0"/>
              </a:rPr>
              <a:t>Classless Routing Protocol</a:t>
            </a:r>
          </a:p>
          <a:p>
            <a:pPr lvl="1" indent="0" eaLnBrk="1" hangingPunct="1">
              <a:buFontTx/>
              <a:buNone/>
              <a:defRPr/>
            </a:pPr>
            <a:r>
              <a:rPr lang="en-US" dirty="0"/>
              <a:t>	</a:t>
            </a:r>
            <a:r>
              <a:rPr lang="en-US" dirty="0">
                <a:latin typeface="Verdana" pitchFamily="34" charset="0"/>
                <a:ea typeface="Verdana" pitchFamily="34" charset="0"/>
                <a:cs typeface="Verdana" pitchFamily="34" charset="0"/>
              </a:rPr>
              <a:t>Classless Routing protocols are those Routing Protocols that carry subneting information with them, or which support subnetting and VLSM</a:t>
            </a:r>
          </a:p>
          <a:p>
            <a:pPr lvl="1" indent="0" eaLnBrk="1" hangingPunct="1">
              <a:buFontTx/>
              <a:buNone/>
              <a:defRPr/>
            </a:pPr>
            <a:endParaRPr lang="en-US" dirty="0">
              <a:latin typeface="Verdana" pitchFamily="34" charset="0"/>
              <a:ea typeface="Verdana" pitchFamily="34" charset="0"/>
              <a:cs typeface="Verdana" pitchFamily="34" charset="0"/>
            </a:endParaRPr>
          </a:p>
          <a:p>
            <a:pPr marL="795337" lvl="1" indent="-457200" eaLnBrk="1" hangingPunct="1">
              <a:buFont typeface="Arial" pitchFamily="34" charset="0"/>
              <a:buChar char="•"/>
              <a:defRPr/>
            </a:pPr>
            <a:r>
              <a:rPr lang="en-US" b="1" i="1" dirty="0">
                <a:latin typeface="Verdana" pitchFamily="34" charset="0"/>
                <a:ea typeface="Verdana" pitchFamily="34" charset="0"/>
                <a:cs typeface="Verdana" pitchFamily="34" charset="0"/>
              </a:rPr>
              <a:t>All distance vector protocols are classful except RIPv2</a:t>
            </a:r>
          </a:p>
          <a:p>
            <a:pPr marL="795337" lvl="1" indent="-457200" eaLnBrk="1" hangingPunct="1">
              <a:buFontTx/>
              <a:buNone/>
              <a:defRPr/>
            </a:pPr>
            <a:endParaRPr lang="en-US" b="1" i="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1504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12" y="790965"/>
            <a:ext cx="8145462" cy="838200"/>
          </a:xfrm>
        </p:spPr>
        <p:txBody>
          <a:bodyPr/>
          <a:lstStyle/>
          <a:p>
            <a:r>
              <a:rPr lang="en-US" b="1" dirty="0"/>
              <a:t>What is Distance Vector Routing Protocols</a:t>
            </a:r>
          </a:p>
        </p:txBody>
      </p:sp>
      <p:sp>
        <p:nvSpPr>
          <p:cNvPr id="3" name="Content Placeholder 2"/>
          <p:cNvSpPr>
            <a:spLocks noGrp="1"/>
          </p:cNvSpPr>
          <p:nvPr>
            <p:ph idx="1"/>
          </p:nvPr>
        </p:nvSpPr>
        <p:spPr/>
        <p:txBody>
          <a:bodyPr>
            <a:normAutofit fontScale="92500" lnSpcReduction="10000"/>
          </a:bodyPr>
          <a:lstStyle/>
          <a:p>
            <a:r>
              <a:rPr lang="en-US" dirty="0"/>
              <a:t>Distance vector routing protocols are those protocols that advertise routes as vectors of distance and direction. </a:t>
            </a:r>
          </a:p>
          <a:p>
            <a:r>
              <a:rPr lang="en-US" dirty="0"/>
              <a:t>Distance is defined in terms of a metric such as hop count and direction is simply the next-hop router or exit interface. </a:t>
            </a:r>
          </a:p>
          <a:p>
            <a:r>
              <a:rPr lang="en-US" dirty="0"/>
              <a:t>A router using a distance vector routing protocol does not have the full knowledge of the entire path to a destination network. </a:t>
            </a:r>
          </a:p>
          <a:p>
            <a:r>
              <a:rPr lang="en-US" dirty="0"/>
              <a:t>Instead the router knows only:</a:t>
            </a:r>
          </a:p>
          <a:p>
            <a:pPr lvl="1"/>
            <a:r>
              <a:rPr lang="en-US" dirty="0"/>
              <a:t>The direction or interface in which packets should be forwarded</a:t>
            </a:r>
          </a:p>
          <a:p>
            <a:pPr lvl="1"/>
            <a:r>
              <a:rPr lang="en-US" dirty="0"/>
              <a:t>The distance or how far it is to the destination network</a:t>
            </a:r>
          </a:p>
          <a:p>
            <a:endParaRPr lang="en-US" dirty="0"/>
          </a:p>
        </p:txBody>
      </p:sp>
    </p:spTree>
    <p:extLst>
      <p:ext uri="{BB962C8B-B14F-4D97-AF65-F5344CB8AC3E}">
        <p14:creationId xmlns:p14="http://schemas.microsoft.com/office/powerpoint/2010/main" val="283060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773712"/>
            <a:ext cx="8145462" cy="838200"/>
          </a:xfrm>
        </p:spPr>
        <p:txBody>
          <a:bodyPr/>
          <a:lstStyle/>
          <a:p>
            <a:r>
              <a:rPr lang="en-US" b="1" dirty="0"/>
              <a:t>Types of Distance Vector Routing Protocols</a:t>
            </a:r>
          </a:p>
        </p:txBody>
      </p:sp>
      <p:sp>
        <p:nvSpPr>
          <p:cNvPr id="3" name="Content Placeholder 2"/>
          <p:cNvSpPr>
            <a:spLocks noGrp="1"/>
          </p:cNvSpPr>
          <p:nvPr>
            <p:ph idx="1"/>
          </p:nvPr>
        </p:nvSpPr>
        <p:spPr/>
        <p:txBody>
          <a:bodyPr>
            <a:normAutofit fontScale="92500" lnSpcReduction="20000"/>
          </a:bodyPr>
          <a:lstStyle/>
          <a:p>
            <a:r>
              <a:rPr lang="en-US" dirty="0"/>
              <a:t>Distance vector routing protocols include:</a:t>
            </a:r>
          </a:p>
          <a:p>
            <a:pPr lvl="1"/>
            <a:r>
              <a:rPr lang="en-US" dirty="0"/>
              <a:t>RIP</a:t>
            </a:r>
          </a:p>
          <a:p>
            <a:pPr lvl="1"/>
            <a:r>
              <a:rPr lang="en-US" dirty="0"/>
              <a:t>IGRP</a:t>
            </a:r>
          </a:p>
          <a:p>
            <a:r>
              <a:rPr lang="en-US" u="sng" dirty="0"/>
              <a:t>Routing Information Protocol (RIP):</a:t>
            </a:r>
          </a:p>
          <a:p>
            <a:pPr lvl="1"/>
            <a:r>
              <a:rPr lang="en-US" dirty="0"/>
              <a:t>Routing Information Protocol (RIP) was originally specified in RFC 1058. It has the following key characteristics:</a:t>
            </a:r>
          </a:p>
          <a:p>
            <a:pPr lvl="1"/>
            <a:r>
              <a:rPr lang="en-US" dirty="0"/>
              <a:t>Hop count is used as the metric for path selection. </a:t>
            </a:r>
          </a:p>
          <a:p>
            <a:pPr lvl="1"/>
            <a:r>
              <a:rPr lang="en-US" dirty="0"/>
              <a:t>If the hop count for a network is greater than 15, RIP cannot supply a route to that network.</a:t>
            </a:r>
          </a:p>
          <a:p>
            <a:pPr lvl="1"/>
            <a:r>
              <a:rPr lang="en-US" dirty="0"/>
              <a:t>Routing updates are broadcast or multicast every 30 seconds, by default. </a:t>
            </a:r>
          </a:p>
        </p:txBody>
      </p:sp>
    </p:spTree>
    <p:extLst>
      <p:ext uri="{BB962C8B-B14F-4D97-AF65-F5344CB8AC3E}">
        <p14:creationId xmlns:p14="http://schemas.microsoft.com/office/powerpoint/2010/main" val="95740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99161"/>
            <a:ext cx="7886700" cy="5735003"/>
          </a:xfrm>
        </p:spPr>
        <p:txBody>
          <a:bodyPr>
            <a:normAutofit/>
          </a:bodyPr>
          <a:lstStyle/>
          <a:p>
            <a:r>
              <a:rPr lang="en-US" u="sng" dirty="0"/>
              <a:t>Interior Gateway Routing Protocol (IGRP): </a:t>
            </a:r>
          </a:p>
          <a:p>
            <a:pPr lvl="1"/>
            <a:r>
              <a:rPr lang="en-US" dirty="0"/>
              <a:t>Interior Gateway Routing Protocol (IGRP) is a proprietary protocol developed by Cisco. IGRP has the following key design characteristics:</a:t>
            </a:r>
          </a:p>
          <a:p>
            <a:pPr lvl="1"/>
            <a:r>
              <a:rPr lang="en-US" dirty="0"/>
              <a:t>Bandwidth, delay, load and reliability are used to create a composite metric. </a:t>
            </a:r>
          </a:p>
          <a:p>
            <a:pPr lvl="1"/>
            <a:r>
              <a:rPr lang="en-US" dirty="0"/>
              <a:t>Routing updates are broadcast every 90 seconds, by default. </a:t>
            </a:r>
          </a:p>
          <a:p>
            <a:pPr lvl="1"/>
            <a:r>
              <a:rPr lang="en-US" dirty="0"/>
              <a:t>IGRP is the predecessor of EIGRP and is now obsolete.</a:t>
            </a:r>
          </a:p>
          <a:p>
            <a:pPr marL="457200" lvl="1" indent="0">
              <a:buNone/>
            </a:pPr>
            <a:endParaRPr lang="en-US" dirty="0"/>
          </a:p>
        </p:txBody>
      </p:sp>
    </p:spTree>
    <p:extLst>
      <p:ext uri="{BB962C8B-B14F-4D97-AF65-F5344CB8AC3E}">
        <p14:creationId xmlns:p14="http://schemas.microsoft.com/office/powerpoint/2010/main" val="324116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4122" y="929640"/>
            <a:ext cx="7291148" cy="4569648"/>
          </a:xfrm>
          <a:prstGeom prst="rect">
            <a:avLst/>
          </a:prstGeom>
        </p:spPr>
      </p:pic>
    </p:spTree>
    <p:extLst>
      <p:ext uri="{BB962C8B-B14F-4D97-AF65-F5344CB8AC3E}">
        <p14:creationId xmlns:p14="http://schemas.microsoft.com/office/powerpoint/2010/main" val="2259519502"/>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6550</TotalTime>
  <Pages>28</Pages>
  <Words>1827</Words>
  <Application>Microsoft Office PowerPoint</Application>
  <PresentationFormat>On-screen Show (4:3)</PresentationFormat>
  <Paragraphs>201</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Verdana</vt:lpstr>
      <vt:lpstr>Wingdings</vt:lpstr>
      <vt:lpstr>PPT-TMPLT-WHT_C</vt:lpstr>
      <vt:lpstr>CCNA  (200-125)</vt:lpstr>
      <vt:lpstr>Lecture Overview:</vt:lpstr>
      <vt:lpstr>Types of Dynamic Routing Protocols </vt:lpstr>
      <vt:lpstr>Types of Routing Protocols</vt:lpstr>
      <vt:lpstr>Classification of Routing Protocol</vt:lpstr>
      <vt:lpstr>What is Distance Vector Routing Protocols</vt:lpstr>
      <vt:lpstr>Types of Distance Vector Routing Protocols</vt:lpstr>
      <vt:lpstr>PowerPoint Presentation</vt:lpstr>
      <vt:lpstr>PowerPoint Presentation</vt:lpstr>
      <vt:lpstr>Common characteristics for DVR Protocols</vt:lpstr>
      <vt:lpstr>PowerPoint Presentation</vt:lpstr>
      <vt:lpstr>What is Routing Algorithm?</vt:lpstr>
      <vt:lpstr>Routing Protocols Characteristic:</vt:lpstr>
      <vt:lpstr>PowerPoint Presentation</vt:lpstr>
      <vt:lpstr>PowerPoint Presentation</vt:lpstr>
      <vt:lpstr>PowerPoint Presentation</vt:lpstr>
      <vt:lpstr>Network Discovery Process</vt:lpstr>
      <vt:lpstr>PowerPoint Presentation</vt:lpstr>
      <vt:lpstr>Convergence </vt:lpstr>
      <vt:lpstr>Routing Table Maintenance</vt:lpstr>
      <vt:lpstr>RIP (Routing Information Protocol)RIPv1</vt:lpstr>
      <vt:lpstr>RIPv1</vt:lpstr>
      <vt:lpstr>RIPv1</vt:lpstr>
      <vt:lpstr>Basic RIPv1 Configuration</vt:lpstr>
      <vt:lpstr>Basic RIPv1 Configuration</vt:lpstr>
      <vt:lpstr>Basic RIPv1 Configuration</vt:lpstr>
      <vt:lpstr>Verification and Troubleshooting</vt:lpstr>
      <vt:lpstr>Verification and Troubleshooting</vt:lpstr>
      <vt:lpstr>RIP Versions</vt:lpstr>
      <vt:lpstr>Note:</vt:lpstr>
      <vt:lpstr>Summary</vt:lpstr>
      <vt:lpstr>Summary: Commands used by RIP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 version 1</dc:title>
  <dc:subject/>
  <dc:creator>CLI</dc:creator>
  <cp:keywords/>
  <dc:description/>
  <cp:lastModifiedBy>Dark-Web</cp:lastModifiedBy>
  <cp:revision>430</cp:revision>
  <cp:lastPrinted>1999-01-27T00:54:54Z</cp:lastPrinted>
  <dcterms:created xsi:type="dcterms:W3CDTF">2002-08-27T12:04:17Z</dcterms:created>
  <dcterms:modified xsi:type="dcterms:W3CDTF">2019-12-21T11:50:16Z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