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12" r:id="rId2"/>
    <p:sldId id="257" r:id="rId3"/>
    <p:sldId id="282" r:id="rId4"/>
    <p:sldId id="303" r:id="rId5"/>
    <p:sldId id="304" r:id="rId6"/>
    <p:sldId id="302" r:id="rId7"/>
    <p:sldId id="300" r:id="rId8"/>
    <p:sldId id="301" r:id="rId9"/>
    <p:sldId id="305" r:id="rId10"/>
    <p:sldId id="283" r:id="rId11"/>
    <p:sldId id="285" r:id="rId12"/>
    <p:sldId id="306" r:id="rId13"/>
    <p:sldId id="286" r:id="rId14"/>
    <p:sldId id="287" r:id="rId15"/>
    <p:sldId id="288" r:id="rId16"/>
    <p:sldId id="307" r:id="rId17"/>
    <p:sldId id="308" r:id="rId18"/>
    <p:sldId id="309" r:id="rId19"/>
    <p:sldId id="310" r:id="rId20"/>
    <p:sldId id="289" r:id="rId21"/>
    <p:sldId id="290" r:id="rId22"/>
    <p:sldId id="311" r:id="rId23"/>
    <p:sldId id="292" r:id="rId24"/>
    <p:sldId id="291" r:id="rId25"/>
    <p:sldId id="293" r:id="rId26"/>
    <p:sldId id="294" r:id="rId27"/>
    <p:sldId id="295" r:id="rId28"/>
    <p:sldId id="296" r:id="rId29"/>
    <p:sldId id="297"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87266-535C-4CBA-A8B0-5DBD461FA561}" type="datetimeFigureOut">
              <a:rPr lang="en-US" smtClean="0"/>
              <a:pPr/>
              <a:t>12/23/2019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6B266-7ED2-42FC-BC8F-B2F2DF55BDF2}" type="slidenum">
              <a:rPr lang="en-US" smtClean="0"/>
              <a:pPr/>
              <a:t>‹#›</a:t>
            </a:fld>
            <a:endParaRPr lang="en-US"/>
          </a:p>
        </p:txBody>
      </p:sp>
    </p:spTree>
    <p:extLst>
      <p:ext uri="{BB962C8B-B14F-4D97-AF65-F5344CB8AC3E}">
        <p14:creationId xmlns:p14="http://schemas.microsoft.com/office/powerpoint/2010/main" val="35895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AFB931-240B-4201-B4CC-570A40BEB03D}" type="slidenum">
              <a:rPr lang="en-US" smtClean="0"/>
              <a:pPr eaLnBrk="1" hangingPunct="1"/>
              <a:t>3</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Open Shortest Path First (OSPF) is an open standards routing protocol that’s been implemented by a wide variety of network vendors, including Cisco. If you have multiple routers, and not all of them are Cisco (what!) then you can’t use EIGRP now can you? So your remaining options are basically RIP, RIPv2 or OSPF. If it’s a large network, then really, your only options are OSPF, or something called route redistribution—a translation service between routing protocols.</a:t>
            </a:r>
          </a:p>
          <a:p>
            <a:pPr eaLnBrk="1" hangingPunct="1">
              <a:spcBef>
                <a:spcPct val="0"/>
              </a:spcBef>
            </a:pPr>
            <a:endParaRPr lang="en-US"/>
          </a:p>
          <a:p>
            <a:pPr eaLnBrk="1" hangingPunct="1">
              <a:spcBef>
                <a:spcPct val="0"/>
              </a:spcBef>
            </a:pPr>
            <a:r>
              <a:rPr lang="en-US"/>
              <a:t>OSPF converges quickly, although perhaps not as quickly as EIGRP, and it supports multiple, equal-cost routes to the same destination. But unlike EIGRP, it only supports IP routing.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5EDFD2-7E74-4BB5-9517-D141976624D3}" type="slidenum">
              <a:rPr lang="en-US" smtClean="0"/>
              <a:pPr eaLnBrk="1" hangingPunct="1"/>
              <a:t>24</a:t>
            </a:fld>
            <a:endParaRPr lang="en-US"/>
          </a:p>
        </p:txBody>
      </p:sp>
      <p:sp>
        <p:nvSpPr>
          <p:cNvPr id="59395" name="Rectangle 2"/>
          <p:cNvSpPr>
            <a:spLocks noGrp="1" noRot="1" noChangeAspect="1" noChangeArrowheads="1" noTextEdit="1"/>
          </p:cNvSpPr>
          <p:nvPr>
            <p:ph type="sldImg"/>
          </p:nvPr>
        </p:nvSpPr>
        <p:spPr bwMode="auto">
          <a:xfrm>
            <a:off x="381000" y="3810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xfrm>
            <a:off x="990600" y="3886200"/>
            <a:ext cx="51816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10000"/>
              </a:spcBef>
            </a:pPr>
            <a:r>
              <a:rPr lang="en-US"/>
              <a:t>Each router that is participating in OSPF needs to be uniquely identified. The method of identification that OSPF uses is Router IDs (RID).</a:t>
            </a:r>
          </a:p>
          <a:p>
            <a:pPr eaLnBrk="1" hangingPunct="1">
              <a:spcBef>
                <a:spcPct val="10000"/>
              </a:spcBef>
            </a:pPr>
            <a:endParaRPr lang="en-US"/>
          </a:p>
          <a:p>
            <a:pPr eaLnBrk="1" hangingPunct="1">
              <a:spcBef>
                <a:spcPct val="10000"/>
              </a:spcBef>
            </a:pPr>
            <a:r>
              <a:rPr lang="en-US"/>
              <a:t>32 bits that uniquely identifies an OSPF router</a:t>
            </a:r>
          </a:p>
          <a:p>
            <a:pPr eaLnBrk="1" hangingPunct="1">
              <a:spcBef>
                <a:spcPct val="10000"/>
              </a:spcBef>
            </a:pPr>
            <a:endParaRPr lang="en-US"/>
          </a:p>
          <a:p>
            <a:pPr eaLnBrk="1" hangingPunct="1">
              <a:spcBef>
                <a:spcPct val="10000"/>
              </a:spcBef>
            </a:pPr>
            <a:r>
              <a:rPr lang="en-US"/>
              <a:t>Highest IP address in router is RouterID</a:t>
            </a:r>
          </a:p>
          <a:p>
            <a:pPr lvl="1" eaLnBrk="1" hangingPunct="1">
              <a:spcBef>
                <a:spcPct val="10000"/>
              </a:spcBef>
            </a:pPr>
            <a:r>
              <a:rPr lang="en-US"/>
              <a:t>Overridden by Loopback interface if present</a:t>
            </a:r>
          </a:p>
          <a:p>
            <a:pPr lvl="1" eaLnBrk="1" hangingPunct="1">
              <a:spcBef>
                <a:spcPct val="10000"/>
              </a:spcBef>
            </a:pPr>
            <a:r>
              <a:rPr lang="en-US"/>
              <a:t>Even if Loopback address has lower value</a:t>
            </a:r>
          </a:p>
          <a:p>
            <a:pPr eaLnBrk="1" hangingPunct="1">
              <a:spcBef>
                <a:spcPct val="10000"/>
              </a:spcBef>
            </a:pPr>
            <a:endParaRPr lang="en-US"/>
          </a:p>
          <a:p>
            <a:pPr eaLnBrk="1" hangingPunct="1">
              <a:spcBef>
                <a:spcPct val="10000"/>
              </a:spcBef>
            </a:pPr>
            <a:r>
              <a:rPr lang="en-US"/>
              <a:t>Recommended to use loopback interface</a:t>
            </a:r>
          </a:p>
          <a:p>
            <a:pPr lvl="1" eaLnBrk="1" hangingPunct="1">
              <a:spcBef>
                <a:spcPct val="10000"/>
              </a:spcBef>
            </a:pPr>
            <a:r>
              <a:rPr lang="en-US"/>
              <a:t>Easier to manipulate this number</a:t>
            </a:r>
          </a:p>
          <a:p>
            <a:pPr lvl="1" eaLnBrk="1" hangingPunct="1">
              <a:spcBef>
                <a:spcPct val="10000"/>
              </a:spcBef>
            </a:pPr>
            <a:r>
              <a:rPr lang="en-US"/>
              <a:t>Always up</a:t>
            </a:r>
          </a:p>
          <a:p>
            <a:pPr lvl="1" eaLnBrk="1" hangingPunct="1">
              <a:spcBef>
                <a:spcPct val="10000"/>
              </a:spcBef>
            </a:pPr>
            <a:r>
              <a:rPr lang="en-US"/>
              <a:t>Interface loopback 0</a:t>
            </a:r>
          </a:p>
          <a:p>
            <a:pPr lvl="2" eaLnBrk="1" hangingPunct="1">
              <a:spcBef>
                <a:spcPct val="10000"/>
              </a:spcBef>
            </a:pPr>
            <a:r>
              <a:rPr lang="en-US"/>
              <a:t>Ip address 10.1.1.1 255.255.255.0</a:t>
            </a:r>
          </a:p>
          <a:p>
            <a:pPr lvl="2" eaLnBrk="1" hangingPunct="1">
              <a:spcBef>
                <a:spcPct val="10000"/>
              </a:spcBef>
            </a:pPr>
            <a:endParaRPr lang="en-US"/>
          </a:p>
          <a:p>
            <a:pPr eaLnBrk="1" hangingPunct="1">
              <a:spcBef>
                <a:spcPct val="10000"/>
              </a:spcBef>
            </a:pPr>
            <a:r>
              <a:rPr lang="en-US"/>
              <a:t>You can also Statically assign the Router ID in the OSPF router configuration mode:</a:t>
            </a:r>
          </a:p>
          <a:p>
            <a:pPr eaLnBrk="1" hangingPunct="1">
              <a:spcBef>
                <a:spcPct val="10000"/>
              </a:spcBef>
            </a:pPr>
            <a:r>
              <a:rPr lang="en-US"/>
              <a:t>(config)# router ospf 1</a:t>
            </a:r>
          </a:p>
          <a:p>
            <a:pPr eaLnBrk="1" hangingPunct="1">
              <a:spcBef>
                <a:spcPct val="10000"/>
              </a:spcBef>
            </a:pPr>
            <a:r>
              <a:rPr lang="en-US"/>
              <a:t>(config-router)# router-id</a:t>
            </a:r>
          </a:p>
          <a:p>
            <a:pPr eaLnBrk="1" hangingPunct="1">
              <a:spcBef>
                <a:spcPct val="10000"/>
              </a:spcBef>
            </a:pPr>
            <a:endParaRPr lang="en-US"/>
          </a:p>
          <a:p>
            <a:pPr eaLnBrk="1" hangingPunct="1">
              <a:spcBef>
                <a:spcPct val="10000"/>
              </a:spcBef>
            </a:pPr>
            <a:r>
              <a:rPr lang="en-US"/>
              <a:t>Do NOT use same loopback address on different routers</a:t>
            </a:r>
          </a:p>
          <a:p>
            <a:pPr eaLnBrk="1" hangingPunct="1">
              <a:spcBef>
                <a:spcPct val="0"/>
              </a:spcBef>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4B6F9E-1902-4F4B-8809-C6208C0FC3AC}" type="slidenum">
              <a:rPr lang="en-US" smtClean="0"/>
              <a:pPr eaLnBrk="1" hangingPunct="1"/>
              <a:t>25</a:t>
            </a:fld>
            <a:endParaRPr lang="en-US"/>
          </a:p>
        </p:txBody>
      </p:sp>
      <p:sp>
        <p:nvSpPr>
          <p:cNvPr id="61443" name="Rectangle 2"/>
          <p:cNvSpPr>
            <a:spLocks noGrp="1" noChangeArrowheads="1"/>
          </p:cNvSpPr>
          <p:nvPr>
            <p:ph type="body" idx="1"/>
          </p:nvPr>
        </p:nvSpPr>
        <p:spPr bwMode="auto">
          <a:xfrm>
            <a:off x="990600" y="4495800"/>
            <a:ext cx="5029200" cy="396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499" tIns="46750" rIns="93499" bIns="46750" numCol="1" anchor="t" anchorCtr="0" compatLnSpc="1">
            <a:prstTxWarp prst="textNoShape">
              <a:avLst/>
            </a:prstTxWarp>
          </a:bodyPr>
          <a:lstStyle/>
          <a:p>
            <a:pPr eaLnBrk="1" hangingPunct="1">
              <a:spcBef>
                <a:spcPct val="0"/>
              </a:spcBef>
            </a:pPr>
            <a:r>
              <a:rPr lang="en-US"/>
              <a:t>Configuring loopback interfaces when using the OSPF routing protocol is important and Cisco suggests using them whenever you configure OSPF on a router.</a:t>
            </a:r>
          </a:p>
          <a:p>
            <a:pPr eaLnBrk="1" hangingPunct="1">
              <a:spcBef>
                <a:spcPct val="0"/>
              </a:spcBef>
            </a:pPr>
            <a:r>
              <a:rPr lang="en-US"/>
              <a:t>Loopback interfaces are logical interfaces, which means they are not real router interfaces. They can be used for diagnostic purposes as well as OSPF configuration. </a:t>
            </a:r>
          </a:p>
          <a:p>
            <a:pPr eaLnBrk="1" hangingPunct="1">
              <a:spcBef>
                <a:spcPct val="0"/>
              </a:spcBef>
            </a:pPr>
            <a:r>
              <a:rPr lang="en-US"/>
              <a:t>The reason you want to configure a loopback interface on a router is because if you don’t, the highest IP address on a router will become that routers Router ID (RID). </a:t>
            </a:r>
          </a:p>
          <a:p>
            <a:pPr eaLnBrk="1" hangingPunct="1">
              <a:spcBef>
                <a:spcPct val="0"/>
              </a:spcBef>
            </a:pPr>
            <a:r>
              <a:rPr lang="en-US"/>
              <a:t>The RID is used to advertise the routes as well as elect the designated router (DR) and backup designated router (BDR). </a:t>
            </a:r>
          </a:p>
        </p:txBody>
      </p:sp>
      <p:sp>
        <p:nvSpPr>
          <p:cNvPr id="61444" name="Rectangle 3"/>
          <p:cNvSpPr>
            <a:spLocks noGrp="1" noRot="1" noChangeAspect="1" noChangeArrowheads="1" noTextEdit="1"/>
          </p:cNvSpPr>
          <p:nvPr>
            <p:ph type="sldImg"/>
          </p:nvPr>
        </p:nvSpPr>
        <p:spPr bwMode="auto">
          <a:xfrm>
            <a:off x="233363" y="590550"/>
            <a:ext cx="6545262" cy="3683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6ED6E3-B56D-4C41-8336-E305B235EDAE}" type="slidenum">
              <a:rPr lang="en-US" smtClean="0"/>
              <a:pPr eaLnBrk="1" hangingPunct="1"/>
              <a:t>26</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Sometimes it is desirable for a router to be configured so that it is not eligible to become the DR or BDR. </a:t>
            </a:r>
          </a:p>
          <a:p>
            <a:pPr eaLnBrk="1" hangingPunct="1">
              <a:spcBef>
                <a:spcPct val="0"/>
              </a:spcBef>
            </a:pPr>
            <a:r>
              <a:rPr lang="en-US"/>
              <a:t>You can do this by setting the OSPF priority to zero with the ip ospf priority </a:t>
            </a:r>
            <a:r>
              <a:rPr lang="en-US" i="1"/>
              <a:t>priority#</a:t>
            </a:r>
            <a:r>
              <a:rPr lang="en-US"/>
              <a:t> interface subcommand. </a:t>
            </a:r>
          </a:p>
          <a:p>
            <a:pPr eaLnBrk="1" hangingPunct="1">
              <a:spcBef>
                <a:spcPct val="0"/>
              </a:spcBef>
            </a:pPr>
            <a:endParaRPr lang="en-US"/>
          </a:p>
          <a:p>
            <a:pPr eaLnBrk="1" hangingPunct="1">
              <a:spcBef>
                <a:spcPct val="0"/>
              </a:spcBef>
            </a:pPr>
            <a:r>
              <a:rPr lang="en-US"/>
              <a:t>Router(config-if)# </a:t>
            </a:r>
            <a:r>
              <a:rPr lang="en-US" b="1"/>
              <a:t>ip ospf priority {0 – 255}</a:t>
            </a:r>
          </a:p>
          <a:p>
            <a:pPr lvl="1" eaLnBrk="1" hangingPunct="1">
              <a:spcBef>
                <a:spcPct val="10000"/>
              </a:spcBef>
            </a:pPr>
            <a:r>
              <a:rPr lang="en-US"/>
              <a:t>Change the priority of a router on an interface</a:t>
            </a:r>
          </a:p>
          <a:p>
            <a:pPr lvl="1" eaLnBrk="1" hangingPunct="1">
              <a:spcBef>
                <a:spcPct val="10000"/>
              </a:spcBef>
            </a:pPr>
            <a:r>
              <a:rPr lang="en-US"/>
              <a:t>0 means to not participate in election</a:t>
            </a:r>
          </a:p>
          <a:p>
            <a:pPr lvl="1" eaLnBrk="1" hangingPunct="1">
              <a:spcBef>
                <a:spcPct val="10000"/>
              </a:spcBef>
            </a:pPr>
            <a:r>
              <a:rPr lang="en-US"/>
              <a:t>1 is default, 255 is highest priority</a:t>
            </a:r>
          </a:p>
          <a:p>
            <a:pPr lvl="1" eaLnBrk="1" hangingPunct="1">
              <a:spcBef>
                <a:spcPct val="10000"/>
              </a:spcBef>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96ADD0-36A9-4555-AF06-5A8211B1886B}" type="slidenum">
              <a:rPr lang="en-US" smtClean="0"/>
              <a:pPr eaLnBrk="1" hangingPunct="1"/>
              <a:t>27</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r>
              <a:rPr lang="en-US"/>
              <a:t>First, what is the RID of each router? Which router is the default DR for the 172.16.1.0 LAN?</a:t>
            </a:r>
          </a:p>
          <a:p>
            <a:pPr marL="228600" indent="-228600" eaLnBrk="1" hangingPunct="1">
              <a:spcBef>
                <a:spcPct val="0"/>
              </a:spcBef>
            </a:pPr>
            <a:endParaRPr lang="en-US"/>
          </a:p>
          <a:p>
            <a:pPr marL="228600" indent="-228600" eaLnBrk="1" hangingPunct="1">
              <a:spcBef>
                <a:spcPct val="0"/>
              </a:spcBef>
            </a:pPr>
            <a:r>
              <a:rPr lang="en-US"/>
              <a:t>There are three options that will ensure that R2 will be the DR for the LAN segment 172.16.1.0/24:</a:t>
            </a:r>
          </a:p>
          <a:p>
            <a:pPr marL="228600" indent="-228600" eaLnBrk="1" hangingPunct="1">
              <a:spcBef>
                <a:spcPct val="0"/>
              </a:spcBef>
            </a:pPr>
            <a:endParaRPr lang="en-US"/>
          </a:p>
          <a:p>
            <a:pPr marL="228600" indent="-228600" eaLnBrk="1" hangingPunct="1">
              <a:spcBef>
                <a:spcPct val="0"/>
              </a:spcBef>
              <a:buFontTx/>
              <a:buAutoNum type="arabicPeriod"/>
            </a:pPr>
            <a:r>
              <a:rPr lang="en-US"/>
              <a:t>Configure the priority value of the Fa0/0 interface of the R2 router to a higher value than any other interface on the Ethernet network</a:t>
            </a:r>
          </a:p>
          <a:p>
            <a:pPr marL="228600" indent="-228600" eaLnBrk="1" hangingPunct="1">
              <a:spcBef>
                <a:spcPct val="0"/>
              </a:spcBef>
              <a:buFontTx/>
              <a:buAutoNum type="arabicPeriod"/>
            </a:pPr>
            <a:r>
              <a:rPr lang="en-US"/>
              <a:t>Configure a loopback interface on the R2 with an IP address higher than any IP address on the other routers</a:t>
            </a:r>
          </a:p>
          <a:p>
            <a:pPr marL="228600" indent="-228600" eaLnBrk="1" hangingPunct="1">
              <a:spcBef>
                <a:spcPct val="0"/>
              </a:spcBef>
              <a:buFontTx/>
              <a:buAutoNum type="arabicPeriod"/>
            </a:pPr>
            <a:r>
              <a:rPr lang="en-US"/>
              <a:t>Change the priority value of the Fa0/0 interface of R1 and R3 to zero</a:t>
            </a:r>
          </a:p>
          <a:p>
            <a:pPr marL="228600" indent="-228600" eaLnBrk="1" hangingPunct="1">
              <a:spcBef>
                <a:spcPct val="0"/>
              </a:spcBef>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9223EE-AF78-4555-98D4-7886D1436957}" type="slidenum">
              <a:rPr lang="en-US" smtClean="0"/>
              <a:pPr eaLnBrk="1" hangingPunct="1"/>
              <a:t>28</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This slides introduces the wildcards used in OSPF. These wildcards will also be used in access-list configurations. </a:t>
            </a:r>
          </a:p>
          <a:p>
            <a:pPr eaLnBrk="1" hangingPunct="1">
              <a:spcBef>
                <a:spcPct val="0"/>
              </a:spcBef>
            </a:pPr>
            <a:endParaRPr lang="en-US"/>
          </a:p>
          <a:p>
            <a:pPr eaLnBrk="1" hangingPunct="1">
              <a:spcBef>
                <a:spcPct val="0"/>
              </a:spcBef>
            </a:pPr>
            <a:r>
              <a:rPr lang="en-US"/>
              <a:t>A 0 octet in the wildcard mask indicates that the corresponding octet in the network must match exactly. On the other hand, a 255 indicates that you don’t care what the corresponding octet is in the network number. A network and wildcard mask combination of 1.1.1.1 0.0.0.0 would match 1.1.1.1 only, and nothing else. This is really useful if you want to activate OSPF on a specific interface in a very clear and simple way. If you insist on matching a range of networks, the network and wildcard mask combination of 1.1.0.0 0.0.255.255 would match anything in the range 1.1.0.0–1.1.255.255. Because of this, it’s simpler and safer to stick to using wildcard masks of 0.0.0.0 and identify each OSPF interface individually.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40F2ACA-B0ED-4178-8D5A-948864990806}" type="slidenum">
              <a:rPr lang="en-US" smtClean="0"/>
              <a:pPr eaLnBrk="1" hangingPunct="1"/>
              <a:t>29</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This slides shows how to find a wildcard that can be used to configure a subnet in an octet.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987E8F-F27F-4538-BDC9-606EA1AF4175}" type="slidenum">
              <a:rPr lang="en-US" smtClean="0"/>
              <a:pPr eaLnBrk="1" hangingPunct="1"/>
              <a:t>30</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You need to understand wildcard configuration. Configure the Lab_B router using wildcards:</a:t>
            </a:r>
          </a:p>
          <a:p>
            <a:pPr eaLnBrk="1" hangingPunct="1">
              <a:spcBef>
                <a:spcPct val="0"/>
              </a:spcBef>
            </a:pPr>
            <a:endParaRPr lang="en-US"/>
          </a:p>
          <a:p>
            <a:pPr eaLnBrk="1" hangingPunct="1">
              <a:spcBef>
                <a:spcPct val="0"/>
              </a:spcBef>
            </a:pPr>
            <a:r>
              <a:rPr lang="en-US"/>
              <a:t>Router ospf 1</a:t>
            </a:r>
          </a:p>
          <a:p>
            <a:pPr eaLnBrk="1" hangingPunct="1">
              <a:spcBef>
                <a:spcPct val="0"/>
              </a:spcBef>
            </a:pPr>
            <a:r>
              <a:rPr lang="en-US"/>
              <a:t>Network  192.168.40.1 0.0.0.0 area 0</a:t>
            </a:r>
          </a:p>
          <a:p>
            <a:pPr eaLnBrk="1" hangingPunct="1">
              <a:spcBef>
                <a:spcPct val="0"/>
              </a:spcBef>
            </a:pPr>
            <a:r>
              <a:rPr lang="en-US"/>
              <a:t>Network 192.168.10.8  0.0.0.3 area 0</a:t>
            </a:r>
          </a:p>
          <a:p>
            <a:pPr eaLnBrk="1" hangingPunct="1">
              <a:spcBef>
                <a:spcPct val="0"/>
              </a:spcBef>
            </a:pPr>
            <a:r>
              <a:rPr lang="en-US"/>
              <a:t>Network 192.168.10.4  0.0.0.3 area 0</a:t>
            </a:r>
          </a:p>
          <a:p>
            <a:pPr eaLnBrk="1" hangingPunct="1">
              <a:spcBef>
                <a:spcPct val="0"/>
              </a:spcBef>
            </a:pPr>
            <a:endParaRPr lang="en-US"/>
          </a:p>
          <a:p>
            <a:pPr eaLnBrk="1" hangingPunct="1">
              <a:spcBef>
                <a:spcPct val="0"/>
              </a:spcBef>
            </a:pPr>
            <a:r>
              <a:rPr lang="en-US"/>
              <a:t>NOTE: to remove a bad entry, use the following example:</a:t>
            </a:r>
          </a:p>
          <a:p>
            <a:pPr eaLnBrk="1" hangingPunct="1">
              <a:spcBef>
                <a:spcPct val="0"/>
              </a:spcBef>
            </a:pPr>
            <a:r>
              <a:rPr lang="en-US" sz="1000"/>
              <a:t>Router(config)#router ospf 1</a:t>
            </a:r>
          </a:p>
          <a:p>
            <a:pPr eaLnBrk="1" hangingPunct="1">
              <a:spcBef>
                <a:spcPct val="0"/>
              </a:spcBef>
            </a:pPr>
            <a:r>
              <a:rPr lang="en-US" sz="1000"/>
              <a:t>Router(config-router)#no network 192.168.10.4 0.0.0.4 area 0</a:t>
            </a:r>
          </a:p>
          <a:p>
            <a:pPr eaLnBrk="1" hangingPunct="1">
              <a:spcBef>
                <a:spcPct val="0"/>
              </a:spcBef>
            </a:pPr>
            <a:r>
              <a:rPr lang="en-US" sz="1000"/>
              <a:t>Router(config-router)#network 192.168.10.4 0.0.0.3 area 0</a:t>
            </a:r>
          </a:p>
          <a:p>
            <a:pPr eaLnBrk="1" hangingPunct="1">
              <a:spcBef>
                <a:spcPct val="0"/>
              </a:spcBef>
            </a:pPr>
            <a:endParaRPr lang="en-US" sz="1000"/>
          </a:p>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2494833-9384-4876-AA8F-18BD68731B64}" type="slidenum">
              <a:rPr lang="en-US" smtClean="0"/>
              <a:pPr eaLnBrk="1" hangingPunct="1"/>
              <a:t>10</a:t>
            </a:fld>
            <a:endParaRPr lang="en-US"/>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OSPF is supposed to be designed in a hierarchical fashion, which basically means that you can separate the larger internetwork into smaller Internetworks called areas.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F0E207-2E95-4C02-B627-84B6FD0E3269}" type="slidenum">
              <a:rPr lang="en-US" smtClean="0"/>
              <a:pPr eaLnBrk="1" hangingPunct="1"/>
              <a:t>11</a:t>
            </a:fld>
            <a:endParaRPr lang="en-US"/>
          </a:p>
        </p:txBody>
      </p:sp>
      <p:sp>
        <p:nvSpPr>
          <p:cNvPr id="53251" name="Rectangle 2"/>
          <p:cNvSpPr>
            <a:spLocks noGrp="1" noRot="1" noChangeAspect="1" noChangeArrowheads="1" noTextEdit="1"/>
          </p:cNvSpPr>
          <p:nvPr>
            <p:ph type="sldImg"/>
          </p:nvPr>
        </p:nvSpPr>
        <p:spPr bwMode="auto">
          <a:xfrm>
            <a:off x="450850" y="685800"/>
            <a:ext cx="5957888" cy="33528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xfrm>
            <a:off x="1143000" y="4573588"/>
            <a:ext cx="4572000" cy="3884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Notice how each router connects to the backbone—called area 0, or the backbone area. </a:t>
            </a:r>
          </a:p>
          <a:p>
            <a:pPr eaLnBrk="1" hangingPunct="1">
              <a:spcBef>
                <a:spcPct val="0"/>
              </a:spcBef>
            </a:pPr>
            <a:r>
              <a:rPr lang="en-US"/>
              <a:t>OSPF must have an area 0, and all routers should connect to this area if at all possible, but routers that connect other areas within an AS together are called Area Boundary Routers (ABRs). Still, at least one interface must be in area 0. </a:t>
            </a:r>
          </a:p>
          <a:p>
            <a:pPr eaLnBrk="1" hangingPunct="1">
              <a:spcBef>
                <a:spcPct val="0"/>
              </a:spcBef>
            </a:pPr>
            <a:r>
              <a:rPr lang="en-US"/>
              <a:t>OSPF runs inside an autonomous system, but can also connect multiple autonomous systems together. The router that connects these AS’s together is called an Autonomous System Boundary Router (ASBR).</a:t>
            </a:r>
          </a:p>
          <a:p>
            <a:pPr eaLnBrk="1" hangingPunct="1">
              <a:spcBef>
                <a:spcPct val="0"/>
              </a:spcBef>
            </a:pPr>
            <a:endParaRPr lang="en-US"/>
          </a:p>
          <a:p>
            <a:pPr eaLnBrk="1" hangingPunct="1">
              <a:spcBef>
                <a:spcPct val="0"/>
              </a:spcBef>
              <a:buFont typeface="Wingdings" pitchFamily="2" charset="2"/>
              <a:buChar char="Ø"/>
            </a:pPr>
            <a:r>
              <a:rPr lang="en-US"/>
              <a:t>Area 0 is called the backbone area</a:t>
            </a:r>
          </a:p>
          <a:p>
            <a:pPr eaLnBrk="1" hangingPunct="1">
              <a:spcBef>
                <a:spcPct val="0"/>
              </a:spcBef>
              <a:buFont typeface="Wingdings" pitchFamily="2" charset="2"/>
              <a:buChar char="Ø"/>
            </a:pPr>
            <a:r>
              <a:rPr lang="en-US"/>
              <a:t>Hierarchical OSPF networks do not require multiple areas</a:t>
            </a:r>
          </a:p>
          <a:p>
            <a:pPr eaLnBrk="1" hangingPunct="1">
              <a:spcBef>
                <a:spcPct val="0"/>
              </a:spcBef>
              <a:buFont typeface="Wingdings" pitchFamily="2" charset="2"/>
              <a:buChar char="Ø"/>
            </a:pPr>
            <a:r>
              <a:rPr lang="en-US"/>
              <a:t>You must have an area 0</a:t>
            </a:r>
          </a:p>
          <a:p>
            <a:pPr eaLnBrk="1" hangingPunct="1">
              <a:spcBef>
                <a:spcPct val="0"/>
              </a:spcBef>
              <a:buFont typeface="Wingdings" pitchFamily="2" charset="2"/>
              <a:buChar char="Ø"/>
            </a:pPr>
            <a:r>
              <a:rPr lang="en-US"/>
              <a:t>Multiple OSPF areas must connect to area 0</a:t>
            </a:r>
          </a:p>
          <a:p>
            <a:pPr eaLnBrk="1" hangingPunct="1">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8A3F53-532A-497D-B410-D7871DCCEB1E}" type="slidenum">
              <a:rPr lang="en-US" smtClean="0"/>
              <a:pPr eaLnBrk="1" hangingPunct="1"/>
              <a:t>13</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Configuring basic OSPF isn’t as simple as RIP, IGRP and EIGRP, and it can get can really complex once the many options that are allowed within OSPF are factored in. </a:t>
            </a:r>
          </a:p>
          <a:p>
            <a:pPr eaLnBrk="1" hangingPunct="1">
              <a:spcBef>
                <a:spcPct val="0"/>
              </a:spcBef>
            </a:pPr>
            <a:r>
              <a:rPr lang="en-US"/>
              <a:t>These two elements are the basic elements of OSPF configuration:</a:t>
            </a:r>
          </a:p>
          <a:p>
            <a:pPr eaLnBrk="1" hangingPunct="1">
              <a:spcBef>
                <a:spcPct val="0"/>
              </a:spcBef>
            </a:pPr>
            <a:r>
              <a:rPr lang="en-US"/>
              <a:t>-Enabling OSPF</a:t>
            </a:r>
          </a:p>
          <a:p>
            <a:pPr eaLnBrk="1" hangingPunct="1">
              <a:spcBef>
                <a:spcPct val="0"/>
              </a:spcBef>
            </a:pPr>
            <a:r>
              <a:rPr lang="en-US"/>
              <a:t>-Configuring OSPF areas</a:t>
            </a:r>
          </a:p>
          <a:p>
            <a:pPr eaLnBrk="1" hangingPunct="1">
              <a:spcBef>
                <a:spcPct val="0"/>
              </a:spcBef>
            </a:pPr>
            <a:endParaRPr lang="en-US"/>
          </a:p>
          <a:p>
            <a:pPr eaLnBrk="1" hangingPunct="1">
              <a:spcBef>
                <a:spcPct val="0"/>
              </a:spcBef>
            </a:pPr>
            <a:r>
              <a:rPr lang="en-US"/>
              <a:t>The easiest, and also least scalable way to configure OSPF is to just use a single area. Doing this requires a minimum of two commands as shown in the next slide.</a:t>
            </a:r>
          </a:p>
          <a:p>
            <a:pPr eaLnBrk="1" hangingPunct="1">
              <a:spcBef>
                <a:spcPct val="0"/>
              </a:spcBef>
            </a:pPr>
            <a:endParaRPr lang="en-US"/>
          </a:p>
          <a:p>
            <a:pPr eaLnBrk="1" hangingPunct="1">
              <a:spcBef>
                <a:spcPct val="0"/>
              </a:spcBef>
            </a:pPr>
            <a:r>
              <a:rPr lang="en-US"/>
              <a:t>The command you use to activate the OSPF routing process is:</a:t>
            </a:r>
          </a:p>
          <a:p>
            <a:pPr eaLnBrk="1" hangingPunct="1">
              <a:spcBef>
                <a:spcPct val="0"/>
              </a:spcBef>
            </a:pPr>
            <a:r>
              <a:rPr lang="en-US"/>
              <a:t>Lab_A(config)#</a:t>
            </a:r>
            <a:r>
              <a:rPr lang="en-US" b="1"/>
              <a:t>router ospf ?</a:t>
            </a:r>
          </a:p>
          <a:p>
            <a:pPr eaLnBrk="1" hangingPunct="1">
              <a:spcBef>
                <a:spcPct val="0"/>
              </a:spcBef>
            </a:pPr>
            <a:r>
              <a:rPr lang="en-US"/>
              <a:t>&lt;1-65535&gt;</a:t>
            </a:r>
          </a:p>
          <a:p>
            <a:pPr eaLnBrk="1" hangingPunct="1">
              <a:spcBef>
                <a:spcPct val="0"/>
              </a:spcBef>
            </a:pPr>
            <a:r>
              <a:rPr lang="en-US"/>
              <a:t>A value in the range 1– 65535 identifies the OSPF Process ID. </a:t>
            </a:r>
          </a:p>
          <a:p>
            <a:pPr eaLnBrk="1" hangingPunct="1">
              <a:spcBef>
                <a:spcPct val="0"/>
              </a:spcBef>
            </a:pPr>
            <a:endParaRPr lang="en-US"/>
          </a:p>
          <a:p>
            <a:pPr eaLnBrk="1" hangingPunct="1">
              <a:spcBef>
                <a:spcPct val="0"/>
              </a:spcBef>
            </a:pPr>
            <a:r>
              <a:rPr lang="en-US"/>
              <a:t>Process ID’s can be assigned any number from 0 to 65535</a:t>
            </a:r>
          </a:p>
          <a:p>
            <a:pPr eaLnBrk="1" hangingPunct="1">
              <a:spcBef>
                <a:spcPct val="0"/>
              </a:spcBef>
            </a:pPr>
            <a:r>
              <a:rPr lang="en-US"/>
              <a:t>Area’s can be any number up to 2.4 billion</a:t>
            </a:r>
          </a:p>
          <a:p>
            <a:pPr eaLnBrk="1" hangingPunct="1">
              <a:spcBef>
                <a:spcPct val="0"/>
              </a:spcBef>
            </a:pPr>
            <a:endParaRPr lang="en-US"/>
          </a:p>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C0DE29-B840-4863-A15A-6D6335DD59EF}" type="slidenum">
              <a:rPr lang="en-US" smtClean="0"/>
              <a:pPr eaLnBrk="1" hangingPunct="1"/>
              <a:t>14</a:t>
            </a:fld>
            <a:endParaRPr lang="en-US"/>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xfrm>
            <a:off x="990600" y="4191000"/>
            <a:ext cx="48768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There are various ways to configure OSPF.</a:t>
            </a:r>
          </a:p>
          <a:p>
            <a:pPr eaLnBrk="1" hangingPunct="1">
              <a:spcBef>
                <a:spcPct val="0"/>
              </a:spcBef>
            </a:pPr>
            <a:endParaRPr lang="en-US"/>
          </a:p>
          <a:p>
            <a:pPr eaLnBrk="1" hangingPunct="1">
              <a:spcBef>
                <a:spcPct val="0"/>
              </a:spcBef>
            </a:pPr>
            <a:r>
              <a:rPr lang="en-US"/>
              <a:t>The configuration of R3 shows how the 0.0.0.0 wildcard is used to place each interface individually into area 0</a:t>
            </a:r>
          </a:p>
          <a:p>
            <a:pPr eaLnBrk="1" hangingPunct="1">
              <a:spcBef>
                <a:spcPct val="0"/>
              </a:spcBef>
            </a:pPr>
            <a:endParaRPr lang="en-US"/>
          </a:p>
          <a:p>
            <a:pPr eaLnBrk="1" hangingPunct="1">
              <a:spcBef>
                <a:spcPct val="0"/>
              </a:spcBef>
            </a:pPr>
            <a:r>
              <a:rPr lang="en-US"/>
              <a:t>R2 show how two interface can be configured into area 0 with one wildcard network statement of 0.255.255.255</a:t>
            </a:r>
          </a:p>
          <a:p>
            <a:pPr eaLnBrk="1" hangingPunct="1">
              <a:spcBef>
                <a:spcPct val="0"/>
              </a:spcBef>
            </a:pPr>
            <a:endParaRPr lang="en-US"/>
          </a:p>
          <a:p>
            <a:pPr eaLnBrk="1" hangingPunct="1">
              <a:spcBef>
                <a:spcPct val="0"/>
              </a:spcBef>
            </a:pPr>
            <a:r>
              <a:rPr lang="en-US"/>
              <a:t>R3 shows the wildcards of 0.0.255.255 and 0.0.0.0</a:t>
            </a:r>
          </a:p>
          <a:p>
            <a:pPr eaLnBrk="1" hangingPunct="1">
              <a:spcBef>
                <a:spcPct val="0"/>
              </a:spcBef>
            </a:pPr>
            <a:endParaRPr lang="en-US"/>
          </a:p>
          <a:p>
            <a:pPr eaLnBrk="1" hangingPunct="1">
              <a:spcBef>
                <a:spcPct val="0"/>
              </a:spcBef>
            </a:pPr>
            <a:r>
              <a:rPr lang="en-US"/>
              <a:t>It doesn’t matter how you configure the network statements, the results are the same.</a:t>
            </a:r>
          </a:p>
          <a:p>
            <a:pPr eaLnBrk="1" hangingPunct="1">
              <a:spcBef>
                <a:spcPct val="0"/>
              </a:spcBef>
            </a:pPr>
            <a:endParaRPr lang="en-US"/>
          </a:p>
          <a:p>
            <a:pPr eaLnBrk="1" hangingPunct="1">
              <a:spcBef>
                <a:spcPct val="0"/>
              </a:spcBef>
            </a:pPr>
            <a:r>
              <a:rPr lang="en-US"/>
              <a:t>Remember, the process ID is irrelevant and can be the same on each router, or different on each router, as they are in this 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3C6C3EA-8289-4CFB-B6D6-3C0A3876FBBA}" type="slidenum">
              <a:rPr lang="en-US" smtClean="0"/>
              <a:pPr eaLnBrk="1" hangingPunct="1"/>
              <a:t>15</a:t>
            </a:fld>
            <a:endParaRPr 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There are several ways to verify proper OSPF configuration and operation, and this slides shows some basic verification commands that you will use in the next hands-on labs.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040F5E-9F52-4340-A1BF-1268068106D1}" type="slidenum">
              <a:rPr lang="en-US" smtClean="0"/>
              <a:pPr eaLnBrk="1" hangingPunct="1"/>
              <a:t>20</a:t>
            </a:fld>
            <a:endParaRPr 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a:t>Neighbors</a:t>
            </a:r>
            <a:endParaRPr lang="en-US" i="1"/>
          </a:p>
          <a:p>
            <a:pPr eaLnBrk="1" hangingPunct="1">
              <a:spcBef>
                <a:spcPct val="0"/>
              </a:spcBef>
            </a:pPr>
            <a:r>
              <a:rPr lang="en-US" i="1"/>
              <a:t>Neighbors</a:t>
            </a:r>
            <a:r>
              <a:rPr lang="en-US"/>
              <a:t> are two or more routers that have an interface on a common network, such as two routers connected on a point-to-point serial link. </a:t>
            </a:r>
            <a:endParaRPr lang="en-US" b="1"/>
          </a:p>
          <a:p>
            <a:pPr eaLnBrk="1" hangingPunct="1">
              <a:spcBef>
                <a:spcPct val="0"/>
              </a:spcBef>
            </a:pPr>
            <a:r>
              <a:rPr lang="en-US" b="1"/>
              <a:t>Adjacency</a:t>
            </a:r>
            <a:endParaRPr lang="en-US"/>
          </a:p>
          <a:p>
            <a:pPr eaLnBrk="1" hangingPunct="1">
              <a:spcBef>
                <a:spcPct val="0"/>
              </a:spcBef>
            </a:pPr>
            <a:r>
              <a:rPr lang="en-US"/>
              <a:t>An </a:t>
            </a:r>
            <a:r>
              <a:rPr lang="en-US" i="1"/>
              <a:t>adjacency</a:t>
            </a:r>
            <a:r>
              <a:rPr lang="en-US"/>
              <a:t> is a relationship between two OSPF routers that permits the direct exchange of route updates. OSPF is really picky about sharing routing information, unlike EIGRP  that directly shares routes with all of its neighbors. </a:t>
            </a:r>
          </a:p>
          <a:p>
            <a:pPr eaLnBrk="1" hangingPunct="1">
              <a:spcBef>
                <a:spcPct val="0"/>
              </a:spcBef>
            </a:pPr>
            <a:r>
              <a:rPr lang="en-US"/>
              <a:t>Instead, OSPF directly shares routes only with neighbors that have also established adjacencies. </a:t>
            </a:r>
          </a:p>
          <a:p>
            <a:pPr eaLnBrk="1" hangingPunct="1">
              <a:spcBef>
                <a:spcPct val="0"/>
              </a:spcBef>
            </a:pPr>
            <a:r>
              <a:rPr lang="en-US" b="1"/>
              <a:t>Link State Advertisement</a:t>
            </a:r>
            <a:endParaRPr lang="en-US"/>
          </a:p>
          <a:p>
            <a:pPr eaLnBrk="1" hangingPunct="1">
              <a:spcBef>
                <a:spcPct val="0"/>
              </a:spcBef>
            </a:pPr>
            <a:r>
              <a:rPr lang="en-US"/>
              <a:t>A </a:t>
            </a:r>
            <a:r>
              <a:rPr lang="en-US" i="1"/>
              <a:t>Link State Advertisement (LSA)</a:t>
            </a:r>
            <a:r>
              <a:rPr lang="en-US"/>
              <a:t> is an OSPF data packet containing link-state and routing information that’s shared among OSPF routers.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F3EC20-875C-4BFA-BE14-6A6138461A20}" type="slidenum">
              <a:rPr lang="en-US" smtClean="0"/>
              <a:pPr eaLnBrk="1" hangingPunct="1"/>
              <a:t>21</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90600" y="4191000"/>
            <a:ext cx="48768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a:t>Neighbor</a:t>
            </a:r>
          </a:p>
          <a:p>
            <a:pPr lvl="1" eaLnBrk="1" hangingPunct="1">
              <a:spcBef>
                <a:spcPct val="0"/>
              </a:spcBef>
            </a:pPr>
            <a:r>
              <a:rPr lang="en-US"/>
              <a:t>Two routers that have an interface on a common network</a:t>
            </a:r>
          </a:p>
          <a:p>
            <a:pPr lvl="1" eaLnBrk="1" hangingPunct="1">
              <a:spcBef>
                <a:spcPct val="0"/>
              </a:spcBef>
            </a:pPr>
            <a:r>
              <a:rPr lang="en-US"/>
              <a:t>Usually discovered by hello’s but can also be configured administratively</a:t>
            </a:r>
          </a:p>
          <a:p>
            <a:pPr lvl="1" eaLnBrk="1" hangingPunct="1">
              <a:spcBef>
                <a:spcPct val="0"/>
              </a:spcBef>
            </a:pPr>
            <a:endParaRPr lang="en-US"/>
          </a:p>
          <a:p>
            <a:pPr eaLnBrk="1" hangingPunct="1">
              <a:spcBef>
                <a:spcPct val="0"/>
              </a:spcBef>
            </a:pPr>
            <a:r>
              <a:rPr lang="en-US" b="1"/>
              <a:t>Adjacency</a:t>
            </a:r>
          </a:p>
          <a:p>
            <a:pPr lvl="1" eaLnBrk="1" hangingPunct="1">
              <a:spcBef>
                <a:spcPct val="0"/>
              </a:spcBef>
            </a:pPr>
            <a:r>
              <a:rPr lang="en-US"/>
              <a:t>Relationship formed between selected neighbors in which routing information is exchanged.  Not all neighbors are adjacent</a:t>
            </a:r>
          </a:p>
          <a:p>
            <a:pPr lvl="1" eaLnBrk="1" hangingPunct="1">
              <a:spcBef>
                <a:spcPct val="0"/>
              </a:spcBef>
            </a:pPr>
            <a:r>
              <a:rPr lang="en-US" b="1"/>
              <a:t>Only Broadcast and Non-Broadcast network types have Designated and Backup Designated Routers!!!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10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DA3530-338F-40F9-B88E-7ADDF7C32E67}" type="slidenum">
              <a:rPr lang="en-US" smtClean="0"/>
              <a:pPr eaLnBrk="1" hangingPunct="1"/>
              <a:t>23</a:t>
            </a:fld>
            <a:endParaRPr lang="en-US"/>
          </a:p>
        </p:txBody>
      </p:sp>
      <p:sp>
        <p:nvSpPr>
          <p:cNvPr id="60419" name="Rectangle 2"/>
          <p:cNvSpPr>
            <a:spLocks noGrp="1" noRot="1" noChangeAspect="1" noChangeArrowheads="1" noTextEdit="1"/>
          </p:cNvSpPr>
          <p:nvPr>
            <p:ph type="sldImg"/>
          </p:nvPr>
        </p:nvSpPr>
        <p:spPr bwMode="auto">
          <a:xfrm>
            <a:off x="476250" y="457200"/>
            <a:ext cx="5959475" cy="33528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xfrm>
            <a:off x="914400" y="3962400"/>
            <a:ext cx="5105400" cy="4327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spcBef>
                <a:spcPct val="10000"/>
              </a:spcBef>
            </a:pPr>
            <a:r>
              <a:rPr lang="en-US"/>
              <a:t>The following outlines the process OSPF takes and rules that are followed when electing a Designated Router:</a:t>
            </a:r>
          </a:p>
          <a:p>
            <a:pPr lvl="1" eaLnBrk="1" hangingPunct="1">
              <a:spcBef>
                <a:spcPct val="10000"/>
              </a:spcBef>
            </a:pPr>
            <a:endParaRPr lang="en-US"/>
          </a:p>
          <a:p>
            <a:pPr lvl="1" eaLnBrk="1" hangingPunct="1">
              <a:spcBef>
                <a:spcPct val="10000"/>
              </a:spcBef>
              <a:buFontTx/>
              <a:buChar char="•"/>
            </a:pPr>
            <a:r>
              <a:rPr lang="en-US"/>
              <a:t>Routers elect a DR and BDR per network</a:t>
            </a:r>
          </a:p>
          <a:p>
            <a:pPr lvl="1" eaLnBrk="1" hangingPunct="1">
              <a:spcBef>
                <a:spcPct val="10000"/>
              </a:spcBef>
              <a:buFontTx/>
              <a:buChar char="•"/>
            </a:pPr>
            <a:endParaRPr lang="en-US"/>
          </a:p>
          <a:p>
            <a:pPr lvl="1" eaLnBrk="1" hangingPunct="1">
              <a:spcBef>
                <a:spcPct val="10000"/>
              </a:spcBef>
              <a:buFontTx/>
              <a:buChar char="•"/>
            </a:pPr>
            <a:r>
              <a:rPr lang="en-US"/>
              <a:t>All routers set by default to priority 1 (0-255)</a:t>
            </a:r>
          </a:p>
          <a:p>
            <a:pPr lvl="1" eaLnBrk="1" hangingPunct="1">
              <a:spcBef>
                <a:spcPct val="10000"/>
              </a:spcBef>
              <a:buFontTx/>
              <a:buChar char="•"/>
            </a:pPr>
            <a:endParaRPr lang="en-US"/>
          </a:p>
          <a:p>
            <a:pPr lvl="1" eaLnBrk="1" hangingPunct="1">
              <a:spcBef>
                <a:spcPct val="10000"/>
              </a:spcBef>
              <a:buFontTx/>
              <a:buChar char="•"/>
            </a:pPr>
            <a:r>
              <a:rPr lang="en-US"/>
              <a:t>Priority of zero (0) means router can not be elected as a DR </a:t>
            </a:r>
          </a:p>
          <a:p>
            <a:pPr lvl="1" eaLnBrk="1" hangingPunct="1">
              <a:spcBef>
                <a:spcPct val="10000"/>
              </a:spcBef>
              <a:buFontTx/>
              <a:buChar char="•"/>
            </a:pPr>
            <a:endParaRPr lang="en-US"/>
          </a:p>
          <a:p>
            <a:pPr lvl="1" eaLnBrk="1" hangingPunct="1">
              <a:spcBef>
                <a:spcPct val="10000"/>
              </a:spcBef>
              <a:buFontTx/>
              <a:buChar char="•"/>
            </a:pPr>
            <a:r>
              <a:rPr lang="en-US"/>
              <a:t>Router with highest priority wins BDR (1 – 255), if no other router has a higher priority the BDR will then become the DR</a:t>
            </a:r>
          </a:p>
          <a:p>
            <a:pPr lvl="1" eaLnBrk="1" hangingPunct="1">
              <a:spcBef>
                <a:spcPct val="10000"/>
              </a:spcBef>
              <a:buFontTx/>
              <a:buChar char="•"/>
            </a:pPr>
            <a:endParaRPr lang="en-US"/>
          </a:p>
          <a:p>
            <a:pPr lvl="1" eaLnBrk="1" hangingPunct="1">
              <a:spcBef>
                <a:spcPct val="10000"/>
              </a:spcBef>
              <a:buFontTx/>
              <a:buChar char="•"/>
            </a:pPr>
            <a:r>
              <a:rPr lang="en-US"/>
              <a:t>RouterID breaks tie, Router ID is either the Highest Loopback or Highest Configured IP address on any given active interface</a:t>
            </a:r>
          </a:p>
          <a:p>
            <a:pPr lvl="1" eaLnBrk="1" hangingPunct="1">
              <a:spcBef>
                <a:spcPct val="10000"/>
              </a:spcBef>
              <a:buFontTx/>
              <a:buChar char="•"/>
            </a:pPr>
            <a:endParaRPr lang="en-US"/>
          </a:p>
          <a:p>
            <a:pPr lvl="1" eaLnBrk="1" hangingPunct="1">
              <a:spcBef>
                <a:spcPct val="10000"/>
              </a:spcBef>
              <a:buFontTx/>
              <a:buChar char="•"/>
            </a:pPr>
            <a:r>
              <a:rPr lang="en-US"/>
              <a:t>If DR fails, BDR promoted to DR and a new BDR is elected</a:t>
            </a:r>
          </a:p>
          <a:p>
            <a:pPr lvl="1" eaLnBrk="1" hangingPunct="1">
              <a:spcBef>
                <a:spcPct val="10000"/>
              </a:spcBef>
              <a:buFontTx/>
              <a:buChar char="•"/>
            </a:pPr>
            <a:endParaRPr lang="en-US"/>
          </a:p>
          <a:p>
            <a:pPr lvl="1" eaLnBrk="1" hangingPunct="1">
              <a:spcBef>
                <a:spcPct val="10000"/>
              </a:spcBef>
              <a:buFontTx/>
              <a:buChar char="•"/>
            </a:pPr>
            <a:r>
              <a:rPr lang="en-US"/>
              <a:t>Existing DR will not be overthrown if “better” router is turned on after initial election</a:t>
            </a:r>
          </a:p>
          <a:p>
            <a:pPr lvl="1" eaLnBrk="1" hangingPunct="1">
              <a:spcBef>
                <a:spcPct val="10000"/>
              </a:spcBef>
              <a:buFontTx/>
              <a:buChar char="•"/>
            </a:pPr>
            <a:endParaRPr lang="en-US"/>
          </a:p>
          <a:p>
            <a:pPr lvl="1" eaLnBrk="1" hangingPunct="1">
              <a:spcBef>
                <a:spcPct val="10000"/>
              </a:spcBef>
              <a:buFontTx/>
              <a:buChar char="•"/>
            </a:pPr>
            <a:r>
              <a:rPr lang="en-US"/>
              <a:t>DRs and BDRs listen to multicast traffic on both multicast address 224.0.0.5 and 224.0.0.6  224.0.0.6 is exclusively listed to by DRs</a:t>
            </a:r>
          </a:p>
          <a:p>
            <a:pPr lvl="1" eaLnBrk="1" hangingPunct="1">
              <a:spcBef>
                <a:spcPct val="10000"/>
              </a:spcBef>
              <a:buFontTx/>
              <a:buChar cha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srcRect/>
          <a:stretch>
            <a:fillRect/>
          </a:stretch>
        </p:blipFill>
        <p:spPr bwMode="auto">
          <a:xfrm>
            <a:off x="1" y="1893888"/>
            <a:ext cx="12187767" cy="2449512"/>
          </a:xfrm>
          <a:prstGeom prst="rect">
            <a:avLst/>
          </a:prstGeom>
          <a:noFill/>
          <a:ln w="9525">
            <a:noFill/>
            <a:miter lim="800000"/>
            <a:headEnd/>
            <a:tailEnd/>
          </a:ln>
        </p:spPr>
      </p:pic>
      <p:sp>
        <p:nvSpPr>
          <p:cNvPr id="5" name="Rectangle 3"/>
          <p:cNvSpPr>
            <a:spLocks noChangeArrowheads="1"/>
          </p:cNvSpPr>
          <p:nvPr/>
        </p:nvSpPr>
        <p:spPr bwMode="auto">
          <a:xfrm>
            <a:off x="5998634" y="6670529"/>
            <a:ext cx="2041365" cy="190646"/>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6" name="Rectangle 4"/>
          <p:cNvSpPr>
            <a:spLocks noChangeArrowheads="1"/>
          </p:cNvSpPr>
          <p:nvPr/>
        </p:nvSpPr>
        <p:spPr bwMode="auto">
          <a:xfrm>
            <a:off x="9708947" y="6670529"/>
            <a:ext cx="656371" cy="190646"/>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7" name="Rectangle 6"/>
          <p:cNvSpPr>
            <a:spLocks noChangeArrowheads="1"/>
          </p:cNvSpPr>
          <p:nvPr/>
        </p:nvSpPr>
        <p:spPr bwMode="auto">
          <a:xfrm>
            <a:off x="11566372" y="6624363"/>
            <a:ext cx="322946" cy="236812"/>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438141CB-360E-40E9-9317-ACCA91F305FB}" type="slidenum">
              <a:rPr lang="en-US" sz="1000">
                <a:solidFill>
                  <a:srgbClr val="D3D3D3"/>
                </a:solidFill>
              </a:rPr>
              <a:pPr algn="r" defTabSz="814388">
                <a:lnSpc>
                  <a:spcPct val="100000"/>
                </a:lnSpc>
                <a:defRPr/>
              </a:pPr>
              <a:t>‹#›</a:t>
            </a:fld>
            <a:endParaRPr lang="en-US" sz="1000">
              <a:solidFill>
                <a:srgbClr val="D3D3D3"/>
              </a:solidFill>
            </a:endParaRPr>
          </a:p>
        </p:txBody>
      </p:sp>
      <p:pic>
        <p:nvPicPr>
          <p:cNvPr id="8" name="Picture 9" descr="Cisco_NewLogo"/>
          <p:cNvPicPr>
            <a:picLocks noChangeAspect="1" noChangeArrowheads="1"/>
          </p:cNvPicPr>
          <p:nvPr/>
        </p:nvPicPr>
        <p:blipFill>
          <a:blip r:embed="rId3"/>
          <a:srcRect/>
          <a:stretch>
            <a:fillRect/>
          </a:stretch>
        </p:blipFill>
        <p:spPr bwMode="auto">
          <a:xfrm>
            <a:off x="7310967" y="5940426"/>
            <a:ext cx="4472517" cy="474663"/>
          </a:xfrm>
          <a:prstGeom prst="rect">
            <a:avLst/>
          </a:prstGeom>
          <a:noFill/>
          <a:ln w="9525">
            <a:noFill/>
            <a:miter lim="800000"/>
            <a:headEnd/>
            <a:tailEnd/>
          </a:ln>
        </p:spPr>
      </p:pic>
      <p:pic>
        <p:nvPicPr>
          <p:cNvPr id="9" name="Picture 10" descr="Cisco"/>
          <p:cNvPicPr>
            <a:picLocks noChangeAspect="1" noChangeArrowheads="1"/>
          </p:cNvPicPr>
          <p:nvPr/>
        </p:nvPicPr>
        <p:blipFill>
          <a:blip r:embed="rId4"/>
          <a:srcRect/>
          <a:stretch>
            <a:fillRect/>
          </a:stretch>
        </p:blipFill>
        <p:spPr bwMode="auto">
          <a:xfrm>
            <a:off x="328085" y="119064"/>
            <a:ext cx="1562100" cy="904875"/>
          </a:xfrm>
          <a:prstGeom prst="rect">
            <a:avLst/>
          </a:prstGeom>
          <a:noFill/>
          <a:ln w="9525">
            <a:noFill/>
            <a:miter lim="800000"/>
            <a:headEnd/>
            <a:tailEnd/>
          </a:ln>
        </p:spPr>
      </p:pic>
      <p:sp>
        <p:nvSpPr>
          <p:cNvPr id="10" name="Rectangle 11"/>
          <p:cNvSpPr>
            <a:spLocks noChangeArrowheads="1"/>
          </p:cNvSpPr>
          <p:nvPr/>
        </p:nvSpPr>
        <p:spPr bwMode="auto">
          <a:xfrm>
            <a:off x="1" y="6621188"/>
            <a:ext cx="810259" cy="236812"/>
          </a:xfrm>
          <a:prstGeom prst="rect">
            <a:avLst/>
          </a:prstGeom>
          <a:noFill/>
          <a:ln w="9525">
            <a:noFill/>
            <a:miter lim="800000"/>
            <a:headEnd/>
            <a:tailEnd/>
          </a:ln>
          <a:effectLst/>
        </p:spPr>
        <p:txBody>
          <a:bodyPr wrap="none" lIns="82124" tIns="41061" rIns="82124" bIns="41061" anchor="b" anchorCtr="1">
            <a:spAutoFit/>
          </a:bodyPr>
          <a:lstStyle/>
          <a:p>
            <a:pPr defTabSz="814388">
              <a:defRPr/>
            </a:pPr>
            <a:r>
              <a:rPr lang="en-US" sz="1000"/>
              <a:t>Version 4.0</a:t>
            </a:r>
            <a:endParaRPr lang="en-US"/>
          </a:p>
        </p:txBody>
      </p:sp>
      <p:sp>
        <p:nvSpPr>
          <p:cNvPr id="1247239" name="Rectangle 7"/>
          <p:cNvSpPr>
            <a:spLocks noGrp="1" noChangeArrowheads="1"/>
          </p:cNvSpPr>
          <p:nvPr>
            <p:ph type="ctrTitle"/>
          </p:nvPr>
        </p:nvSpPr>
        <p:spPr bwMode="white">
          <a:xfrm>
            <a:off x="414867" y="2671763"/>
            <a:ext cx="5024967" cy="830262"/>
          </a:xfrm>
          <a:ln/>
        </p:spPr>
        <p:txBody>
          <a:bodyPr anchor="ctr"/>
          <a:lstStyle>
            <a:lvl1pPr>
              <a:defRPr sz="3000" b="0">
                <a:solidFill>
                  <a:srgbClr val="FFFFFF"/>
                </a:solidFill>
              </a:defRPr>
            </a:lvl1pPr>
          </a:lstStyle>
          <a:p>
            <a:r>
              <a:rPr lang="en-US"/>
              <a:t>Click to edit Master title style</a:t>
            </a:r>
          </a:p>
        </p:txBody>
      </p:sp>
      <p:sp>
        <p:nvSpPr>
          <p:cNvPr id="1247240" name="Rectangle 8"/>
          <p:cNvSpPr>
            <a:spLocks noGrp="1" noChangeArrowheads="1"/>
          </p:cNvSpPr>
          <p:nvPr>
            <p:ph type="subTitle" idx="1"/>
          </p:nvPr>
        </p:nvSpPr>
        <p:spPr>
          <a:xfrm>
            <a:off x="414867" y="4672013"/>
            <a:ext cx="5471584"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1234" y="627063"/>
            <a:ext cx="2713567" cy="4845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185" y="627063"/>
            <a:ext cx="7943849" cy="484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4184" y="627063"/>
            <a:ext cx="10860616" cy="838200"/>
          </a:xfrm>
        </p:spPr>
        <p:txBody>
          <a:bodyPr/>
          <a:lstStyle/>
          <a:p>
            <a:r>
              <a:rPr lang="en-US"/>
              <a:t>Click to edit Master title style</a:t>
            </a:r>
          </a:p>
        </p:txBody>
      </p:sp>
      <p:sp>
        <p:nvSpPr>
          <p:cNvPr id="3" name="Table Placeholder 2"/>
          <p:cNvSpPr>
            <a:spLocks noGrp="1"/>
          </p:cNvSpPr>
          <p:nvPr>
            <p:ph type="tbl" idx="1"/>
          </p:nvPr>
        </p:nvSpPr>
        <p:spPr>
          <a:xfrm>
            <a:off x="874185" y="1900239"/>
            <a:ext cx="10587567" cy="3571875"/>
          </a:xfrm>
        </p:spPr>
        <p:txBody>
          <a:bodyPr/>
          <a:lstStyle/>
          <a:p>
            <a:pPr lvl="0"/>
            <a:r>
              <a:rPr lang="en-US" noProof="0"/>
              <a:t>Click icon to add table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22400" y="533400"/>
            <a:ext cx="10363200" cy="1143000"/>
          </a:xfrm>
        </p:spPr>
        <p:txBody>
          <a:bodyPr/>
          <a:lstStyle/>
          <a:p>
            <a:r>
              <a:rPr lang="en-US"/>
              <a:t>Click to edit Master title style</a:t>
            </a:r>
          </a:p>
        </p:txBody>
      </p:sp>
      <p:sp>
        <p:nvSpPr>
          <p:cNvPr id="3" name="Content Placeholder 2"/>
          <p:cNvSpPr>
            <a:spLocks noGrp="1"/>
          </p:cNvSpPr>
          <p:nvPr>
            <p:ph sz="half" idx="1"/>
          </p:nvPr>
        </p:nvSpPr>
        <p:spPr>
          <a:xfrm>
            <a:off x="1422400"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22400"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449822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5334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422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5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404544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185" y="1900239"/>
            <a:ext cx="5192183"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9567" y="1900239"/>
            <a:ext cx="5192184"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74184" y="627063"/>
            <a:ext cx="10860616"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t>Slide Title</a:t>
            </a:r>
          </a:p>
        </p:txBody>
      </p:sp>
      <p:sp>
        <p:nvSpPr>
          <p:cNvPr id="1246212" name="Rectangle 4"/>
          <p:cNvSpPr>
            <a:spLocks noChangeArrowheads="1"/>
          </p:cNvSpPr>
          <p:nvPr/>
        </p:nvSpPr>
        <p:spPr bwMode="auto">
          <a:xfrm>
            <a:off x="11566372" y="6624363"/>
            <a:ext cx="322946" cy="236812"/>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E7BB9300-B90A-4EB0-A3A2-013753D0DD77}" type="slidenum">
              <a:rPr lang="en-US" sz="1000">
                <a:solidFill>
                  <a:srgbClr val="D3D3D3"/>
                </a:solidFill>
              </a:rPr>
              <a:pPr algn="r" defTabSz="814388">
                <a:lnSpc>
                  <a:spcPct val="100000"/>
                </a:lnSpc>
                <a:defRPr/>
              </a:pPr>
              <a:t>‹#›</a:t>
            </a:fld>
            <a:endParaRPr lang="en-US" sz="1000">
              <a:solidFill>
                <a:srgbClr val="D3D3D3"/>
              </a:solidFill>
            </a:endParaRPr>
          </a:p>
        </p:txBody>
      </p:sp>
      <p:sp>
        <p:nvSpPr>
          <p:cNvPr id="1028" name="Rectangle 5"/>
          <p:cNvSpPr>
            <a:spLocks noGrp="1" noChangeArrowheads="1"/>
          </p:cNvSpPr>
          <p:nvPr>
            <p:ph type="body" idx="1"/>
          </p:nvPr>
        </p:nvSpPr>
        <p:spPr bwMode="auto">
          <a:xfrm>
            <a:off x="874185" y="1900239"/>
            <a:ext cx="10587567"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29" name="Picture 6" descr="PPt_TopBand_Artwork"/>
          <p:cNvPicPr>
            <a:picLocks noChangeAspect="1" noChangeArrowheads="1"/>
          </p:cNvPicPr>
          <p:nvPr/>
        </p:nvPicPr>
        <p:blipFill>
          <a:blip r:embed="rId16"/>
          <a:srcRect/>
          <a:stretch>
            <a:fillRect/>
          </a:stretch>
        </p:blipFill>
        <p:spPr bwMode="auto">
          <a:xfrm>
            <a:off x="1" y="0"/>
            <a:ext cx="12187767" cy="685800"/>
          </a:xfrm>
          <a:prstGeom prst="rect">
            <a:avLst/>
          </a:prstGeom>
          <a:noFill/>
          <a:ln w="9525">
            <a:noFill/>
            <a:miter lim="800000"/>
            <a:headEnd/>
            <a:tailEnd/>
          </a:ln>
        </p:spPr>
      </p:pic>
      <p:sp>
        <p:nvSpPr>
          <p:cNvPr id="1246215" name="Rectangle 7"/>
          <p:cNvSpPr>
            <a:spLocks noChangeArrowheads="1"/>
          </p:cNvSpPr>
          <p:nvPr/>
        </p:nvSpPr>
        <p:spPr bwMode="auto">
          <a:xfrm>
            <a:off x="5998634" y="6670529"/>
            <a:ext cx="2041365" cy="190646"/>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1246216" name="Rectangle 8"/>
          <p:cNvSpPr>
            <a:spLocks noChangeArrowheads="1"/>
          </p:cNvSpPr>
          <p:nvPr/>
        </p:nvSpPr>
        <p:spPr bwMode="auto">
          <a:xfrm>
            <a:off x="9708947" y="6670529"/>
            <a:ext cx="656371" cy="190646"/>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57400"/>
            <a:ext cx="8229600" cy="1894362"/>
          </a:xfrm>
        </p:spPr>
        <p:txBody>
          <a:bodyPr/>
          <a:lstStyle/>
          <a:p>
            <a:r>
              <a:rPr lang="en-US" dirty="0">
                <a:latin typeface="Verdana" pitchFamily="34" charset="0"/>
                <a:ea typeface="Verdana" pitchFamily="34" charset="0"/>
                <a:cs typeface="Verdana" pitchFamily="34" charset="0"/>
              </a:rPr>
              <a:t>CCNA</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	(200-125)</a:t>
            </a:r>
          </a:p>
        </p:txBody>
      </p:sp>
      <p:sp>
        <p:nvSpPr>
          <p:cNvPr id="3" name="Subtitle 2"/>
          <p:cNvSpPr>
            <a:spLocks noGrp="1"/>
          </p:cNvSpPr>
          <p:nvPr>
            <p:ph type="subTitle" idx="1"/>
          </p:nvPr>
        </p:nvSpPr>
        <p:spPr>
          <a:xfrm>
            <a:off x="1016000" y="4343400"/>
            <a:ext cx="8229600" cy="1371600"/>
          </a:xfrm>
        </p:spPr>
        <p:txBody>
          <a:bodyPr>
            <a:normAutofit/>
          </a:bodyPr>
          <a:lstStyle/>
          <a:p>
            <a:r>
              <a:rPr lang="en-US" sz="2500" dirty="0">
                <a:latin typeface="Verdana" pitchFamily="34" charset="0"/>
                <a:ea typeface="Verdana" pitchFamily="34" charset="0"/>
                <a:cs typeface="Verdana" pitchFamily="34" charset="0"/>
              </a:rPr>
              <a:t>OSPF</a:t>
            </a:r>
          </a:p>
          <a:p>
            <a:endParaRPr lang="en-US" sz="2500" dirty="0">
              <a:latin typeface="Verdana" pitchFamily="34" charset="0"/>
              <a:ea typeface="Verdana" pitchFamily="34" charset="0"/>
              <a:cs typeface="Verdana" pitchFamily="34" charset="0"/>
            </a:endParaRPr>
          </a:p>
        </p:txBody>
      </p:sp>
      <p:sp>
        <p:nvSpPr>
          <p:cNvPr id="4" name="Text Box 4"/>
          <p:cNvSpPr txBox="1">
            <a:spLocks noChangeArrowheads="1"/>
          </p:cNvSpPr>
          <p:nvPr/>
        </p:nvSpPr>
        <p:spPr bwMode="auto">
          <a:xfrm>
            <a:off x="1524001" y="5334000"/>
            <a:ext cx="4127500" cy="1746248"/>
          </a:xfrm>
          <a:prstGeom prst="rect">
            <a:avLst/>
          </a:prstGeom>
          <a:noFill/>
          <a:ln w="9525">
            <a:noFill/>
            <a:round/>
            <a:headEnd/>
            <a:tailEnd/>
          </a:ln>
        </p:spPr>
        <p:txBody>
          <a:bodyPr lIns="90000" tIns="46800" rIns="90000" bIns="468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Instructor: </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r-PK" sz="1000" b="1" dirty="0">
                <a:solidFill>
                  <a:srgbClr val="4D4D4D"/>
                </a:solidFill>
                <a:ea typeface="SimSun" pitchFamily="2" charset="-122"/>
              </a:rPr>
              <a:t>Muhammad Naeem</a:t>
            </a:r>
            <a:endParaRPr lang="en-US"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(MSIT/RHCE/CCNP/CCNA/MCSE)</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Cell: 0345-5238281</a:t>
            </a:r>
            <a:endParaRPr lang="ur-PK"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E-Mail:  mna571@yahoo.com</a:t>
            </a:r>
          </a:p>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GB" sz="1200" b="1" dirty="0">
                <a:solidFill>
                  <a:srgbClr val="4D4D4D"/>
                </a:solidFill>
                <a:ea typeface="SimSun" pitchFamily="2" charset="-122"/>
              </a:rPr>
            </a:br>
            <a:endParaRPr lang="en-GB" sz="1200" b="1" dirty="0">
              <a:solidFill>
                <a:srgbClr val="4D4D4D"/>
              </a:solidFill>
              <a:ea typeface="SimSun" pitchFamily="2" charset="-122"/>
            </a:endParaRPr>
          </a:p>
        </p:txBody>
      </p:sp>
    </p:spTree>
    <p:extLst>
      <p:ext uri="{BB962C8B-B14F-4D97-AF65-F5344CB8AC3E}">
        <p14:creationId xmlns:p14="http://schemas.microsoft.com/office/powerpoint/2010/main" val="119897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73104" y="614360"/>
            <a:ext cx="10261600" cy="595312"/>
          </a:xfrm>
        </p:spPr>
        <p:txBody>
          <a:bodyPr/>
          <a:lstStyle/>
          <a:p>
            <a:r>
              <a:rPr lang="en-US" dirty="0"/>
              <a:t>OSPF Hierarchical Routing</a:t>
            </a:r>
          </a:p>
        </p:txBody>
      </p:sp>
      <p:sp>
        <p:nvSpPr>
          <p:cNvPr id="20483" name="Rectangle 3"/>
          <p:cNvSpPr>
            <a:spLocks noGrp="1" noChangeArrowheads="1"/>
          </p:cNvSpPr>
          <p:nvPr>
            <p:ph type="body" sz="half" idx="4294967295"/>
          </p:nvPr>
        </p:nvSpPr>
        <p:spPr>
          <a:xfrm>
            <a:off x="1276289" y="4786313"/>
            <a:ext cx="8733367" cy="1614487"/>
          </a:xfrm>
          <a:noFill/>
        </p:spPr>
        <p:txBody>
          <a:bodyPr lIns="82153" tIns="41076" rIns="82153" bIns="41076" anchor="ctr" anchorCtr="1"/>
          <a:lstStyle/>
          <a:p>
            <a:pPr lvl="1">
              <a:lnSpc>
                <a:spcPct val="90000"/>
              </a:lnSpc>
              <a:buFontTx/>
              <a:buChar char="•"/>
            </a:pPr>
            <a:r>
              <a:rPr lang="en-US" sz="2400" b="1" dirty="0"/>
              <a:t>Consists of areas and autonomous systems</a:t>
            </a:r>
          </a:p>
          <a:p>
            <a:pPr lvl="1">
              <a:lnSpc>
                <a:spcPct val="90000"/>
              </a:lnSpc>
              <a:buFontTx/>
              <a:buChar char="•"/>
            </a:pPr>
            <a:r>
              <a:rPr lang="en-US" sz="2400" b="1" dirty="0"/>
              <a:t>Minimizes routing update traffic</a:t>
            </a:r>
          </a:p>
          <a:p>
            <a:pPr lvl="1">
              <a:lnSpc>
                <a:spcPct val="90000"/>
              </a:lnSpc>
              <a:buFontTx/>
              <a:buChar char="•"/>
            </a:pPr>
            <a:r>
              <a:rPr lang="en-US" sz="2400" b="1" dirty="0"/>
              <a:t>Supports VLSM</a:t>
            </a:r>
          </a:p>
          <a:p>
            <a:pPr lvl="1">
              <a:lnSpc>
                <a:spcPct val="90000"/>
              </a:lnSpc>
              <a:buFontTx/>
              <a:buChar char="•"/>
            </a:pPr>
            <a:r>
              <a:rPr lang="en-US" sz="2400" b="1" dirty="0"/>
              <a:t>Unlimited hop count</a:t>
            </a:r>
          </a:p>
        </p:txBody>
      </p:sp>
      <p:pic>
        <p:nvPicPr>
          <p:cNvPr id="20484"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214513" y="1447801"/>
            <a:ext cx="75819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20485" name="Rectangle 5"/>
          <p:cNvSpPr>
            <a:spLocks noChangeArrowheads="1"/>
          </p:cNvSpPr>
          <p:nvPr/>
        </p:nvSpPr>
        <p:spPr bwMode="white">
          <a:xfrm>
            <a:off x="11074400" y="3657600"/>
            <a:ext cx="281517" cy="795338"/>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endParaRPr lang="en-US"/>
          </a:p>
        </p:txBody>
      </p:sp>
      <p:pic>
        <p:nvPicPr>
          <p:cNvPr id="2048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000" y="6464300"/>
            <a:ext cx="17272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40426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9793" y="714372"/>
            <a:ext cx="8432800" cy="600075"/>
          </a:xfrm>
        </p:spPr>
        <p:txBody>
          <a:bodyPr/>
          <a:lstStyle/>
          <a:p>
            <a:r>
              <a:rPr lang="en-US" dirty="0"/>
              <a:t>Types of OSPF Routers</a:t>
            </a:r>
          </a:p>
        </p:txBody>
      </p:sp>
      <p:grpSp>
        <p:nvGrpSpPr>
          <p:cNvPr id="2" name="Group 1"/>
          <p:cNvGrpSpPr/>
          <p:nvPr/>
        </p:nvGrpSpPr>
        <p:grpSpPr>
          <a:xfrm>
            <a:off x="4741859" y="1473194"/>
            <a:ext cx="7219950" cy="4080186"/>
            <a:chOff x="2698751" y="1701801"/>
            <a:chExt cx="9391650" cy="4698999"/>
          </a:xfrm>
        </p:grpSpPr>
        <p:sp>
          <p:nvSpPr>
            <p:cNvPr id="22531" name="Oval 3"/>
            <p:cNvSpPr>
              <a:spLocks noChangeArrowheads="1"/>
            </p:cNvSpPr>
            <p:nvPr/>
          </p:nvSpPr>
          <p:spPr bwMode="auto">
            <a:xfrm>
              <a:off x="6394451" y="2309814"/>
              <a:ext cx="2724149" cy="2600325"/>
            </a:xfrm>
            <a:prstGeom prst="ellipse">
              <a:avLst/>
            </a:prstGeom>
            <a:solidFill>
              <a:srgbClr val="000000"/>
            </a:solidFill>
            <a:ln w="12700">
              <a:solidFill>
                <a:srgbClr val="33CC33"/>
              </a:solidFill>
              <a:round/>
              <a:headEnd/>
              <a:tailEnd/>
            </a:ln>
          </p:spPr>
          <p:txBody>
            <a:bodyPr wrap="none" lIns="61863" tIns="87640" rIns="61863" bIns="87640"/>
            <a:lstStyle/>
            <a:p>
              <a:endParaRPr lang="en-US"/>
            </a:p>
          </p:txBody>
        </p:sp>
        <p:sp>
          <p:nvSpPr>
            <p:cNvPr id="22532" name="Oval 4"/>
            <p:cNvSpPr>
              <a:spLocks noChangeArrowheads="1"/>
            </p:cNvSpPr>
            <p:nvPr/>
          </p:nvSpPr>
          <p:spPr bwMode="auto">
            <a:xfrm>
              <a:off x="2698751" y="2281239"/>
              <a:ext cx="3124200" cy="3000375"/>
            </a:xfrm>
            <a:prstGeom prst="ellipse">
              <a:avLst/>
            </a:prstGeom>
            <a:solidFill>
              <a:srgbClr val="000000"/>
            </a:solidFill>
            <a:ln w="12700">
              <a:solidFill>
                <a:srgbClr val="000000"/>
              </a:solidFill>
              <a:round/>
              <a:headEnd/>
              <a:tailEnd/>
            </a:ln>
          </p:spPr>
          <p:txBody>
            <a:bodyPr wrap="none" lIns="61863" tIns="87640" rIns="61863" bIns="87640"/>
            <a:lstStyle/>
            <a:p>
              <a:endParaRPr lang="en-US"/>
            </a:p>
          </p:txBody>
        </p:sp>
        <p:sp>
          <p:nvSpPr>
            <p:cNvPr id="22533" name="Oval 5"/>
            <p:cNvSpPr>
              <a:spLocks noChangeArrowheads="1"/>
            </p:cNvSpPr>
            <p:nvPr/>
          </p:nvSpPr>
          <p:spPr bwMode="auto">
            <a:xfrm>
              <a:off x="2774951" y="2352675"/>
              <a:ext cx="2971800" cy="2814638"/>
            </a:xfrm>
            <a:prstGeom prst="ellipse">
              <a:avLst/>
            </a:prstGeom>
            <a:solidFill>
              <a:srgbClr val="FFFFFF"/>
            </a:solidFill>
            <a:ln w="12700">
              <a:solidFill>
                <a:srgbClr val="33CC33"/>
              </a:solidFill>
              <a:round/>
              <a:headEnd/>
              <a:tailEnd/>
            </a:ln>
          </p:spPr>
          <p:txBody>
            <a:bodyPr wrap="none" lIns="61863" tIns="87640" rIns="61863" bIns="87640"/>
            <a:lstStyle/>
            <a:p>
              <a:endParaRPr lang="en-US"/>
            </a:p>
          </p:txBody>
        </p:sp>
        <p:sp>
          <p:nvSpPr>
            <p:cNvPr id="22534" name="Rectangle 6"/>
            <p:cNvSpPr>
              <a:spLocks noChangeArrowheads="1"/>
            </p:cNvSpPr>
            <p:nvPr/>
          </p:nvSpPr>
          <p:spPr bwMode="auto">
            <a:xfrm>
              <a:off x="4271434" y="3073400"/>
              <a:ext cx="1352551"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spcAft>
                  <a:spcPts val="900"/>
                </a:spcAft>
                <a:tabLst>
                  <a:tab pos="514350" algn="l"/>
                  <a:tab pos="1028700" algn="l"/>
                  <a:tab pos="1543050" algn="l"/>
                </a:tabLst>
              </a:pPr>
              <a:r>
                <a:rPr kumimoji="1" lang="en-US" b="1"/>
                <a:t>Internal</a:t>
              </a:r>
              <a:br>
                <a:rPr kumimoji="1" lang="en-US" b="1"/>
              </a:br>
              <a:r>
                <a:rPr kumimoji="1" lang="en-US" b="1"/>
                <a:t>Routers </a:t>
              </a:r>
            </a:p>
          </p:txBody>
        </p:sp>
        <p:sp>
          <p:nvSpPr>
            <p:cNvPr id="22535" name="Rectangle 7"/>
            <p:cNvSpPr>
              <a:spLocks noChangeArrowheads="1"/>
            </p:cNvSpPr>
            <p:nvPr/>
          </p:nvSpPr>
          <p:spPr bwMode="auto">
            <a:xfrm>
              <a:off x="4328584" y="3359151"/>
              <a:ext cx="12192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endParaRPr lang="en-US"/>
            </a:p>
          </p:txBody>
        </p:sp>
        <p:sp>
          <p:nvSpPr>
            <p:cNvPr id="22536" name="Freeform 8"/>
            <p:cNvSpPr>
              <a:spLocks/>
            </p:cNvSpPr>
            <p:nvPr/>
          </p:nvSpPr>
          <p:spPr bwMode="auto">
            <a:xfrm>
              <a:off x="3471334" y="4059238"/>
              <a:ext cx="726017" cy="487362"/>
            </a:xfrm>
            <a:custGeom>
              <a:avLst/>
              <a:gdLst>
                <a:gd name="T0" fmla="*/ 50996760 w 305"/>
                <a:gd name="T1" fmla="*/ 0 h 273"/>
                <a:gd name="T2" fmla="*/ 0 w 305"/>
                <a:gd name="T3" fmla="*/ 50990910 h 273"/>
                <a:gd name="T4" fmla="*/ 917927374 w 305"/>
                <a:gd name="T5" fmla="*/ 866856165 h 273"/>
                <a:gd name="T6" fmla="*/ 968924344 w 305"/>
                <a:gd name="T7" fmla="*/ 815863484 h 273"/>
                <a:gd name="T8" fmla="*/ 50996760 w 305"/>
                <a:gd name="T9" fmla="*/ 0 h 273"/>
                <a:gd name="T10" fmla="*/ 0 60000 65536"/>
                <a:gd name="T11" fmla="*/ 0 60000 65536"/>
                <a:gd name="T12" fmla="*/ 0 60000 65536"/>
                <a:gd name="T13" fmla="*/ 0 60000 65536"/>
                <a:gd name="T14" fmla="*/ 0 60000 65536"/>
                <a:gd name="T15" fmla="*/ 0 w 305"/>
                <a:gd name="T16" fmla="*/ 0 h 273"/>
                <a:gd name="T17" fmla="*/ 305 w 305"/>
                <a:gd name="T18" fmla="*/ 273 h 273"/>
              </a:gdLst>
              <a:ahLst/>
              <a:cxnLst>
                <a:cxn ang="T10">
                  <a:pos x="T0" y="T1"/>
                </a:cxn>
                <a:cxn ang="T11">
                  <a:pos x="T2" y="T3"/>
                </a:cxn>
                <a:cxn ang="T12">
                  <a:pos x="T4" y="T5"/>
                </a:cxn>
                <a:cxn ang="T13">
                  <a:pos x="T6" y="T7"/>
                </a:cxn>
                <a:cxn ang="T14">
                  <a:pos x="T8" y="T9"/>
                </a:cxn>
              </a:cxnLst>
              <a:rect l="T15" t="T16" r="T17" b="T18"/>
              <a:pathLst>
                <a:path w="305" h="273">
                  <a:moveTo>
                    <a:pt x="16" y="0"/>
                  </a:moveTo>
                  <a:lnTo>
                    <a:pt x="0" y="16"/>
                  </a:lnTo>
                  <a:lnTo>
                    <a:pt x="288" y="272"/>
                  </a:lnTo>
                  <a:lnTo>
                    <a:pt x="304" y="256"/>
                  </a:lnTo>
                  <a:lnTo>
                    <a:pt x="16" y="0"/>
                  </a:lnTo>
                </a:path>
              </a:pathLst>
            </a:custGeom>
            <a:solidFill>
              <a:schemeClr val="bg2"/>
            </a:solidFill>
            <a:ln w="9525" cap="rnd">
              <a:solidFill>
                <a:schemeClr val="tx1"/>
              </a:solidFill>
              <a:round/>
              <a:headEnd/>
              <a:tailEnd/>
            </a:ln>
          </p:spPr>
          <p:txBody>
            <a:bodyPr wrap="none" lIns="61863" tIns="87640" rIns="61863" bIns="87640"/>
            <a:lstStyle/>
            <a:p>
              <a:endParaRPr lang="en-US"/>
            </a:p>
          </p:txBody>
        </p:sp>
        <p:grpSp>
          <p:nvGrpSpPr>
            <p:cNvPr id="22537" name="Group 9"/>
            <p:cNvGrpSpPr>
              <a:grpSpLocks/>
            </p:cNvGrpSpPr>
            <p:nvPr/>
          </p:nvGrpSpPr>
          <p:grpSpPr bwMode="auto">
            <a:xfrm>
              <a:off x="3797300" y="4830764"/>
              <a:ext cx="685800" cy="219075"/>
              <a:chOff x="1009" y="2672"/>
              <a:chExt cx="288" cy="123"/>
            </a:xfrm>
          </p:grpSpPr>
          <p:sp>
            <p:nvSpPr>
              <p:cNvPr id="22589" name="Rectangle 10"/>
              <p:cNvSpPr>
                <a:spLocks noChangeArrowheads="1"/>
              </p:cNvSpPr>
              <p:nvPr/>
            </p:nvSpPr>
            <p:spPr bwMode="auto">
              <a:xfrm>
                <a:off x="1009" y="2771"/>
                <a:ext cx="288" cy="24"/>
              </a:xfrm>
              <a:prstGeom prst="rect">
                <a:avLst/>
              </a:prstGeom>
              <a:solidFill>
                <a:schemeClr val="bg2"/>
              </a:solidFill>
              <a:ln w="9525">
                <a:solidFill>
                  <a:schemeClr val="tx1"/>
                </a:solidFill>
                <a:miter lim="800000"/>
                <a:headEnd/>
                <a:tailEnd/>
              </a:ln>
            </p:spPr>
            <p:txBody>
              <a:bodyPr wrap="none" lIns="61863" tIns="87640" rIns="61863" bIns="87640"/>
              <a:lstStyle/>
              <a:p>
                <a:endParaRPr lang="en-US"/>
              </a:p>
            </p:txBody>
          </p:sp>
          <p:sp>
            <p:nvSpPr>
              <p:cNvPr id="22590" name="Rectangle 11"/>
              <p:cNvSpPr>
                <a:spLocks noChangeArrowheads="1"/>
              </p:cNvSpPr>
              <p:nvPr/>
            </p:nvSpPr>
            <p:spPr bwMode="auto">
              <a:xfrm>
                <a:off x="1136" y="2672"/>
                <a:ext cx="24" cy="120"/>
              </a:xfrm>
              <a:prstGeom prst="rect">
                <a:avLst/>
              </a:prstGeom>
              <a:solidFill>
                <a:schemeClr val="bg2"/>
              </a:solidFill>
              <a:ln w="9525">
                <a:solidFill>
                  <a:schemeClr val="tx1"/>
                </a:solidFill>
                <a:miter lim="800000"/>
                <a:headEnd/>
                <a:tailEnd/>
              </a:ln>
            </p:spPr>
            <p:txBody>
              <a:bodyPr wrap="none" lIns="61863" tIns="87640" rIns="61863" bIns="87640"/>
              <a:lstStyle/>
              <a:p>
                <a:endParaRPr lang="en-US"/>
              </a:p>
            </p:txBody>
          </p:sp>
        </p:grpSp>
        <p:grpSp>
          <p:nvGrpSpPr>
            <p:cNvPr id="22538" name="Group 12"/>
            <p:cNvGrpSpPr>
              <a:grpSpLocks/>
            </p:cNvGrpSpPr>
            <p:nvPr/>
          </p:nvGrpSpPr>
          <p:grpSpPr bwMode="auto">
            <a:xfrm>
              <a:off x="3776133" y="2647950"/>
              <a:ext cx="857251" cy="482600"/>
              <a:chOff x="1000" y="1450"/>
              <a:chExt cx="360" cy="270"/>
            </a:xfrm>
          </p:grpSpPr>
          <p:sp>
            <p:nvSpPr>
              <p:cNvPr id="22587" name="Rectangle 13"/>
              <p:cNvSpPr>
                <a:spLocks noChangeArrowheads="1"/>
              </p:cNvSpPr>
              <p:nvPr/>
            </p:nvSpPr>
            <p:spPr bwMode="auto">
              <a:xfrm>
                <a:off x="1000" y="1450"/>
                <a:ext cx="360" cy="24"/>
              </a:xfrm>
              <a:prstGeom prst="rect">
                <a:avLst/>
              </a:prstGeom>
              <a:solidFill>
                <a:schemeClr val="bg2"/>
              </a:solidFill>
              <a:ln w="9525">
                <a:solidFill>
                  <a:schemeClr val="tx1"/>
                </a:solidFill>
                <a:miter lim="800000"/>
                <a:headEnd/>
                <a:tailEnd/>
              </a:ln>
            </p:spPr>
            <p:txBody>
              <a:bodyPr wrap="none" lIns="61863" tIns="87640" rIns="61863" bIns="87640"/>
              <a:lstStyle/>
              <a:p>
                <a:endParaRPr lang="en-US"/>
              </a:p>
            </p:txBody>
          </p:sp>
          <p:sp>
            <p:nvSpPr>
              <p:cNvPr id="22588" name="Rectangle 14"/>
              <p:cNvSpPr>
                <a:spLocks noChangeArrowheads="1"/>
              </p:cNvSpPr>
              <p:nvPr/>
            </p:nvSpPr>
            <p:spPr bwMode="auto">
              <a:xfrm>
                <a:off x="1096" y="1464"/>
                <a:ext cx="24" cy="256"/>
              </a:xfrm>
              <a:prstGeom prst="rect">
                <a:avLst/>
              </a:prstGeom>
              <a:solidFill>
                <a:schemeClr val="bg2"/>
              </a:solidFill>
              <a:ln w="9525">
                <a:solidFill>
                  <a:schemeClr val="tx1"/>
                </a:solidFill>
                <a:miter lim="800000"/>
                <a:headEnd/>
                <a:tailEnd/>
              </a:ln>
            </p:spPr>
            <p:txBody>
              <a:bodyPr wrap="none" lIns="61863" tIns="87640" rIns="61863" bIns="87640"/>
              <a:lstStyle/>
              <a:p>
                <a:endParaRPr lang="en-US"/>
              </a:p>
            </p:txBody>
          </p:sp>
        </p:grpSp>
        <p:sp>
          <p:nvSpPr>
            <p:cNvPr id="22539" name="Oval 15"/>
            <p:cNvSpPr>
              <a:spLocks noChangeArrowheads="1"/>
            </p:cNvSpPr>
            <p:nvPr/>
          </p:nvSpPr>
          <p:spPr bwMode="auto">
            <a:xfrm>
              <a:off x="6470651" y="2366964"/>
              <a:ext cx="2571749" cy="2414587"/>
            </a:xfrm>
            <a:prstGeom prst="ellipse">
              <a:avLst/>
            </a:prstGeom>
            <a:solidFill>
              <a:srgbClr val="FFFFFF"/>
            </a:solidFill>
            <a:ln w="12700">
              <a:solidFill>
                <a:srgbClr val="FFFFFF"/>
              </a:solidFill>
              <a:round/>
              <a:headEnd/>
              <a:tailEnd/>
            </a:ln>
          </p:spPr>
          <p:txBody>
            <a:bodyPr wrap="none" lIns="61863" tIns="87640" rIns="61863" bIns="87640"/>
            <a:lstStyle/>
            <a:p>
              <a:endParaRPr lang="en-US"/>
            </a:p>
          </p:txBody>
        </p:sp>
        <p:sp>
          <p:nvSpPr>
            <p:cNvPr id="22540" name="Rectangle 16"/>
            <p:cNvSpPr>
              <a:spLocks noChangeArrowheads="1"/>
            </p:cNvSpPr>
            <p:nvPr/>
          </p:nvSpPr>
          <p:spPr bwMode="auto">
            <a:xfrm>
              <a:off x="3623733" y="1701801"/>
              <a:ext cx="1390651"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2250"/>
                </a:lnSpc>
                <a:spcAft>
                  <a:spcPts val="900"/>
                </a:spcAft>
                <a:tabLst>
                  <a:tab pos="514350" algn="l"/>
                  <a:tab pos="1028700" algn="l"/>
                  <a:tab pos="1543050" algn="l"/>
                </a:tabLst>
              </a:pPr>
              <a:r>
                <a:rPr kumimoji="1" lang="en-US" sz="2300" b="1" dirty="0"/>
                <a:t>Area 1</a:t>
              </a:r>
            </a:p>
          </p:txBody>
        </p:sp>
        <p:sp>
          <p:nvSpPr>
            <p:cNvPr id="22541" name="Rectangle 17"/>
            <p:cNvSpPr>
              <a:spLocks noChangeArrowheads="1"/>
            </p:cNvSpPr>
            <p:nvPr/>
          </p:nvSpPr>
          <p:spPr bwMode="auto">
            <a:xfrm>
              <a:off x="10215033" y="1701801"/>
              <a:ext cx="1390651"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2250"/>
                </a:lnSpc>
                <a:spcAft>
                  <a:spcPts val="900"/>
                </a:spcAft>
                <a:tabLst>
                  <a:tab pos="514350" algn="l"/>
                  <a:tab pos="1028700" algn="l"/>
                  <a:tab pos="1543050" algn="l"/>
                </a:tabLst>
              </a:pPr>
              <a:r>
                <a:rPr kumimoji="1" lang="en-US" sz="2300" b="1"/>
                <a:t>Area 2</a:t>
              </a:r>
            </a:p>
          </p:txBody>
        </p:sp>
        <p:sp>
          <p:nvSpPr>
            <p:cNvPr id="22542" name="Rectangle 18"/>
            <p:cNvSpPr>
              <a:spLocks noChangeArrowheads="1"/>
            </p:cNvSpPr>
            <p:nvPr/>
          </p:nvSpPr>
          <p:spPr bwMode="auto">
            <a:xfrm>
              <a:off x="5300134" y="4945064"/>
              <a:ext cx="2190751"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spcAft>
                  <a:spcPts val="900"/>
                </a:spcAft>
                <a:tabLst>
                  <a:tab pos="514350" algn="l"/>
                  <a:tab pos="1028700" algn="l"/>
                  <a:tab pos="1543050" algn="l"/>
                </a:tabLst>
              </a:pPr>
              <a:r>
                <a:rPr kumimoji="1" lang="en-US" b="1"/>
                <a:t>ASBR and</a:t>
              </a:r>
              <a:br>
                <a:rPr kumimoji="1" lang="en-US" b="1"/>
              </a:br>
              <a:r>
                <a:rPr kumimoji="1" lang="en-US" b="1"/>
                <a:t>Backbone </a:t>
              </a:r>
              <a:br>
                <a:rPr kumimoji="1" lang="en-US" b="1"/>
              </a:br>
              <a:r>
                <a:rPr kumimoji="1" lang="en-US" b="1"/>
                <a:t>Router</a:t>
              </a:r>
            </a:p>
          </p:txBody>
        </p:sp>
        <p:sp>
          <p:nvSpPr>
            <p:cNvPr id="22543" name="Rectangle 19"/>
            <p:cNvSpPr>
              <a:spLocks noChangeArrowheads="1"/>
            </p:cNvSpPr>
            <p:nvPr/>
          </p:nvSpPr>
          <p:spPr bwMode="auto">
            <a:xfrm>
              <a:off x="6709833" y="2540001"/>
              <a:ext cx="2076451"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spcAft>
                  <a:spcPts val="900"/>
                </a:spcAft>
                <a:tabLst>
                  <a:tab pos="514350" algn="l"/>
                  <a:tab pos="1028700" algn="l"/>
                  <a:tab pos="1543050" algn="l"/>
                </a:tabLst>
              </a:pPr>
              <a:r>
                <a:rPr kumimoji="1" lang="en-US" b="1"/>
                <a:t>Backbone/</a:t>
              </a:r>
              <a:br>
                <a:rPr kumimoji="1" lang="en-US" b="1"/>
              </a:br>
              <a:r>
                <a:rPr kumimoji="1" lang="en-US" b="1"/>
                <a:t>Internal</a:t>
              </a:r>
              <a:br>
                <a:rPr kumimoji="1" lang="en-US" b="1"/>
              </a:br>
              <a:r>
                <a:rPr kumimoji="1" lang="en-US" b="1"/>
                <a:t>Routers </a:t>
              </a:r>
            </a:p>
          </p:txBody>
        </p:sp>
        <p:sp>
          <p:nvSpPr>
            <p:cNvPr id="22544" name="Freeform 20"/>
            <p:cNvSpPr>
              <a:spLocks/>
            </p:cNvSpPr>
            <p:nvPr/>
          </p:nvSpPr>
          <p:spPr bwMode="auto">
            <a:xfrm>
              <a:off x="8900584" y="3859213"/>
              <a:ext cx="59267" cy="44450"/>
            </a:xfrm>
            <a:custGeom>
              <a:avLst/>
              <a:gdLst>
                <a:gd name="T0" fmla="*/ 0 w 25"/>
                <a:gd name="T1" fmla="*/ 25290271 h 25"/>
                <a:gd name="T2" fmla="*/ 25290271 w 25"/>
                <a:gd name="T3" fmla="*/ 0 h 25"/>
                <a:gd name="T4" fmla="*/ 75870821 w 25"/>
                <a:gd name="T5" fmla="*/ 50580542 h 25"/>
                <a:gd name="T6" fmla="*/ 50580542 w 25"/>
                <a:gd name="T7" fmla="*/ 75870821 h 25"/>
                <a:gd name="T8" fmla="*/ 0 w 25"/>
                <a:gd name="T9" fmla="*/ 25290271 h 25"/>
                <a:gd name="T10" fmla="*/ 0 60000 65536"/>
                <a:gd name="T11" fmla="*/ 0 60000 65536"/>
                <a:gd name="T12" fmla="*/ 0 60000 65536"/>
                <a:gd name="T13" fmla="*/ 0 60000 65536"/>
                <a:gd name="T14" fmla="*/ 0 60000 65536"/>
                <a:gd name="T15" fmla="*/ 0 w 25"/>
                <a:gd name="T16" fmla="*/ 0 h 25"/>
                <a:gd name="T17" fmla="*/ 25 w 25"/>
                <a:gd name="T18" fmla="*/ 25 h 25"/>
              </a:gdLst>
              <a:ahLst/>
              <a:cxnLst>
                <a:cxn ang="T10">
                  <a:pos x="T0" y="T1"/>
                </a:cxn>
                <a:cxn ang="T11">
                  <a:pos x="T2" y="T3"/>
                </a:cxn>
                <a:cxn ang="T12">
                  <a:pos x="T4" y="T5"/>
                </a:cxn>
                <a:cxn ang="T13">
                  <a:pos x="T6" y="T7"/>
                </a:cxn>
                <a:cxn ang="T14">
                  <a:pos x="T8" y="T9"/>
                </a:cxn>
              </a:cxnLst>
              <a:rect l="T15" t="T16" r="T17" b="T18"/>
              <a:pathLst>
                <a:path w="25" h="25">
                  <a:moveTo>
                    <a:pt x="0" y="8"/>
                  </a:moveTo>
                  <a:lnTo>
                    <a:pt x="8" y="0"/>
                  </a:lnTo>
                  <a:lnTo>
                    <a:pt x="24" y="16"/>
                  </a:lnTo>
                  <a:lnTo>
                    <a:pt x="16" y="24"/>
                  </a:lnTo>
                  <a:lnTo>
                    <a:pt x="0" y="8"/>
                  </a:lnTo>
                </a:path>
              </a:pathLst>
            </a:custGeom>
            <a:solidFill>
              <a:srgbClr val="FFBB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lIns="61863" tIns="87640" rIns="61863" bIns="87640"/>
            <a:lstStyle/>
            <a:p>
              <a:endParaRPr lang="en-US"/>
            </a:p>
          </p:txBody>
        </p:sp>
        <p:sp>
          <p:nvSpPr>
            <p:cNvPr id="22545" name="Freeform 21"/>
            <p:cNvSpPr>
              <a:spLocks/>
            </p:cNvSpPr>
            <p:nvPr/>
          </p:nvSpPr>
          <p:spPr bwMode="auto">
            <a:xfrm>
              <a:off x="8976784" y="3744913"/>
              <a:ext cx="40216" cy="44450"/>
            </a:xfrm>
            <a:custGeom>
              <a:avLst/>
              <a:gdLst>
                <a:gd name="T0" fmla="*/ 0 w 17"/>
                <a:gd name="T1" fmla="*/ 75870821 h 25"/>
                <a:gd name="T2" fmla="*/ 25183491 w 17"/>
                <a:gd name="T3" fmla="*/ 75870821 h 25"/>
                <a:gd name="T4" fmla="*/ 50368757 w 17"/>
                <a:gd name="T5" fmla="*/ 0 h 25"/>
                <a:gd name="T6" fmla="*/ 25183491 w 17"/>
                <a:gd name="T7" fmla="*/ 0 h 25"/>
                <a:gd name="T8" fmla="*/ 0 w 17"/>
                <a:gd name="T9" fmla="*/ 75870821 h 25"/>
                <a:gd name="T10" fmla="*/ 0 60000 65536"/>
                <a:gd name="T11" fmla="*/ 0 60000 65536"/>
                <a:gd name="T12" fmla="*/ 0 60000 65536"/>
                <a:gd name="T13" fmla="*/ 0 60000 65536"/>
                <a:gd name="T14" fmla="*/ 0 60000 65536"/>
                <a:gd name="T15" fmla="*/ 0 w 17"/>
                <a:gd name="T16" fmla="*/ 0 h 25"/>
                <a:gd name="T17" fmla="*/ 17 w 17"/>
                <a:gd name="T18" fmla="*/ 25 h 25"/>
              </a:gdLst>
              <a:ahLst/>
              <a:cxnLst>
                <a:cxn ang="T10">
                  <a:pos x="T0" y="T1"/>
                </a:cxn>
                <a:cxn ang="T11">
                  <a:pos x="T2" y="T3"/>
                </a:cxn>
                <a:cxn ang="T12">
                  <a:pos x="T4" y="T5"/>
                </a:cxn>
                <a:cxn ang="T13">
                  <a:pos x="T6" y="T7"/>
                </a:cxn>
                <a:cxn ang="T14">
                  <a:pos x="T8" y="T9"/>
                </a:cxn>
              </a:cxnLst>
              <a:rect l="T15" t="T16" r="T17" b="T18"/>
              <a:pathLst>
                <a:path w="17" h="25">
                  <a:moveTo>
                    <a:pt x="0" y="24"/>
                  </a:moveTo>
                  <a:lnTo>
                    <a:pt x="8" y="24"/>
                  </a:lnTo>
                  <a:lnTo>
                    <a:pt x="16" y="0"/>
                  </a:lnTo>
                  <a:lnTo>
                    <a:pt x="8" y="0"/>
                  </a:lnTo>
                  <a:lnTo>
                    <a:pt x="0" y="24"/>
                  </a:lnTo>
                </a:path>
              </a:pathLst>
            </a:custGeom>
            <a:solidFill>
              <a:srgbClr val="FFBB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lIns="61863" tIns="87640" rIns="61863" bIns="87640"/>
            <a:lstStyle/>
            <a:p>
              <a:endParaRPr lang="en-US"/>
            </a:p>
          </p:txBody>
        </p:sp>
        <p:sp>
          <p:nvSpPr>
            <p:cNvPr id="22546" name="Rectangle 22"/>
            <p:cNvSpPr>
              <a:spLocks noChangeArrowheads="1"/>
            </p:cNvSpPr>
            <p:nvPr/>
          </p:nvSpPr>
          <p:spPr bwMode="auto">
            <a:xfrm>
              <a:off x="8348134" y="4945064"/>
              <a:ext cx="1943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spcAft>
                  <a:spcPts val="900"/>
                </a:spcAft>
                <a:tabLst>
                  <a:tab pos="514350" algn="l"/>
                  <a:tab pos="1028700" algn="l"/>
                  <a:tab pos="1543050" algn="l"/>
                </a:tabLst>
              </a:pPr>
              <a:r>
                <a:rPr kumimoji="1" lang="en-US" b="1"/>
                <a:t>ABR and </a:t>
              </a:r>
              <a:br>
                <a:rPr kumimoji="1" lang="en-US" b="1"/>
              </a:br>
              <a:r>
                <a:rPr kumimoji="1" lang="en-US" b="1"/>
                <a:t>Backbone</a:t>
              </a:r>
              <a:br>
                <a:rPr kumimoji="1" lang="en-US" b="1"/>
              </a:br>
              <a:r>
                <a:rPr kumimoji="1" lang="en-US" b="1"/>
                <a:t>Router </a:t>
              </a:r>
            </a:p>
          </p:txBody>
        </p:sp>
        <p:sp>
          <p:nvSpPr>
            <p:cNvPr id="22547" name="Freeform 23"/>
            <p:cNvSpPr>
              <a:spLocks/>
            </p:cNvSpPr>
            <p:nvPr/>
          </p:nvSpPr>
          <p:spPr bwMode="auto">
            <a:xfrm>
              <a:off x="7452785" y="3359151"/>
              <a:ext cx="230716" cy="73025"/>
            </a:xfrm>
            <a:custGeom>
              <a:avLst/>
              <a:gdLst>
                <a:gd name="T0" fmla="*/ 305497731 w 97"/>
                <a:gd name="T1" fmla="*/ 25378857 h 41"/>
                <a:gd name="T2" fmla="*/ 229124162 w 97"/>
                <a:gd name="T3" fmla="*/ 0 h 41"/>
                <a:gd name="T4" fmla="*/ 76375325 w 97"/>
                <a:gd name="T5" fmla="*/ 76134796 h 41"/>
                <a:gd name="T6" fmla="*/ 0 w 97"/>
                <a:gd name="T7" fmla="*/ 50757713 h 41"/>
                <a:gd name="T8" fmla="*/ 25457845 w 97"/>
                <a:gd name="T9" fmla="*/ 126892523 h 41"/>
                <a:gd name="T10" fmla="*/ 229124162 w 97"/>
                <a:gd name="T11" fmla="*/ 126892523 h 41"/>
                <a:gd name="T12" fmla="*/ 127291028 w 97"/>
                <a:gd name="T13" fmla="*/ 101513646 h 41"/>
                <a:gd name="T14" fmla="*/ 305497731 w 97"/>
                <a:gd name="T15" fmla="*/ 25378857 h 41"/>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41"/>
                <a:gd name="T26" fmla="*/ 97 w 97"/>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41">
                  <a:moveTo>
                    <a:pt x="96" y="8"/>
                  </a:moveTo>
                  <a:lnTo>
                    <a:pt x="72" y="0"/>
                  </a:lnTo>
                  <a:lnTo>
                    <a:pt x="24" y="24"/>
                  </a:lnTo>
                  <a:lnTo>
                    <a:pt x="0" y="16"/>
                  </a:lnTo>
                  <a:lnTo>
                    <a:pt x="8" y="40"/>
                  </a:lnTo>
                  <a:lnTo>
                    <a:pt x="72" y="40"/>
                  </a:lnTo>
                  <a:lnTo>
                    <a:pt x="40" y="32"/>
                  </a:lnTo>
                  <a:lnTo>
                    <a:pt x="96" y="8"/>
                  </a:lnTo>
                </a:path>
              </a:pathLst>
            </a:custGeom>
            <a:solidFill>
              <a:srgbClr val="FFFFFF"/>
            </a:solidFill>
            <a:ln w="12700" cap="rnd">
              <a:solidFill>
                <a:srgbClr val="FFFFFF"/>
              </a:solidFill>
              <a:round/>
              <a:headEnd/>
              <a:tailEnd/>
            </a:ln>
          </p:spPr>
          <p:txBody>
            <a:bodyPr wrap="none" lIns="61863" tIns="87640" rIns="61863" bIns="87640"/>
            <a:lstStyle/>
            <a:p>
              <a:endParaRPr lang="en-US"/>
            </a:p>
          </p:txBody>
        </p:sp>
        <p:sp>
          <p:nvSpPr>
            <p:cNvPr id="22548" name="Oval 24"/>
            <p:cNvSpPr>
              <a:spLocks noChangeArrowheads="1"/>
            </p:cNvSpPr>
            <p:nvPr/>
          </p:nvSpPr>
          <p:spPr bwMode="auto">
            <a:xfrm>
              <a:off x="9556752" y="2452689"/>
              <a:ext cx="2533649" cy="2414587"/>
            </a:xfrm>
            <a:prstGeom prst="ellipse">
              <a:avLst/>
            </a:prstGeom>
            <a:solidFill>
              <a:srgbClr val="000000"/>
            </a:solidFill>
            <a:ln w="12700">
              <a:solidFill>
                <a:srgbClr val="000000"/>
              </a:solidFill>
              <a:round/>
              <a:headEnd/>
              <a:tailEnd/>
            </a:ln>
          </p:spPr>
          <p:txBody>
            <a:bodyPr wrap="none" lIns="61863" tIns="87640" rIns="61863" bIns="87640"/>
            <a:lstStyle/>
            <a:p>
              <a:endParaRPr lang="en-US"/>
            </a:p>
          </p:txBody>
        </p:sp>
        <p:sp>
          <p:nvSpPr>
            <p:cNvPr id="22549" name="Oval 25"/>
            <p:cNvSpPr>
              <a:spLocks noChangeArrowheads="1"/>
            </p:cNvSpPr>
            <p:nvPr/>
          </p:nvSpPr>
          <p:spPr bwMode="auto">
            <a:xfrm>
              <a:off x="9632951" y="2509838"/>
              <a:ext cx="2400300" cy="2271712"/>
            </a:xfrm>
            <a:prstGeom prst="ellipse">
              <a:avLst/>
            </a:prstGeom>
            <a:solidFill>
              <a:srgbClr val="FFFFFF"/>
            </a:solidFill>
            <a:ln w="12700">
              <a:solidFill>
                <a:srgbClr val="33CC33"/>
              </a:solidFill>
              <a:round/>
              <a:headEnd/>
              <a:tailEnd/>
            </a:ln>
          </p:spPr>
          <p:txBody>
            <a:bodyPr wrap="none" lIns="61863" tIns="87640" rIns="61863" bIns="87640"/>
            <a:lstStyle/>
            <a:p>
              <a:endParaRPr lang="en-US"/>
            </a:p>
          </p:txBody>
        </p:sp>
        <p:sp>
          <p:nvSpPr>
            <p:cNvPr id="22550" name="Rectangle 26"/>
            <p:cNvSpPr>
              <a:spLocks noChangeArrowheads="1"/>
            </p:cNvSpPr>
            <p:nvPr/>
          </p:nvSpPr>
          <p:spPr bwMode="auto">
            <a:xfrm>
              <a:off x="11243734" y="3001964"/>
              <a:ext cx="57151" cy="28575"/>
            </a:xfrm>
            <a:prstGeom prst="rect">
              <a:avLst/>
            </a:prstGeom>
            <a:solidFill>
              <a:srgbClr val="FFBB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endParaRPr lang="en-US"/>
            </a:p>
          </p:txBody>
        </p:sp>
        <p:grpSp>
          <p:nvGrpSpPr>
            <p:cNvPr id="22551" name="Group 27"/>
            <p:cNvGrpSpPr>
              <a:grpSpLocks/>
            </p:cNvGrpSpPr>
            <p:nvPr/>
          </p:nvGrpSpPr>
          <p:grpSpPr bwMode="auto">
            <a:xfrm>
              <a:off x="10483851" y="2957513"/>
              <a:ext cx="1047749" cy="773112"/>
              <a:chOff x="3817" y="1623"/>
              <a:chExt cx="440" cy="433"/>
            </a:xfrm>
          </p:grpSpPr>
          <p:sp>
            <p:nvSpPr>
              <p:cNvPr id="22585" name="Rectangle 28"/>
              <p:cNvSpPr>
                <a:spLocks noChangeArrowheads="1"/>
              </p:cNvSpPr>
              <p:nvPr/>
            </p:nvSpPr>
            <p:spPr bwMode="auto">
              <a:xfrm>
                <a:off x="3817" y="1623"/>
                <a:ext cx="440" cy="32"/>
              </a:xfrm>
              <a:prstGeom prst="rect">
                <a:avLst/>
              </a:prstGeom>
              <a:solidFill>
                <a:schemeClr val="bg2"/>
              </a:solidFill>
              <a:ln w="9525">
                <a:solidFill>
                  <a:schemeClr val="tx1"/>
                </a:solidFill>
                <a:miter lim="800000"/>
                <a:headEnd/>
                <a:tailEnd/>
              </a:ln>
            </p:spPr>
            <p:txBody>
              <a:bodyPr wrap="none" lIns="61863" tIns="87640" rIns="61863" bIns="87640"/>
              <a:lstStyle/>
              <a:p>
                <a:endParaRPr lang="en-US"/>
              </a:p>
            </p:txBody>
          </p:sp>
          <p:sp>
            <p:nvSpPr>
              <p:cNvPr id="22586" name="Rectangle 29"/>
              <p:cNvSpPr>
                <a:spLocks noChangeArrowheads="1"/>
              </p:cNvSpPr>
              <p:nvPr/>
            </p:nvSpPr>
            <p:spPr bwMode="auto">
              <a:xfrm>
                <a:off x="4136" y="1656"/>
                <a:ext cx="24" cy="400"/>
              </a:xfrm>
              <a:prstGeom prst="rect">
                <a:avLst/>
              </a:prstGeom>
              <a:solidFill>
                <a:schemeClr val="bg2"/>
              </a:solidFill>
              <a:ln w="9525">
                <a:solidFill>
                  <a:schemeClr val="tx1"/>
                </a:solidFill>
                <a:miter lim="800000"/>
                <a:headEnd/>
                <a:tailEnd/>
              </a:ln>
            </p:spPr>
            <p:txBody>
              <a:bodyPr wrap="none" lIns="61863" tIns="87640" rIns="61863" bIns="87640"/>
              <a:lstStyle/>
              <a:p>
                <a:endParaRPr lang="en-US"/>
              </a:p>
            </p:txBody>
          </p:sp>
        </p:grpSp>
        <p:grpSp>
          <p:nvGrpSpPr>
            <p:cNvPr id="22552" name="Group 30"/>
            <p:cNvGrpSpPr>
              <a:grpSpLocks/>
            </p:cNvGrpSpPr>
            <p:nvPr/>
          </p:nvGrpSpPr>
          <p:grpSpPr bwMode="auto">
            <a:xfrm>
              <a:off x="11368618" y="3544888"/>
              <a:ext cx="361949" cy="728662"/>
              <a:chOff x="4189" y="1952"/>
              <a:chExt cx="152" cy="408"/>
            </a:xfrm>
          </p:grpSpPr>
          <p:sp>
            <p:nvSpPr>
              <p:cNvPr id="22583" name="Rectangle 31"/>
              <p:cNvSpPr>
                <a:spLocks noChangeArrowheads="1"/>
              </p:cNvSpPr>
              <p:nvPr/>
            </p:nvSpPr>
            <p:spPr bwMode="auto">
              <a:xfrm>
                <a:off x="4189" y="2160"/>
                <a:ext cx="136" cy="24"/>
              </a:xfrm>
              <a:prstGeom prst="rect">
                <a:avLst/>
              </a:prstGeom>
              <a:solidFill>
                <a:schemeClr val="bg2"/>
              </a:solidFill>
              <a:ln w="9525">
                <a:solidFill>
                  <a:schemeClr val="tx1"/>
                </a:solidFill>
                <a:miter lim="800000"/>
                <a:headEnd/>
                <a:tailEnd/>
              </a:ln>
            </p:spPr>
            <p:txBody>
              <a:bodyPr wrap="none" lIns="61863" tIns="87640" rIns="61863" bIns="87640"/>
              <a:lstStyle/>
              <a:p>
                <a:endParaRPr lang="en-US"/>
              </a:p>
            </p:txBody>
          </p:sp>
          <p:sp>
            <p:nvSpPr>
              <p:cNvPr id="22584" name="Rectangle 32"/>
              <p:cNvSpPr>
                <a:spLocks noChangeArrowheads="1"/>
              </p:cNvSpPr>
              <p:nvPr/>
            </p:nvSpPr>
            <p:spPr bwMode="auto">
              <a:xfrm>
                <a:off x="4317" y="1952"/>
                <a:ext cx="24" cy="408"/>
              </a:xfrm>
              <a:prstGeom prst="rect">
                <a:avLst/>
              </a:prstGeom>
              <a:solidFill>
                <a:schemeClr val="bg2"/>
              </a:solidFill>
              <a:ln w="9525">
                <a:solidFill>
                  <a:schemeClr val="tx1"/>
                </a:solidFill>
                <a:miter lim="800000"/>
                <a:headEnd/>
                <a:tailEnd/>
              </a:ln>
            </p:spPr>
            <p:txBody>
              <a:bodyPr wrap="none" lIns="61863" tIns="87640" rIns="61863" bIns="87640"/>
              <a:lstStyle/>
              <a:p>
                <a:endParaRPr lang="en-US"/>
              </a:p>
            </p:txBody>
          </p:sp>
        </p:grpSp>
        <p:sp>
          <p:nvSpPr>
            <p:cNvPr id="22553" name="Line 33"/>
            <p:cNvSpPr>
              <a:spLocks noChangeShapeType="1"/>
            </p:cNvSpPr>
            <p:nvPr/>
          </p:nvSpPr>
          <p:spPr bwMode="auto">
            <a:xfrm flipV="1">
              <a:off x="6538385" y="4359275"/>
              <a:ext cx="800100" cy="571500"/>
            </a:xfrm>
            <a:prstGeom prst="line">
              <a:avLst/>
            </a:prstGeom>
            <a:noFill/>
            <a:ln w="254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lIns="61863" tIns="87640" rIns="61863" bIns="87640"/>
            <a:lstStyle/>
            <a:p>
              <a:endParaRPr lang="en-US"/>
            </a:p>
          </p:txBody>
        </p:sp>
        <p:sp>
          <p:nvSpPr>
            <p:cNvPr id="22554" name="Line 34"/>
            <p:cNvSpPr>
              <a:spLocks noChangeShapeType="1"/>
            </p:cNvSpPr>
            <p:nvPr/>
          </p:nvSpPr>
          <p:spPr bwMode="auto">
            <a:xfrm flipV="1">
              <a:off x="9224433" y="4016376"/>
              <a:ext cx="0" cy="900113"/>
            </a:xfrm>
            <a:prstGeom prst="line">
              <a:avLst/>
            </a:prstGeom>
            <a:noFill/>
            <a:ln w="25400">
              <a:solidFill>
                <a:srgbClr val="66FF33"/>
              </a:solidFill>
              <a:round/>
              <a:headEnd type="none" w="sm" len="sm"/>
              <a:tailEnd type="stealth" w="med" len="lg"/>
            </a:ln>
            <a:extLst>
              <a:ext uri="{909E8E84-426E-40DD-AFC4-6F175D3DCCD1}">
                <a14:hiddenFill xmlns:a14="http://schemas.microsoft.com/office/drawing/2010/main">
                  <a:noFill/>
                </a14:hiddenFill>
              </a:ext>
            </a:extLst>
          </p:spPr>
          <p:txBody>
            <a:bodyPr wrap="none" lIns="61863" tIns="87640" rIns="61863" bIns="87640"/>
            <a:lstStyle/>
            <a:p>
              <a:endParaRPr lang="en-US"/>
            </a:p>
          </p:txBody>
        </p:sp>
        <p:sp>
          <p:nvSpPr>
            <p:cNvPr id="22555" name="Rectangle 35"/>
            <p:cNvSpPr>
              <a:spLocks noChangeArrowheads="1"/>
            </p:cNvSpPr>
            <p:nvPr/>
          </p:nvSpPr>
          <p:spPr bwMode="auto">
            <a:xfrm>
              <a:off x="6157384" y="1701801"/>
              <a:ext cx="3657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2250"/>
                </a:lnSpc>
                <a:spcAft>
                  <a:spcPts val="900"/>
                </a:spcAft>
                <a:tabLst>
                  <a:tab pos="514350" algn="l"/>
                  <a:tab pos="1028700" algn="l"/>
                  <a:tab pos="1543050" algn="l"/>
                </a:tabLst>
              </a:pPr>
              <a:r>
                <a:rPr kumimoji="1" lang="en-US" sz="2300" b="1"/>
                <a:t>Backbone Area 0</a:t>
              </a:r>
            </a:p>
          </p:txBody>
        </p:sp>
        <p:pic>
          <p:nvPicPr>
            <p:cNvPr id="22556" name="Picture 36"/>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642785" y="4475164"/>
              <a:ext cx="8763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7" name="Freeform 37"/>
            <p:cNvSpPr>
              <a:spLocks/>
            </p:cNvSpPr>
            <p:nvPr/>
          </p:nvSpPr>
          <p:spPr bwMode="auto">
            <a:xfrm>
              <a:off x="7528985" y="4273550"/>
              <a:ext cx="230716" cy="1373188"/>
            </a:xfrm>
            <a:custGeom>
              <a:avLst/>
              <a:gdLst>
                <a:gd name="T0" fmla="*/ 0 w 97"/>
                <a:gd name="T1" fmla="*/ 2147483647 h 769"/>
                <a:gd name="T2" fmla="*/ 0 w 97"/>
                <a:gd name="T3" fmla="*/ 1377498641 h 769"/>
                <a:gd name="T4" fmla="*/ 305497731 w 97"/>
                <a:gd name="T5" fmla="*/ 1989719317 h 769"/>
                <a:gd name="T6" fmla="*/ 305497731 w 97"/>
                <a:gd name="T7" fmla="*/ 0 h 769"/>
                <a:gd name="T8" fmla="*/ 0 60000 65536"/>
                <a:gd name="T9" fmla="*/ 0 60000 65536"/>
                <a:gd name="T10" fmla="*/ 0 60000 65536"/>
                <a:gd name="T11" fmla="*/ 0 60000 65536"/>
                <a:gd name="T12" fmla="*/ 0 w 97"/>
                <a:gd name="T13" fmla="*/ 0 h 769"/>
                <a:gd name="T14" fmla="*/ 97 w 97"/>
                <a:gd name="T15" fmla="*/ 769 h 769"/>
              </a:gdLst>
              <a:ahLst/>
              <a:cxnLst>
                <a:cxn ang="T8">
                  <a:pos x="T0" y="T1"/>
                </a:cxn>
                <a:cxn ang="T9">
                  <a:pos x="T2" y="T3"/>
                </a:cxn>
                <a:cxn ang="T10">
                  <a:pos x="T4" y="T5"/>
                </a:cxn>
                <a:cxn ang="T11">
                  <a:pos x="T6" y="T7"/>
                </a:cxn>
              </a:cxnLst>
              <a:rect l="T12" t="T13" r="T14" b="T15"/>
              <a:pathLst>
                <a:path w="97" h="769">
                  <a:moveTo>
                    <a:pt x="0" y="768"/>
                  </a:moveTo>
                  <a:lnTo>
                    <a:pt x="0" y="432"/>
                  </a:lnTo>
                  <a:lnTo>
                    <a:pt x="96" y="624"/>
                  </a:lnTo>
                  <a:lnTo>
                    <a:pt x="96"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61863" tIns="87640" rIns="61863" bIns="87640"/>
            <a:lstStyle/>
            <a:p>
              <a:endParaRPr lang="en-US"/>
            </a:p>
          </p:txBody>
        </p:sp>
        <p:sp>
          <p:nvSpPr>
            <p:cNvPr id="22558" name="Freeform 38"/>
            <p:cNvSpPr>
              <a:spLocks/>
            </p:cNvSpPr>
            <p:nvPr/>
          </p:nvSpPr>
          <p:spPr bwMode="auto">
            <a:xfrm>
              <a:off x="3642784" y="3844925"/>
              <a:ext cx="2173816" cy="173038"/>
            </a:xfrm>
            <a:custGeom>
              <a:avLst/>
              <a:gdLst>
                <a:gd name="T0" fmla="*/ 0 w 913"/>
                <a:gd name="T1" fmla="*/ 305499496 h 97"/>
                <a:gd name="T2" fmla="*/ 1530622454 w 913"/>
                <a:gd name="T3" fmla="*/ 305499496 h 97"/>
                <a:gd name="T4" fmla="*/ 918374142 w 913"/>
                <a:gd name="T5" fmla="*/ 0 h 97"/>
                <a:gd name="T6" fmla="*/ 2147483647 w 913"/>
                <a:gd name="T7" fmla="*/ 0 h 97"/>
                <a:gd name="T8" fmla="*/ 0 60000 65536"/>
                <a:gd name="T9" fmla="*/ 0 60000 65536"/>
                <a:gd name="T10" fmla="*/ 0 60000 65536"/>
                <a:gd name="T11" fmla="*/ 0 60000 65536"/>
                <a:gd name="T12" fmla="*/ 0 w 913"/>
                <a:gd name="T13" fmla="*/ 0 h 97"/>
                <a:gd name="T14" fmla="*/ 913 w 913"/>
                <a:gd name="T15" fmla="*/ 97 h 97"/>
              </a:gdLst>
              <a:ahLst/>
              <a:cxnLst>
                <a:cxn ang="T8">
                  <a:pos x="T0" y="T1"/>
                </a:cxn>
                <a:cxn ang="T9">
                  <a:pos x="T2" y="T3"/>
                </a:cxn>
                <a:cxn ang="T10">
                  <a:pos x="T4" y="T5"/>
                </a:cxn>
                <a:cxn ang="T11">
                  <a:pos x="T6" y="T7"/>
                </a:cxn>
              </a:cxnLst>
              <a:rect l="T12" t="T13" r="T14" b="T15"/>
              <a:pathLst>
                <a:path w="913" h="97">
                  <a:moveTo>
                    <a:pt x="0" y="96"/>
                  </a:moveTo>
                  <a:lnTo>
                    <a:pt x="480" y="96"/>
                  </a:lnTo>
                  <a:lnTo>
                    <a:pt x="288" y="0"/>
                  </a:lnTo>
                  <a:lnTo>
                    <a:pt x="912"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61863" tIns="87640" rIns="61863" bIns="87640"/>
            <a:lstStyle/>
            <a:p>
              <a:endParaRPr lang="en-US"/>
            </a:p>
          </p:txBody>
        </p:sp>
        <p:sp>
          <p:nvSpPr>
            <p:cNvPr id="22559" name="Freeform 39"/>
            <p:cNvSpPr>
              <a:spLocks/>
            </p:cNvSpPr>
            <p:nvPr/>
          </p:nvSpPr>
          <p:spPr bwMode="auto">
            <a:xfrm>
              <a:off x="9586384" y="3844925"/>
              <a:ext cx="1259416" cy="173038"/>
            </a:xfrm>
            <a:custGeom>
              <a:avLst/>
              <a:gdLst>
                <a:gd name="T0" fmla="*/ 0 w 529"/>
                <a:gd name="T1" fmla="*/ 0 h 97"/>
                <a:gd name="T2" fmla="*/ 1071245750 w 529"/>
                <a:gd name="T3" fmla="*/ 0 h 97"/>
                <a:gd name="T4" fmla="*/ 612140397 w 529"/>
                <a:gd name="T5" fmla="*/ 305499496 h 97"/>
                <a:gd name="T6" fmla="*/ 1683385924 w 529"/>
                <a:gd name="T7" fmla="*/ 305499496 h 97"/>
                <a:gd name="T8" fmla="*/ 0 60000 65536"/>
                <a:gd name="T9" fmla="*/ 0 60000 65536"/>
                <a:gd name="T10" fmla="*/ 0 60000 65536"/>
                <a:gd name="T11" fmla="*/ 0 60000 65536"/>
                <a:gd name="T12" fmla="*/ 0 w 529"/>
                <a:gd name="T13" fmla="*/ 0 h 97"/>
                <a:gd name="T14" fmla="*/ 529 w 529"/>
                <a:gd name="T15" fmla="*/ 97 h 97"/>
              </a:gdLst>
              <a:ahLst/>
              <a:cxnLst>
                <a:cxn ang="T8">
                  <a:pos x="T0" y="T1"/>
                </a:cxn>
                <a:cxn ang="T9">
                  <a:pos x="T2" y="T3"/>
                </a:cxn>
                <a:cxn ang="T10">
                  <a:pos x="T4" y="T5"/>
                </a:cxn>
                <a:cxn ang="T11">
                  <a:pos x="T6" y="T7"/>
                </a:cxn>
              </a:cxnLst>
              <a:rect l="T12" t="T13" r="T14" b="T15"/>
              <a:pathLst>
                <a:path w="529" h="97">
                  <a:moveTo>
                    <a:pt x="0" y="0"/>
                  </a:moveTo>
                  <a:lnTo>
                    <a:pt x="336" y="0"/>
                  </a:lnTo>
                  <a:lnTo>
                    <a:pt x="192" y="96"/>
                  </a:lnTo>
                  <a:lnTo>
                    <a:pt x="528" y="96"/>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61863" tIns="87640" rIns="61863" bIns="87640"/>
            <a:lstStyle/>
            <a:p>
              <a:endParaRPr lang="en-US"/>
            </a:p>
          </p:txBody>
        </p:sp>
        <p:pic>
          <p:nvPicPr>
            <p:cNvPr id="22560" name="Picture 40"/>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0500785" y="3703639"/>
              <a:ext cx="8763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1" name="Freeform 41"/>
            <p:cNvSpPr>
              <a:spLocks/>
            </p:cNvSpPr>
            <p:nvPr/>
          </p:nvSpPr>
          <p:spPr bwMode="auto">
            <a:xfrm>
              <a:off x="3528484" y="3502025"/>
              <a:ext cx="345016" cy="344488"/>
            </a:xfrm>
            <a:custGeom>
              <a:avLst/>
              <a:gdLst>
                <a:gd name="T0" fmla="*/ 305729963 w 145"/>
                <a:gd name="T1" fmla="*/ 0 h 193"/>
                <a:gd name="T2" fmla="*/ 0 w 145"/>
                <a:gd name="T3" fmla="*/ 305848242 h 193"/>
                <a:gd name="T4" fmla="*/ 458593996 w 145"/>
                <a:gd name="T5" fmla="*/ 152924121 h 193"/>
                <a:gd name="T6" fmla="*/ 0 w 145"/>
                <a:gd name="T7" fmla="*/ 611694698 h 193"/>
                <a:gd name="T8" fmla="*/ 0 60000 65536"/>
                <a:gd name="T9" fmla="*/ 0 60000 65536"/>
                <a:gd name="T10" fmla="*/ 0 60000 65536"/>
                <a:gd name="T11" fmla="*/ 0 60000 65536"/>
                <a:gd name="T12" fmla="*/ 0 w 145"/>
                <a:gd name="T13" fmla="*/ 0 h 193"/>
                <a:gd name="T14" fmla="*/ 145 w 145"/>
                <a:gd name="T15" fmla="*/ 193 h 193"/>
              </a:gdLst>
              <a:ahLst/>
              <a:cxnLst>
                <a:cxn ang="T8">
                  <a:pos x="T0" y="T1"/>
                </a:cxn>
                <a:cxn ang="T9">
                  <a:pos x="T2" y="T3"/>
                </a:cxn>
                <a:cxn ang="T10">
                  <a:pos x="T4" y="T5"/>
                </a:cxn>
                <a:cxn ang="T11">
                  <a:pos x="T6" y="T7"/>
                </a:cxn>
              </a:cxnLst>
              <a:rect l="T12" t="T13" r="T14" b="T15"/>
              <a:pathLst>
                <a:path w="145" h="193">
                  <a:moveTo>
                    <a:pt x="96" y="0"/>
                  </a:moveTo>
                  <a:lnTo>
                    <a:pt x="0" y="96"/>
                  </a:lnTo>
                  <a:lnTo>
                    <a:pt x="144" y="48"/>
                  </a:lnTo>
                  <a:lnTo>
                    <a:pt x="0" y="192"/>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61863" tIns="87640" rIns="61863" bIns="87640"/>
            <a:lstStyle/>
            <a:p>
              <a:endParaRPr lang="en-US"/>
            </a:p>
          </p:txBody>
        </p:sp>
        <p:pic>
          <p:nvPicPr>
            <p:cNvPr id="22562" name="Picture 42"/>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842685" y="3703639"/>
              <a:ext cx="8763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3" name="Picture 43"/>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3299885" y="3103564"/>
              <a:ext cx="8763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4" name="Freeform 44"/>
            <p:cNvSpPr>
              <a:spLocks/>
            </p:cNvSpPr>
            <p:nvPr/>
          </p:nvSpPr>
          <p:spPr bwMode="auto">
            <a:xfrm>
              <a:off x="6385985" y="3502025"/>
              <a:ext cx="916516" cy="344488"/>
            </a:xfrm>
            <a:custGeom>
              <a:avLst/>
              <a:gdLst>
                <a:gd name="T0" fmla="*/ 0 w 385"/>
                <a:gd name="T1" fmla="*/ 611694698 h 193"/>
                <a:gd name="T2" fmla="*/ 765056355 w 385"/>
                <a:gd name="T3" fmla="*/ 0 h 193"/>
                <a:gd name="T4" fmla="*/ 459033434 w 385"/>
                <a:gd name="T5" fmla="*/ 611694698 h 193"/>
                <a:gd name="T6" fmla="*/ 1224089901 w 385"/>
                <a:gd name="T7" fmla="*/ 0 h 193"/>
                <a:gd name="T8" fmla="*/ 0 60000 65536"/>
                <a:gd name="T9" fmla="*/ 0 60000 65536"/>
                <a:gd name="T10" fmla="*/ 0 60000 65536"/>
                <a:gd name="T11" fmla="*/ 0 60000 65536"/>
                <a:gd name="T12" fmla="*/ 0 w 385"/>
                <a:gd name="T13" fmla="*/ 0 h 193"/>
                <a:gd name="T14" fmla="*/ 385 w 385"/>
                <a:gd name="T15" fmla="*/ 193 h 193"/>
              </a:gdLst>
              <a:ahLst/>
              <a:cxnLst>
                <a:cxn ang="T8">
                  <a:pos x="T0" y="T1"/>
                </a:cxn>
                <a:cxn ang="T9">
                  <a:pos x="T2" y="T3"/>
                </a:cxn>
                <a:cxn ang="T10">
                  <a:pos x="T4" y="T5"/>
                </a:cxn>
                <a:cxn ang="T11">
                  <a:pos x="T6" y="T7"/>
                </a:cxn>
              </a:cxnLst>
              <a:rect l="T12" t="T13" r="T14" b="T15"/>
              <a:pathLst>
                <a:path w="385" h="193">
                  <a:moveTo>
                    <a:pt x="0" y="192"/>
                  </a:moveTo>
                  <a:lnTo>
                    <a:pt x="240" y="0"/>
                  </a:lnTo>
                  <a:lnTo>
                    <a:pt x="144" y="192"/>
                  </a:lnTo>
                  <a:lnTo>
                    <a:pt x="384"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61863" tIns="87640" rIns="61863" bIns="87640"/>
            <a:lstStyle/>
            <a:p>
              <a:endParaRPr lang="en-US"/>
            </a:p>
          </p:txBody>
        </p:sp>
        <p:sp>
          <p:nvSpPr>
            <p:cNvPr id="22565" name="Freeform 45"/>
            <p:cNvSpPr>
              <a:spLocks/>
            </p:cNvSpPr>
            <p:nvPr/>
          </p:nvSpPr>
          <p:spPr bwMode="auto">
            <a:xfrm>
              <a:off x="7986185" y="3844925"/>
              <a:ext cx="916516" cy="344488"/>
            </a:xfrm>
            <a:custGeom>
              <a:avLst/>
              <a:gdLst>
                <a:gd name="T0" fmla="*/ 0 w 385"/>
                <a:gd name="T1" fmla="*/ 611694698 h 193"/>
                <a:gd name="T2" fmla="*/ 765056355 w 385"/>
                <a:gd name="T3" fmla="*/ 0 h 193"/>
                <a:gd name="T4" fmla="*/ 459033434 w 385"/>
                <a:gd name="T5" fmla="*/ 611694698 h 193"/>
                <a:gd name="T6" fmla="*/ 1224089901 w 385"/>
                <a:gd name="T7" fmla="*/ 0 h 193"/>
                <a:gd name="T8" fmla="*/ 0 60000 65536"/>
                <a:gd name="T9" fmla="*/ 0 60000 65536"/>
                <a:gd name="T10" fmla="*/ 0 60000 65536"/>
                <a:gd name="T11" fmla="*/ 0 60000 65536"/>
                <a:gd name="T12" fmla="*/ 0 w 385"/>
                <a:gd name="T13" fmla="*/ 0 h 193"/>
                <a:gd name="T14" fmla="*/ 385 w 385"/>
                <a:gd name="T15" fmla="*/ 193 h 193"/>
              </a:gdLst>
              <a:ahLst/>
              <a:cxnLst>
                <a:cxn ang="T8">
                  <a:pos x="T0" y="T1"/>
                </a:cxn>
                <a:cxn ang="T9">
                  <a:pos x="T2" y="T3"/>
                </a:cxn>
                <a:cxn ang="T10">
                  <a:pos x="T4" y="T5"/>
                </a:cxn>
                <a:cxn ang="T11">
                  <a:pos x="T6" y="T7"/>
                </a:cxn>
              </a:cxnLst>
              <a:rect l="T12" t="T13" r="T14" b="T15"/>
              <a:pathLst>
                <a:path w="385" h="193">
                  <a:moveTo>
                    <a:pt x="0" y="192"/>
                  </a:moveTo>
                  <a:lnTo>
                    <a:pt x="240" y="0"/>
                  </a:lnTo>
                  <a:lnTo>
                    <a:pt x="144" y="192"/>
                  </a:lnTo>
                  <a:lnTo>
                    <a:pt x="384" y="0"/>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61863" tIns="87640" rIns="61863" bIns="87640"/>
            <a:lstStyle/>
            <a:p>
              <a:endParaRPr lang="en-US"/>
            </a:p>
          </p:txBody>
        </p:sp>
        <p:sp>
          <p:nvSpPr>
            <p:cNvPr id="22566" name="Freeform 46"/>
            <p:cNvSpPr>
              <a:spLocks/>
            </p:cNvSpPr>
            <p:nvPr/>
          </p:nvSpPr>
          <p:spPr bwMode="auto">
            <a:xfrm>
              <a:off x="6385985" y="3930651"/>
              <a:ext cx="1145116" cy="258763"/>
            </a:xfrm>
            <a:custGeom>
              <a:avLst/>
              <a:gdLst>
                <a:gd name="T0" fmla="*/ 0 w 481"/>
                <a:gd name="T1" fmla="*/ 0 h 145"/>
                <a:gd name="T2" fmla="*/ 51008848 w 481"/>
                <a:gd name="T3" fmla="*/ 0 h 145"/>
                <a:gd name="T4" fmla="*/ 918173521 w 481"/>
                <a:gd name="T5" fmla="*/ 458595768 h 145"/>
                <a:gd name="T6" fmla="*/ 612115160 w 481"/>
                <a:gd name="T7" fmla="*/ 0 h 145"/>
                <a:gd name="T8" fmla="*/ 1530286895 w 481"/>
                <a:gd name="T9" fmla="*/ 305731144 h 145"/>
                <a:gd name="T10" fmla="*/ 0 60000 65536"/>
                <a:gd name="T11" fmla="*/ 0 60000 65536"/>
                <a:gd name="T12" fmla="*/ 0 60000 65536"/>
                <a:gd name="T13" fmla="*/ 0 60000 65536"/>
                <a:gd name="T14" fmla="*/ 0 60000 65536"/>
                <a:gd name="T15" fmla="*/ 0 w 481"/>
                <a:gd name="T16" fmla="*/ 0 h 145"/>
                <a:gd name="T17" fmla="*/ 481 w 481"/>
                <a:gd name="T18" fmla="*/ 145 h 145"/>
              </a:gdLst>
              <a:ahLst/>
              <a:cxnLst>
                <a:cxn ang="T10">
                  <a:pos x="T0" y="T1"/>
                </a:cxn>
                <a:cxn ang="T11">
                  <a:pos x="T2" y="T3"/>
                </a:cxn>
                <a:cxn ang="T12">
                  <a:pos x="T4" y="T5"/>
                </a:cxn>
                <a:cxn ang="T13">
                  <a:pos x="T6" y="T7"/>
                </a:cxn>
                <a:cxn ang="T14">
                  <a:pos x="T8" y="T9"/>
                </a:cxn>
              </a:cxnLst>
              <a:rect l="T15" t="T16" r="T17" b="T18"/>
              <a:pathLst>
                <a:path w="481" h="145">
                  <a:moveTo>
                    <a:pt x="0" y="0"/>
                  </a:moveTo>
                  <a:lnTo>
                    <a:pt x="16" y="0"/>
                  </a:lnTo>
                  <a:lnTo>
                    <a:pt x="288" y="144"/>
                  </a:lnTo>
                  <a:lnTo>
                    <a:pt x="192" y="0"/>
                  </a:lnTo>
                  <a:lnTo>
                    <a:pt x="480" y="96"/>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61863" tIns="87640" rIns="61863" bIns="87640"/>
            <a:lstStyle/>
            <a:p>
              <a:endParaRPr lang="en-US"/>
            </a:p>
          </p:txBody>
        </p:sp>
        <p:pic>
          <p:nvPicPr>
            <p:cNvPr id="22567" name="Picture 47"/>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7219951" y="3932239"/>
              <a:ext cx="8763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8" name="Picture 48"/>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585885" y="3617914"/>
              <a:ext cx="8763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9" name="Freeform 49"/>
            <p:cNvSpPr>
              <a:spLocks/>
            </p:cNvSpPr>
            <p:nvPr/>
          </p:nvSpPr>
          <p:spPr bwMode="auto">
            <a:xfrm>
              <a:off x="7986185" y="3502026"/>
              <a:ext cx="1145116" cy="258763"/>
            </a:xfrm>
            <a:custGeom>
              <a:avLst/>
              <a:gdLst>
                <a:gd name="T0" fmla="*/ 0 w 481"/>
                <a:gd name="T1" fmla="*/ 0 h 145"/>
                <a:gd name="T2" fmla="*/ 51008848 w 481"/>
                <a:gd name="T3" fmla="*/ 0 h 145"/>
                <a:gd name="T4" fmla="*/ 918173521 w 481"/>
                <a:gd name="T5" fmla="*/ 458595768 h 145"/>
                <a:gd name="T6" fmla="*/ 612115160 w 481"/>
                <a:gd name="T7" fmla="*/ 0 h 145"/>
                <a:gd name="T8" fmla="*/ 1530286895 w 481"/>
                <a:gd name="T9" fmla="*/ 305731144 h 145"/>
                <a:gd name="T10" fmla="*/ 0 60000 65536"/>
                <a:gd name="T11" fmla="*/ 0 60000 65536"/>
                <a:gd name="T12" fmla="*/ 0 60000 65536"/>
                <a:gd name="T13" fmla="*/ 0 60000 65536"/>
                <a:gd name="T14" fmla="*/ 0 60000 65536"/>
                <a:gd name="T15" fmla="*/ 0 w 481"/>
                <a:gd name="T16" fmla="*/ 0 h 145"/>
                <a:gd name="T17" fmla="*/ 481 w 481"/>
                <a:gd name="T18" fmla="*/ 145 h 145"/>
              </a:gdLst>
              <a:ahLst/>
              <a:cxnLst>
                <a:cxn ang="T10">
                  <a:pos x="T0" y="T1"/>
                </a:cxn>
                <a:cxn ang="T11">
                  <a:pos x="T2" y="T3"/>
                </a:cxn>
                <a:cxn ang="T12">
                  <a:pos x="T4" y="T5"/>
                </a:cxn>
                <a:cxn ang="T13">
                  <a:pos x="T6" y="T7"/>
                </a:cxn>
                <a:cxn ang="T14">
                  <a:pos x="T8" y="T9"/>
                </a:cxn>
              </a:cxnLst>
              <a:rect l="T15" t="T16" r="T17" b="T18"/>
              <a:pathLst>
                <a:path w="481" h="145">
                  <a:moveTo>
                    <a:pt x="0" y="0"/>
                  </a:moveTo>
                  <a:lnTo>
                    <a:pt x="16" y="0"/>
                  </a:lnTo>
                  <a:lnTo>
                    <a:pt x="288" y="144"/>
                  </a:lnTo>
                  <a:lnTo>
                    <a:pt x="192" y="0"/>
                  </a:lnTo>
                  <a:lnTo>
                    <a:pt x="480" y="96"/>
                  </a:lnTo>
                </a:path>
              </a:pathLst>
            </a:custGeom>
            <a:noFill/>
            <a:ln w="508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61863" tIns="87640" rIns="61863" bIns="87640"/>
            <a:lstStyle/>
            <a:p>
              <a:endParaRPr lang="en-US"/>
            </a:p>
          </p:txBody>
        </p:sp>
        <p:pic>
          <p:nvPicPr>
            <p:cNvPr id="22570" name="Picture 50"/>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7186085" y="3314700"/>
              <a:ext cx="8763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71" name="Picture 51"/>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8786285" y="3617914"/>
              <a:ext cx="8763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72" name="Group 52"/>
            <p:cNvGrpSpPr>
              <a:grpSpLocks/>
            </p:cNvGrpSpPr>
            <p:nvPr/>
          </p:nvGrpSpPr>
          <p:grpSpPr bwMode="auto">
            <a:xfrm>
              <a:off x="6678085" y="5500688"/>
              <a:ext cx="1943100" cy="900112"/>
              <a:chOff x="2244" y="3032"/>
              <a:chExt cx="816" cy="504"/>
            </a:xfrm>
          </p:grpSpPr>
          <p:pic>
            <p:nvPicPr>
              <p:cNvPr id="22581" name="Picture 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4" y="3032"/>
                <a:ext cx="8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82" name="Rectangle 54"/>
              <p:cNvSpPr>
                <a:spLocks noChangeArrowheads="1"/>
              </p:cNvSpPr>
              <p:nvPr/>
            </p:nvSpPr>
            <p:spPr bwMode="auto">
              <a:xfrm>
                <a:off x="2372" y="3136"/>
                <a:ext cx="616"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spcAft>
                    <a:spcPts val="900"/>
                  </a:spcAft>
                  <a:tabLst>
                    <a:tab pos="514350" algn="l"/>
                    <a:tab pos="1028700" algn="l"/>
                    <a:tab pos="1543050" algn="l"/>
                  </a:tabLst>
                </a:pPr>
                <a:endParaRPr kumimoji="1" lang="en-US" b="1"/>
              </a:p>
            </p:txBody>
          </p:sp>
        </p:grpSp>
        <p:sp>
          <p:nvSpPr>
            <p:cNvPr id="22573" name="Rectangle 55"/>
            <p:cNvSpPr>
              <a:spLocks noChangeArrowheads="1"/>
            </p:cNvSpPr>
            <p:nvPr/>
          </p:nvSpPr>
          <p:spPr bwMode="auto">
            <a:xfrm>
              <a:off x="5109634" y="2159001"/>
              <a:ext cx="1943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spcAft>
                  <a:spcPts val="900"/>
                </a:spcAft>
                <a:tabLst>
                  <a:tab pos="514350" algn="l"/>
                  <a:tab pos="1028700" algn="l"/>
                  <a:tab pos="1543050" algn="l"/>
                </a:tabLst>
              </a:pPr>
              <a:r>
                <a:rPr kumimoji="1" lang="en-US" b="1" dirty="0"/>
                <a:t>ABR and </a:t>
              </a:r>
              <a:br>
                <a:rPr kumimoji="1" lang="en-US" b="1" dirty="0"/>
              </a:br>
              <a:r>
                <a:rPr kumimoji="1" lang="en-US" b="1" dirty="0"/>
                <a:t>Backbone</a:t>
              </a:r>
              <a:br>
                <a:rPr kumimoji="1" lang="en-US" b="1" dirty="0"/>
              </a:br>
              <a:r>
                <a:rPr kumimoji="1" lang="en-US" b="1" dirty="0"/>
                <a:t>Router </a:t>
              </a:r>
            </a:p>
          </p:txBody>
        </p:sp>
        <p:sp>
          <p:nvSpPr>
            <p:cNvPr id="22574" name="Line 56"/>
            <p:cNvSpPr>
              <a:spLocks noChangeShapeType="1"/>
            </p:cNvSpPr>
            <p:nvPr/>
          </p:nvSpPr>
          <p:spPr bwMode="auto">
            <a:xfrm>
              <a:off x="6043084" y="2959100"/>
              <a:ext cx="0" cy="585788"/>
            </a:xfrm>
            <a:prstGeom prst="line">
              <a:avLst/>
            </a:prstGeom>
            <a:noFill/>
            <a:ln w="25400">
              <a:solidFill>
                <a:srgbClr val="66FF33"/>
              </a:solidFill>
              <a:round/>
              <a:headEnd type="none" w="sm" len="sm"/>
              <a:tailEnd type="stealth" w="med" len="lg"/>
            </a:ln>
            <a:extLst>
              <a:ext uri="{909E8E84-426E-40DD-AFC4-6F175D3DCCD1}">
                <a14:hiddenFill xmlns:a14="http://schemas.microsoft.com/office/drawing/2010/main">
                  <a:noFill/>
                </a14:hiddenFill>
              </a:ext>
            </a:extLst>
          </p:spPr>
          <p:txBody>
            <a:bodyPr wrap="none" lIns="61863" tIns="87640" rIns="61863" bIns="87640"/>
            <a:lstStyle/>
            <a:p>
              <a:endParaRPr lang="en-US"/>
            </a:p>
          </p:txBody>
        </p:sp>
        <p:sp>
          <p:nvSpPr>
            <p:cNvPr id="22575" name="Rectangle 57"/>
            <p:cNvSpPr>
              <a:spLocks noChangeArrowheads="1"/>
            </p:cNvSpPr>
            <p:nvPr/>
          </p:nvSpPr>
          <p:spPr bwMode="auto">
            <a:xfrm>
              <a:off x="10253134" y="4064001"/>
              <a:ext cx="1352551"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1863" tIns="87640" rIns="61863" bIns="87640"/>
            <a:lstStyle/>
            <a:p>
              <a:pPr defTabSz="1028700">
                <a:lnSpc>
                  <a:spcPts val="1800"/>
                </a:lnSpc>
                <a:spcAft>
                  <a:spcPts val="900"/>
                </a:spcAft>
                <a:tabLst>
                  <a:tab pos="514350" algn="l"/>
                  <a:tab pos="1028700" algn="l"/>
                  <a:tab pos="1543050" algn="l"/>
                </a:tabLst>
              </a:pPr>
              <a:r>
                <a:rPr kumimoji="1" lang="en-US" b="1"/>
                <a:t>Internal</a:t>
              </a:r>
              <a:br>
                <a:rPr kumimoji="1" lang="en-US" b="1"/>
              </a:br>
              <a:r>
                <a:rPr kumimoji="1" lang="en-US" b="1"/>
                <a:t>Routers </a:t>
              </a:r>
            </a:p>
          </p:txBody>
        </p:sp>
        <p:sp>
          <p:nvSpPr>
            <p:cNvPr id="22576" name="Rectangle 58"/>
            <p:cNvSpPr>
              <a:spLocks noChangeArrowheads="1"/>
            </p:cNvSpPr>
            <p:nvPr/>
          </p:nvSpPr>
          <p:spPr bwMode="auto">
            <a:xfrm>
              <a:off x="6965951" y="5549900"/>
              <a:ext cx="11753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buFontTx/>
                <a:buChar char="•"/>
              </a:pPr>
              <a:r>
                <a:rPr kumimoji="1" lang="en-US" b="1"/>
                <a:t>External</a:t>
              </a:r>
              <a:br>
                <a:rPr kumimoji="1" lang="en-US" b="1"/>
              </a:br>
              <a:r>
                <a:rPr kumimoji="1" lang="en-US" b="1"/>
                <a:t>    AS</a:t>
              </a:r>
            </a:p>
          </p:txBody>
        </p:sp>
      </p:grpSp>
      <p:pic>
        <p:nvPicPr>
          <p:cNvPr id="2258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4667" y="6540500"/>
            <a:ext cx="17272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03785" y="4480867"/>
            <a:ext cx="5844870" cy="1015663"/>
          </a:xfrm>
          <a:prstGeom prst="rect">
            <a:avLst/>
          </a:prstGeom>
          <a:noFill/>
        </p:spPr>
        <p:txBody>
          <a:bodyPr wrap="none" rtlCol="0">
            <a:spAutoFit/>
          </a:bodyPr>
          <a:lstStyle/>
          <a:p>
            <a:pPr marL="342900" indent="-342900">
              <a:buFont typeface="+mj-lt"/>
              <a:buAutoNum type="arabicPeriod"/>
            </a:pPr>
            <a:r>
              <a:rPr lang="en-US" sz="2000" dirty="0"/>
              <a:t>Internal Router</a:t>
            </a:r>
          </a:p>
          <a:p>
            <a:pPr marL="342900" indent="-342900">
              <a:buFont typeface="+mj-lt"/>
              <a:buAutoNum type="arabicPeriod"/>
            </a:pPr>
            <a:r>
              <a:rPr lang="en-US" sz="2000" dirty="0"/>
              <a:t>Area Border Router (ABR)</a:t>
            </a:r>
          </a:p>
          <a:p>
            <a:pPr marL="342900" indent="-342900">
              <a:buFont typeface="+mj-lt"/>
              <a:buAutoNum type="arabicPeriod"/>
            </a:pPr>
            <a:r>
              <a:rPr lang="en-US" sz="2000" dirty="0"/>
              <a:t>Autonomous System Boundary Router (ASBR)</a:t>
            </a:r>
          </a:p>
        </p:txBody>
      </p:sp>
    </p:spTree>
    <p:extLst>
      <p:ext uri="{BB962C8B-B14F-4D97-AF65-F5344CB8AC3E}">
        <p14:creationId xmlns:p14="http://schemas.microsoft.com/office/powerpoint/2010/main" val="8841786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OSPF maintains 3 tables</a:t>
            </a:r>
          </a:p>
        </p:txBody>
      </p:sp>
      <p:sp>
        <p:nvSpPr>
          <p:cNvPr id="4" name="TextBox 3"/>
          <p:cNvSpPr txBox="1"/>
          <p:nvPr/>
        </p:nvSpPr>
        <p:spPr>
          <a:xfrm>
            <a:off x="985839" y="1843088"/>
            <a:ext cx="10281930" cy="2862322"/>
          </a:xfrm>
          <a:prstGeom prst="rect">
            <a:avLst/>
          </a:prstGeom>
          <a:noFill/>
        </p:spPr>
        <p:txBody>
          <a:bodyPr wrap="square" rtlCol="0">
            <a:spAutoFit/>
          </a:bodyPr>
          <a:lstStyle/>
          <a:p>
            <a:pPr marL="342900" indent="-342900">
              <a:buFont typeface="+mj-lt"/>
              <a:buAutoNum type="arabicPeriod"/>
            </a:pPr>
            <a:r>
              <a:rPr lang="en-US" b="1" dirty="0"/>
              <a:t>Neighbor Table:</a:t>
            </a:r>
            <a:r>
              <a:rPr lang="en-US" dirty="0"/>
              <a:t>   Neighbor table contains information about the directly connected </a:t>
            </a:r>
            <a:r>
              <a:rPr lang="en-US" dirty="0" err="1"/>
              <a:t>ospf</a:t>
            </a:r>
            <a:r>
              <a:rPr lang="en-US" dirty="0"/>
              <a:t> neighbors forming adjacency. </a:t>
            </a:r>
          </a:p>
          <a:p>
            <a:pPr marL="342900" indent="-342900">
              <a:buFont typeface="+mj-lt"/>
              <a:buAutoNum type="arabicPeriod"/>
            </a:pPr>
            <a:endParaRPr lang="en-US" dirty="0"/>
          </a:p>
          <a:p>
            <a:pPr marL="342900" indent="-342900">
              <a:buFont typeface="+mj-lt"/>
              <a:buAutoNum type="arabicPeriod"/>
            </a:pPr>
            <a:r>
              <a:rPr lang="en-US" b="1" dirty="0"/>
              <a:t>Database table:</a:t>
            </a:r>
            <a:r>
              <a:rPr lang="en-US" dirty="0"/>
              <a:t>   Database table contains information about the entire view of the topology with respect to each router. </a:t>
            </a:r>
          </a:p>
          <a:p>
            <a:pPr marL="342900" indent="-342900">
              <a:buFont typeface="+mj-lt"/>
              <a:buAutoNum type="arabicPeriod"/>
            </a:pPr>
            <a:endParaRPr lang="en-US" dirty="0"/>
          </a:p>
          <a:p>
            <a:pPr marL="342900" indent="-342900">
              <a:buFont typeface="+mj-lt"/>
              <a:buAutoNum type="arabicPeriod"/>
            </a:pPr>
            <a:r>
              <a:rPr lang="en-US" b="1" dirty="0"/>
              <a:t>Routing information Table:</a:t>
            </a:r>
            <a:r>
              <a:rPr lang="en-US" dirty="0"/>
              <a:t>   Routing table contains information about the best path  calculated by the shortest path first algorithm in the database table. </a:t>
            </a:r>
          </a:p>
          <a:p>
            <a:r>
              <a:rPr lang="en-US" dirty="0"/>
              <a:t> </a:t>
            </a:r>
          </a:p>
          <a:p>
            <a:r>
              <a:rPr lang="en-US" dirty="0"/>
              <a:t> </a:t>
            </a:r>
          </a:p>
        </p:txBody>
      </p:sp>
    </p:spTree>
    <p:extLst>
      <p:ext uri="{BB962C8B-B14F-4D97-AF65-F5344CB8AC3E}">
        <p14:creationId xmlns:p14="http://schemas.microsoft.com/office/powerpoint/2010/main" val="382773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75948" y="400051"/>
            <a:ext cx="4972049"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48835" name="Rectangle 3"/>
          <p:cNvSpPr>
            <a:spLocks noChangeArrowheads="1"/>
          </p:cNvSpPr>
          <p:nvPr/>
        </p:nvSpPr>
        <p:spPr bwMode="auto">
          <a:xfrm>
            <a:off x="653880" y="4419600"/>
            <a:ext cx="10261600" cy="457200"/>
          </a:xfrm>
          <a:prstGeom prst="rect">
            <a:avLst/>
          </a:prstGeom>
          <a:solidFill>
            <a:srgbClr val="FFFFFF"/>
          </a:solidFill>
          <a:ln w="12700">
            <a:solidFill>
              <a:srgbClr val="000000"/>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3556" name="Rectangle 4"/>
          <p:cNvSpPr>
            <a:spLocks noChangeArrowheads="1"/>
          </p:cNvSpPr>
          <p:nvPr/>
        </p:nvSpPr>
        <p:spPr bwMode="auto">
          <a:xfrm>
            <a:off x="704680" y="4495801"/>
            <a:ext cx="5943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p>
            <a:pPr defTabSz="1028700">
              <a:tabLst>
                <a:tab pos="514350" algn="l"/>
                <a:tab pos="1028700" algn="l"/>
                <a:tab pos="1543050" algn="l"/>
              </a:tabLst>
            </a:pPr>
            <a:r>
              <a:rPr lang="en-US" dirty="0">
                <a:latin typeface="Courier New" pitchFamily="49" charset="0"/>
              </a:rPr>
              <a:t>Router(</a:t>
            </a:r>
            <a:r>
              <a:rPr lang="en-US" dirty="0" err="1">
                <a:latin typeface="Courier New" pitchFamily="49" charset="0"/>
              </a:rPr>
              <a:t>config</a:t>
            </a:r>
            <a:r>
              <a:rPr lang="en-US" dirty="0">
                <a:latin typeface="Courier New" pitchFamily="49" charset="0"/>
              </a:rPr>
              <a:t>-router)#</a:t>
            </a:r>
            <a:r>
              <a:rPr lang="en-US" b="1" dirty="0">
                <a:latin typeface="Courier New" pitchFamily="49" charset="0"/>
              </a:rPr>
              <a:t>network </a:t>
            </a:r>
            <a:r>
              <a:rPr lang="en-US" b="1" i="1" dirty="0">
                <a:latin typeface="Courier New" pitchFamily="49" charset="0"/>
              </a:rPr>
              <a:t>address Wild mask </a:t>
            </a:r>
            <a:r>
              <a:rPr lang="en-US" b="1" dirty="0">
                <a:latin typeface="Courier New" pitchFamily="49" charset="0"/>
              </a:rPr>
              <a:t>area</a:t>
            </a:r>
            <a:r>
              <a:rPr lang="en-US" b="1" i="1" dirty="0">
                <a:latin typeface="Courier New" pitchFamily="49" charset="0"/>
              </a:rPr>
              <a:t> area-id</a:t>
            </a:r>
          </a:p>
        </p:txBody>
      </p:sp>
      <p:sp>
        <p:nvSpPr>
          <p:cNvPr id="23557" name="Rectangle 5"/>
          <p:cNvSpPr>
            <a:spLocks noChangeArrowheads="1"/>
          </p:cNvSpPr>
          <p:nvPr/>
        </p:nvSpPr>
        <p:spPr bwMode="auto">
          <a:xfrm>
            <a:off x="1209396" y="5029200"/>
            <a:ext cx="102108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p>
            <a:pPr marL="257175" indent="-257175" defTabSz="1028700">
              <a:lnSpc>
                <a:spcPts val="3150"/>
              </a:lnSpc>
              <a:buClr>
                <a:schemeClr val="folHlink"/>
              </a:buClr>
              <a:buFont typeface="Arial" charset="0"/>
              <a:buNone/>
              <a:tabLst>
                <a:tab pos="514350" algn="l"/>
                <a:tab pos="1028700" algn="l"/>
                <a:tab pos="1543050" algn="l"/>
              </a:tabLst>
            </a:pPr>
            <a:r>
              <a:rPr lang="en-US" b="1">
                <a:latin typeface="Garamond" pitchFamily="18" charset="0"/>
              </a:rPr>
              <a:t>Assigns networks to a specific OSPF area</a:t>
            </a:r>
          </a:p>
        </p:txBody>
      </p:sp>
      <p:sp>
        <p:nvSpPr>
          <p:cNvPr id="23558" name="Rectangle 6"/>
          <p:cNvSpPr>
            <a:spLocks noChangeArrowheads="1"/>
          </p:cNvSpPr>
          <p:nvPr/>
        </p:nvSpPr>
        <p:spPr bwMode="auto">
          <a:xfrm>
            <a:off x="2377796" y="5562600"/>
            <a:ext cx="9956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48839" name="Rectangle 7"/>
          <p:cNvSpPr>
            <a:spLocks noChangeArrowheads="1"/>
          </p:cNvSpPr>
          <p:nvPr/>
        </p:nvSpPr>
        <p:spPr bwMode="auto">
          <a:xfrm>
            <a:off x="1060280" y="1866900"/>
            <a:ext cx="9550400" cy="457200"/>
          </a:xfrm>
          <a:prstGeom prst="rect">
            <a:avLst/>
          </a:prstGeom>
          <a:solidFill>
            <a:srgbClr val="FFFFFF"/>
          </a:solidFill>
          <a:ln w="12700">
            <a:solidFill>
              <a:srgbClr val="000000"/>
            </a:solidFill>
            <a:miter lim="800000"/>
            <a:headEnd/>
            <a:tailEnd/>
          </a:ln>
          <a:effectLst>
            <a:outerShdw dist="17961" dir="2700000" algn="ctr" rotWithShape="0">
              <a:srgbClr val="000000"/>
            </a:outerShdw>
          </a:effectLst>
        </p:spPr>
        <p:txBody>
          <a:bodyPr wrap="none" lIns="27124" tIns="38427" rIns="27124" bIns="38427"/>
          <a:lstStyle/>
          <a:p>
            <a:pPr>
              <a:defRPr/>
            </a:pPr>
            <a:endParaRPr lang="en-US"/>
          </a:p>
        </p:txBody>
      </p:sp>
      <p:sp>
        <p:nvSpPr>
          <p:cNvPr id="23560" name="Rectangle 8"/>
          <p:cNvSpPr>
            <a:spLocks noChangeArrowheads="1"/>
          </p:cNvSpPr>
          <p:nvPr/>
        </p:nvSpPr>
        <p:spPr bwMode="auto">
          <a:xfrm>
            <a:off x="1351214" y="1812926"/>
            <a:ext cx="1127336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124" tIns="38427" rIns="27124" bIns="38427"/>
          <a:lstStyle/>
          <a:p>
            <a:pPr defTabSz="1028700">
              <a:lnSpc>
                <a:spcPts val="3150"/>
              </a:lnSpc>
              <a:tabLst>
                <a:tab pos="514350" algn="l"/>
                <a:tab pos="1028700" algn="l"/>
                <a:tab pos="1543050" algn="l"/>
              </a:tabLst>
            </a:pPr>
            <a:r>
              <a:rPr lang="en-US" sz="2000" dirty="0">
                <a:latin typeface="Courier New" pitchFamily="49" charset="0"/>
              </a:rPr>
              <a:t>Router(</a:t>
            </a:r>
            <a:r>
              <a:rPr lang="en-US" sz="2000" dirty="0" err="1">
                <a:latin typeface="Courier New" pitchFamily="49" charset="0"/>
              </a:rPr>
              <a:t>config</a:t>
            </a:r>
            <a:r>
              <a:rPr lang="en-US" sz="2000" dirty="0">
                <a:latin typeface="Courier New" pitchFamily="49" charset="0"/>
              </a:rPr>
              <a:t>)#</a:t>
            </a:r>
            <a:r>
              <a:rPr lang="en-US" sz="2000" b="1" dirty="0">
                <a:latin typeface="Courier New" pitchFamily="49" charset="0"/>
              </a:rPr>
              <a:t>router </a:t>
            </a:r>
            <a:r>
              <a:rPr lang="en-US" sz="2000" b="1" dirty="0" err="1">
                <a:latin typeface="Courier New" pitchFamily="49" charset="0"/>
              </a:rPr>
              <a:t>ospf</a:t>
            </a:r>
            <a:r>
              <a:rPr lang="en-US" sz="2000" b="1" dirty="0">
                <a:latin typeface="Courier New" pitchFamily="49" charset="0"/>
              </a:rPr>
              <a:t> process-id</a:t>
            </a:r>
          </a:p>
        </p:txBody>
      </p:sp>
      <p:sp>
        <p:nvSpPr>
          <p:cNvPr id="23561" name="Rectangle 9"/>
          <p:cNvSpPr>
            <a:spLocks noChangeArrowheads="1"/>
          </p:cNvSpPr>
          <p:nvPr/>
        </p:nvSpPr>
        <p:spPr bwMode="auto">
          <a:xfrm>
            <a:off x="958680" y="2362200"/>
            <a:ext cx="965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124" tIns="38427" rIns="27124" bIns="38427"/>
          <a:lstStyle/>
          <a:p>
            <a:pPr marL="257175" indent="-257175" defTabSz="1028700">
              <a:lnSpc>
                <a:spcPct val="95000"/>
              </a:lnSpc>
              <a:spcBef>
                <a:spcPct val="50000"/>
              </a:spcBef>
              <a:buClr>
                <a:schemeClr val="folHlink"/>
              </a:buClr>
              <a:buFont typeface="Arial" charset="0"/>
              <a:buNone/>
            </a:pPr>
            <a:r>
              <a:rPr lang="en-US" b="1">
                <a:latin typeface="Garamond" pitchFamily="18" charset="0"/>
              </a:rPr>
              <a:t>Defines OSPF as the IP routing protocol</a:t>
            </a:r>
          </a:p>
          <a:p>
            <a:pPr marL="257175" indent="-257175" defTabSz="1028700">
              <a:lnSpc>
                <a:spcPct val="45000"/>
              </a:lnSpc>
              <a:spcBef>
                <a:spcPct val="50000"/>
              </a:spcBef>
              <a:buClr>
                <a:schemeClr val="folHlink"/>
              </a:buClr>
              <a:buFont typeface="Arial" charset="0"/>
              <a:buNone/>
            </a:pPr>
            <a:r>
              <a:rPr lang="en-US" b="1">
                <a:latin typeface="Garamond" pitchFamily="18" charset="0"/>
              </a:rPr>
              <a:t>Note: The process ID is locally significant and is needed </a:t>
            </a:r>
          </a:p>
          <a:p>
            <a:pPr marL="257175" indent="-257175" defTabSz="1028700">
              <a:lnSpc>
                <a:spcPct val="45000"/>
              </a:lnSpc>
              <a:spcBef>
                <a:spcPct val="50000"/>
              </a:spcBef>
              <a:buClr>
                <a:schemeClr val="folHlink"/>
              </a:buClr>
              <a:buFont typeface="Arial" charset="0"/>
              <a:buNone/>
            </a:pPr>
            <a:r>
              <a:rPr lang="en-US" b="1">
                <a:latin typeface="Garamond" pitchFamily="18" charset="0"/>
              </a:rPr>
              <a:t>to identify a unique instance of an OSPF database</a:t>
            </a:r>
          </a:p>
        </p:txBody>
      </p:sp>
      <p:sp>
        <p:nvSpPr>
          <p:cNvPr id="23562" name="Rectangle 10"/>
          <p:cNvSpPr>
            <a:spLocks noGrp="1" noChangeArrowheads="1"/>
          </p:cNvSpPr>
          <p:nvPr>
            <p:ph type="title"/>
          </p:nvPr>
        </p:nvSpPr>
        <p:spPr>
          <a:xfrm>
            <a:off x="548996" y="228600"/>
            <a:ext cx="10363200" cy="1143000"/>
          </a:xfrm>
        </p:spPr>
        <p:txBody>
          <a:bodyPr/>
          <a:lstStyle/>
          <a:p>
            <a:r>
              <a:rPr lang="en-US"/>
              <a:t>Configuring Single Area OSPF</a:t>
            </a:r>
          </a:p>
        </p:txBody>
      </p:sp>
    </p:spTree>
    <p:extLst>
      <p:ext uri="{BB962C8B-B14F-4D97-AF65-F5344CB8AC3E}">
        <p14:creationId xmlns:p14="http://schemas.microsoft.com/office/powerpoint/2010/main" val="286844472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88360" y="755655"/>
            <a:ext cx="10860616" cy="838200"/>
          </a:xfrm>
        </p:spPr>
        <p:txBody>
          <a:bodyPr/>
          <a:lstStyle/>
          <a:p>
            <a:r>
              <a:rPr lang="en-US" dirty="0"/>
              <a:t>OSPF Example:</a:t>
            </a:r>
            <a:br>
              <a:rPr lang="en-US" dirty="0"/>
            </a:br>
            <a:r>
              <a:rPr lang="en-US" dirty="0"/>
              <a:t>Single Area OSPF </a:t>
            </a:r>
          </a:p>
        </p:txBody>
      </p:sp>
      <p:graphicFrame>
        <p:nvGraphicFramePr>
          <p:cNvPr id="252972" name="Group 44"/>
          <p:cNvGraphicFramePr>
            <a:graphicFrameLocks noGrp="1"/>
          </p:cNvGraphicFramePr>
          <p:nvPr>
            <p:extLst>
              <p:ext uri="{D42A27DB-BD31-4B8C-83A1-F6EECF244321}">
                <p14:modId xmlns:p14="http://schemas.microsoft.com/office/powerpoint/2010/main" val="614712596"/>
              </p:ext>
            </p:extLst>
          </p:nvPr>
        </p:nvGraphicFramePr>
        <p:xfrm>
          <a:off x="628650" y="4591072"/>
          <a:ext cx="10801350" cy="2075704"/>
        </p:xfrm>
        <a:graphic>
          <a:graphicData uri="http://schemas.openxmlformats.org/drawingml/2006/table">
            <a:tbl>
              <a:tblPr/>
              <a:tblGrid>
                <a:gridCol w="5417292">
                  <a:extLst>
                    <a:ext uri="{9D8B030D-6E8A-4147-A177-3AD203B41FA5}">
                      <a16:colId xmlns:a16="http://schemas.microsoft.com/office/drawing/2014/main" val="20000"/>
                    </a:ext>
                  </a:extLst>
                </a:gridCol>
                <a:gridCol w="5384058">
                  <a:extLst>
                    <a:ext uri="{9D8B030D-6E8A-4147-A177-3AD203B41FA5}">
                      <a16:colId xmlns:a16="http://schemas.microsoft.com/office/drawing/2014/main" val="20001"/>
                    </a:ext>
                  </a:extLst>
                </a:gridCol>
              </a:tblGrid>
              <a:tr h="17986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800" b="1" i="0" u="sng" strike="noStrike" cap="none" normalizeH="0" baseline="0" dirty="0">
                          <a:ln>
                            <a:noFill/>
                          </a:ln>
                          <a:solidFill>
                            <a:schemeClr val="tx1"/>
                          </a:solidFill>
                          <a:effectLst/>
                          <a:latin typeface="Garamond" pitchFamily="18" charset="0"/>
                        </a:rPr>
                        <a:t>ON HYD: </a:t>
                      </a:r>
                      <a:endParaRPr kumimoji="0" lang="en-US" sz="1000" b="0" i="0" u="sng" strike="noStrike" cap="none" normalizeH="0" baseline="0" dirty="0">
                        <a:ln>
                          <a:noFill/>
                        </a:ln>
                        <a:solidFill>
                          <a:schemeClr val="tx1"/>
                        </a:solidFill>
                        <a:effectLst/>
                        <a:latin typeface="Garamond"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dirty="0">
                          <a:ln>
                            <a:noFill/>
                          </a:ln>
                          <a:solidFill>
                            <a:schemeClr val="tx1"/>
                          </a:solidFill>
                          <a:effectLst/>
                          <a:latin typeface="Garamond" pitchFamily="18" charset="0"/>
                        </a:rPr>
                        <a:t>HYD(</a:t>
                      </a:r>
                      <a:r>
                        <a:rPr kumimoji="0" lang="en-US" sz="1600" b="0" i="0" u="none" strike="noStrike" cap="none" normalizeH="0" baseline="0" dirty="0" err="1">
                          <a:ln>
                            <a:noFill/>
                          </a:ln>
                          <a:solidFill>
                            <a:schemeClr val="tx1"/>
                          </a:solidFill>
                          <a:effectLst/>
                          <a:latin typeface="Garamond" pitchFamily="18" charset="0"/>
                        </a:rPr>
                        <a:t>config</a:t>
                      </a:r>
                      <a:r>
                        <a:rPr kumimoji="0" lang="en-US" sz="1600" b="0" i="0" u="none" strike="noStrike" cap="none" normalizeH="0" baseline="0" dirty="0">
                          <a:ln>
                            <a:noFill/>
                          </a:ln>
                          <a:solidFill>
                            <a:schemeClr val="tx1"/>
                          </a:solidFill>
                          <a:effectLst/>
                          <a:latin typeface="Garamond" pitchFamily="18" charset="0"/>
                        </a:rPr>
                        <a:t>)# </a:t>
                      </a:r>
                      <a:r>
                        <a:rPr kumimoji="0" lang="en-US" sz="1600" b="0" i="0" u="none" strike="noStrike" cap="none" normalizeH="0" baseline="0" dirty="0" err="1">
                          <a:ln>
                            <a:noFill/>
                          </a:ln>
                          <a:solidFill>
                            <a:schemeClr val="tx1"/>
                          </a:solidFill>
                          <a:effectLst/>
                          <a:latin typeface="Garamond" pitchFamily="18" charset="0"/>
                        </a:rPr>
                        <a:t>ip</a:t>
                      </a:r>
                      <a:r>
                        <a:rPr kumimoji="0" lang="en-US" sz="1600" b="0" i="0" u="none" strike="noStrike" cap="none" normalizeH="0" baseline="0" dirty="0">
                          <a:ln>
                            <a:noFill/>
                          </a:ln>
                          <a:solidFill>
                            <a:schemeClr val="tx1"/>
                          </a:solidFill>
                          <a:effectLst/>
                          <a:latin typeface="Garamond" pitchFamily="18" charset="0"/>
                        </a:rPr>
                        <a:t> routing</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dirty="0">
                          <a:ln>
                            <a:noFill/>
                          </a:ln>
                          <a:solidFill>
                            <a:schemeClr val="tx1"/>
                          </a:solidFill>
                          <a:effectLst/>
                          <a:latin typeface="Garamond" pitchFamily="18" charset="0"/>
                        </a:rPr>
                        <a:t>HYD(</a:t>
                      </a:r>
                      <a:r>
                        <a:rPr kumimoji="0" lang="en-US" sz="1600" b="0" i="0" u="none" strike="noStrike" cap="none" normalizeH="0" baseline="0" dirty="0" err="1">
                          <a:ln>
                            <a:noFill/>
                          </a:ln>
                          <a:solidFill>
                            <a:schemeClr val="tx1"/>
                          </a:solidFill>
                          <a:effectLst/>
                          <a:latin typeface="Garamond" pitchFamily="18" charset="0"/>
                        </a:rPr>
                        <a:t>config</a:t>
                      </a:r>
                      <a:r>
                        <a:rPr kumimoji="0" lang="en-US" sz="1600" b="0" i="0" u="none" strike="noStrike" cap="none" normalizeH="0" baseline="0" dirty="0">
                          <a:ln>
                            <a:noFill/>
                          </a:ln>
                          <a:solidFill>
                            <a:schemeClr val="tx1"/>
                          </a:solidFill>
                          <a:effectLst/>
                          <a:latin typeface="Garamond" pitchFamily="18" charset="0"/>
                        </a:rPr>
                        <a:t>) # router </a:t>
                      </a:r>
                      <a:r>
                        <a:rPr kumimoji="0" lang="en-US" sz="1600" b="0" i="0" u="none" strike="noStrike" cap="none" normalizeH="0" baseline="0" dirty="0" err="1">
                          <a:ln>
                            <a:noFill/>
                          </a:ln>
                          <a:solidFill>
                            <a:schemeClr val="tx1"/>
                          </a:solidFill>
                          <a:effectLst/>
                          <a:latin typeface="Garamond" pitchFamily="18" charset="0"/>
                        </a:rPr>
                        <a:t>ospf</a:t>
                      </a:r>
                      <a:r>
                        <a:rPr kumimoji="0" lang="en-US" sz="1600" b="0" i="0" u="none" strike="noStrike" cap="none" normalizeH="0" baseline="0" dirty="0">
                          <a:ln>
                            <a:noFill/>
                          </a:ln>
                          <a:solidFill>
                            <a:schemeClr val="tx1"/>
                          </a:solidFill>
                          <a:effectLst/>
                          <a:latin typeface="Garamond" pitchFamily="18" charset="0"/>
                        </a:rPr>
                        <a:t>  2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dirty="0">
                          <a:ln>
                            <a:noFill/>
                          </a:ln>
                          <a:solidFill>
                            <a:schemeClr val="tx1"/>
                          </a:solidFill>
                          <a:effectLst/>
                          <a:latin typeface="Garamond" pitchFamily="18" charset="0"/>
                        </a:rPr>
                        <a:t>HYD(</a:t>
                      </a:r>
                      <a:r>
                        <a:rPr kumimoji="0" lang="en-US" sz="1600" b="0" i="0" u="none" strike="noStrike" cap="none" normalizeH="0" baseline="0" dirty="0" err="1">
                          <a:ln>
                            <a:noFill/>
                          </a:ln>
                          <a:solidFill>
                            <a:schemeClr val="tx1"/>
                          </a:solidFill>
                          <a:effectLst/>
                          <a:latin typeface="Garamond" pitchFamily="18" charset="0"/>
                        </a:rPr>
                        <a:t>config</a:t>
                      </a:r>
                      <a:r>
                        <a:rPr kumimoji="0" lang="en-US" sz="1600" b="0" i="0" u="none" strike="noStrike" cap="none" normalizeH="0" baseline="0" dirty="0">
                          <a:ln>
                            <a:noFill/>
                          </a:ln>
                          <a:solidFill>
                            <a:schemeClr val="tx1"/>
                          </a:solidFill>
                          <a:effectLst/>
                          <a:latin typeface="Garamond" pitchFamily="18" charset="0"/>
                        </a:rPr>
                        <a:t>-router) # network 10.0.0.0   0.255.255.255  area 0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dirty="0">
                          <a:ln>
                            <a:noFill/>
                          </a:ln>
                          <a:solidFill>
                            <a:schemeClr val="tx1"/>
                          </a:solidFill>
                          <a:effectLst/>
                          <a:latin typeface="Garamond" pitchFamily="18" charset="0"/>
                        </a:rPr>
                        <a:t>HYD(</a:t>
                      </a:r>
                      <a:r>
                        <a:rPr kumimoji="0" lang="en-US" sz="1600" b="0" i="0" u="none" strike="noStrike" cap="none" normalizeH="0" baseline="0" dirty="0" err="1">
                          <a:ln>
                            <a:noFill/>
                          </a:ln>
                          <a:solidFill>
                            <a:schemeClr val="tx1"/>
                          </a:solidFill>
                          <a:effectLst/>
                          <a:latin typeface="Garamond" pitchFamily="18" charset="0"/>
                        </a:rPr>
                        <a:t>config</a:t>
                      </a:r>
                      <a:r>
                        <a:rPr kumimoji="0" lang="en-US" sz="1600" b="0" i="0" u="none" strike="noStrike" cap="none" normalizeH="0" baseline="0" dirty="0">
                          <a:ln>
                            <a:noFill/>
                          </a:ln>
                          <a:solidFill>
                            <a:schemeClr val="tx1"/>
                          </a:solidFill>
                          <a:effectLst/>
                          <a:latin typeface="Garamond" pitchFamily="18" charset="0"/>
                        </a:rPr>
                        <a:t>-router) # network 1.0.0.0     0.255.255.255  area 0 </a:t>
                      </a:r>
                    </a:p>
                  </a:txBody>
                  <a:tcPr marL="121920" marR="121920"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Tx/>
                        <a:buSzTx/>
                        <a:buFontTx/>
                        <a:buNone/>
                        <a:tabLst/>
                      </a:pPr>
                      <a:r>
                        <a:rPr kumimoji="0" lang="en-US" sz="1800" b="1" i="0" u="sng" strike="noStrike" cap="none" normalizeH="0" baseline="0" dirty="0">
                          <a:ln>
                            <a:noFill/>
                          </a:ln>
                          <a:solidFill>
                            <a:schemeClr val="tx1"/>
                          </a:solidFill>
                          <a:effectLst/>
                          <a:latin typeface="Garamond" pitchFamily="18" charset="0"/>
                        </a:rPr>
                        <a:t>ON KSA: </a:t>
                      </a:r>
                      <a:endParaRPr kumimoji="0" lang="en-US" sz="1000" b="0" i="0" u="sng" strike="noStrike" cap="none" normalizeH="0" baseline="0" dirty="0">
                        <a:ln>
                          <a:noFill/>
                        </a:ln>
                        <a:solidFill>
                          <a:schemeClr val="tx1"/>
                        </a:solidFill>
                        <a:effectLst/>
                        <a:latin typeface="Garamond" pitchFamily="18" charset="0"/>
                      </a:endParaRPr>
                    </a:p>
                    <a:p>
                      <a:pPr marL="0" marR="0" lvl="0" indent="0" algn="l" defTabSz="914400" rtl="0" eaLnBrk="0" fontAlgn="base" latinLnBrk="0" hangingPunct="0">
                        <a:lnSpc>
                          <a:spcPct val="9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Garamond" pitchFamily="18" charset="0"/>
                        </a:rPr>
                        <a:t>HYD(</a:t>
                      </a:r>
                      <a:r>
                        <a:rPr kumimoji="0" lang="en-US" sz="1600" b="0" i="0" u="none" strike="noStrike" cap="none" normalizeH="0" baseline="0" dirty="0" err="1">
                          <a:ln>
                            <a:noFill/>
                          </a:ln>
                          <a:solidFill>
                            <a:schemeClr val="tx1"/>
                          </a:solidFill>
                          <a:effectLst/>
                          <a:latin typeface="Garamond" pitchFamily="18" charset="0"/>
                        </a:rPr>
                        <a:t>config</a:t>
                      </a:r>
                      <a:r>
                        <a:rPr kumimoji="0" lang="en-US" sz="1600" b="0" i="0" u="none" strike="noStrike" cap="none" normalizeH="0" baseline="0" dirty="0">
                          <a:ln>
                            <a:noFill/>
                          </a:ln>
                          <a:solidFill>
                            <a:schemeClr val="tx1"/>
                          </a:solidFill>
                          <a:effectLst/>
                          <a:latin typeface="Garamond" pitchFamily="18" charset="0"/>
                        </a:rPr>
                        <a:t>)# </a:t>
                      </a:r>
                      <a:r>
                        <a:rPr kumimoji="0" lang="en-US" sz="1600" b="0" i="0" u="none" strike="noStrike" cap="none" normalizeH="0" baseline="0" dirty="0" err="1">
                          <a:ln>
                            <a:noFill/>
                          </a:ln>
                          <a:solidFill>
                            <a:schemeClr val="tx1"/>
                          </a:solidFill>
                          <a:effectLst/>
                          <a:latin typeface="Garamond" pitchFamily="18" charset="0"/>
                        </a:rPr>
                        <a:t>ip</a:t>
                      </a:r>
                      <a:r>
                        <a:rPr kumimoji="0" lang="en-US" sz="1600" b="0" i="0" u="none" strike="noStrike" cap="none" normalizeH="0" baseline="0" dirty="0">
                          <a:ln>
                            <a:noFill/>
                          </a:ln>
                          <a:solidFill>
                            <a:schemeClr val="tx1"/>
                          </a:solidFill>
                          <a:effectLst/>
                          <a:latin typeface="Garamond" pitchFamily="18" charset="0"/>
                        </a:rPr>
                        <a:t> routing</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Garamond" pitchFamily="18" charset="0"/>
                        </a:rPr>
                        <a:t>KSA(</a:t>
                      </a:r>
                      <a:r>
                        <a:rPr kumimoji="0" lang="en-US" sz="1600" b="0" i="0" u="none" strike="noStrike" cap="none" normalizeH="0" baseline="0" dirty="0" err="1">
                          <a:ln>
                            <a:noFill/>
                          </a:ln>
                          <a:solidFill>
                            <a:schemeClr val="tx1"/>
                          </a:solidFill>
                          <a:effectLst/>
                          <a:latin typeface="Garamond" pitchFamily="18" charset="0"/>
                        </a:rPr>
                        <a:t>config</a:t>
                      </a:r>
                      <a:r>
                        <a:rPr kumimoji="0" lang="en-US" sz="1600" b="0" i="0" u="none" strike="noStrike" cap="none" normalizeH="0" baseline="0" dirty="0">
                          <a:ln>
                            <a:noFill/>
                          </a:ln>
                          <a:solidFill>
                            <a:schemeClr val="tx1"/>
                          </a:solidFill>
                          <a:effectLst/>
                          <a:latin typeface="Garamond" pitchFamily="18" charset="0"/>
                        </a:rPr>
                        <a:t>) # router </a:t>
                      </a:r>
                      <a:r>
                        <a:rPr kumimoji="0" lang="en-US" sz="1600" b="0" i="0" u="none" strike="noStrike" cap="none" normalizeH="0" baseline="0" dirty="0" err="1">
                          <a:ln>
                            <a:noFill/>
                          </a:ln>
                          <a:solidFill>
                            <a:schemeClr val="tx1"/>
                          </a:solidFill>
                          <a:effectLst/>
                          <a:latin typeface="Garamond" pitchFamily="18" charset="0"/>
                        </a:rPr>
                        <a:t>ospf</a:t>
                      </a:r>
                      <a:r>
                        <a:rPr kumimoji="0" lang="en-US" sz="1600" b="0" i="0" u="none" strike="noStrike" cap="none" normalizeH="0" baseline="0" dirty="0">
                          <a:ln>
                            <a:noFill/>
                          </a:ln>
                          <a:solidFill>
                            <a:schemeClr val="tx1"/>
                          </a:solidFill>
                          <a:effectLst/>
                          <a:latin typeface="Garamond" pitchFamily="18" charset="0"/>
                        </a:rPr>
                        <a:t> 2 </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Garamond" pitchFamily="18" charset="0"/>
                        </a:rPr>
                        <a:t>KSA(</a:t>
                      </a:r>
                      <a:r>
                        <a:rPr kumimoji="0" lang="en-US" sz="1600" b="0" i="0" u="none" strike="noStrike" cap="none" normalizeH="0" baseline="0" dirty="0" err="1">
                          <a:ln>
                            <a:noFill/>
                          </a:ln>
                          <a:solidFill>
                            <a:schemeClr val="tx1"/>
                          </a:solidFill>
                          <a:effectLst/>
                          <a:latin typeface="Garamond" pitchFamily="18" charset="0"/>
                        </a:rPr>
                        <a:t>config</a:t>
                      </a:r>
                      <a:r>
                        <a:rPr kumimoji="0" lang="en-US" sz="1600" b="0" i="0" u="none" strike="noStrike" cap="none" normalizeH="0" baseline="0" dirty="0">
                          <a:ln>
                            <a:noFill/>
                          </a:ln>
                          <a:solidFill>
                            <a:schemeClr val="tx1"/>
                          </a:solidFill>
                          <a:effectLst/>
                          <a:latin typeface="Garamond" pitchFamily="18" charset="0"/>
                        </a:rPr>
                        <a:t>-router) # network 20.0.0.0   0.255.255.255  area 0 </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Garamond" pitchFamily="18" charset="0"/>
                        </a:rPr>
                        <a:t>KSA(</a:t>
                      </a:r>
                      <a:r>
                        <a:rPr kumimoji="0" lang="en-US" sz="1600" b="0" i="0" u="none" strike="noStrike" cap="none" normalizeH="0" baseline="0" dirty="0" err="1">
                          <a:ln>
                            <a:noFill/>
                          </a:ln>
                          <a:solidFill>
                            <a:schemeClr val="tx1"/>
                          </a:solidFill>
                          <a:effectLst/>
                          <a:latin typeface="Garamond" pitchFamily="18" charset="0"/>
                        </a:rPr>
                        <a:t>config</a:t>
                      </a:r>
                      <a:r>
                        <a:rPr kumimoji="0" lang="en-US" sz="1600" b="0" i="0" u="none" strike="noStrike" cap="none" normalizeH="0" baseline="0" dirty="0">
                          <a:ln>
                            <a:noFill/>
                          </a:ln>
                          <a:solidFill>
                            <a:schemeClr val="tx1"/>
                          </a:solidFill>
                          <a:effectLst/>
                          <a:latin typeface="Garamond" pitchFamily="18" charset="0"/>
                        </a:rPr>
                        <a:t>-router) # network </a:t>
                      </a:r>
                      <a:r>
                        <a:rPr kumimoji="0" lang="en-US" sz="1600" b="0" i="0" u="none" strike="noStrike" cap="none" normalizeH="0" baseline="0">
                          <a:ln>
                            <a:noFill/>
                          </a:ln>
                          <a:solidFill>
                            <a:schemeClr val="tx1"/>
                          </a:solidFill>
                          <a:effectLst/>
                          <a:latin typeface="Garamond" pitchFamily="18" charset="0"/>
                        </a:rPr>
                        <a:t>1.0.0.0     0.255.255.255  </a:t>
                      </a:r>
                      <a:r>
                        <a:rPr kumimoji="0" lang="en-US" sz="1600" b="0" i="0" u="none" strike="noStrike" cap="none" normalizeH="0" baseline="0" dirty="0">
                          <a:ln>
                            <a:noFill/>
                          </a:ln>
                          <a:solidFill>
                            <a:schemeClr val="tx1"/>
                          </a:solidFill>
                          <a:effectLst/>
                          <a:latin typeface="Garamond" pitchFamily="18" charset="0"/>
                        </a:rPr>
                        <a:t>area 0 </a:t>
                      </a:r>
                    </a:p>
                    <a:p>
                      <a:pPr marL="0" marR="0" lvl="0" indent="0" algn="l" defTabSz="914400" rtl="0" eaLnBrk="0" fontAlgn="base" latinLnBrk="0" hangingPunct="0">
                        <a:lnSpc>
                          <a:spcPct val="9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Garamond" pitchFamily="18" charset="0"/>
                        </a:rPr>
                        <a:t>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tx1"/>
                        </a:solidFill>
                        <a:effectLst/>
                        <a:latin typeface="Garamond" pitchFamily="18" charset="0"/>
                      </a:endParaRPr>
                    </a:p>
                  </a:txBody>
                  <a:tcPr marL="121920" marR="121920"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912" y="766762"/>
            <a:ext cx="470535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1670524" y="2895600"/>
            <a:ext cx="8015816" cy="488950"/>
          </a:xfrm>
          <a:prstGeom prst="rect">
            <a:avLst/>
          </a:prstGeom>
          <a:solidFill>
            <a:schemeClr val="bg1"/>
          </a:solidFill>
          <a:ln w="9525">
            <a:solidFill>
              <a:schemeClr val="tx1"/>
            </a:solidFill>
            <a:miter lim="800000"/>
            <a:headEnd/>
            <a:tailEnd/>
          </a:ln>
          <a:effectLst>
            <a:outerShdw dist="17961" dir="2700000" algn="ctr" rotWithShape="0">
              <a:schemeClr val="bg2"/>
            </a:outerShdw>
          </a:effectLst>
        </p:spPr>
        <p:txBody>
          <a:bodyPr wrap="none" lIns="24110" tIns="34157" rIns="24110" bIns="34157"/>
          <a:lstStyle/>
          <a:p>
            <a:pPr>
              <a:defRPr/>
            </a:pPr>
            <a:endParaRPr lang="en-US"/>
          </a:p>
        </p:txBody>
      </p:sp>
      <p:sp>
        <p:nvSpPr>
          <p:cNvPr id="254979" name="Rectangle 3"/>
          <p:cNvSpPr>
            <a:spLocks noChangeArrowheads="1"/>
          </p:cNvSpPr>
          <p:nvPr/>
        </p:nvSpPr>
        <p:spPr bwMode="auto">
          <a:xfrm>
            <a:off x="1670524" y="4191000"/>
            <a:ext cx="8015816" cy="488950"/>
          </a:xfrm>
          <a:prstGeom prst="rect">
            <a:avLst/>
          </a:prstGeom>
          <a:solidFill>
            <a:schemeClr val="bg1"/>
          </a:solidFill>
          <a:ln w="9525">
            <a:solidFill>
              <a:schemeClr val="tx1"/>
            </a:solidFill>
            <a:miter lim="800000"/>
            <a:headEnd/>
            <a:tailEnd/>
          </a:ln>
          <a:effectLst>
            <a:outerShdw dist="17961" dir="2700000" algn="ctr" rotWithShape="0">
              <a:schemeClr val="bg2"/>
            </a:outerShdw>
          </a:effectLst>
        </p:spPr>
        <p:txBody>
          <a:bodyPr wrap="none" lIns="24110" tIns="34157" rIns="24110" bIns="34157"/>
          <a:lstStyle/>
          <a:p>
            <a:pPr>
              <a:defRPr/>
            </a:pPr>
            <a:endParaRPr lang="en-US"/>
          </a:p>
        </p:txBody>
      </p:sp>
      <p:sp>
        <p:nvSpPr>
          <p:cNvPr id="254980" name="Rectangle 4"/>
          <p:cNvSpPr>
            <a:spLocks noChangeArrowheads="1"/>
          </p:cNvSpPr>
          <p:nvPr/>
        </p:nvSpPr>
        <p:spPr bwMode="auto">
          <a:xfrm>
            <a:off x="1670524" y="5334000"/>
            <a:ext cx="8015816" cy="488950"/>
          </a:xfrm>
          <a:prstGeom prst="rect">
            <a:avLst/>
          </a:prstGeom>
          <a:solidFill>
            <a:schemeClr val="bg1"/>
          </a:solidFill>
          <a:ln w="9525">
            <a:solidFill>
              <a:schemeClr val="tx1"/>
            </a:solidFill>
            <a:miter lim="800000"/>
            <a:headEnd/>
            <a:tailEnd/>
          </a:ln>
          <a:effectLst>
            <a:outerShdw dist="17961" dir="2700000" algn="ctr" rotWithShape="0">
              <a:schemeClr val="bg2"/>
            </a:outerShdw>
          </a:effectLst>
        </p:spPr>
        <p:txBody>
          <a:bodyPr wrap="none" lIns="24110" tIns="34157" rIns="24110" bIns="34157"/>
          <a:lstStyle/>
          <a:p>
            <a:pPr>
              <a:defRPr/>
            </a:pPr>
            <a:endParaRPr lang="en-US"/>
          </a:p>
        </p:txBody>
      </p:sp>
      <p:sp>
        <p:nvSpPr>
          <p:cNvPr id="25605" name="Rectangle 5"/>
          <p:cNvSpPr>
            <a:spLocks noChangeArrowheads="1"/>
          </p:cNvSpPr>
          <p:nvPr/>
        </p:nvSpPr>
        <p:spPr bwMode="auto">
          <a:xfrm>
            <a:off x="1841974" y="4278314"/>
            <a:ext cx="4129617"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110" tIns="34157" rIns="24110" bIns="34157"/>
          <a:lstStyle/>
          <a:p>
            <a:pPr defTabSz="1028700">
              <a:lnSpc>
                <a:spcPts val="2250"/>
              </a:lnSpc>
              <a:spcAft>
                <a:spcPts val="900"/>
              </a:spcAft>
              <a:tabLst>
                <a:tab pos="514350" algn="l"/>
                <a:tab pos="1028700" algn="l"/>
                <a:tab pos="1543050" algn="l"/>
              </a:tabLst>
            </a:pPr>
            <a:r>
              <a:rPr lang="en-US" sz="2000">
                <a:latin typeface="Courier New" pitchFamily="49" charset="0"/>
              </a:rPr>
              <a:t>Router#</a:t>
            </a:r>
            <a:r>
              <a:rPr lang="en-US" sz="2000" b="1">
                <a:latin typeface="Courier New" pitchFamily="49" charset="0"/>
              </a:rPr>
              <a:t>show ip ospf interface</a:t>
            </a:r>
          </a:p>
        </p:txBody>
      </p:sp>
      <p:sp>
        <p:nvSpPr>
          <p:cNvPr id="25606" name="Rectangle 6"/>
          <p:cNvSpPr>
            <a:spLocks noGrp="1" noChangeArrowheads="1"/>
          </p:cNvSpPr>
          <p:nvPr>
            <p:ph type="title"/>
          </p:nvPr>
        </p:nvSpPr>
        <p:spPr>
          <a:xfrm>
            <a:off x="1456740" y="381000"/>
            <a:ext cx="8839200" cy="1143000"/>
          </a:xfrm>
        </p:spPr>
        <p:txBody>
          <a:bodyPr/>
          <a:lstStyle/>
          <a:p>
            <a:r>
              <a:rPr lang="en-US">
                <a:solidFill>
                  <a:schemeClr val="tx1"/>
                </a:solidFill>
              </a:rPr>
              <a:t>Verifying the OSPF Configuration</a:t>
            </a:r>
          </a:p>
        </p:txBody>
      </p:sp>
      <p:sp>
        <p:nvSpPr>
          <p:cNvPr id="25607" name="Rectangle 7"/>
          <p:cNvSpPr>
            <a:spLocks noChangeArrowheads="1"/>
          </p:cNvSpPr>
          <p:nvPr/>
        </p:nvSpPr>
        <p:spPr bwMode="auto">
          <a:xfrm>
            <a:off x="1670525" y="4800600"/>
            <a:ext cx="4279986" cy="39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p>
            <a:pPr defTabSz="1028700">
              <a:lnSpc>
                <a:spcPct val="95000"/>
              </a:lnSpc>
              <a:spcBef>
                <a:spcPct val="50000"/>
              </a:spcBef>
              <a:buClr>
                <a:schemeClr val="folHlink"/>
              </a:buClr>
              <a:buFont typeface="Arial" charset="0"/>
              <a:buNone/>
            </a:pPr>
            <a:r>
              <a:rPr lang="en-US" sz="2000">
                <a:latin typeface="Garamond" pitchFamily="18" charset="0"/>
              </a:rPr>
              <a:t>  </a:t>
            </a:r>
            <a:r>
              <a:rPr lang="en-US">
                <a:latin typeface="Garamond" pitchFamily="18" charset="0"/>
              </a:rPr>
              <a:t>Displays area-ID and adjacency information</a:t>
            </a:r>
          </a:p>
        </p:txBody>
      </p:sp>
      <p:sp>
        <p:nvSpPr>
          <p:cNvPr id="254984" name="Rectangle 8"/>
          <p:cNvSpPr>
            <a:spLocks noChangeArrowheads="1"/>
          </p:cNvSpPr>
          <p:nvPr/>
        </p:nvSpPr>
        <p:spPr bwMode="auto">
          <a:xfrm>
            <a:off x="1670524" y="1641475"/>
            <a:ext cx="8015816" cy="488950"/>
          </a:xfrm>
          <a:prstGeom prst="rect">
            <a:avLst/>
          </a:prstGeom>
          <a:solidFill>
            <a:schemeClr val="bg1"/>
          </a:solidFill>
          <a:ln w="9525">
            <a:solidFill>
              <a:schemeClr val="tx1"/>
            </a:solidFill>
            <a:miter lim="800000"/>
            <a:headEnd/>
            <a:tailEnd/>
          </a:ln>
          <a:effectLst>
            <a:outerShdw dist="17961" dir="2700000" algn="ctr" rotWithShape="0">
              <a:schemeClr val="bg2"/>
            </a:outerShdw>
          </a:effectLst>
        </p:spPr>
        <p:txBody>
          <a:bodyPr wrap="none" lIns="24110" tIns="34157" rIns="24110" bIns="34157"/>
          <a:lstStyle/>
          <a:p>
            <a:pPr>
              <a:defRPr/>
            </a:pPr>
            <a:endParaRPr lang="en-US"/>
          </a:p>
        </p:txBody>
      </p:sp>
      <p:sp>
        <p:nvSpPr>
          <p:cNvPr id="25609" name="Rectangle 9"/>
          <p:cNvSpPr>
            <a:spLocks noChangeArrowheads="1"/>
          </p:cNvSpPr>
          <p:nvPr/>
        </p:nvSpPr>
        <p:spPr bwMode="auto">
          <a:xfrm>
            <a:off x="1793291" y="1720850"/>
            <a:ext cx="3765549"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110" tIns="34157" rIns="24110" bIns="34157"/>
          <a:lstStyle/>
          <a:p>
            <a:pPr defTabSz="1028700">
              <a:lnSpc>
                <a:spcPts val="2250"/>
              </a:lnSpc>
              <a:spcAft>
                <a:spcPts val="900"/>
              </a:spcAft>
              <a:tabLst>
                <a:tab pos="514350" algn="l"/>
                <a:tab pos="1028700" algn="l"/>
                <a:tab pos="1543050" algn="l"/>
              </a:tabLst>
            </a:pPr>
            <a:r>
              <a:rPr lang="en-US" sz="2000">
                <a:latin typeface="Courier New" pitchFamily="49" charset="0"/>
              </a:rPr>
              <a:t>Router#</a:t>
            </a:r>
            <a:r>
              <a:rPr lang="en-US" sz="2000" b="1">
                <a:latin typeface="Courier New" pitchFamily="49" charset="0"/>
              </a:rPr>
              <a:t>show ip protocols</a:t>
            </a:r>
          </a:p>
        </p:txBody>
      </p:sp>
      <p:sp>
        <p:nvSpPr>
          <p:cNvPr id="25610" name="Rectangle 10"/>
          <p:cNvSpPr>
            <a:spLocks noChangeArrowheads="1"/>
          </p:cNvSpPr>
          <p:nvPr/>
        </p:nvSpPr>
        <p:spPr bwMode="auto">
          <a:xfrm>
            <a:off x="1670524" y="2286000"/>
            <a:ext cx="7981949"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p>
            <a:pPr defTabSz="1028700">
              <a:lnSpc>
                <a:spcPct val="95000"/>
              </a:lnSpc>
              <a:spcBef>
                <a:spcPct val="50000"/>
              </a:spcBef>
              <a:buClr>
                <a:schemeClr val="folHlink"/>
              </a:buClr>
              <a:buFont typeface="Arial" charset="0"/>
              <a:buNone/>
            </a:pPr>
            <a:r>
              <a:rPr lang="en-US" sz="2000"/>
              <a:t>  </a:t>
            </a:r>
            <a:r>
              <a:rPr lang="en-US">
                <a:latin typeface="Garamond" pitchFamily="18" charset="0"/>
              </a:rPr>
              <a:t>Verifies that OSPF is configured</a:t>
            </a:r>
          </a:p>
        </p:txBody>
      </p:sp>
      <p:sp>
        <p:nvSpPr>
          <p:cNvPr id="25611" name="Rectangle 11"/>
          <p:cNvSpPr>
            <a:spLocks noChangeArrowheads="1"/>
          </p:cNvSpPr>
          <p:nvPr/>
        </p:nvSpPr>
        <p:spPr bwMode="auto">
          <a:xfrm>
            <a:off x="1825040" y="2963864"/>
            <a:ext cx="375073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110" tIns="34157" rIns="24110" bIns="34157"/>
          <a:lstStyle/>
          <a:p>
            <a:pPr defTabSz="1028700">
              <a:lnSpc>
                <a:spcPts val="2250"/>
              </a:lnSpc>
              <a:spcAft>
                <a:spcPts val="900"/>
              </a:spcAft>
              <a:tabLst>
                <a:tab pos="514350" algn="l"/>
                <a:tab pos="1028700" algn="l"/>
                <a:tab pos="1543050" algn="l"/>
              </a:tabLst>
            </a:pPr>
            <a:r>
              <a:rPr lang="en-US" sz="2000">
                <a:latin typeface="Courier New" pitchFamily="49" charset="0"/>
              </a:rPr>
              <a:t>Router#</a:t>
            </a:r>
            <a:r>
              <a:rPr lang="en-US" sz="2000" b="1">
                <a:latin typeface="Courier New" pitchFamily="49" charset="0"/>
              </a:rPr>
              <a:t>show ip route</a:t>
            </a:r>
          </a:p>
        </p:txBody>
      </p:sp>
      <p:sp>
        <p:nvSpPr>
          <p:cNvPr id="25612" name="Rectangle 12"/>
          <p:cNvSpPr>
            <a:spLocks noChangeArrowheads="1"/>
          </p:cNvSpPr>
          <p:nvPr/>
        </p:nvSpPr>
        <p:spPr bwMode="auto">
          <a:xfrm>
            <a:off x="1670524" y="3505201"/>
            <a:ext cx="4229715" cy="36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84" tIns="51793" rIns="103584" bIns="51793">
            <a:spAutoFit/>
          </a:bodyPr>
          <a:lstStyle/>
          <a:p>
            <a:pPr defTabSz="1028700">
              <a:lnSpc>
                <a:spcPct val="95000"/>
              </a:lnSpc>
              <a:spcBef>
                <a:spcPct val="50000"/>
              </a:spcBef>
              <a:buClr>
                <a:schemeClr val="folHlink"/>
              </a:buClr>
              <a:buFont typeface="Arial" charset="0"/>
              <a:buNone/>
            </a:pPr>
            <a:r>
              <a:rPr lang="en-US"/>
              <a:t>  </a:t>
            </a:r>
            <a:r>
              <a:rPr lang="en-US">
                <a:latin typeface="Garamond" pitchFamily="18" charset="0"/>
              </a:rPr>
              <a:t>Displays all the routes learned by the router</a:t>
            </a:r>
          </a:p>
        </p:txBody>
      </p:sp>
      <p:sp>
        <p:nvSpPr>
          <p:cNvPr id="25613" name="Rectangle 13"/>
          <p:cNvSpPr>
            <a:spLocks noChangeArrowheads="1"/>
          </p:cNvSpPr>
          <p:nvPr/>
        </p:nvSpPr>
        <p:spPr bwMode="auto">
          <a:xfrm>
            <a:off x="1772124" y="5410200"/>
            <a:ext cx="4129616"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110" tIns="34157" rIns="24110" bIns="34157"/>
          <a:lstStyle/>
          <a:p>
            <a:pPr defTabSz="1028700">
              <a:lnSpc>
                <a:spcPts val="2250"/>
              </a:lnSpc>
              <a:spcAft>
                <a:spcPts val="900"/>
              </a:spcAft>
              <a:tabLst>
                <a:tab pos="514350" algn="l"/>
                <a:tab pos="1028700" algn="l"/>
                <a:tab pos="1543050" algn="l"/>
              </a:tabLst>
            </a:pPr>
            <a:r>
              <a:rPr lang="en-US" sz="2000">
                <a:latin typeface="Courier New" pitchFamily="49" charset="0"/>
              </a:rPr>
              <a:t>Router#</a:t>
            </a:r>
            <a:r>
              <a:rPr lang="en-US" sz="2000" b="1">
                <a:latin typeface="Courier New" pitchFamily="49" charset="0"/>
              </a:rPr>
              <a:t>show ip ospf neighbor</a:t>
            </a:r>
          </a:p>
        </p:txBody>
      </p:sp>
      <p:sp>
        <p:nvSpPr>
          <p:cNvPr id="25614" name="Rectangle 14"/>
          <p:cNvSpPr>
            <a:spLocks noChangeArrowheads="1"/>
          </p:cNvSpPr>
          <p:nvPr/>
        </p:nvSpPr>
        <p:spPr bwMode="auto">
          <a:xfrm>
            <a:off x="1558340" y="5943600"/>
            <a:ext cx="9956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84" tIns="51793" rIns="103584" bIns="51793">
            <a:spAutoFit/>
          </a:bodyPr>
          <a:lstStyle/>
          <a:p>
            <a:pPr defTabSz="1028700">
              <a:lnSpc>
                <a:spcPct val="95000"/>
              </a:lnSpc>
              <a:spcBef>
                <a:spcPct val="50000"/>
              </a:spcBef>
              <a:buClr>
                <a:schemeClr val="folHlink"/>
              </a:buClr>
              <a:buFont typeface="Arial" charset="0"/>
              <a:buNone/>
            </a:pPr>
            <a:r>
              <a:rPr lang="en-US" sz="2000">
                <a:latin typeface="Garamond" pitchFamily="18" charset="0"/>
              </a:rPr>
              <a:t>  </a:t>
            </a:r>
            <a:r>
              <a:rPr lang="en-US">
                <a:latin typeface="Garamond" pitchFamily="18" charset="0"/>
              </a:rPr>
              <a:t>Displays OSPF-neighbor information on a per-interface basis</a:t>
            </a:r>
          </a:p>
        </p:txBody>
      </p:sp>
    </p:spTree>
    <p:extLst>
      <p:ext uri="{BB962C8B-B14F-4D97-AF65-F5344CB8AC3E}">
        <p14:creationId xmlns:p14="http://schemas.microsoft.com/office/powerpoint/2010/main" val="359310287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7" y="1071561"/>
            <a:ext cx="8353425" cy="509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920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Area OSPF</a:t>
            </a:r>
          </a:p>
        </p:txBody>
      </p:sp>
      <p:sp>
        <p:nvSpPr>
          <p:cNvPr id="3" name="TextBox 2"/>
          <p:cNvSpPr txBox="1"/>
          <p:nvPr/>
        </p:nvSpPr>
        <p:spPr>
          <a:xfrm>
            <a:off x="914400" y="1743075"/>
            <a:ext cx="6700838" cy="3693319"/>
          </a:xfrm>
          <a:prstGeom prst="rect">
            <a:avLst/>
          </a:prstGeom>
          <a:noFill/>
        </p:spPr>
        <p:txBody>
          <a:bodyPr wrap="square" rtlCol="0">
            <a:spAutoFit/>
          </a:bodyPr>
          <a:lstStyle/>
          <a:p>
            <a:r>
              <a:rPr lang="en-US" b="1" dirty="0"/>
              <a:t>ON HYD: </a:t>
            </a:r>
          </a:p>
          <a:p>
            <a:r>
              <a:rPr lang="en-US" dirty="0"/>
              <a:t> </a:t>
            </a:r>
          </a:p>
          <a:p>
            <a:r>
              <a:rPr lang="en-US" dirty="0"/>
              <a:t>HYD # </a:t>
            </a:r>
            <a:r>
              <a:rPr lang="en-US" dirty="0" err="1"/>
              <a:t>config</a:t>
            </a:r>
            <a:r>
              <a:rPr lang="en-US" dirty="0"/>
              <a:t> terminal </a:t>
            </a:r>
          </a:p>
          <a:p>
            <a:r>
              <a:rPr lang="en-US" dirty="0"/>
              <a:t>HYD(</a:t>
            </a:r>
            <a:r>
              <a:rPr lang="en-US" dirty="0" err="1"/>
              <a:t>config</a:t>
            </a:r>
            <a:r>
              <a:rPr lang="en-US" dirty="0"/>
              <a:t>) # </a:t>
            </a:r>
            <a:r>
              <a:rPr lang="en-US" dirty="0" err="1"/>
              <a:t>ip</a:t>
            </a:r>
            <a:r>
              <a:rPr lang="en-US" dirty="0"/>
              <a:t> routing </a:t>
            </a:r>
          </a:p>
          <a:p>
            <a:r>
              <a:rPr lang="en-US" dirty="0"/>
              <a:t>HYD(</a:t>
            </a:r>
            <a:r>
              <a:rPr lang="en-US" dirty="0" err="1"/>
              <a:t>config</a:t>
            </a:r>
            <a:r>
              <a:rPr lang="en-US" dirty="0"/>
              <a:t>) # router </a:t>
            </a:r>
            <a:r>
              <a:rPr lang="en-US" dirty="0" err="1"/>
              <a:t>ospf</a:t>
            </a:r>
            <a:r>
              <a:rPr lang="en-US" dirty="0"/>
              <a:t>  2 </a:t>
            </a:r>
          </a:p>
          <a:p>
            <a:r>
              <a:rPr lang="en-US" dirty="0"/>
              <a:t>HYD(</a:t>
            </a:r>
            <a:r>
              <a:rPr lang="en-US" dirty="0" err="1"/>
              <a:t>config</a:t>
            </a:r>
            <a:r>
              <a:rPr lang="en-US" dirty="0"/>
              <a:t>-router) # network 10.0.0.0 0.255.255.255  area 1 </a:t>
            </a:r>
          </a:p>
          <a:p>
            <a:r>
              <a:rPr lang="en-US" dirty="0"/>
              <a:t>HYD(</a:t>
            </a:r>
            <a:r>
              <a:rPr lang="en-US" dirty="0" err="1"/>
              <a:t>config</a:t>
            </a:r>
            <a:r>
              <a:rPr lang="en-US" dirty="0"/>
              <a:t>-router) # network 1.0.0.0  0.255.255.255  area 1 </a:t>
            </a:r>
          </a:p>
          <a:p>
            <a:r>
              <a:rPr lang="en-US" dirty="0"/>
              <a:t>HYD(</a:t>
            </a:r>
            <a:r>
              <a:rPr lang="en-US" dirty="0" err="1"/>
              <a:t>config</a:t>
            </a:r>
            <a:r>
              <a:rPr lang="en-US" dirty="0"/>
              <a:t>-router) # exit </a:t>
            </a:r>
          </a:p>
          <a:p>
            <a:r>
              <a:rPr lang="en-US" dirty="0"/>
              <a:t>HYD(</a:t>
            </a:r>
            <a:r>
              <a:rPr lang="en-US" dirty="0" err="1"/>
              <a:t>config</a:t>
            </a:r>
            <a:r>
              <a:rPr lang="en-US" dirty="0"/>
              <a:t>) # exit </a:t>
            </a:r>
          </a:p>
          <a:p>
            <a:r>
              <a:rPr lang="en-US" dirty="0"/>
              <a:t> </a:t>
            </a:r>
          </a:p>
          <a:p>
            <a:r>
              <a:rPr lang="en-US" dirty="0"/>
              <a:t>HYD # show </a:t>
            </a:r>
            <a:r>
              <a:rPr lang="en-US" dirty="0" err="1"/>
              <a:t>ip</a:t>
            </a:r>
            <a:r>
              <a:rPr lang="en-US" dirty="0"/>
              <a:t> route </a:t>
            </a:r>
          </a:p>
          <a:p>
            <a:r>
              <a:rPr lang="en-US" dirty="0"/>
              <a:t>HYD # show </a:t>
            </a:r>
            <a:r>
              <a:rPr lang="en-US" dirty="0" err="1"/>
              <a:t>ip</a:t>
            </a:r>
            <a:r>
              <a:rPr lang="en-US" dirty="0"/>
              <a:t> </a:t>
            </a:r>
            <a:r>
              <a:rPr lang="en-US" dirty="0" err="1"/>
              <a:t>ospf</a:t>
            </a:r>
            <a:r>
              <a:rPr lang="en-US" dirty="0"/>
              <a:t> database </a:t>
            </a:r>
          </a:p>
          <a:p>
            <a:r>
              <a:rPr lang="en-US" dirty="0"/>
              <a:t>HYD # show </a:t>
            </a:r>
            <a:r>
              <a:rPr lang="en-US" dirty="0" err="1"/>
              <a:t>ip</a:t>
            </a:r>
            <a:r>
              <a:rPr lang="en-US" dirty="0"/>
              <a:t> </a:t>
            </a:r>
            <a:r>
              <a:rPr lang="en-US" dirty="0" err="1"/>
              <a:t>ospf</a:t>
            </a:r>
            <a:r>
              <a:rPr lang="en-US" dirty="0"/>
              <a:t> neighbors </a:t>
            </a:r>
          </a:p>
        </p:txBody>
      </p:sp>
    </p:spTree>
    <p:extLst>
      <p:ext uri="{BB962C8B-B14F-4D97-AF65-F5344CB8AC3E}">
        <p14:creationId xmlns:p14="http://schemas.microsoft.com/office/powerpoint/2010/main" val="389445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Area OSPF</a:t>
            </a:r>
          </a:p>
        </p:txBody>
      </p:sp>
      <p:sp>
        <p:nvSpPr>
          <p:cNvPr id="3" name="TextBox 2"/>
          <p:cNvSpPr txBox="1"/>
          <p:nvPr/>
        </p:nvSpPr>
        <p:spPr>
          <a:xfrm>
            <a:off x="971550" y="1971675"/>
            <a:ext cx="6506909" cy="3970318"/>
          </a:xfrm>
          <a:prstGeom prst="rect">
            <a:avLst/>
          </a:prstGeom>
          <a:noFill/>
        </p:spPr>
        <p:txBody>
          <a:bodyPr wrap="none" rtlCol="0">
            <a:spAutoFit/>
          </a:bodyPr>
          <a:lstStyle/>
          <a:p>
            <a:r>
              <a:rPr lang="en-US" b="1" dirty="0"/>
              <a:t>ON KSA: </a:t>
            </a:r>
          </a:p>
          <a:p>
            <a:r>
              <a:rPr lang="en-US" dirty="0"/>
              <a:t> </a:t>
            </a:r>
          </a:p>
          <a:p>
            <a:r>
              <a:rPr lang="en-US" dirty="0"/>
              <a:t>KSA # </a:t>
            </a:r>
            <a:r>
              <a:rPr lang="en-US" dirty="0" err="1"/>
              <a:t>config</a:t>
            </a:r>
            <a:r>
              <a:rPr lang="en-US" dirty="0"/>
              <a:t> terminal </a:t>
            </a:r>
          </a:p>
          <a:p>
            <a:r>
              <a:rPr lang="en-US" dirty="0"/>
              <a:t>KSA(</a:t>
            </a:r>
            <a:r>
              <a:rPr lang="en-US" dirty="0" err="1"/>
              <a:t>config</a:t>
            </a:r>
            <a:r>
              <a:rPr lang="en-US" dirty="0"/>
              <a:t>) # </a:t>
            </a:r>
            <a:r>
              <a:rPr lang="en-US" dirty="0" err="1"/>
              <a:t>ip</a:t>
            </a:r>
            <a:r>
              <a:rPr lang="en-US" dirty="0"/>
              <a:t> routing </a:t>
            </a:r>
          </a:p>
          <a:p>
            <a:r>
              <a:rPr lang="en-US" dirty="0"/>
              <a:t>KSA(</a:t>
            </a:r>
            <a:r>
              <a:rPr lang="en-US" dirty="0" err="1"/>
              <a:t>config</a:t>
            </a:r>
            <a:r>
              <a:rPr lang="en-US" dirty="0"/>
              <a:t>) # router </a:t>
            </a:r>
            <a:r>
              <a:rPr lang="en-US" dirty="0" err="1"/>
              <a:t>ospf</a:t>
            </a:r>
            <a:r>
              <a:rPr lang="en-US" dirty="0"/>
              <a:t> 2 </a:t>
            </a:r>
          </a:p>
          <a:p>
            <a:r>
              <a:rPr lang="en-US" dirty="0"/>
              <a:t>KSA(</a:t>
            </a:r>
            <a:r>
              <a:rPr lang="en-US" dirty="0" err="1"/>
              <a:t>config</a:t>
            </a:r>
            <a:r>
              <a:rPr lang="en-US" dirty="0"/>
              <a:t>-router) # network 20.0.0.0  0.255.255.255  area 0 </a:t>
            </a:r>
          </a:p>
          <a:p>
            <a:r>
              <a:rPr lang="en-US" dirty="0"/>
              <a:t>KSA(</a:t>
            </a:r>
            <a:r>
              <a:rPr lang="en-US" dirty="0" err="1"/>
              <a:t>config</a:t>
            </a:r>
            <a:r>
              <a:rPr lang="en-US" dirty="0"/>
              <a:t>-router) # network 1.0.0.0  0.255.255.255  area 1 </a:t>
            </a:r>
          </a:p>
          <a:p>
            <a:r>
              <a:rPr lang="en-US" dirty="0"/>
              <a:t>KSA(</a:t>
            </a:r>
            <a:r>
              <a:rPr lang="en-US" dirty="0" err="1"/>
              <a:t>config</a:t>
            </a:r>
            <a:r>
              <a:rPr lang="en-US" dirty="0"/>
              <a:t>-router) # network 2.0.0.0  0.255.255.255  area 2 </a:t>
            </a:r>
          </a:p>
          <a:p>
            <a:r>
              <a:rPr lang="en-US" dirty="0"/>
              <a:t>KSA(</a:t>
            </a:r>
            <a:r>
              <a:rPr lang="en-US" dirty="0" err="1"/>
              <a:t>config</a:t>
            </a:r>
            <a:r>
              <a:rPr lang="en-US" dirty="0"/>
              <a:t>-router) # exit </a:t>
            </a:r>
          </a:p>
          <a:p>
            <a:r>
              <a:rPr lang="en-US" dirty="0"/>
              <a:t>KSA(</a:t>
            </a:r>
            <a:r>
              <a:rPr lang="en-US" dirty="0" err="1"/>
              <a:t>config</a:t>
            </a:r>
            <a:r>
              <a:rPr lang="en-US" dirty="0"/>
              <a:t>) # exit </a:t>
            </a:r>
          </a:p>
          <a:p>
            <a:r>
              <a:rPr lang="en-US" dirty="0"/>
              <a:t> </a:t>
            </a:r>
          </a:p>
          <a:p>
            <a:r>
              <a:rPr lang="en-US" dirty="0"/>
              <a:t>KSA # show </a:t>
            </a:r>
            <a:r>
              <a:rPr lang="en-US" dirty="0" err="1"/>
              <a:t>ip</a:t>
            </a:r>
            <a:r>
              <a:rPr lang="en-US" dirty="0"/>
              <a:t> route </a:t>
            </a:r>
          </a:p>
          <a:p>
            <a:r>
              <a:rPr lang="en-US" dirty="0"/>
              <a:t>KSA # show </a:t>
            </a:r>
            <a:r>
              <a:rPr lang="en-US" dirty="0" err="1"/>
              <a:t>ip</a:t>
            </a:r>
            <a:r>
              <a:rPr lang="en-US" dirty="0"/>
              <a:t> </a:t>
            </a:r>
            <a:r>
              <a:rPr lang="en-US" dirty="0" err="1"/>
              <a:t>ospf</a:t>
            </a:r>
            <a:r>
              <a:rPr lang="en-US" dirty="0"/>
              <a:t> database </a:t>
            </a:r>
          </a:p>
          <a:p>
            <a:r>
              <a:rPr lang="en-US" dirty="0"/>
              <a:t>KSA # show </a:t>
            </a:r>
            <a:r>
              <a:rPr lang="en-US" dirty="0" err="1"/>
              <a:t>ip</a:t>
            </a:r>
            <a:r>
              <a:rPr lang="en-US" dirty="0"/>
              <a:t> </a:t>
            </a:r>
            <a:r>
              <a:rPr lang="en-US" dirty="0" err="1"/>
              <a:t>ospf</a:t>
            </a:r>
            <a:r>
              <a:rPr lang="en-US" dirty="0"/>
              <a:t> neighbors </a:t>
            </a:r>
          </a:p>
        </p:txBody>
      </p:sp>
    </p:spTree>
    <p:extLst>
      <p:ext uri="{BB962C8B-B14F-4D97-AF65-F5344CB8AC3E}">
        <p14:creationId xmlns:p14="http://schemas.microsoft.com/office/powerpoint/2010/main" val="224849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Area OSPF</a:t>
            </a:r>
          </a:p>
        </p:txBody>
      </p:sp>
      <p:sp>
        <p:nvSpPr>
          <p:cNvPr id="3" name="TextBox 2"/>
          <p:cNvSpPr txBox="1"/>
          <p:nvPr/>
        </p:nvSpPr>
        <p:spPr>
          <a:xfrm>
            <a:off x="985838" y="2157413"/>
            <a:ext cx="6750566" cy="3693319"/>
          </a:xfrm>
          <a:prstGeom prst="rect">
            <a:avLst/>
          </a:prstGeom>
          <a:noFill/>
        </p:spPr>
        <p:txBody>
          <a:bodyPr wrap="none" rtlCol="0">
            <a:spAutoFit/>
          </a:bodyPr>
          <a:lstStyle/>
          <a:p>
            <a:r>
              <a:rPr lang="en-US" b="1" dirty="0"/>
              <a:t>ON DUBAI: </a:t>
            </a:r>
          </a:p>
          <a:p>
            <a:r>
              <a:rPr lang="en-US" dirty="0"/>
              <a:t> </a:t>
            </a:r>
          </a:p>
          <a:p>
            <a:r>
              <a:rPr lang="en-US" dirty="0"/>
              <a:t>DUBAI # </a:t>
            </a:r>
            <a:r>
              <a:rPr lang="en-US" dirty="0" err="1"/>
              <a:t>config</a:t>
            </a:r>
            <a:r>
              <a:rPr lang="en-US" dirty="0"/>
              <a:t> terminal </a:t>
            </a:r>
          </a:p>
          <a:p>
            <a:r>
              <a:rPr lang="en-US" dirty="0"/>
              <a:t>DUBAI(</a:t>
            </a:r>
            <a:r>
              <a:rPr lang="en-US" dirty="0" err="1"/>
              <a:t>config</a:t>
            </a:r>
            <a:r>
              <a:rPr lang="en-US" dirty="0"/>
              <a:t>) # </a:t>
            </a:r>
            <a:r>
              <a:rPr lang="en-US" dirty="0" err="1"/>
              <a:t>ip</a:t>
            </a:r>
            <a:r>
              <a:rPr lang="en-US" dirty="0"/>
              <a:t> routing </a:t>
            </a:r>
          </a:p>
          <a:p>
            <a:r>
              <a:rPr lang="en-US" dirty="0"/>
              <a:t>DUBAI(</a:t>
            </a:r>
            <a:r>
              <a:rPr lang="en-US" dirty="0" err="1"/>
              <a:t>config</a:t>
            </a:r>
            <a:r>
              <a:rPr lang="en-US" dirty="0"/>
              <a:t>) # router </a:t>
            </a:r>
            <a:r>
              <a:rPr lang="en-US" dirty="0" err="1"/>
              <a:t>ospf</a:t>
            </a:r>
            <a:r>
              <a:rPr lang="en-US" dirty="0"/>
              <a:t> 2 </a:t>
            </a:r>
          </a:p>
          <a:p>
            <a:r>
              <a:rPr lang="en-US" dirty="0"/>
              <a:t>DUBAI(</a:t>
            </a:r>
            <a:r>
              <a:rPr lang="en-US" dirty="0" err="1"/>
              <a:t>config</a:t>
            </a:r>
            <a:r>
              <a:rPr lang="en-US" dirty="0"/>
              <a:t>-router) # network 30.0.0.0  0.255.255.255  area 2 </a:t>
            </a:r>
          </a:p>
          <a:p>
            <a:r>
              <a:rPr lang="en-US" dirty="0"/>
              <a:t>DUBAI(</a:t>
            </a:r>
            <a:r>
              <a:rPr lang="en-US" dirty="0" err="1"/>
              <a:t>config</a:t>
            </a:r>
            <a:r>
              <a:rPr lang="en-US" dirty="0"/>
              <a:t>-router) # network 2.0.0.0  0.255.255.255  area 2 </a:t>
            </a:r>
          </a:p>
          <a:p>
            <a:r>
              <a:rPr lang="en-US" dirty="0"/>
              <a:t>DUBAI(</a:t>
            </a:r>
            <a:r>
              <a:rPr lang="en-US" dirty="0" err="1"/>
              <a:t>config</a:t>
            </a:r>
            <a:r>
              <a:rPr lang="en-US" dirty="0"/>
              <a:t>-router) # exit </a:t>
            </a:r>
          </a:p>
          <a:p>
            <a:r>
              <a:rPr lang="en-US" dirty="0"/>
              <a:t>DUBAI(</a:t>
            </a:r>
            <a:r>
              <a:rPr lang="en-US" dirty="0" err="1"/>
              <a:t>config</a:t>
            </a:r>
            <a:r>
              <a:rPr lang="en-US" dirty="0"/>
              <a:t>) # exit </a:t>
            </a:r>
          </a:p>
          <a:p>
            <a:r>
              <a:rPr lang="en-US" dirty="0"/>
              <a:t> </a:t>
            </a:r>
          </a:p>
          <a:p>
            <a:r>
              <a:rPr lang="en-US" dirty="0"/>
              <a:t>DUBAI # show </a:t>
            </a:r>
            <a:r>
              <a:rPr lang="en-US" dirty="0" err="1"/>
              <a:t>ip</a:t>
            </a:r>
            <a:r>
              <a:rPr lang="en-US" dirty="0"/>
              <a:t> route </a:t>
            </a:r>
          </a:p>
          <a:p>
            <a:r>
              <a:rPr lang="en-US" dirty="0"/>
              <a:t>DUBAI # show </a:t>
            </a:r>
            <a:r>
              <a:rPr lang="en-US" dirty="0" err="1"/>
              <a:t>ip</a:t>
            </a:r>
            <a:r>
              <a:rPr lang="en-US" dirty="0"/>
              <a:t> </a:t>
            </a:r>
            <a:r>
              <a:rPr lang="en-US" dirty="0" err="1"/>
              <a:t>ospf</a:t>
            </a:r>
            <a:r>
              <a:rPr lang="en-US" dirty="0"/>
              <a:t> database </a:t>
            </a:r>
          </a:p>
          <a:p>
            <a:r>
              <a:rPr lang="en-US" dirty="0"/>
              <a:t>DUBAI # show </a:t>
            </a:r>
            <a:r>
              <a:rPr lang="en-US" dirty="0" err="1"/>
              <a:t>ip</a:t>
            </a:r>
            <a:r>
              <a:rPr lang="en-US" dirty="0"/>
              <a:t> </a:t>
            </a:r>
            <a:r>
              <a:rPr lang="en-US" dirty="0" err="1"/>
              <a:t>ospf</a:t>
            </a:r>
            <a:r>
              <a:rPr lang="en-US" dirty="0"/>
              <a:t> neighbors </a:t>
            </a:r>
          </a:p>
        </p:txBody>
      </p:sp>
    </p:spTree>
    <p:extLst>
      <p:ext uri="{BB962C8B-B14F-4D97-AF65-F5344CB8AC3E}">
        <p14:creationId xmlns:p14="http://schemas.microsoft.com/office/powerpoint/2010/main" val="35809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874185" y="1900239"/>
            <a:ext cx="10587567" cy="4000499"/>
          </a:xfrm>
        </p:spPr>
        <p:txBody>
          <a:bodyPr/>
          <a:lstStyle/>
          <a:p>
            <a:r>
              <a:rPr lang="en-US" dirty="0"/>
              <a:t>Introduction to OSPF Routing Protocol</a:t>
            </a:r>
          </a:p>
          <a:p>
            <a:pPr lvl="1"/>
            <a:r>
              <a:rPr lang="en-US" dirty="0"/>
              <a:t>Autonomous System</a:t>
            </a:r>
          </a:p>
          <a:p>
            <a:pPr lvl="1"/>
            <a:r>
              <a:rPr lang="en-US" dirty="0"/>
              <a:t>Classification of Routing Protocols</a:t>
            </a:r>
          </a:p>
          <a:p>
            <a:r>
              <a:rPr lang="en-US" dirty="0"/>
              <a:t>Characteristics of OSPF (Pros/Cons)</a:t>
            </a:r>
          </a:p>
          <a:p>
            <a:r>
              <a:rPr lang="en-US" dirty="0"/>
              <a:t>Hierarchical Design</a:t>
            </a:r>
          </a:p>
          <a:p>
            <a:r>
              <a:rPr lang="en-US" dirty="0"/>
              <a:t>Types of OSPF Routers</a:t>
            </a:r>
          </a:p>
          <a:p>
            <a:r>
              <a:rPr lang="en-US" dirty="0"/>
              <a:t>OSPF Terminology</a:t>
            </a:r>
          </a:p>
          <a:p>
            <a:r>
              <a:rPr lang="en-US" dirty="0"/>
              <a:t>Configuration of OSPF</a:t>
            </a:r>
          </a:p>
        </p:txBody>
      </p:sp>
    </p:spTree>
    <p:extLst>
      <p:ext uri="{BB962C8B-B14F-4D97-AF65-F5344CB8AC3E}">
        <p14:creationId xmlns:p14="http://schemas.microsoft.com/office/powerpoint/2010/main" val="141309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96912" y="152400"/>
            <a:ext cx="9245600" cy="1143000"/>
          </a:xfrm>
        </p:spPr>
        <p:txBody>
          <a:bodyPr/>
          <a:lstStyle/>
          <a:p>
            <a:r>
              <a:rPr lang="en-US"/>
              <a:t>OSFP Neighbors</a:t>
            </a:r>
          </a:p>
        </p:txBody>
      </p:sp>
      <p:sp>
        <p:nvSpPr>
          <p:cNvPr id="26627" name="Rectangle 3"/>
          <p:cNvSpPr>
            <a:spLocks noGrp="1" noChangeArrowheads="1"/>
          </p:cNvSpPr>
          <p:nvPr>
            <p:ph type="body" idx="1"/>
          </p:nvPr>
        </p:nvSpPr>
        <p:spPr>
          <a:xfrm>
            <a:off x="1503312" y="1509727"/>
            <a:ext cx="9448800" cy="5076817"/>
          </a:xfrm>
        </p:spPr>
        <p:txBody>
          <a:bodyPr/>
          <a:lstStyle/>
          <a:p>
            <a:r>
              <a:rPr lang="en-US" sz="2800" dirty="0"/>
              <a:t>OSPF uses hello packets to create adjacencies and maintain connectivity with neighbor routers</a:t>
            </a:r>
          </a:p>
          <a:p>
            <a:r>
              <a:rPr lang="en-US" sz="2800" dirty="0"/>
              <a:t>OSPF uses the multicast address 224.0.0.5</a:t>
            </a:r>
            <a:r>
              <a:rPr lang="en-US" dirty="0"/>
              <a:t> </a:t>
            </a:r>
          </a:p>
        </p:txBody>
      </p:sp>
      <p:sp>
        <p:nvSpPr>
          <p:cNvPr id="259076" name="Line 4"/>
          <p:cNvSpPr>
            <a:spLocks noChangeShapeType="1"/>
          </p:cNvSpPr>
          <p:nvPr/>
        </p:nvSpPr>
        <p:spPr bwMode="auto">
          <a:xfrm>
            <a:off x="2987097" y="3727450"/>
            <a:ext cx="4169833" cy="3175"/>
          </a:xfrm>
          <a:prstGeom prst="line">
            <a:avLst/>
          </a:prstGeom>
          <a:noFill/>
          <a:ln w="50800">
            <a:solidFill>
              <a:srgbClr val="000000"/>
            </a:solidFill>
            <a:round/>
            <a:headEnd type="none" w="sm" len="sm"/>
            <a:tailEnd type="none" w="sm" len="sm"/>
          </a:ln>
          <a:effectLst>
            <a:outerShdw dist="35921" dir="2700000" algn="ctr" rotWithShape="0">
              <a:schemeClr val="bg2"/>
            </a:outerShdw>
          </a:effectLst>
        </p:spPr>
        <p:txBody>
          <a:bodyPr wrap="none" anchor="ctr"/>
          <a:lstStyle/>
          <a:p>
            <a:pPr>
              <a:defRPr/>
            </a:pPr>
            <a:endParaRPr lang="en-US"/>
          </a:p>
        </p:txBody>
      </p:sp>
      <p:pic>
        <p:nvPicPr>
          <p:cNvPr id="26629" name="Picture 5"/>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549446" y="3514725"/>
            <a:ext cx="117263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722513" y="3536950"/>
            <a:ext cx="117263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7"/>
          <p:cNvSpPr>
            <a:spLocks noChangeArrowheads="1"/>
          </p:cNvSpPr>
          <p:nvPr/>
        </p:nvSpPr>
        <p:spPr bwMode="auto">
          <a:xfrm>
            <a:off x="3264379" y="3914776"/>
            <a:ext cx="10406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sz="1600"/>
              <a:t>Hello?</a:t>
            </a:r>
          </a:p>
          <a:p>
            <a:r>
              <a:rPr lang="en-US" sz="1600"/>
              <a:t>224.0.0.5</a:t>
            </a:r>
          </a:p>
        </p:txBody>
      </p:sp>
      <p:sp>
        <p:nvSpPr>
          <p:cNvPr id="26632" name="Line 8"/>
          <p:cNvSpPr>
            <a:spLocks noChangeShapeType="1"/>
          </p:cNvSpPr>
          <p:nvPr/>
        </p:nvSpPr>
        <p:spPr bwMode="auto">
          <a:xfrm flipV="1">
            <a:off x="4371396" y="4084638"/>
            <a:ext cx="19558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lIns="61863" tIns="87640" rIns="61863" bIns="87640"/>
          <a:lstStyle/>
          <a:p>
            <a:endParaRPr lang="en-US"/>
          </a:p>
        </p:txBody>
      </p:sp>
      <p:sp>
        <p:nvSpPr>
          <p:cNvPr id="26633" name="Rectangle 9"/>
          <p:cNvSpPr>
            <a:spLocks noChangeArrowheads="1"/>
          </p:cNvSpPr>
          <p:nvPr/>
        </p:nvSpPr>
        <p:spPr bwMode="auto">
          <a:xfrm>
            <a:off x="1401712" y="5143512"/>
            <a:ext cx="9347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buFontTx/>
              <a:buChar char="•"/>
            </a:pPr>
            <a:r>
              <a:rPr lang="en-US" dirty="0">
                <a:latin typeface="Garamond" pitchFamily="18" charset="0"/>
                <a:cs typeface="Times New Roman" pitchFamily="18" charset="0"/>
              </a:rPr>
              <a:t>Hello packets provides dynamic neighbor discovery</a:t>
            </a:r>
          </a:p>
          <a:p>
            <a:pPr>
              <a:buFontTx/>
              <a:buChar char="•"/>
            </a:pPr>
            <a:r>
              <a:rPr lang="en-US" dirty="0">
                <a:latin typeface="Garamond" pitchFamily="18" charset="0"/>
                <a:cs typeface="Times New Roman" pitchFamily="18" charset="0"/>
              </a:rPr>
              <a:t>Hello Packets maintains neighbor relationships</a:t>
            </a:r>
          </a:p>
          <a:p>
            <a:pPr>
              <a:buFontTx/>
              <a:buChar char="•"/>
            </a:pPr>
            <a:r>
              <a:rPr lang="en-US" dirty="0">
                <a:latin typeface="Garamond" pitchFamily="18" charset="0"/>
                <a:cs typeface="Times New Roman" pitchFamily="18" charset="0"/>
              </a:rPr>
              <a:t>Hello packets and LSA’s from other routers help build and maintain the topological database</a:t>
            </a:r>
          </a:p>
        </p:txBody>
      </p:sp>
    </p:spTree>
    <p:extLst>
      <p:ext uri="{BB962C8B-B14F-4D97-AF65-F5344CB8AC3E}">
        <p14:creationId xmlns:p14="http://schemas.microsoft.com/office/powerpoint/2010/main" val="2951082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96976" y="274638"/>
            <a:ext cx="9042400" cy="1143000"/>
          </a:xfrm>
        </p:spPr>
        <p:txBody>
          <a:bodyPr/>
          <a:lstStyle/>
          <a:p>
            <a:r>
              <a:rPr lang="en-US"/>
              <a:t>OSPF Terminology</a:t>
            </a:r>
          </a:p>
        </p:txBody>
      </p:sp>
      <p:sp>
        <p:nvSpPr>
          <p:cNvPr id="27651" name="Rectangle 3"/>
          <p:cNvSpPr>
            <a:spLocks noGrp="1" noChangeArrowheads="1"/>
          </p:cNvSpPr>
          <p:nvPr>
            <p:ph type="body" idx="1"/>
          </p:nvPr>
        </p:nvSpPr>
        <p:spPr>
          <a:xfrm>
            <a:off x="1903376" y="1600201"/>
            <a:ext cx="8636000" cy="4525963"/>
          </a:xfrm>
        </p:spPr>
        <p:txBody>
          <a:bodyPr/>
          <a:lstStyle/>
          <a:p>
            <a:pPr>
              <a:lnSpc>
                <a:spcPct val="90000"/>
              </a:lnSpc>
            </a:pPr>
            <a:endParaRPr lang="en-US" sz="2400"/>
          </a:p>
          <a:p>
            <a:pPr>
              <a:lnSpc>
                <a:spcPct val="90000"/>
              </a:lnSpc>
            </a:pPr>
            <a:r>
              <a:rPr lang="en-US" sz="2400"/>
              <a:t>Neighbor</a:t>
            </a:r>
          </a:p>
          <a:p>
            <a:pPr>
              <a:lnSpc>
                <a:spcPct val="90000"/>
              </a:lnSpc>
            </a:pPr>
            <a:endParaRPr lang="en-US" sz="2400"/>
          </a:p>
          <a:p>
            <a:pPr>
              <a:lnSpc>
                <a:spcPct val="90000"/>
              </a:lnSpc>
            </a:pPr>
            <a:r>
              <a:rPr lang="en-US" sz="2400"/>
              <a:t>Adjacency</a:t>
            </a:r>
          </a:p>
          <a:p>
            <a:pPr>
              <a:lnSpc>
                <a:spcPct val="90000"/>
              </a:lnSpc>
            </a:pPr>
            <a:endParaRPr lang="en-US" sz="2400"/>
          </a:p>
        </p:txBody>
      </p:sp>
      <p:sp>
        <p:nvSpPr>
          <p:cNvPr id="27652" name="Rectangle 4"/>
          <p:cNvSpPr>
            <a:spLocks noChangeArrowheads="1"/>
          </p:cNvSpPr>
          <p:nvPr/>
        </p:nvSpPr>
        <p:spPr bwMode="auto">
          <a:xfrm>
            <a:off x="8234328" y="2641600"/>
            <a:ext cx="2406649"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993" tIns="127589" rIns="86993" bIns="127589"/>
          <a:lstStyle/>
          <a:p>
            <a:pPr defTabSz="1790700">
              <a:lnSpc>
                <a:spcPts val="3600"/>
              </a:lnSpc>
              <a:tabLst>
                <a:tab pos="681038" algn="l"/>
                <a:tab pos="1357313" algn="l"/>
                <a:tab pos="2038350" algn="l"/>
              </a:tabLst>
            </a:pPr>
            <a:r>
              <a:rPr kumimoji="1" lang="en-US" sz="2500"/>
              <a:t>Neighbors</a:t>
            </a:r>
          </a:p>
        </p:txBody>
      </p:sp>
      <p:sp>
        <p:nvSpPr>
          <p:cNvPr id="261125" name="Line 5"/>
          <p:cNvSpPr>
            <a:spLocks noChangeShapeType="1"/>
          </p:cNvSpPr>
          <p:nvPr/>
        </p:nvSpPr>
        <p:spPr bwMode="auto">
          <a:xfrm flipH="1" flipV="1">
            <a:off x="5613894" y="3321051"/>
            <a:ext cx="2559049" cy="1598613"/>
          </a:xfrm>
          <a:prstGeom prst="line">
            <a:avLst/>
          </a:prstGeom>
          <a:noFill/>
          <a:ln w="25400">
            <a:solidFill>
              <a:schemeClr val="tx1"/>
            </a:solidFill>
            <a:round/>
            <a:headEnd type="none" w="sm" len="sm"/>
            <a:tailEnd type="none" w="sm" len="sm"/>
          </a:ln>
          <a:effectLst>
            <a:outerShdw dist="17961" dir="2700000" algn="ctr" rotWithShape="0">
              <a:schemeClr val="tx1"/>
            </a:outerShdw>
          </a:effectLst>
        </p:spPr>
        <p:txBody>
          <a:bodyPr wrap="none" lIns="86993" tIns="127589" rIns="86993" bIns="127589"/>
          <a:lstStyle/>
          <a:p>
            <a:pPr>
              <a:defRPr/>
            </a:pPr>
            <a:endParaRPr lang="en-US"/>
          </a:p>
        </p:txBody>
      </p:sp>
      <p:sp>
        <p:nvSpPr>
          <p:cNvPr id="27654" name="Rectangle 6"/>
          <p:cNvSpPr>
            <a:spLocks noChangeArrowheads="1"/>
          </p:cNvSpPr>
          <p:nvPr/>
        </p:nvSpPr>
        <p:spPr bwMode="auto">
          <a:xfrm>
            <a:off x="5745127" y="5224463"/>
            <a:ext cx="134408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993" tIns="127589" rIns="86993" bIns="127589"/>
          <a:lstStyle/>
          <a:p>
            <a:pPr defTabSz="1790700"/>
            <a:r>
              <a:rPr kumimoji="1" lang="en-US" sz="1900"/>
              <a:t>Cost=6</a:t>
            </a:r>
          </a:p>
        </p:txBody>
      </p:sp>
      <p:sp>
        <p:nvSpPr>
          <p:cNvPr id="27655" name="Rectangle 7"/>
          <p:cNvSpPr>
            <a:spLocks noChangeArrowheads="1"/>
          </p:cNvSpPr>
          <p:nvPr/>
        </p:nvSpPr>
        <p:spPr bwMode="auto">
          <a:xfrm>
            <a:off x="4951376" y="3276601"/>
            <a:ext cx="87206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993" tIns="127589" rIns="86993" bIns="127589"/>
          <a:lstStyle/>
          <a:p>
            <a:pPr defTabSz="1790700"/>
            <a:r>
              <a:rPr kumimoji="1" lang="en-US" sz="1600"/>
              <a:t>ABR</a:t>
            </a:r>
          </a:p>
        </p:txBody>
      </p:sp>
      <p:sp>
        <p:nvSpPr>
          <p:cNvPr id="261128" name="Line 8"/>
          <p:cNvSpPr>
            <a:spLocks noChangeShapeType="1"/>
          </p:cNvSpPr>
          <p:nvPr/>
        </p:nvSpPr>
        <p:spPr bwMode="auto">
          <a:xfrm flipV="1">
            <a:off x="5821327" y="3786189"/>
            <a:ext cx="529167" cy="282575"/>
          </a:xfrm>
          <a:prstGeom prst="line">
            <a:avLst/>
          </a:prstGeom>
          <a:noFill/>
          <a:ln w="25400">
            <a:solidFill>
              <a:schemeClr val="tx1"/>
            </a:solidFill>
            <a:round/>
            <a:headEnd type="none" w="sm" len="sm"/>
            <a:tailEnd type="none" w="sm" len="sm"/>
          </a:ln>
          <a:effectLst>
            <a:outerShdw dist="17961" dir="2700000" algn="ctr" rotWithShape="0">
              <a:schemeClr val="tx1"/>
            </a:outerShdw>
          </a:effectLst>
        </p:spPr>
        <p:txBody>
          <a:bodyPr wrap="none" lIns="86993" tIns="127589" rIns="86993" bIns="127589"/>
          <a:lstStyle/>
          <a:p>
            <a:pPr>
              <a:defRPr/>
            </a:pPr>
            <a:endParaRPr lang="en-US"/>
          </a:p>
        </p:txBody>
      </p:sp>
      <p:sp>
        <p:nvSpPr>
          <p:cNvPr id="261129" name="Line 9"/>
          <p:cNvSpPr>
            <a:spLocks noChangeShapeType="1"/>
          </p:cNvSpPr>
          <p:nvPr/>
        </p:nvSpPr>
        <p:spPr bwMode="auto">
          <a:xfrm flipV="1">
            <a:off x="6572744" y="4273551"/>
            <a:ext cx="537633" cy="303213"/>
          </a:xfrm>
          <a:prstGeom prst="line">
            <a:avLst/>
          </a:prstGeom>
          <a:noFill/>
          <a:ln w="25400">
            <a:solidFill>
              <a:schemeClr val="tx1"/>
            </a:solidFill>
            <a:round/>
            <a:headEnd type="none" w="sm" len="sm"/>
            <a:tailEnd type="none" w="sm" len="sm"/>
          </a:ln>
          <a:effectLst>
            <a:outerShdw dist="17961" dir="2700000" algn="ctr" rotWithShape="0">
              <a:schemeClr val="tx1"/>
            </a:outerShdw>
          </a:effectLst>
        </p:spPr>
        <p:txBody>
          <a:bodyPr wrap="none" lIns="86993" tIns="127589" rIns="86993" bIns="127589"/>
          <a:lstStyle/>
          <a:p>
            <a:pPr>
              <a:defRPr/>
            </a:pPr>
            <a:endParaRPr lang="en-US"/>
          </a:p>
        </p:txBody>
      </p:sp>
      <p:sp>
        <p:nvSpPr>
          <p:cNvPr id="27658" name="Line 10"/>
          <p:cNvSpPr>
            <a:spLocks noChangeShapeType="1"/>
          </p:cNvSpPr>
          <p:nvPr/>
        </p:nvSpPr>
        <p:spPr bwMode="auto">
          <a:xfrm flipH="1" flipV="1">
            <a:off x="5867893" y="3144838"/>
            <a:ext cx="3045883" cy="131762"/>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lIns="86993" tIns="127589" rIns="86993" bIns="127589"/>
          <a:lstStyle/>
          <a:p>
            <a:endParaRPr lang="en-US"/>
          </a:p>
        </p:txBody>
      </p:sp>
      <p:sp>
        <p:nvSpPr>
          <p:cNvPr id="27659" name="Line 11"/>
          <p:cNvSpPr>
            <a:spLocks noChangeShapeType="1"/>
          </p:cNvSpPr>
          <p:nvPr/>
        </p:nvSpPr>
        <p:spPr bwMode="auto">
          <a:xfrm flipH="1">
            <a:off x="7288177" y="3271838"/>
            <a:ext cx="1646767" cy="919162"/>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lIns="86993" tIns="127589" rIns="86993" bIns="127589"/>
          <a:lstStyle/>
          <a:p>
            <a:endParaRPr lang="en-US"/>
          </a:p>
        </p:txBody>
      </p:sp>
      <p:sp>
        <p:nvSpPr>
          <p:cNvPr id="27660" name="Rectangle 12"/>
          <p:cNvSpPr>
            <a:spLocks noChangeArrowheads="1"/>
          </p:cNvSpPr>
          <p:nvPr/>
        </p:nvSpPr>
        <p:spPr bwMode="auto">
          <a:xfrm>
            <a:off x="7902010" y="5372100"/>
            <a:ext cx="615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en-US" sz="1600"/>
              <a:t>BDR</a:t>
            </a:r>
          </a:p>
        </p:txBody>
      </p:sp>
      <p:sp>
        <p:nvSpPr>
          <p:cNvPr id="27661" name="Rectangle 13"/>
          <p:cNvSpPr>
            <a:spLocks noChangeArrowheads="1"/>
          </p:cNvSpPr>
          <p:nvPr/>
        </p:nvSpPr>
        <p:spPr bwMode="auto">
          <a:xfrm>
            <a:off x="4623293" y="4367213"/>
            <a:ext cx="4796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en-US" sz="1600"/>
              <a:t>DR</a:t>
            </a:r>
          </a:p>
        </p:txBody>
      </p:sp>
      <p:pic>
        <p:nvPicPr>
          <p:cNvPr id="27662" name="Picture 14"/>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7734794" y="4779963"/>
            <a:ext cx="1028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15"/>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709143" y="4513263"/>
            <a:ext cx="1026584"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4" name="Picture 16"/>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997943" y="3978275"/>
            <a:ext cx="1026584"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5" name="Picture 17"/>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748176" y="2865438"/>
            <a:ext cx="1026584"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6" name="Rectangle 18"/>
          <p:cNvSpPr>
            <a:spLocks noChangeArrowheads="1"/>
          </p:cNvSpPr>
          <p:nvPr/>
        </p:nvSpPr>
        <p:spPr bwMode="auto">
          <a:xfrm>
            <a:off x="5275227" y="4976813"/>
            <a:ext cx="9236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en-US" sz="1600"/>
              <a:t>Non-DR</a:t>
            </a:r>
          </a:p>
        </p:txBody>
      </p:sp>
      <p:sp>
        <p:nvSpPr>
          <p:cNvPr id="27667" name="Rectangle 19"/>
          <p:cNvSpPr>
            <a:spLocks noChangeArrowheads="1"/>
          </p:cNvSpPr>
          <p:nvPr/>
        </p:nvSpPr>
        <p:spPr bwMode="auto">
          <a:xfrm>
            <a:off x="1801776" y="4953000"/>
            <a:ext cx="2406651"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993" tIns="127589" rIns="86993" bIns="127589"/>
          <a:lstStyle/>
          <a:p>
            <a:pPr defTabSz="1790700">
              <a:lnSpc>
                <a:spcPts val="3600"/>
              </a:lnSpc>
              <a:tabLst>
                <a:tab pos="681038" algn="l"/>
                <a:tab pos="1357313" algn="l"/>
                <a:tab pos="2038350" algn="l"/>
              </a:tabLst>
            </a:pPr>
            <a:r>
              <a:rPr kumimoji="1" lang="en-US" sz="2500"/>
              <a:t>Adjacencies</a:t>
            </a:r>
          </a:p>
        </p:txBody>
      </p:sp>
      <p:sp>
        <p:nvSpPr>
          <p:cNvPr id="27668" name="Line 20"/>
          <p:cNvSpPr>
            <a:spLocks noChangeShapeType="1"/>
          </p:cNvSpPr>
          <p:nvPr/>
        </p:nvSpPr>
        <p:spPr bwMode="auto">
          <a:xfrm flipV="1">
            <a:off x="3122576" y="4419600"/>
            <a:ext cx="1625600" cy="685800"/>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lIns="86993" tIns="127589" rIns="86993" bIns="127589"/>
          <a:lstStyle/>
          <a:p>
            <a:endParaRPr lang="en-US"/>
          </a:p>
        </p:txBody>
      </p:sp>
      <p:sp>
        <p:nvSpPr>
          <p:cNvPr id="27669" name="Line 21"/>
          <p:cNvSpPr>
            <a:spLocks noChangeShapeType="1"/>
          </p:cNvSpPr>
          <p:nvPr/>
        </p:nvSpPr>
        <p:spPr bwMode="auto">
          <a:xfrm flipV="1">
            <a:off x="3122576" y="4953000"/>
            <a:ext cx="2438400" cy="152400"/>
          </a:xfrm>
          <a:prstGeom prst="line">
            <a:avLst/>
          </a:prstGeom>
          <a:noFill/>
          <a:ln w="254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lIns="86993" tIns="127589" rIns="86993" bIns="127589"/>
          <a:lstStyle/>
          <a:p>
            <a:endParaRPr lang="en-US"/>
          </a:p>
        </p:txBody>
      </p:sp>
    </p:spTree>
    <p:extLst>
      <p:ext uri="{BB962C8B-B14F-4D97-AF65-F5344CB8AC3E}">
        <p14:creationId xmlns:p14="http://schemas.microsoft.com/office/powerpoint/2010/main" val="3164663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Designated Router (DR) </a:t>
            </a:r>
          </a:p>
        </p:txBody>
      </p:sp>
      <p:sp>
        <p:nvSpPr>
          <p:cNvPr id="3" name="Content Placeholder 2"/>
          <p:cNvSpPr>
            <a:spLocks noGrp="1"/>
          </p:cNvSpPr>
          <p:nvPr>
            <p:ph idx="1"/>
          </p:nvPr>
        </p:nvSpPr>
        <p:spPr>
          <a:xfrm>
            <a:off x="874185" y="1747839"/>
            <a:ext cx="10587567" cy="4881561"/>
          </a:xfrm>
        </p:spPr>
        <p:txBody>
          <a:bodyPr/>
          <a:lstStyle/>
          <a:p>
            <a:r>
              <a:rPr lang="en-US" dirty="0"/>
              <a:t>On multi-access data links like LANs, an OSPF router elected by the routers on that data link to perform special functions. </a:t>
            </a:r>
          </a:p>
          <a:p>
            <a:r>
              <a:rPr lang="en-US" dirty="0"/>
              <a:t>These functions include the generation of LSAs representing the subnet, and playing a key role in the database exchange process.</a:t>
            </a:r>
          </a:p>
          <a:p>
            <a:endParaRPr lang="en-US" dirty="0"/>
          </a:p>
          <a:p>
            <a:pPr>
              <a:buNone/>
            </a:pPr>
            <a:r>
              <a:rPr lang="en-US" b="1" dirty="0"/>
              <a:t>Backup Designated Router (BDR):</a:t>
            </a:r>
          </a:p>
          <a:p>
            <a:pPr>
              <a:buNone/>
            </a:pPr>
            <a:endParaRPr lang="en-US" b="1" dirty="0"/>
          </a:p>
          <a:p>
            <a:r>
              <a:rPr lang="en-US" dirty="0"/>
              <a:t> A router on </a:t>
            </a:r>
            <a:r>
              <a:rPr lang="en-US"/>
              <a:t>a multi-access </a:t>
            </a:r>
            <a:r>
              <a:rPr lang="en-US" dirty="0"/>
              <a:t>data link that monitors the DR and becomes prepared to take over for the DR, should the DR fail.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0969589" y="6486526"/>
            <a:ext cx="4953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699" name="Rectangle 3"/>
          <p:cNvSpPr>
            <a:spLocks noGrp="1" noChangeArrowheads="1"/>
          </p:cNvSpPr>
          <p:nvPr>
            <p:ph type="title"/>
          </p:nvPr>
        </p:nvSpPr>
        <p:spPr>
          <a:xfrm>
            <a:off x="771488" y="274638"/>
            <a:ext cx="9753600" cy="1143000"/>
          </a:xfrm>
        </p:spPr>
        <p:txBody>
          <a:bodyPr/>
          <a:lstStyle/>
          <a:p>
            <a:r>
              <a:rPr lang="en-US"/>
              <a:t>Electing the DR and BDR</a:t>
            </a:r>
          </a:p>
        </p:txBody>
      </p:sp>
      <p:sp>
        <p:nvSpPr>
          <p:cNvPr id="29700" name="Rectangle 4"/>
          <p:cNvSpPr>
            <a:spLocks noGrp="1" noChangeArrowheads="1"/>
          </p:cNvSpPr>
          <p:nvPr>
            <p:ph type="body" sz="half" idx="4294967295"/>
          </p:nvPr>
        </p:nvSpPr>
        <p:spPr>
          <a:xfrm>
            <a:off x="1080522" y="4694239"/>
            <a:ext cx="10257367" cy="1563687"/>
          </a:xfrm>
          <a:noFill/>
        </p:spPr>
        <p:txBody>
          <a:bodyPr lIns="82153" tIns="41076" rIns="82153" bIns="41076" anchor="ctr" anchorCtr="1"/>
          <a:lstStyle/>
          <a:p>
            <a:pPr>
              <a:lnSpc>
                <a:spcPct val="60000"/>
              </a:lnSpc>
            </a:pPr>
            <a:r>
              <a:rPr lang="en-US" sz="2200"/>
              <a:t>OSPF sends Hellos which elect DRs and BDRs</a:t>
            </a:r>
          </a:p>
          <a:p>
            <a:pPr>
              <a:lnSpc>
                <a:spcPct val="60000"/>
              </a:lnSpc>
            </a:pPr>
            <a:endParaRPr lang="en-US" sz="2200"/>
          </a:p>
          <a:p>
            <a:pPr>
              <a:lnSpc>
                <a:spcPct val="90000"/>
              </a:lnSpc>
            </a:pPr>
            <a:r>
              <a:rPr lang="en-US" sz="2200"/>
              <a:t>Router form adjacencies with DRs and BDRs in a multi-access environment</a:t>
            </a:r>
          </a:p>
        </p:txBody>
      </p:sp>
      <p:sp>
        <p:nvSpPr>
          <p:cNvPr id="29701" name="Line 5"/>
          <p:cNvSpPr>
            <a:spLocks noChangeShapeType="1"/>
          </p:cNvSpPr>
          <p:nvPr/>
        </p:nvSpPr>
        <p:spPr bwMode="auto">
          <a:xfrm flipH="1">
            <a:off x="3277622" y="2982914"/>
            <a:ext cx="5465233" cy="9525"/>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02" name="Rectangle 6"/>
          <p:cNvSpPr>
            <a:spLocks noChangeArrowheads="1"/>
          </p:cNvSpPr>
          <p:nvPr/>
        </p:nvSpPr>
        <p:spPr bwMode="auto">
          <a:xfrm>
            <a:off x="5804922" y="3160713"/>
            <a:ext cx="99484" cy="12715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3" name="Rectangle 7"/>
          <p:cNvSpPr>
            <a:spLocks noChangeArrowheads="1"/>
          </p:cNvSpPr>
          <p:nvPr/>
        </p:nvSpPr>
        <p:spPr bwMode="auto">
          <a:xfrm>
            <a:off x="3023621" y="3141663"/>
            <a:ext cx="6487584" cy="4286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4" name="Rectangle 8"/>
          <p:cNvSpPr>
            <a:spLocks noChangeArrowheads="1"/>
          </p:cNvSpPr>
          <p:nvPr/>
        </p:nvSpPr>
        <p:spPr bwMode="auto">
          <a:xfrm>
            <a:off x="3099822" y="3160713"/>
            <a:ext cx="99484" cy="12573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5" name="Rectangle 9"/>
          <p:cNvSpPr>
            <a:spLocks noChangeArrowheads="1"/>
          </p:cNvSpPr>
          <p:nvPr/>
        </p:nvSpPr>
        <p:spPr bwMode="auto">
          <a:xfrm>
            <a:off x="8529072" y="3160713"/>
            <a:ext cx="99483" cy="12573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6" name="Rectangle 10"/>
          <p:cNvSpPr>
            <a:spLocks noChangeArrowheads="1"/>
          </p:cNvSpPr>
          <p:nvPr/>
        </p:nvSpPr>
        <p:spPr bwMode="auto">
          <a:xfrm>
            <a:off x="1948355" y="1676401"/>
            <a:ext cx="116416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p>
            <a:pPr defTabSz="1028700">
              <a:lnSpc>
                <a:spcPts val="2700"/>
              </a:lnSpc>
              <a:tabLst>
                <a:tab pos="514350" algn="l"/>
                <a:tab pos="1028700" algn="l"/>
                <a:tab pos="1543050" algn="l"/>
              </a:tabLst>
            </a:pPr>
            <a:r>
              <a:rPr kumimoji="1" lang="en-US" sz="1400" b="1"/>
              <a:t>Multicast Hellos are sent and compared</a:t>
            </a:r>
          </a:p>
          <a:p>
            <a:pPr defTabSz="1028700">
              <a:lnSpc>
                <a:spcPts val="2700"/>
              </a:lnSpc>
              <a:tabLst>
                <a:tab pos="514350" algn="l"/>
                <a:tab pos="1028700" algn="l"/>
                <a:tab pos="1543050" algn="l"/>
              </a:tabLst>
            </a:pPr>
            <a:r>
              <a:rPr kumimoji="1" lang="en-US" sz="1200" b="1"/>
              <a:t>Router with Highest Priority is Elected as DR</a:t>
            </a:r>
          </a:p>
          <a:p>
            <a:pPr defTabSz="1028700">
              <a:lnSpc>
                <a:spcPts val="2700"/>
              </a:lnSpc>
              <a:tabLst>
                <a:tab pos="514350" algn="l"/>
                <a:tab pos="1028700" algn="l"/>
                <a:tab pos="1543050" algn="l"/>
              </a:tabLst>
            </a:pPr>
            <a:r>
              <a:rPr kumimoji="1" lang="en-US" sz="1200" b="1"/>
              <a:t>Router with 2</a:t>
            </a:r>
            <a:r>
              <a:rPr kumimoji="1" lang="en-US" sz="1200" b="1" baseline="30000"/>
              <a:t>nd</a:t>
            </a:r>
            <a:r>
              <a:rPr kumimoji="1" lang="en-US" sz="1200" b="1"/>
              <a:t> Highest Priority is Elected as BDR</a:t>
            </a:r>
          </a:p>
        </p:txBody>
      </p:sp>
      <p:sp>
        <p:nvSpPr>
          <p:cNvPr id="29707" name="Rectangle 11"/>
          <p:cNvSpPr>
            <a:spLocks noChangeArrowheads="1"/>
          </p:cNvSpPr>
          <p:nvPr/>
        </p:nvSpPr>
        <p:spPr bwMode="auto">
          <a:xfrm>
            <a:off x="7136305" y="2314576"/>
            <a:ext cx="142028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p>
            <a:pPr defTabSz="1028700">
              <a:lnSpc>
                <a:spcPts val="2700"/>
              </a:lnSpc>
              <a:tabLst>
                <a:tab pos="514350" algn="l"/>
                <a:tab pos="1028700" algn="l"/>
                <a:tab pos="1543050" algn="l"/>
              </a:tabLst>
            </a:pPr>
            <a:endParaRPr kumimoji="1" lang="en-US" sz="1600"/>
          </a:p>
        </p:txBody>
      </p:sp>
      <p:sp>
        <p:nvSpPr>
          <p:cNvPr id="29708" name="Rectangle 12"/>
          <p:cNvSpPr>
            <a:spLocks noChangeArrowheads="1"/>
          </p:cNvSpPr>
          <p:nvPr/>
        </p:nvSpPr>
        <p:spPr bwMode="auto">
          <a:xfrm>
            <a:off x="7055872" y="2478088"/>
            <a:ext cx="99483" cy="66516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9" name="Line 13"/>
          <p:cNvSpPr>
            <a:spLocks noChangeShapeType="1"/>
          </p:cNvSpPr>
          <p:nvPr/>
        </p:nvSpPr>
        <p:spPr bwMode="auto">
          <a:xfrm flipH="1" flipV="1">
            <a:off x="7309873" y="2513013"/>
            <a:ext cx="2116" cy="1020762"/>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29710" name="Picture 14"/>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8101506" y="4005263"/>
            <a:ext cx="108584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1" name="Picture 15"/>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385821" y="4033838"/>
            <a:ext cx="108585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2" name="Picture 16"/>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668021" y="4003675"/>
            <a:ext cx="108585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3" name="Picture 17"/>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632540" y="1943100"/>
            <a:ext cx="108584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580750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93680" y="228600"/>
            <a:ext cx="10363200" cy="1143000"/>
          </a:xfrm>
        </p:spPr>
        <p:txBody>
          <a:bodyPr/>
          <a:lstStyle/>
          <a:p>
            <a:r>
              <a:rPr lang="en-US"/>
              <a:t>Router ID (RID)</a:t>
            </a:r>
          </a:p>
        </p:txBody>
      </p:sp>
      <p:sp>
        <p:nvSpPr>
          <p:cNvPr id="28675" name="Rectangle 3"/>
          <p:cNvSpPr>
            <a:spLocks noGrp="1" noChangeArrowheads="1"/>
          </p:cNvSpPr>
          <p:nvPr>
            <p:ph type="body" idx="1"/>
          </p:nvPr>
        </p:nvSpPr>
        <p:spPr>
          <a:xfrm>
            <a:off x="1916080" y="5110164"/>
            <a:ext cx="8940800" cy="873125"/>
          </a:xfrm>
        </p:spPr>
        <p:txBody>
          <a:bodyPr/>
          <a:lstStyle/>
          <a:p>
            <a:pPr>
              <a:lnSpc>
                <a:spcPct val="90000"/>
              </a:lnSpc>
              <a:buFontTx/>
              <a:buNone/>
            </a:pPr>
            <a:r>
              <a:rPr lang="en-US" sz="2400"/>
              <a:t>Each router in OSPF needs to be uniquely identified to properly arrange them in the Neighbor tables.</a:t>
            </a:r>
          </a:p>
        </p:txBody>
      </p:sp>
      <p:sp>
        <p:nvSpPr>
          <p:cNvPr id="28676" name="Rectangle 4"/>
          <p:cNvSpPr>
            <a:spLocks noChangeArrowheads="1"/>
          </p:cNvSpPr>
          <p:nvPr/>
        </p:nvSpPr>
        <p:spPr bwMode="auto">
          <a:xfrm>
            <a:off x="5772647" y="3622675"/>
            <a:ext cx="99484" cy="12715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77" name="Rectangle 5"/>
          <p:cNvSpPr>
            <a:spLocks noChangeArrowheads="1"/>
          </p:cNvSpPr>
          <p:nvPr/>
        </p:nvSpPr>
        <p:spPr bwMode="auto">
          <a:xfrm>
            <a:off x="2991347" y="3603626"/>
            <a:ext cx="6487584" cy="428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78" name="Rectangle 6"/>
          <p:cNvSpPr>
            <a:spLocks noChangeArrowheads="1"/>
          </p:cNvSpPr>
          <p:nvPr/>
        </p:nvSpPr>
        <p:spPr bwMode="auto">
          <a:xfrm>
            <a:off x="3067547" y="3622675"/>
            <a:ext cx="99484" cy="12573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79" name="Rectangle 7"/>
          <p:cNvSpPr>
            <a:spLocks noChangeArrowheads="1"/>
          </p:cNvSpPr>
          <p:nvPr/>
        </p:nvSpPr>
        <p:spPr bwMode="auto">
          <a:xfrm>
            <a:off x="8496797" y="3622675"/>
            <a:ext cx="99483" cy="12573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80" name="Rectangle 8"/>
          <p:cNvSpPr>
            <a:spLocks noChangeArrowheads="1"/>
          </p:cNvSpPr>
          <p:nvPr/>
        </p:nvSpPr>
        <p:spPr bwMode="auto">
          <a:xfrm>
            <a:off x="7104031" y="2776539"/>
            <a:ext cx="142028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lstStyle/>
          <a:p>
            <a:pPr defTabSz="1028700">
              <a:lnSpc>
                <a:spcPts val="2700"/>
              </a:lnSpc>
              <a:tabLst>
                <a:tab pos="514350" algn="l"/>
                <a:tab pos="1028700" algn="l"/>
                <a:tab pos="1543050" algn="l"/>
              </a:tabLst>
            </a:pPr>
            <a:endParaRPr kumimoji="1" lang="en-US" sz="1600"/>
          </a:p>
        </p:txBody>
      </p:sp>
      <p:sp>
        <p:nvSpPr>
          <p:cNvPr id="28681" name="Rectangle 9"/>
          <p:cNvSpPr>
            <a:spLocks noChangeArrowheads="1"/>
          </p:cNvSpPr>
          <p:nvPr/>
        </p:nvSpPr>
        <p:spPr bwMode="auto">
          <a:xfrm>
            <a:off x="7023597" y="2940051"/>
            <a:ext cx="99483" cy="6651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28682" name="Picture 10"/>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8069232" y="4467225"/>
            <a:ext cx="108584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11"/>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5353546" y="4495800"/>
            <a:ext cx="108585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 name="Picture 12"/>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635747" y="4465638"/>
            <a:ext cx="108585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13"/>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600265" y="2405063"/>
            <a:ext cx="108584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686" name="AutoShape 14"/>
          <p:cNvCxnSpPr>
            <a:cxnSpLocks noChangeShapeType="1"/>
          </p:cNvCxnSpPr>
          <p:nvPr/>
        </p:nvCxnSpPr>
        <p:spPr bwMode="auto">
          <a:xfrm rot="-5400000">
            <a:off x="4398402" y="1719793"/>
            <a:ext cx="1527175" cy="3964516"/>
          </a:xfrm>
          <a:prstGeom prst="curvedConnector3">
            <a:avLst>
              <a:gd name="adj1" fmla="val 5000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8687" name="AutoShape 15"/>
          <p:cNvCxnSpPr>
            <a:cxnSpLocks noChangeShapeType="1"/>
          </p:cNvCxnSpPr>
          <p:nvPr/>
        </p:nvCxnSpPr>
        <p:spPr bwMode="auto">
          <a:xfrm rot="-5400000">
            <a:off x="5742221" y="3093774"/>
            <a:ext cx="1557337" cy="1246716"/>
          </a:xfrm>
          <a:prstGeom prst="curvedConnector3">
            <a:avLst>
              <a:gd name="adj1" fmla="val 49949"/>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8688" name="AutoShape 16"/>
          <p:cNvCxnSpPr>
            <a:cxnSpLocks noChangeShapeType="1"/>
          </p:cNvCxnSpPr>
          <p:nvPr/>
        </p:nvCxnSpPr>
        <p:spPr bwMode="auto">
          <a:xfrm rot="5400000" flipH="1">
            <a:off x="7114350" y="2968361"/>
            <a:ext cx="1528762" cy="1468967"/>
          </a:xfrm>
          <a:prstGeom prst="curvedConnector3">
            <a:avLst>
              <a:gd name="adj1" fmla="val 49949"/>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pic>
        <p:nvPicPr>
          <p:cNvPr id="28689" name="Picture 17" descr="MCj03841720000[1]"/>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rot="750580">
            <a:off x="7199280" y="1219201"/>
            <a:ext cx="2051051"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24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546176" y="1447801"/>
            <a:ext cx="91440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30723" name="Rectangle 3"/>
          <p:cNvSpPr>
            <a:spLocks noGrp="1" noChangeArrowheads="1"/>
          </p:cNvSpPr>
          <p:nvPr>
            <p:ph type="title"/>
          </p:nvPr>
        </p:nvSpPr>
        <p:spPr>
          <a:xfrm>
            <a:off x="1546176" y="228600"/>
            <a:ext cx="9042400" cy="1143000"/>
          </a:xfrm>
        </p:spPr>
        <p:txBody>
          <a:bodyPr/>
          <a:lstStyle/>
          <a:p>
            <a:r>
              <a:rPr lang="en-US"/>
              <a:t>Configuring Loopback Interfaces</a:t>
            </a:r>
          </a:p>
        </p:txBody>
      </p:sp>
      <p:sp>
        <p:nvSpPr>
          <p:cNvPr id="30724" name="Rectangle 4"/>
          <p:cNvSpPr>
            <a:spLocks noGrp="1" noChangeArrowheads="1"/>
          </p:cNvSpPr>
          <p:nvPr>
            <p:ph type="body" sz="half" idx="2"/>
          </p:nvPr>
        </p:nvSpPr>
        <p:spPr>
          <a:xfrm>
            <a:off x="1647777" y="4724401"/>
            <a:ext cx="8623300" cy="1528763"/>
          </a:xfrm>
          <a:noFill/>
        </p:spPr>
        <p:txBody>
          <a:bodyPr lIns="82153" tIns="41076" rIns="82153" bIns="41076" anchor="ctr" anchorCtr="1"/>
          <a:lstStyle/>
          <a:p>
            <a:pPr marL="0" indent="0" defTabSz="814388">
              <a:lnSpc>
                <a:spcPct val="80000"/>
              </a:lnSpc>
              <a:buFontTx/>
              <a:buNone/>
            </a:pPr>
            <a:r>
              <a:rPr lang="en-US" sz="2400"/>
              <a:t>Router ID (RID): </a:t>
            </a:r>
          </a:p>
          <a:p>
            <a:pPr marL="342900" lvl="1" indent="-228600" defTabSz="814388">
              <a:lnSpc>
                <a:spcPct val="80000"/>
              </a:lnSpc>
            </a:pPr>
            <a:r>
              <a:rPr lang="en-US" sz="2000"/>
              <a:t>Number by which the router is known to OSPF</a:t>
            </a:r>
          </a:p>
          <a:p>
            <a:pPr marL="342900" lvl="1" indent="-228600" defTabSz="814388">
              <a:lnSpc>
                <a:spcPct val="80000"/>
              </a:lnSpc>
            </a:pPr>
            <a:r>
              <a:rPr lang="en-US" sz="2000"/>
              <a:t>Default: The highest IP address on an active interface at the moment of OSPF process startup</a:t>
            </a:r>
          </a:p>
          <a:p>
            <a:pPr marL="342900" lvl="1" indent="-228600" defTabSz="814388">
              <a:lnSpc>
                <a:spcPct val="80000"/>
              </a:lnSpc>
            </a:pPr>
            <a:r>
              <a:rPr lang="en-US" sz="2000"/>
              <a:t>Can be overridden by a loopback interface: Highest IP address of any active loopback interface – also called a logical interface</a:t>
            </a:r>
          </a:p>
        </p:txBody>
      </p:sp>
      <p:sp>
        <p:nvSpPr>
          <p:cNvPr id="30725" name="Rectangle 5"/>
          <p:cNvSpPr>
            <a:spLocks noChangeArrowheads="1"/>
          </p:cNvSpPr>
          <p:nvPr/>
        </p:nvSpPr>
        <p:spPr bwMode="white">
          <a:xfrm>
            <a:off x="9978976" y="3429000"/>
            <a:ext cx="812800" cy="11430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135957871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00144" y="17454"/>
            <a:ext cx="8839200" cy="1143000"/>
          </a:xfrm>
        </p:spPr>
        <p:txBody>
          <a:bodyPr/>
          <a:lstStyle/>
          <a:p>
            <a:r>
              <a:rPr lang="en-US"/>
              <a:t>Interface Priorities</a:t>
            </a:r>
          </a:p>
        </p:txBody>
      </p:sp>
      <p:sp>
        <p:nvSpPr>
          <p:cNvPr id="31747" name="Rectangle 3"/>
          <p:cNvSpPr>
            <a:spLocks noGrp="1" noChangeArrowheads="1"/>
          </p:cNvSpPr>
          <p:nvPr>
            <p:ph type="body" idx="1"/>
          </p:nvPr>
        </p:nvSpPr>
        <p:spPr>
          <a:xfrm>
            <a:off x="1457325" y="1266815"/>
            <a:ext cx="9374144" cy="5391159"/>
          </a:xfrm>
          <a:noFill/>
        </p:spPr>
        <p:txBody>
          <a:bodyPr/>
          <a:lstStyle/>
          <a:p>
            <a:pPr>
              <a:lnSpc>
                <a:spcPct val="90000"/>
              </a:lnSpc>
              <a:buFontTx/>
              <a:buNone/>
            </a:pPr>
            <a:r>
              <a:rPr lang="en-US" sz="1600" b="1" dirty="0"/>
              <a:t>What is the default OSPF interface priority?</a:t>
            </a:r>
          </a:p>
          <a:p>
            <a:pPr>
              <a:lnSpc>
                <a:spcPct val="90000"/>
              </a:lnSpc>
              <a:buFontTx/>
              <a:buNone/>
            </a:pPr>
            <a:r>
              <a:rPr lang="en-US" sz="1600" b="1" dirty="0"/>
              <a:t>Router# show </a:t>
            </a:r>
            <a:r>
              <a:rPr lang="en-US" sz="1600" b="1" dirty="0" err="1"/>
              <a:t>ip</a:t>
            </a:r>
            <a:r>
              <a:rPr lang="en-US" sz="1600" b="1" dirty="0"/>
              <a:t> </a:t>
            </a:r>
            <a:r>
              <a:rPr lang="en-US" sz="1600" b="1" dirty="0" err="1"/>
              <a:t>ospf</a:t>
            </a:r>
            <a:r>
              <a:rPr lang="en-US" sz="1600" b="1" dirty="0"/>
              <a:t> interface ethernet0/0</a:t>
            </a:r>
          </a:p>
          <a:p>
            <a:pPr>
              <a:lnSpc>
                <a:spcPct val="90000"/>
              </a:lnSpc>
              <a:buFontTx/>
              <a:buNone/>
            </a:pPr>
            <a:r>
              <a:rPr lang="en-US" sz="1600" dirty="0"/>
              <a:t>Ethernet0 is up, line protocol is up</a:t>
            </a:r>
          </a:p>
          <a:p>
            <a:pPr>
              <a:lnSpc>
                <a:spcPct val="90000"/>
              </a:lnSpc>
              <a:buFontTx/>
              <a:buNone/>
            </a:pPr>
            <a:r>
              <a:rPr lang="en-US" sz="1600" dirty="0"/>
              <a:t>Internet Address 192.168.1.137/29, Area 4</a:t>
            </a:r>
          </a:p>
          <a:p>
            <a:pPr>
              <a:lnSpc>
                <a:spcPct val="90000"/>
              </a:lnSpc>
              <a:buFontTx/>
              <a:buNone/>
            </a:pPr>
            <a:r>
              <a:rPr lang="en-US" sz="1600" dirty="0"/>
              <a:t>Process ID 19, Router ID 192.168.1.137, Network Type BROADCAST,</a:t>
            </a:r>
          </a:p>
          <a:p>
            <a:pPr>
              <a:lnSpc>
                <a:spcPct val="90000"/>
              </a:lnSpc>
              <a:buFontTx/>
              <a:buNone/>
            </a:pPr>
            <a:r>
              <a:rPr lang="en-US" sz="1600" dirty="0"/>
              <a:t>Cost: 10 Transmit Delay is 1 sec, State DR, </a:t>
            </a:r>
            <a:r>
              <a:rPr lang="en-US" sz="1600" dirty="0">
                <a:solidFill>
                  <a:srgbClr val="FF0000"/>
                </a:solidFill>
              </a:rPr>
              <a:t>Priority 1</a:t>
            </a:r>
          </a:p>
          <a:p>
            <a:pPr>
              <a:lnSpc>
                <a:spcPct val="90000"/>
              </a:lnSpc>
              <a:buFontTx/>
              <a:buNone/>
            </a:pPr>
            <a:r>
              <a:rPr lang="en-US" sz="1600" dirty="0">
                <a:solidFill>
                  <a:srgbClr val="FF0000"/>
                </a:solidFill>
              </a:rPr>
              <a:t>Designated Router (ID) 192.168.1.137, Interface address 192.168.1.137</a:t>
            </a:r>
          </a:p>
          <a:p>
            <a:pPr>
              <a:lnSpc>
                <a:spcPct val="90000"/>
              </a:lnSpc>
              <a:buFontTx/>
              <a:buNone/>
            </a:pPr>
            <a:r>
              <a:rPr lang="en-US" sz="1600" dirty="0">
                <a:solidFill>
                  <a:srgbClr val="FF0000"/>
                </a:solidFill>
              </a:rPr>
              <a:t>No backup designated router on this network</a:t>
            </a:r>
          </a:p>
          <a:p>
            <a:pPr>
              <a:lnSpc>
                <a:spcPct val="90000"/>
              </a:lnSpc>
              <a:buFontTx/>
              <a:buNone/>
            </a:pPr>
            <a:r>
              <a:rPr lang="en-US" sz="1600" dirty="0"/>
              <a:t>Timer intervals configured, Hello 10, Dead 40, Wait 40, Retransmit 5</a:t>
            </a:r>
          </a:p>
          <a:p>
            <a:pPr>
              <a:lnSpc>
                <a:spcPct val="90000"/>
              </a:lnSpc>
              <a:buFontTx/>
              <a:buNone/>
            </a:pPr>
            <a:r>
              <a:rPr lang="en-US" sz="1600" dirty="0"/>
              <a:t>Hello due in 00:00:06</a:t>
            </a:r>
          </a:p>
          <a:p>
            <a:pPr>
              <a:lnSpc>
                <a:spcPct val="90000"/>
              </a:lnSpc>
              <a:buFontTx/>
              <a:buNone/>
            </a:pPr>
            <a:r>
              <a:rPr lang="en-US" sz="1600" dirty="0"/>
              <a:t>Index 2/2, flood queue length 0</a:t>
            </a:r>
          </a:p>
          <a:p>
            <a:pPr>
              <a:lnSpc>
                <a:spcPct val="90000"/>
              </a:lnSpc>
              <a:buFontTx/>
              <a:buNone/>
            </a:pPr>
            <a:r>
              <a:rPr lang="en-US" sz="1600" dirty="0"/>
              <a:t>Next 0x0(0)/0x0(0)</a:t>
            </a:r>
          </a:p>
          <a:p>
            <a:pPr>
              <a:lnSpc>
                <a:spcPct val="90000"/>
              </a:lnSpc>
              <a:buFontTx/>
              <a:buNone/>
            </a:pPr>
            <a:r>
              <a:rPr lang="en-US" sz="1600" dirty="0"/>
              <a:t>Last flood scan length is 0, maximum is 0</a:t>
            </a:r>
          </a:p>
          <a:p>
            <a:pPr>
              <a:lnSpc>
                <a:spcPct val="90000"/>
              </a:lnSpc>
              <a:buFontTx/>
              <a:buNone/>
            </a:pPr>
            <a:r>
              <a:rPr lang="en-US" sz="1600" dirty="0"/>
              <a:t>Last flood scan time is 0 </a:t>
            </a:r>
            <a:r>
              <a:rPr lang="en-US" sz="1600" dirty="0" err="1"/>
              <a:t>msec</a:t>
            </a:r>
            <a:r>
              <a:rPr lang="en-US" sz="1600" dirty="0"/>
              <a:t>, maximum is 0 </a:t>
            </a:r>
            <a:r>
              <a:rPr lang="en-US" sz="1600" dirty="0" err="1"/>
              <a:t>msec</a:t>
            </a:r>
            <a:endParaRPr lang="en-US" sz="1600" dirty="0"/>
          </a:p>
          <a:p>
            <a:pPr>
              <a:lnSpc>
                <a:spcPct val="90000"/>
              </a:lnSpc>
              <a:buFontTx/>
              <a:buNone/>
            </a:pPr>
            <a:r>
              <a:rPr lang="en-US" sz="1600" dirty="0"/>
              <a:t>Neighbor Count is 0, Adjacent neighbor count is 0</a:t>
            </a:r>
          </a:p>
          <a:p>
            <a:pPr>
              <a:lnSpc>
                <a:spcPct val="90000"/>
              </a:lnSpc>
              <a:buFontTx/>
              <a:buNone/>
            </a:pPr>
            <a:r>
              <a:rPr lang="en-US" sz="1600" dirty="0"/>
              <a:t>Suppress hello for 0 neighbor(s)</a:t>
            </a:r>
          </a:p>
          <a:p>
            <a:pPr>
              <a:lnSpc>
                <a:spcPct val="90000"/>
              </a:lnSpc>
            </a:pPr>
            <a:endParaRPr lang="en-US" sz="1600" dirty="0"/>
          </a:p>
        </p:txBody>
      </p:sp>
    </p:spTree>
    <p:extLst>
      <p:ext uri="{BB962C8B-B14F-4D97-AF65-F5344CB8AC3E}">
        <p14:creationId xmlns:p14="http://schemas.microsoft.com/office/powerpoint/2010/main" val="2996582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85776" y="381000"/>
            <a:ext cx="10363200" cy="1143000"/>
          </a:xfrm>
        </p:spPr>
        <p:txBody>
          <a:bodyPr/>
          <a:lstStyle/>
          <a:p>
            <a:r>
              <a:rPr lang="en-US"/>
              <a:t>Ensuring your DR</a:t>
            </a:r>
          </a:p>
        </p:txBody>
      </p:sp>
      <p:sp>
        <p:nvSpPr>
          <p:cNvPr id="1028" name="Rectangle 3"/>
          <p:cNvSpPr>
            <a:spLocks noGrp="1" noChangeArrowheads="1"/>
          </p:cNvSpPr>
          <p:nvPr>
            <p:ph type="body" sz="half" idx="1"/>
          </p:nvPr>
        </p:nvSpPr>
        <p:spPr>
          <a:xfrm>
            <a:off x="1801776" y="5053013"/>
            <a:ext cx="8940800" cy="868362"/>
          </a:xfrm>
        </p:spPr>
        <p:txBody>
          <a:bodyPr/>
          <a:lstStyle/>
          <a:p>
            <a:pPr>
              <a:lnSpc>
                <a:spcPct val="90000"/>
              </a:lnSpc>
              <a:buFontTx/>
              <a:buNone/>
            </a:pPr>
            <a:r>
              <a:rPr lang="en-US" sz="2400"/>
              <a:t>	What options can you configure that will ensure that R2 will be the DR of the LAN segment?</a:t>
            </a:r>
          </a:p>
        </p:txBody>
      </p:sp>
      <p:graphicFrame>
        <p:nvGraphicFramePr>
          <p:cNvPr id="1026" name="Object 2"/>
          <p:cNvGraphicFramePr>
            <a:graphicFrameLocks noGrp="1" noChangeAspect="1"/>
          </p:cNvGraphicFramePr>
          <p:nvPr>
            <p:ph sz="half" idx="2"/>
            <p:extLst>
              <p:ext uri="{D42A27DB-BD31-4B8C-83A1-F6EECF244321}">
                <p14:modId xmlns:p14="http://schemas.microsoft.com/office/powerpoint/2010/main" val="451097994"/>
              </p:ext>
            </p:extLst>
          </p:nvPr>
        </p:nvGraphicFramePr>
        <p:xfrm>
          <a:off x="2106576" y="1752600"/>
          <a:ext cx="8333317" cy="2787650"/>
        </p:xfrm>
        <a:graphic>
          <a:graphicData uri="http://schemas.openxmlformats.org/presentationml/2006/ole">
            <mc:AlternateContent xmlns:mc="http://schemas.openxmlformats.org/markup-compatibility/2006">
              <mc:Choice xmlns:v="urn:schemas-microsoft-com:vml" Requires="v">
                <p:oleObj spid="_x0000_s1108" name="Visio" r:id="rId4" imgW="6249619" imgH="3414979" progId="">
                  <p:embed/>
                </p:oleObj>
              </mc:Choice>
              <mc:Fallback>
                <p:oleObj name="Visio" r:id="rId4" imgW="6249619" imgH="3414979" progId="">
                  <p:embed/>
                  <p:pic>
                    <p:nvPicPr>
                      <p:cNvPr id="0" name="Picture 74"/>
                      <p:cNvPicPr>
                        <a:picLocks noGrp="1"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2106576" y="1752600"/>
                        <a:ext cx="8333317" cy="278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35263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a:xfrm>
            <a:off x="1349312" y="274638"/>
            <a:ext cx="8432800" cy="1143000"/>
          </a:xfrm>
        </p:spPr>
        <p:txBody>
          <a:bodyPr/>
          <a:lstStyle/>
          <a:p>
            <a:r>
              <a:rPr lang="en-US"/>
              <a:t>Configuring Wildcards</a:t>
            </a:r>
          </a:p>
        </p:txBody>
      </p:sp>
      <p:sp>
        <p:nvSpPr>
          <p:cNvPr id="32771" name="Rectangle 4"/>
          <p:cNvSpPr>
            <a:spLocks noGrp="1" noChangeArrowheads="1"/>
          </p:cNvSpPr>
          <p:nvPr>
            <p:ph type="body" idx="1"/>
          </p:nvPr>
        </p:nvSpPr>
        <p:spPr>
          <a:xfrm>
            <a:off x="1654113" y="1447801"/>
            <a:ext cx="8530167" cy="3349625"/>
          </a:xfrm>
        </p:spPr>
        <p:txBody>
          <a:bodyPr/>
          <a:lstStyle/>
          <a:p>
            <a:pPr>
              <a:lnSpc>
                <a:spcPct val="90000"/>
              </a:lnSpc>
              <a:buFontTx/>
              <a:buNone/>
            </a:pPr>
            <a:r>
              <a:rPr lang="en-US"/>
              <a:t>If you want to advertise a partial octet (subnet), you need to use wildcards.</a:t>
            </a:r>
          </a:p>
          <a:p>
            <a:pPr lvl="1">
              <a:lnSpc>
                <a:spcPct val="90000"/>
              </a:lnSpc>
            </a:pPr>
            <a:r>
              <a:rPr lang="en-US"/>
              <a:t>0.0.0.0 means all octets match exactly</a:t>
            </a:r>
          </a:p>
          <a:p>
            <a:pPr lvl="1">
              <a:lnSpc>
                <a:spcPct val="90000"/>
              </a:lnSpc>
            </a:pPr>
            <a:r>
              <a:rPr lang="en-US"/>
              <a:t>0.0.0.255 means that the first three match exactly, but the last octet can be any value</a:t>
            </a:r>
          </a:p>
          <a:p>
            <a:pPr>
              <a:lnSpc>
                <a:spcPct val="90000"/>
              </a:lnSpc>
              <a:buFontTx/>
              <a:buNone/>
            </a:pPr>
            <a:r>
              <a:rPr lang="en-US"/>
              <a:t>After that, you must remember your block sizes….</a:t>
            </a:r>
          </a:p>
        </p:txBody>
      </p:sp>
    </p:spTree>
    <p:extLst>
      <p:ext uri="{BB962C8B-B14F-4D97-AF65-F5344CB8AC3E}">
        <p14:creationId xmlns:p14="http://schemas.microsoft.com/office/powerpoint/2010/main" val="1015945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1058800" y="274638"/>
            <a:ext cx="8737600" cy="1143000"/>
          </a:xfrm>
        </p:spPr>
        <p:txBody>
          <a:bodyPr/>
          <a:lstStyle/>
          <a:p>
            <a:r>
              <a:rPr lang="en-US"/>
              <a:t>Wildcard</a:t>
            </a:r>
          </a:p>
        </p:txBody>
      </p:sp>
      <p:sp>
        <p:nvSpPr>
          <p:cNvPr id="33795" name="Rectangle 4"/>
          <p:cNvSpPr>
            <a:spLocks noGrp="1" noChangeArrowheads="1"/>
          </p:cNvSpPr>
          <p:nvPr>
            <p:ph type="body" idx="1"/>
          </p:nvPr>
        </p:nvSpPr>
        <p:spPr>
          <a:xfrm>
            <a:off x="1363600" y="1752600"/>
            <a:ext cx="8839200" cy="3767138"/>
          </a:xfrm>
        </p:spPr>
        <p:txBody>
          <a:bodyPr/>
          <a:lstStyle/>
          <a:p>
            <a:pPr>
              <a:buFontTx/>
              <a:buNone/>
            </a:pPr>
            <a:r>
              <a:rPr lang="en-US" sz="2800"/>
              <a:t>The wildcard address is always one less than the block size….</a:t>
            </a:r>
          </a:p>
          <a:p>
            <a:pPr lvl="1"/>
            <a:r>
              <a:rPr lang="en-US" sz="2400"/>
              <a:t>192.168.10.8/30 =     0.0.0.3</a:t>
            </a:r>
          </a:p>
          <a:p>
            <a:pPr lvl="1"/>
            <a:r>
              <a:rPr lang="en-US" sz="2400"/>
              <a:t>192.168.10.48/28 =   0.0.0.15</a:t>
            </a:r>
          </a:p>
          <a:p>
            <a:pPr lvl="1"/>
            <a:r>
              <a:rPr lang="en-US" sz="2400"/>
              <a:t>192.168.10.96/27 =   0.0.0.31</a:t>
            </a:r>
          </a:p>
          <a:p>
            <a:pPr lvl="1"/>
            <a:r>
              <a:rPr lang="en-US" sz="2400"/>
              <a:t>192.168.10.128/26 = 0.0.0.63</a:t>
            </a:r>
          </a:p>
        </p:txBody>
      </p:sp>
    </p:spTree>
    <p:extLst>
      <p:ext uri="{BB962C8B-B14F-4D97-AF65-F5344CB8AC3E}">
        <p14:creationId xmlns:p14="http://schemas.microsoft.com/office/powerpoint/2010/main" val="283857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06400" y="681039"/>
            <a:ext cx="5772151"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14388" fontAlgn="base">
              <a:lnSpc>
                <a:spcPct val="90000"/>
              </a:lnSpc>
              <a:spcBef>
                <a:spcPct val="0"/>
              </a:spcBef>
              <a:spcAft>
                <a:spcPct val="0"/>
              </a:spcAft>
            </a:pPr>
            <a:r>
              <a:rPr lang="en-US" sz="3200" b="1" dirty="0">
                <a:solidFill>
                  <a:srgbClr val="708CA1"/>
                </a:solidFill>
                <a:latin typeface="+mj-lt"/>
                <a:ea typeface="+mj-ea"/>
                <a:cs typeface="+mj-cs"/>
              </a:rPr>
              <a:t>Introduction to OSPF</a:t>
            </a:r>
          </a:p>
        </p:txBody>
      </p:sp>
      <p:sp>
        <p:nvSpPr>
          <p:cNvPr id="19459" name="Rectangle 3"/>
          <p:cNvSpPr>
            <a:spLocks noChangeArrowheads="1"/>
          </p:cNvSpPr>
          <p:nvPr/>
        </p:nvSpPr>
        <p:spPr bwMode="auto">
          <a:xfrm>
            <a:off x="293570" y="1501899"/>
            <a:ext cx="7036378" cy="2273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431" tIns="30362" rIns="21431" bIns="30362" anchor="ctr" anchorCtr="1"/>
          <a:lstStyle/>
          <a:p>
            <a:pPr marL="371475" lvl="1" indent="177800" defTabSz="1028700">
              <a:lnSpc>
                <a:spcPct val="75000"/>
              </a:lnSpc>
              <a:spcBef>
                <a:spcPct val="30000"/>
              </a:spcBef>
              <a:buClr>
                <a:schemeClr val="tx1"/>
              </a:buClr>
              <a:buFontTx/>
              <a:buChar char="•"/>
              <a:tabLst>
                <a:tab pos="850900" algn="l"/>
                <a:tab pos="1028700" algn="l"/>
                <a:tab pos="1543050" algn="l"/>
              </a:tabLst>
            </a:pPr>
            <a:r>
              <a:rPr lang="en-US" sz="2100" b="1" dirty="0">
                <a:latin typeface="Garamond" pitchFamily="18" charset="0"/>
              </a:rPr>
              <a:t>OSPF was created in mid 1980s</a:t>
            </a:r>
          </a:p>
          <a:p>
            <a:pPr marL="371475" lvl="1" indent="177800" defTabSz="1028700">
              <a:lnSpc>
                <a:spcPct val="75000"/>
              </a:lnSpc>
              <a:spcBef>
                <a:spcPct val="30000"/>
              </a:spcBef>
              <a:buClr>
                <a:schemeClr val="tx1"/>
              </a:buClr>
              <a:buFontTx/>
              <a:buChar char="•"/>
              <a:tabLst>
                <a:tab pos="850900" algn="l"/>
                <a:tab pos="1028700" algn="l"/>
                <a:tab pos="1543050" algn="l"/>
              </a:tabLst>
            </a:pPr>
            <a:r>
              <a:rPr lang="en-US" sz="2100" b="1" dirty="0">
                <a:latin typeface="Garamond" pitchFamily="18" charset="0"/>
              </a:rPr>
              <a:t>Overcome the deficiencies and Scalability problems</a:t>
            </a:r>
          </a:p>
          <a:p>
            <a:pPr marL="371475" lvl="1" indent="177800" defTabSz="1028700">
              <a:lnSpc>
                <a:spcPct val="75000"/>
              </a:lnSpc>
              <a:spcBef>
                <a:spcPct val="30000"/>
              </a:spcBef>
              <a:buClr>
                <a:schemeClr val="tx1"/>
              </a:buClr>
              <a:buFontTx/>
              <a:buChar char="•"/>
              <a:tabLst>
                <a:tab pos="850900" algn="l"/>
                <a:tab pos="1028700" algn="l"/>
                <a:tab pos="1543050" algn="l"/>
              </a:tabLst>
            </a:pPr>
            <a:r>
              <a:rPr lang="en-US" sz="2100" b="1" dirty="0">
                <a:latin typeface="Garamond" pitchFamily="18" charset="0"/>
              </a:rPr>
              <a:t>Open standard, So very popular</a:t>
            </a:r>
          </a:p>
          <a:p>
            <a:pPr marL="371475" lvl="1" indent="177800" defTabSz="1028700">
              <a:lnSpc>
                <a:spcPct val="75000"/>
              </a:lnSpc>
              <a:spcBef>
                <a:spcPct val="30000"/>
              </a:spcBef>
              <a:buClr>
                <a:schemeClr val="tx1"/>
              </a:buClr>
              <a:buFontTx/>
              <a:buChar char="•"/>
              <a:tabLst>
                <a:tab pos="850900" algn="l"/>
                <a:tab pos="1028700" algn="l"/>
                <a:tab pos="1543050" algn="l"/>
              </a:tabLst>
            </a:pPr>
            <a:r>
              <a:rPr lang="en-US" sz="2100" b="1" dirty="0">
                <a:latin typeface="Garamond" pitchFamily="18" charset="0"/>
              </a:rPr>
              <a:t>Shortest path first (SPF) algorithm</a:t>
            </a:r>
          </a:p>
          <a:p>
            <a:pPr marL="371475" lvl="1" indent="177800" defTabSz="1028700">
              <a:lnSpc>
                <a:spcPct val="75000"/>
              </a:lnSpc>
              <a:spcBef>
                <a:spcPct val="30000"/>
              </a:spcBef>
              <a:buClr>
                <a:schemeClr val="tx1"/>
              </a:buClr>
              <a:buFontTx/>
              <a:buChar char="•"/>
              <a:tabLst>
                <a:tab pos="850900" algn="l"/>
                <a:tab pos="1028700" algn="l"/>
                <a:tab pos="1543050" algn="l"/>
              </a:tabLst>
            </a:pPr>
            <a:r>
              <a:rPr lang="en-US" sz="2100" b="1" dirty="0">
                <a:latin typeface="Garamond" pitchFamily="18" charset="0"/>
              </a:rPr>
              <a:t>Link-state routing protocol </a:t>
            </a:r>
          </a:p>
          <a:p>
            <a:pPr marL="371475" lvl="1" indent="177800" defTabSz="1028700">
              <a:lnSpc>
                <a:spcPct val="75000"/>
              </a:lnSpc>
              <a:spcBef>
                <a:spcPct val="30000"/>
              </a:spcBef>
              <a:buClr>
                <a:schemeClr val="tx1"/>
              </a:buClr>
              <a:buFontTx/>
              <a:buChar char="•"/>
              <a:tabLst>
                <a:tab pos="850900" algn="l"/>
                <a:tab pos="1028700" algn="l"/>
                <a:tab pos="1543050" algn="l"/>
              </a:tabLst>
            </a:pPr>
            <a:r>
              <a:rPr lang="en-US" sz="2100" b="1" dirty="0">
                <a:latin typeface="Garamond" pitchFamily="18" charset="0"/>
              </a:rPr>
              <a:t>Can be used within an Autonomous Systems (AS)</a:t>
            </a:r>
          </a:p>
        </p:txBody>
      </p:sp>
      <p:pic>
        <p:nvPicPr>
          <p:cNvPr id="19460"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014914" y="3874294"/>
            <a:ext cx="6431769" cy="254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9462" name="Rectangle 6"/>
          <p:cNvSpPr>
            <a:spLocks noChangeArrowheads="1"/>
          </p:cNvSpPr>
          <p:nvPr/>
        </p:nvSpPr>
        <p:spPr bwMode="white">
          <a:xfrm>
            <a:off x="11379200" y="4038600"/>
            <a:ext cx="812800" cy="12192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23085400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68432" y="274638"/>
            <a:ext cx="9042400" cy="1143000"/>
          </a:xfrm>
        </p:spPr>
        <p:txBody>
          <a:bodyPr/>
          <a:lstStyle/>
          <a:p>
            <a:r>
              <a:rPr lang="en-US">
                <a:solidFill>
                  <a:schemeClr val="tx1"/>
                </a:solidFill>
              </a:rPr>
              <a:t>Wildcard Configuration of the Lab_B Router</a:t>
            </a:r>
          </a:p>
        </p:txBody>
      </p:sp>
      <p:sp>
        <p:nvSpPr>
          <p:cNvPr id="34819" name="Rectangle 3"/>
          <p:cNvSpPr>
            <a:spLocks noGrp="1" noChangeArrowheads="1"/>
          </p:cNvSpPr>
          <p:nvPr>
            <p:ph type="body" idx="1"/>
          </p:nvPr>
        </p:nvSpPr>
        <p:spPr>
          <a:xfrm>
            <a:off x="1160432" y="5181601"/>
            <a:ext cx="3625851" cy="1120775"/>
          </a:xfrm>
        </p:spPr>
        <p:txBody>
          <a:bodyPr/>
          <a:lstStyle/>
          <a:p>
            <a:pPr>
              <a:lnSpc>
                <a:spcPct val="80000"/>
              </a:lnSpc>
            </a:pPr>
            <a:r>
              <a:rPr lang="en-US" sz="1800"/>
              <a:t>Lab_A</a:t>
            </a:r>
          </a:p>
          <a:p>
            <a:pPr>
              <a:lnSpc>
                <a:spcPct val="80000"/>
              </a:lnSpc>
            </a:pPr>
            <a:r>
              <a:rPr lang="en-US" sz="1800"/>
              <a:t>E0: 192.168.30.1/24</a:t>
            </a:r>
          </a:p>
          <a:p>
            <a:pPr>
              <a:lnSpc>
                <a:spcPct val="80000"/>
              </a:lnSpc>
            </a:pPr>
            <a:r>
              <a:rPr lang="en-US" sz="1800"/>
              <a:t>S0: 172.16.10.5/30</a:t>
            </a:r>
          </a:p>
        </p:txBody>
      </p:sp>
      <p:pic>
        <p:nvPicPr>
          <p:cNvPr id="34820"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668433" y="1828801"/>
            <a:ext cx="877781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5"/>
          <p:cNvSpPr>
            <a:spLocks noChangeArrowheads="1"/>
          </p:cNvSpPr>
          <p:nvPr/>
        </p:nvSpPr>
        <p:spPr bwMode="auto">
          <a:xfrm>
            <a:off x="4716433" y="5003800"/>
            <a:ext cx="37465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342900" indent="-342900">
              <a:spcBef>
                <a:spcPct val="20000"/>
              </a:spcBef>
              <a:buFontTx/>
              <a:buChar char="•"/>
            </a:pPr>
            <a:r>
              <a:rPr lang="en-US" b="1">
                <a:latin typeface="Garamond" pitchFamily="18" charset="0"/>
              </a:rPr>
              <a:t>Lab_B</a:t>
            </a:r>
          </a:p>
          <a:p>
            <a:pPr marL="342900" indent="-342900">
              <a:spcBef>
                <a:spcPct val="20000"/>
              </a:spcBef>
              <a:buFontTx/>
              <a:buChar char="•"/>
            </a:pPr>
            <a:r>
              <a:rPr lang="en-US" b="1">
                <a:latin typeface="Garamond" pitchFamily="18" charset="0"/>
              </a:rPr>
              <a:t>E0: 192.168.40.1/24</a:t>
            </a:r>
          </a:p>
          <a:p>
            <a:pPr marL="342900" indent="-342900">
              <a:spcBef>
                <a:spcPct val="20000"/>
              </a:spcBef>
              <a:buFontTx/>
              <a:buChar char="•"/>
            </a:pPr>
            <a:r>
              <a:rPr lang="en-US" b="1">
                <a:latin typeface="Garamond" pitchFamily="18" charset="0"/>
              </a:rPr>
              <a:t>S0: 192.168.10.10/30</a:t>
            </a:r>
          </a:p>
          <a:p>
            <a:pPr marL="342900" indent="-342900">
              <a:spcBef>
                <a:spcPct val="20000"/>
              </a:spcBef>
              <a:buFontTx/>
              <a:buChar char="•"/>
            </a:pPr>
            <a:r>
              <a:rPr lang="en-US" b="1">
                <a:latin typeface="Garamond" pitchFamily="18" charset="0"/>
              </a:rPr>
              <a:t>S1: 192.168.10.6/30</a:t>
            </a:r>
          </a:p>
        </p:txBody>
      </p:sp>
      <p:sp>
        <p:nvSpPr>
          <p:cNvPr id="34822" name="Rectangle 6"/>
          <p:cNvSpPr>
            <a:spLocks noChangeArrowheads="1"/>
          </p:cNvSpPr>
          <p:nvPr/>
        </p:nvSpPr>
        <p:spPr bwMode="auto">
          <a:xfrm>
            <a:off x="8069232" y="4953000"/>
            <a:ext cx="35560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342900" indent="-342900">
              <a:spcBef>
                <a:spcPct val="20000"/>
              </a:spcBef>
              <a:buFontTx/>
              <a:buChar char="•"/>
            </a:pPr>
            <a:r>
              <a:rPr lang="en-US" b="1">
                <a:latin typeface="Garamond" pitchFamily="18" charset="0"/>
              </a:rPr>
              <a:t>Lab_C</a:t>
            </a:r>
          </a:p>
          <a:p>
            <a:pPr marL="342900" indent="-342900">
              <a:spcBef>
                <a:spcPct val="20000"/>
              </a:spcBef>
              <a:buFontTx/>
              <a:buChar char="•"/>
            </a:pPr>
            <a:r>
              <a:rPr lang="en-US" b="1">
                <a:latin typeface="Garamond" pitchFamily="18" charset="0"/>
              </a:rPr>
              <a:t>E0: 192.168.50.1/24</a:t>
            </a:r>
          </a:p>
          <a:p>
            <a:pPr marL="342900" indent="-342900">
              <a:spcBef>
                <a:spcPct val="20000"/>
              </a:spcBef>
              <a:buFontTx/>
              <a:buChar char="•"/>
            </a:pPr>
            <a:r>
              <a:rPr lang="en-US" b="1">
                <a:latin typeface="Garamond" pitchFamily="18" charset="0"/>
              </a:rPr>
              <a:t>S1: 172.16.10.9/30</a:t>
            </a:r>
          </a:p>
        </p:txBody>
      </p:sp>
    </p:spTree>
    <p:extLst>
      <p:ext uri="{BB962C8B-B14F-4D97-AF65-F5344CB8AC3E}">
        <p14:creationId xmlns:p14="http://schemas.microsoft.com/office/powerpoint/2010/main" val="291572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016" y="714358"/>
            <a:ext cx="10363200" cy="490537"/>
          </a:xfrm>
        </p:spPr>
        <p:txBody>
          <a:bodyPr/>
          <a:lstStyle/>
          <a:p>
            <a:r>
              <a:rPr lang="en-US" dirty="0"/>
              <a:t>Autonomous System</a:t>
            </a:r>
          </a:p>
        </p:txBody>
      </p:sp>
      <p:sp>
        <p:nvSpPr>
          <p:cNvPr id="3" name="Content Placeholder 2"/>
          <p:cNvSpPr>
            <a:spLocks noGrp="1"/>
          </p:cNvSpPr>
          <p:nvPr>
            <p:ph sz="half" idx="1"/>
          </p:nvPr>
        </p:nvSpPr>
        <p:spPr>
          <a:xfrm>
            <a:off x="793728" y="1409679"/>
            <a:ext cx="10764860" cy="5448321"/>
          </a:xfrm>
        </p:spPr>
        <p:txBody>
          <a:bodyPr/>
          <a:lstStyle/>
          <a:p>
            <a:r>
              <a:rPr lang="en-US" dirty="0"/>
              <a:t>An autonomous system (AS) is a group of networks under a single administrative control, which could be your company, a division within your company, or a group of companies.</a:t>
            </a:r>
          </a:p>
          <a:p>
            <a:endParaRPr lang="en-US" dirty="0"/>
          </a:p>
          <a:p>
            <a:r>
              <a:rPr lang="en-US" dirty="0"/>
              <a:t>Not every routing protocol understands the concept of an AS. </a:t>
            </a:r>
          </a:p>
          <a:p>
            <a:endParaRPr lang="en-US" dirty="0"/>
          </a:p>
          <a:p>
            <a:r>
              <a:rPr lang="en-US" dirty="0"/>
              <a:t>An AS can provide distinct boundaries for a routing protocol, and thus provides some advantages.</a:t>
            </a:r>
          </a:p>
          <a:p>
            <a:r>
              <a:rPr lang="en-US" dirty="0"/>
              <a:t>For instance, you can control how far a network can be propagated by routers. Plus, you can control what routes you will advertise to other autonomous systems and what routes you’ll accept from these systems.</a:t>
            </a:r>
          </a:p>
        </p:txBody>
      </p:sp>
    </p:spTree>
    <p:extLst>
      <p:ext uri="{BB962C8B-B14F-4D97-AF65-F5344CB8AC3E}">
        <p14:creationId xmlns:p14="http://schemas.microsoft.com/office/powerpoint/2010/main" val="302321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184" y="714358"/>
            <a:ext cx="10363200" cy="504825"/>
          </a:xfrm>
        </p:spPr>
        <p:txBody>
          <a:bodyPr/>
          <a:lstStyle/>
          <a:p>
            <a:r>
              <a:rPr lang="en-US" dirty="0"/>
              <a:t>Autonomous System (Cont.)</a:t>
            </a:r>
          </a:p>
        </p:txBody>
      </p:sp>
      <p:sp>
        <p:nvSpPr>
          <p:cNvPr id="3" name="Content Placeholder 2"/>
          <p:cNvSpPr>
            <a:spLocks noGrp="1"/>
          </p:cNvSpPr>
          <p:nvPr>
            <p:ph sz="half" idx="1"/>
          </p:nvPr>
        </p:nvSpPr>
        <p:spPr>
          <a:xfrm>
            <a:off x="965184" y="1366815"/>
            <a:ext cx="10363200" cy="5176859"/>
          </a:xfrm>
        </p:spPr>
        <p:txBody>
          <a:bodyPr/>
          <a:lstStyle/>
          <a:p>
            <a:r>
              <a:rPr lang="en-US" dirty="0"/>
              <a:t>An autonomous system is a collection of networks under a common administrative domain </a:t>
            </a:r>
          </a:p>
          <a:p>
            <a:endParaRPr lang="en-US" dirty="0"/>
          </a:p>
          <a:p>
            <a:pPr lvl="1"/>
            <a:r>
              <a:rPr lang="en-US" dirty="0"/>
              <a:t>Ranges from 1- 65535  </a:t>
            </a:r>
          </a:p>
          <a:p>
            <a:pPr lvl="1"/>
            <a:r>
              <a:rPr lang="en-US" dirty="0"/>
              <a:t>Public – 1 – 64512     Private – 64513 – 65535</a:t>
            </a:r>
          </a:p>
          <a:p>
            <a:endParaRPr lang="en-US" dirty="0"/>
          </a:p>
          <a:p>
            <a:r>
              <a:rPr lang="en-US" dirty="0"/>
              <a:t>There are public and private AS numbers. If you will be connected to the Internet backbone, are running BGP, and want to accept BGP routes from the Internet, you will need a public AS number. </a:t>
            </a:r>
          </a:p>
          <a:p>
            <a:endParaRPr lang="en-US" dirty="0"/>
          </a:p>
          <a:p>
            <a:r>
              <a:rPr lang="en-US" dirty="0"/>
              <a:t>However, if you only need to break up your internal network into different systems, you only need to use the private numbers</a:t>
            </a:r>
          </a:p>
        </p:txBody>
      </p:sp>
    </p:spTree>
    <p:extLst>
      <p:ext uri="{BB962C8B-B14F-4D97-AF65-F5344CB8AC3E}">
        <p14:creationId xmlns:p14="http://schemas.microsoft.com/office/powerpoint/2010/main" val="319629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Protocols Classification</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6" y="1800225"/>
            <a:ext cx="6429374"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289" y="1814513"/>
            <a:ext cx="5062211" cy="250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73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048" y="714362"/>
            <a:ext cx="10363200" cy="590550"/>
          </a:xfrm>
        </p:spPr>
        <p:txBody>
          <a:bodyPr/>
          <a:lstStyle/>
          <a:p>
            <a:r>
              <a:rPr lang="en-US" dirty="0"/>
              <a:t>Characteristics of OSPF: Pros</a:t>
            </a:r>
          </a:p>
        </p:txBody>
      </p:sp>
      <p:sp>
        <p:nvSpPr>
          <p:cNvPr id="3" name="Content Placeholder 2"/>
          <p:cNvSpPr>
            <a:spLocks noGrp="1"/>
          </p:cNvSpPr>
          <p:nvPr>
            <p:ph sz="half" idx="1"/>
          </p:nvPr>
        </p:nvSpPr>
        <p:spPr>
          <a:xfrm>
            <a:off x="1008048" y="1571625"/>
            <a:ext cx="10363200" cy="4657725"/>
          </a:xfrm>
        </p:spPr>
        <p:txBody>
          <a:bodyPr/>
          <a:lstStyle/>
          <a:p>
            <a:r>
              <a:rPr lang="en-US" dirty="0"/>
              <a:t>It will run on most routers, since it is based on an open standard.</a:t>
            </a:r>
          </a:p>
          <a:p>
            <a:endParaRPr lang="en-US" dirty="0"/>
          </a:p>
          <a:p>
            <a:r>
              <a:rPr lang="en-US" dirty="0"/>
              <a:t>It uses the SPF algorithm, developed by Dijkstra, to provide a loop-free topology.</a:t>
            </a:r>
          </a:p>
          <a:p>
            <a:endParaRPr lang="en-US" dirty="0"/>
          </a:p>
          <a:p>
            <a:r>
              <a:rPr lang="en-US" dirty="0"/>
              <a:t>It provides fast convergence with triggered, incremental updates via Link State Advertisements (LSAs).</a:t>
            </a:r>
          </a:p>
          <a:p>
            <a:endParaRPr lang="en-US" dirty="0"/>
          </a:p>
          <a:p>
            <a:r>
              <a:rPr lang="en-US" dirty="0"/>
              <a:t>It is a classless protocol and allows for a hierarchical design with VLSM and route summarization.</a:t>
            </a:r>
          </a:p>
        </p:txBody>
      </p:sp>
    </p:spTree>
    <p:extLst>
      <p:ext uri="{BB962C8B-B14F-4D97-AF65-F5344CB8AC3E}">
        <p14:creationId xmlns:p14="http://schemas.microsoft.com/office/powerpoint/2010/main" val="193467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048" y="714362"/>
            <a:ext cx="10363200" cy="590550"/>
          </a:xfrm>
        </p:spPr>
        <p:txBody>
          <a:bodyPr/>
          <a:lstStyle/>
          <a:p>
            <a:r>
              <a:rPr lang="en-US" dirty="0"/>
              <a:t>Characteristics of OSPF: Cons</a:t>
            </a:r>
          </a:p>
        </p:txBody>
      </p:sp>
      <p:sp>
        <p:nvSpPr>
          <p:cNvPr id="3" name="Content Placeholder 2"/>
          <p:cNvSpPr>
            <a:spLocks noGrp="1"/>
          </p:cNvSpPr>
          <p:nvPr>
            <p:ph sz="half" idx="1"/>
          </p:nvPr>
        </p:nvSpPr>
        <p:spPr>
          <a:xfrm>
            <a:off x="1008048" y="1457329"/>
            <a:ext cx="10363200" cy="5172074"/>
          </a:xfrm>
        </p:spPr>
        <p:txBody>
          <a:bodyPr/>
          <a:lstStyle/>
          <a:p>
            <a:r>
              <a:rPr lang="en-US" dirty="0"/>
              <a:t>It requires more memory to hold the adjacency (list of OSPF neighbors),topology (a link state database containing all of the routers and their routes), and routing tables.</a:t>
            </a:r>
          </a:p>
          <a:p>
            <a:r>
              <a:rPr lang="en-US" dirty="0"/>
              <a:t>It requires extra CPU processing to run the SPF algorithm, which is especially true when you first turn on your routers and they are initially building the adjacency and topology tables.</a:t>
            </a:r>
          </a:p>
          <a:p>
            <a:r>
              <a:rPr lang="en-US" dirty="0"/>
              <a:t>For large networks, it requires careful design to break up the network into an appropriate hierarchical design by separating routers into different areas.</a:t>
            </a:r>
          </a:p>
          <a:p>
            <a:r>
              <a:rPr lang="en-US" dirty="0"/>
              <a:t>It is complex to configure and more difficult to troubleshoot.</a:t>
            </a:r>
          </a:p>
        </p:txBody>
      </p:sp>
    </p:spTree>
    <p:extLst>
      <p:ext uri="{BB962C8B-B14F-4D97-AF65-F5344CB8AC3E}">
        <p14:creationId xmlns:p14="http://schemas.microsoft.com/office/powerpoint/2010/main" val="5975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80" y="685784"/>
            <a:ext cx="10363200" cy="547687"/>
          </a:xfrm>
        </p:spPr>
        <p:txBody>
          <a:bodyPr/>
          <a:lstStyle/>
          <a:p>
            <a:r>
              <a:rPr lang="en-US" dirty="0"/>
              <a:t>OSPF Hierarchical Design</a:t>
            </a:r>
          </a:p>
        </p:txBody>
      </p:sp>
      <p:sp>
        <p:nvSpPr>
          <p:cNvPr id="3" name="Content Placeholder 2"/>
          <p:cNvSpPr>
            <a:spLocks noGrp="1"/>
          </p:cNvSpPr>
          <p:nvPr>
            <p:ph sz="half" idx="1"/>
          </p:nvPr>
        </p:nvSpPr>
        <p:spPr>
          <a:xfrm>
            <a:off x="850880" y="1366816"/>
            <a:ext cx="10363200" cy="5319728"/>
          </a:xfrm>
        </p:spPr>
        <p:txBody>
          <a:bodyPr/>
          <a:lstStyle/>
          <a:p>
            <a:r>
              <a:rPr lang="en-US" dirty="0"/>
              <a:t>To provide scalability to very large networks, OSPF supports two important concepts: AS and Area</a:t>
            </a:r>
          </a:p>
          <a:p>
            <a:r>
              <a:rPr lang="en-US" dirty="0"/>
              <a:t>Within an AS, areas are used to provide hierarchical routing. Basically, areas are used to control when and how much routing information is shared across your network. </a:t>
            </a:r>
          </a:p>
          <a:p>
            <a:r>
              <a:rPr lang="en-US" dirty="0"/>
              <a:t>In flat network designs, such as IP RIP, if a change occurs on one router, perhaps a flapping route problem, it affects every router in the entire network. </a:t>
            </a:r>
          </a:p>
          <a:p>
            <a:r>
              <a:rPr lang="en-US" dirty="0"/>
              <a:t>With a correctly designed hierarchical network, these changes can be contained within a single area. </a:t>
            </a:r>
          </a:p>
          <a:p>
            <a:r>
              <a:rPr lang="en-US" dirty="0"/>
              <a:t>OSPF implements a two-layer hierarchy: the backbone (area 0) and areas off of the backbone (areas 1–65,535), as is shown in Figure</a:t>
            </a:r>
          </a:p>
        </p:txBody>
      </p:sp>
    </p:spTree>
    <p:extLst>
      <p:ext uri="{BB962C8B-B14F-4D97-AF65-F5344CB8AC3E}">
        <p14:creationId xmlns:p14="http://schemas.microsoft.com/office/powerpoint/2010/main" val="1169374952"/>
      </p:ext>
    </p:extLst>
  </p:cSld>
  <p:clrMapOvr>
    <a:masterClrMapping/>
  </p:clrMapOvr>
</p:sld>
</file>

<file path=ppt/theme/theme1.xml><?xml version="1.0" encoding="utf-8"?>
<a:theme xmlns:a="http://schemas.openxmlformats.org/drawingml/2006/main" name="Theme6">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Theme6</Template>
  <TotalTime>704</TotalTime>
  <Words>3262</Words>
  <Application>Microsoft Office PowerPoint</Application>
  <PresentationFormat>Widescreen</PresentationFormat>
  <Paragraphs>378</Paragraphs>
  <Slides>30</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Courier New</vt:lpstr>
      <vt:lpstr>Garamond</vt:lpstr>
      <vt:lpstr>Verdana</vt:lpstr>
      <vt:lpstr>Wingdings</vt:lpstr>
      <vt:lpstr>Theme6</vt:lpstr>
      <vt:lpstr>Visio</vt:lpstr>
      <vt:lpstr>CCNA  (200-125)</vt:lpstr>
      <vt:lpstr>Objectives:</vt:lpstr>
      <vt:lpstr>PowerPoint Presentation</vt:lpstr>
      <vt:lpstr>Autonomous System</vt:lpstr>
      <vt:lpstr>Autonomous System (Cont.)</vt:lpstr>
      <vt:lpstr>Routing Protocols Classification</vt:lpstr>
      <vt:lpstr>Characteristics of OSPF: Pros</vt:lpstr>
      <vt:lpstr>Characteristics of OSPF: Cons</vt:lpstr>
      <vt:lpstr>OSPF Hierarchical Design</vt:lpstr>
      <vt:lpstr>OSPF Hierarchical Routing</vt:lpstr>
      <vt:lpstr>Types of OSPF Routers</vt:lpstr>
      <vt:lpstr>OSPF maintains 3 tables</vt:lpstr>
      <vt:lpstr>Configuring Single Area OSPF</vt:lpstr>
      <vt:lpstr>OSPF Example: Single Area OSPF </vt:lpstr>
      <vt:lpstr>Verifying the OSPF Configuration</vt:lpstr>
      <vt:lpstr>PowerPoint Presentation</vt:lpstr>
      <vt:lpstr>Multi Area OSPF</vt:lpstr>
      <vt:lpstr>Multi Area OSPF</vt:lpstr>
      <vt:lpstr>Multi Area OSPF</vt:lpstr>
      <vt:lpstr>OSFP Neighbors</vt:lpstr>
      <vt:lpstr>OSPF Terminology</vt:lpstr>
      <vt:lpstr>Designated Router (DR) </vt:lpstr>
      <vt:lpstr>Electing the DR and BDR</vt:lpstr>
      <vt:lpstr>Router ID (RID)</vt:lpstr>
      <vt:lpstr>Configuring Loopback Interfaces</vt:lpstr>
      <vt:lpstr>Interface Priorities</vt:lpstr>
      <vt:lpstr>Ensuring your DR</vt:lpstr>
      <vt:lpstr>Configuring Wildcards</vt:lpstr>
      <vt:lpstr>Wildcard</vt:lpstr>
      <vt:lpstr>Wildcard Configuration of the Lab_B Router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State Routing Protocols</dc:title>
  <dc:creator>BKH</dc:creator>
  <cp:lastModifiedBy>Dark-Web</cp:lastModifiedBy>
  <cp:revision>97</cp:revision>
  <dcterms:created xsi:type="dcterms:W3CDTF">2013-12-19T18:12:09Z</dcterms:created>
  <dcterms:modified xsi:type="dcterms:W3CDTF">2019-12-23T11:41:41Z</dcterms:modified>
</cp:coreProperties>
</file>