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7"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308" r:id="rId18"/>
    <p:sldId id="309" r:id="rId19"/>
    <p:sldId id="310" r:id="rId20"/>
    <p:sldId id="298" r:id="rId21"/>
    <p:sldId id="299" r:id="rId22"/>
    <p:sldId id="300" r:id="rId23"/>
    <p:sldId id="301" r:id="rId24"/>
    <p:sldId id="302" r:id="rId25"/>
    <p:sldId id="305" r:id="rId26"/>
    <p:sldId id="303" r:id="rId27"/>
    <p:sldId id="3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7266-535C-4CBA-A8B0-5DBD461FA561}" type="datetimeFigureOut">
              <a:rPr lang="en-US" smtClean="0"/>
              <a:pPr/>
              <a:t>12/23/2019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6B266-7ED2-42FC-BC8F-B2F2DF55BDF2}" type="slidenum">
              <a:rPr lang="en-US" smtClean="0"/>
              <a:pPr/>
              <a:t>‹#›</a:t>
            </a:fld>
            <a:endParaRPr lang="en-US"/>
          </a:p>
        </p:txBody>
      </p:sp>
    </p:spTree>
    <p:extLst>
      <p:ext uri="{BB962C8B-B14F-4D97-AF65-F5344CB8AC3E}">
        <p14:creationId xmlns:p14="http://schemas.microsoft.com/office/powerpoint/2010/main" val="3589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AFB931-240B-4201-B4CC-570A40BEB03D}" type="slidenum">
              <a:rPr lang="en-US" smtClean="0"/>
              <a:pPr eaLnBrk="1" hangingPunct="1"/>
              <a:t>3</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Open Shortest Path First (OSPF) is an open standards routing protocol that’s been implemented by a wide variety of network vendors, including Cisco. If you have multiple routers, and not all of them are Cisco (what!) then you can’t use EIGRP now can you? So your remaining options are basically RIP, RIPv2 or OSPF. If it’s a large network, then really, your only options are OSPF, or something called route redistribution—a translation service between routing protocols.</a:t>
            </a:r>
          </a:p>
          <a:p>
            <a:pPr eaLnBrk="1" hangingPunct="1">
              <a:spcBef>
                <a:spcPct val="0"/>
              </a:spcBef>
            </a:pPr>
            <a:endParaRPr lang="en-US"/>
          </a:p>
          <a:p>
            <a:pPr eaLnBrk="1" hangingPunct="1">
              <a:spcBef>
                <a:spcPct val="0"/>
              </a:spcBef>
            </a:pPr>
            <a:r>
              <a:rPr lang="en-US"/>
              <a:t>OSPF converges quickly, although perhaps not as quickly as EIGRP, and it supports multiple, equal-cost routes to the same destination. But unlike EIGRP, it only supports IP routing. </a:t>
            </a:r>
          </a:p>
        </p:txBody>
      </p:sp>
    </p:spTree>
    <p:extLst>
      <p:ext uri="{BB962C8B-B14F-4D97-AF65-F5344CB8AC3E}">
        <p14:creationId xmlns:p14="http://schemas.microsoft.com/office/powerpoint/2010/main" val="153259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D27D31-68BE-4CAB-8B81-B53722568E8B}" type="slidenum">
              <a:rPr lang="en-US" smtClean="0"/>
              <a:pPr eaLnBrk="1" hangingPunct="1"/>
              <a:t>21</a:t>
            </a:fld>
            <a:endParaRPr 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RIPv1 and RIPv2 use the same metric (hop count) and would find the 56K link the best path to the remote network.</a:t>
            </a:r>
          </a:p>
          <a:p>
            <a:pPr eaLnBrk="1" hangingPunct="1">
              <a:spcBef>
                <a:spcPct val="0"/>
              </a:spcBef>
            </a:pPr>
            <a:endParaRPr lang="en-US"/>
          </a:p>
          <a:p>
            <a:pPr eaLnBrk="1" hangingPunct="1">
              <a:spcBef>
                <a:spcPct val="0"/>
              </a:spcBef>
            </a:pPr>
            <a:r>
              <a:rPr lang="en-US"/>
              <a:t>EIGRP and IGRP use the same metric as well (bandwidth and delay of the line) and would use the path through the LAN interfaces, not the serial T1’s. </a:t>
            </a:r>
          </a:p>
        </p:txBody>
      </p:sp>
    </p:spTree>
    <p:extLst>
      <p:ext uri="{BB962C8B-B14F-4D97-AF65-F5344CB8AC3E}">
        <p14:creationId xmlns:p14="http://schemas.microsoft.com/office/powerpoint/2010/main" val="280332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F620A3-B7D5-47EE-8DA7-41DCD6CE69AA}" type="slidenum">
              <a:rPr lang="en-US" smtClean="0"/>
              <a:pPr eaLnBrk="1" hangingPunct="1"/>
              <a:t>22</a:t>
            </a:fld>
            <a:endParaRPr lang="en-US"/>
          </a:p>
        </p:txBody>
      </p:sp>
      <p:sp>
        <p:nvSpPr>
          <p:cNvPr id="48131" name="Rectangle 2"/>
          <p:cNvSpPr>
            <a:spLocks noGrp="1" noRot="1" noChangeAspect="1" noChangeArrowheads="1" noTextEdit="1"/>
          </p:cNvSpPr>
          <p:nvPr>
            <p:ph type="sldImg"/>
          </p:nvPr>
        </p:nvSpPr>
        <p:spPr bwMode="auto">
          <a:xfrm>
            <a:off x="382588" y="685800"/>
            <a:ext cx="6096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1143000" y="4573588"/>
            <a:ext cx="4572000" cy="3884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Show ip route: Shows the entire routing table </a:t>
            </a:r>
          </a:p>
          <a:p>
            <a:pPr eaLnBrk="1" hangingPunct="1">
              <a:spcBef>
                <a:spcPct val="0"/>
              </a:spcBef>
            </a:pPr>
            <a:r>
              <a:rPr lang="en-US"/>
              <a:t>show ip route eigrp: Shows only EIGRP entries in the routing table </a:t>
            </a:r>
          </a:p>
          <a:p>
            <a:pPr eaLnBrk="1" hangingPunct="1">
              <a:spcBef>
                <a:spcPct val="0"/>
              </a:spcBef>
            </a:pPr>
            <a:r>
              <a:rPr lang="en-US"/>
              <a:t>show ip eigrp neighbors: Shows all EIGRP neighbors.</a:t>
            </a:r>
          </a:p>
          <a:p>
            <a:pPr eaLnBrk="1" hangingPunct="1">
              <a:spcBef>
                <a:spcPct val="0"/>
              </a:spcBef>
            </a:pPr>
            <a:r>
              <a:rPr lang="en-US"/>
              <a:t>show ip eigrp topology: Shows entries in the EIGRP topology table.</a:t>
            </a:r>
          </a:p>
          <a:p>
            <a:pPr eaLnBrk="1" hangingPunct="1">
              <a:spcBef>
                <a:spcPct val="0"/>
              </a:spcBef>
            </a:pPr>
            <a:endParaRPr lang="en-US"/>
          </a:p>
          <a:p>
            <a:pPr eaLnBrk="1" hangingPunct="1">
              <a:spcBef>
                <a:spcPct val="0"/>
              </a:spcBef>
            </a:pPr>
            <a:r>
              <a:rPr lang="en-US"/>
              <a:t>Which EIGRP show command will provide you with the IP addresses of the devices with which the router has established an adjacency, as well as the transmit and queue counts for the adjacent routers?</a:t>
            </a:r>
          </a:p>
          <a:p>
            <a:pPr eaLnBrk="1" hangingPunct="1">
              <a:spcBef>
                <a:spcPct val="0"/>
              </a:spcBef>
            </a:pPr>
            <a:endParaRPr lang="en-US"/>
          </a:p>
          <a:p>
            <a:pPr eaLnBrk="1" hangingPunct="1">
              <a:spcBef>
                <a:spcPct val="0"/>
              </a:spcBef>
            </a:pPr>
            <a:r>
              <a:rPr lang="en-US"/>
              <a:t>Which command will display all the EIGRP feasible successor routes known to a router?</a:t>
            </a:r>
          </a:p>
          <a:p>
            <a:pPr eaLnBrk="1" hangingPunct="1">
              <a:spcBef>
                <a:spcPct val="0"/>
              </a:spcBef>
            </a:pPr>
            <a:endParaRPr lang="en-US"/>
          </a:p>
        </p:txBody>
      </p:sp>
    </p:spTree>
    <p:extLst>
      <p:ext uri="{BB962C8B-B14F-4D97-AF65-F5344CB8AC3E}">
        <p14:creationId xmlns:p14="http://schemas.microsoft.com/office/powerpoint/2010/main" val="2913617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5587F3-BDA5-4E51-85A3-0AE199E6376E}" type="slidenum">
              <a:rPr lang="en-US" smtClean="0"/>
              <a:pPr eaLnBrk="1" hangingPunct="1"/>
              <a:t>23</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 show ip route command, or the show ip route eigrp command, will show you the routing table the routes found by DUAL.</a:t>
            </a:r>
          </a:p>
          <a:p>
            <a:pPr eaLnBrk="1" hangingPunct="1">
              <a:spcBef>
                <a:spcPct val="0"/>
              </a:spcBef>
            </a:pPr>
            <a:endParaRPr lang="en-US"/>
          </a:p>
          <a:p>
            <a:pPr eaLnBrk="1" hangingPunct="1">
              <a:lnSpc>
                <a:spcPct val="70000"/>
              </a:lnSpc>
              <a:spcBef>
                <a:spcPct val="0"/>
              </a:spcBef>
            </a:pPr>
            <a:r>
              <a:rPr lang="en-US"/>
              <a:t>-D is for “Dual”</a:t>
            </a:r>
          </a:p>
          <a:p>
            <a:pPr eaLnBrk="1" hangingPunct="1">
              <a:spcBef>
                <a:spcPct val="0"/>
              </a:spcBef>
            </a:pPr>
            <a:r>
              <a:rPr lang="en-US"/>
              <a:t>-[90/2172] is the administrative distance and cost of the route. The cost of the route is a composite metric comprised from the bandwidth and delay of the line</a:t>
            </a:r>
          </a:p>
          <a:p>
            <a:pPr eaLnBrk="1" hangingPunct="1">
              <a:spcBef>
                <a:spcPct val="0"/>
              </a:spcBef>
            </a:pPr>
            <a:endParaRPr lang="en-US"/>
          </a:p>
        </p:txBody>
      </p:sp>
    </p:spTree>
    <p:extLst>
      <p:ext uri="{BB962C8B-B14F-4D97-AF65-F5344CB8AC3E}">
        <p14:creationId xmlns:p14="http://schemas.microsoft.com/office/powerpoint/2010/main" val="267858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BAF9BE-3A8F-43FA-AD1A-3EDFB90CAB56}" type="slidenum">
              <a:rPr lang="en-US" smtClean="0"/>
              <a:pPr eaLnBrk="1" hangingPunct="1"/>
              <a:t>5</a:t>
            </a:fld>
            <a:endParaRPr lang="en-US"/>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i="1"/>
              <a:t>Enhanced IGRP (EIGRP)</a:t>
            </a:r>
            <a:r>
              <a:rPr lang="en-US"/>
              <a:t> is a classless, enhanced distance-vector protocol that gives us a real edge over another Cisco proprietary protocol, Interior Gateway Routing Protocol (IGRP).  </a:t>
            </a:r>
          </a:p>
          <a:p>
            <a:pPr eaLnBrk="1" hangingPunct="1">
              <a:spcBef>
                <a:spcPct val="0"/>
              </a:spcBef>
            </a:pPr>
            <a:r>
              <a:rPr lang="en-US"/>
              <a:t>That’s basically why it’s called Enhanced IGRP. Like IGRP,  EIGRP  uses the concept of an autonomous system to describe the set of contiguous routers that run the same routing protocol and share routing information. But unlike IGRP, EIGRP includes the subnet mask in its route updates. And as you now know, the advertisement of subnet information allows us to use VLSM and summarization when designing our networks! </a:t>
            </a:r>
          </a:p>
        </p:txBody>
      </p:sp>
    </p:spTree>
    <p:extLst>
      <p:ext uri="{BB962C8B-B14F-4D97-AF65-F5344CB8AC3E}">
        <p14:creationId xmlns:p14="http://schemas.microsoft.com/office/powerpoint/2010/main" val="38035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BF78BD-2CF9-4339-8BD5-19B82BDF1639}" type="slidenum">
              <a:rPr lang="en-US" smtClean="0"/>
              <a:pPr eaLnBrk="1" hangingPunct="1"/>
              <a:t>6</a:t>
            </a:fld>
            <a:endParaRPr 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EIGRP doesn’t send link-state packets as OSPF does; instead, it sends traditional distance-vector updates containing information about networks plus the cost of reaching them from the perspective of the advertising router. </a:t>
            </a:r>
          </a:p>
          <a:p>
            <a:pPr eaLnBrk="1" hangingPunct="1">
              <a:spcBef>
                <a:spcPct val="0"/>
              </a:spcBef>
            </a:pPr>
            <a:r>
              <a:rPr lang="en-US"/>
              <a:t>And EIGRP has link-state characteristics as well—it synchronizes routing tables between neighbors at startup, and then sends specific updates only when topology changes occur. </a:t>
            </a:r>
          </a:p>
        </p:txBody>
      </p:sp>
    </p:spTree>
    <p:extLst>
      <p:ext uri="{BB962C8B-B14F-4D97-AF65-F5344CB8AC3E}">
        <p14:creationId xmlns:p14="http://schemas.microsoft.com/office/powerpoint/2010/main" val="17067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8C743B-9346-457B-849F-47569AB43351}" type="slidenum">
              <a:rPr lang="en-US" smtClean="0"/>
              <a:pPr eaLnBrk="1" hangingPunct="1"/>
              <a:t>7</a:t>
            </a:fld>
            <a:endParaRPr lang="en-US"/>
          </a:p>
        </p:txBody>
      </p:sp>
      <p:sp>
        <p:nvSpPr>
          <p:cNvPr id="40963" name="Rectangle 2"/>
          <p:cNvSpPr>
            <a:spLocks noGrp="1" noRot="1" noChangeAspect="1" noChangeArrowheads="1" noTextEdit="1"/>
          </p:cNvSpPr>
          <p:nvPr>
            <p:ph type="sldImg"/>
          </p:nvPr>
        </p:nvSpPr>
        <p:spPr bwMode="auto">
          <a:xfrm>
            <a:off x="447675" y="760413"/>
            <a:ext cx="5962650" cy="335438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xfrm>
            <a:off x="1143000" y="4573588"/>
            <a:ext cx="4572000" cy="3884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 </a:t>
            </a:r>
            <a:r>
              <a:rPr lang="en-US" i="1"/>
              <a:t>neighborship table</a:t>
            </a:r>
            <a:r>
              <a:rPr lang="en-US"/>
              <a:t> (usually referred to as the neighbor table) records information about routers with whom neighborship relationships have been formed. </a:t>
            </a:r>
          </a:p>
          <a:p>
            <a:pPr eaLnBrk="1" hangingPunct="1">
              <a:spcBef>
                <a:spcPct val="0"/>
              </a:spcBef>
            </a:pPr>
            <a:r>
              <a:rPr lang="en-US"/>
              <a:t>The </a:t>
            </a:r>
            <a:r>
              <a:rPr lang="en-US" i="1"/>
              <a:t>topology table</a:t>
            </a:r>
            <a:r>
              <a:rPr lang="en-US"/>
              <a:t> stores the route advertisements about every route in the internetwork received from each neighbor.  </a:t>
            </a:r>
          </a:p>
          <a:p>
            <a:pPr eaLnBrk="1" hangingPunct="1">
              <a:spcBef>
                <a:spcPct val="0"/>
              </a:spcBef>
            </a:pPr>
            <a:r>
              <a:rPr lang="en-US"/>
              <a:t>The</a:t>
            </a:r>
            <a:r>
              <a:rPr lang="en-US" i="1"/>
              <a:t> route table</a:t>
            </a:r>
            <a:r>
              <a:rPr lang="en-US"/>
              <a:t> stores the routes that are currently used to make routing decision. There would be separate copies of each of these tables for each protocol that is actively being supported by EIGRP, whether it’s IP, IPX, or AppleTalk.</a:t>
            </a:r>
          </a:p>
        </p:txBody>
      </p:sp>
    </p:spTree>
    <p:extLst>
      <p:ext uri="{BB962C8B-B14F-4D97-AF65-F5344CB8AC3E}">
        <p14:creationId xmlns:p14="http://schemas.microsoft.com/office/powerpoint/2010/main" val="101799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B071C9-239F-426D-8036-E9C9711EA94E}" type="slidenum">
              <a:rPr lang="en-US" smtClean="0"/>
              <a:pPr eaLnBrk="1" hangingPunct="1"/>
              <a:t>8</a:t>
            </a:fld>
            <a:endParaRPr 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 neighbor table and topology table are held in ram and are maintained through the use of hello and update packets.</a:t>
            </a:r>
          </a:p>
          <a:p>
            <a:pPr eaLnBrk="1" hangingPunct="1">
              <a:spcBef>
                <a:spcPct val="0"/>
              </a:spcBef>
            </a:pPr>
            <a:endParaRPr lang="en-US"/>
          </a:p>
        </p:txBody>
      </p:sp>
    </p:spTree>
    <p:extLst>
      <p:ext uri="{BB962C8B-B14F-4D97-AF65-F5344CB8AC3E}">
        <p14:creationId xmlns:p14="http://schemas.microsoft.com/office/powerpoint/2010/main" val="305788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4EC267-A664-4609-AAB2-1994C0A0C548}" type="slidenum">
              <a:rPr lang="en-US" smtClean="0"/>
              <a:pPr eaLnBrk="1" hangingPunct="1"/>
              <a:t>9</a:t>
            </a:fld>
            <a:endParaRPr 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Successor route is used by EIGRP to forward traffic to a destination</a:t>
            </a:r>
          </a:p>
          <a:p>
            <a:pPr eaLnBrk="1" hangingPunct="1">
              <a:spcBef>
                <a:spcPct val="0"/>
              </a:spcBef>
            </a:pPr>
            <a:r>
              <a:rPr lang="en-US"/>
              <a:t>A successor routes may be backed up by a feasible successor route</a:t>
            </a:r>
          </a:p>
          <a:p>
            <a:pPr eaLnBrk="1" hangingPunct="1">
              <a:spcBef>
                <a:spcPct val="0"/>
              </a:spcBef>
            </a:pPr>
            <a:r>
              <a:rPr lang="en-US"/>
              <a:t>Successor routes are stored in both the topology table and the routing table</a:t>
            </a:r>
          </a:p>
          <a:p>
            <a:pPr eaLnBrk="1" hangingPunct="1">
              <a:spcBef>
                <a:spcPct val="0"/>
              </a:spcBef>
            </a:pPr>
            <a:endParaRPr lang="en-US"/>
          </a:p>
        </p:txBody>
      </p:sp>
    </p:spTree>
    <p:extLst>
      <p:ext uri="{BB962C8B-B14F-4D97-AF65-F5344CB8AC3E}">
        <p14:creationId xmlns:p14="http://schemas.microsoft.com/office/powerpoint/2010/main" val="299773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BE6F5C-2C16-45D6-8AB1-5C61CF66AF32}" type="slidenum">
              <a:rPr lang="en-US" smtClean="0"/>
              <a:pPr eaLnBrk="1" hangingPunct="1"/>
              <a:t>10</a:t>
            </a:fld>
            <a:endParaRPr lang="en-US"/>
          </a:p>
        </p:txBody>
      </p:sp>
      <p:sp>
        <p:nvSpPr>
          <p:cNvPr id="44035" name="Rectangle 2"/>
          <p:cNvSpPr>
            <a:spLocks noGrp="1" noRot="1" noChangeAspect="1" noChangeArrowheads="1" noTextEdit="1"/>
          </p:cNvSpPr>
          <p:nvPr>
            <p:ph type="sldImg"/>
          </p:nvPr>
        </p:nvSpPr>
        <p:spPr bwMode="auto">
          <a:xfrm>
            <a:off x="382588" y="685800"/>
            <a:ext cx="6096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xfrm>
            <a:off x="1143000" y="4573588"/>
            <a:ext cx="4572000" cy="3884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Like IGRP, EIGRP uses only bandwidth and delay of the line to determine the best path to a remote network by default. Cisco sometimes likes to call these path bandwidth value and cumulative line delay—go figure.</a:t>
            </a:r>
          </a:p>
        </p:txBody>
      </p:sp>
    </p:spTree>
    <p:extLst>
      <p:ext uri="{BB962C8B-B14F-4D97-AF65-F5344CB8AC3E}">
        <p14:creationId xmlns:p14="http://schemas.microsoft.com/office/powerpoint/2010/main" val="290370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9103A5-4449-4239-8DCB-D42CB2404A2A}" type="slidenum">
              <a:rPr lang="en-US" smtClean="0"/>
              <a:pPr eaLnBrk="1" hangingPunct="1"/>
              <a:t>16</a:t>
            </a:fld>
            <a:endParaRPr lang="en-US"/>
          </a:p>
        </p:txBody>
      </p:sp>
      <p:sp>
        <p:nvSpPr>
          <p:cNvPr id="45059" name="Rectangle 2"/>
          <p:cNvSpPr>
            <a:spLocks noGrp="1" noRot="1" noChangeAspect="1" noChangeArrowheads="1" noTextEdit="1"/>
          </p:cNvSpPr>
          <p:nvPr>
            <p:ph type="sldImg"/>
          </p:nvPr>
        </p:nvSpPr>
        <p:spPr bwMode="auto">
          <a:xfrm>
            <a:off x="382588" y="685800"/>
            <a:ext cx="6096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xfrm>
            <a:off x="1143000" y="4573588"/>
            <a:ext cx="4572000" cy="3884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To start an EIGRP session on a router, use the router eigrp command followed by the autonomous system number of your network. You then enter the network numbers connected to the router using the network command followed by the network number. </a:t>
            </a:r>
          </a:p>
        </p:txBody>
      </p:sp>
    </p:spTree>
    <p:extLst>
      <p:ext uri="{BB962C8B-B14F-4D97-AF65-F5344CB8AC3E}">
        <p14:creationId xmlns:p14="http://schemas.microsoft.com/office/powerpoint/2010/main" val="46718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7EABEC-8EE5-425E-8BB0-9ED89D2F3FFD}" type="slidenum">
              <a:rPr lang="en-US" smtClean="0"/>
              <a:pPr eaLnBrk="1" hangingPunct="1"/>
              <a:t>20</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Redistribution  is important, because if you want to use EIGRP and don’t have all Cisco router, you need to configure redistribution commands.</a:t>
            </a:r>
          </a:p>
          <a:p>
            <a:pPr eaLnBrk="1" hangingPunct="1">
              <a:spcBef>
                <a:spcPct val="0"/>
              </a:spcBef>
            </a:pPr>
            <a:r>
              <a:rPr lang="en-US"/>
              <a:t>If you are using IGRP and want to migrate to EIGRP (yes, you should do this), configure EIGRP with the same AS number and EIGRP automatically redistributed IGRP into EIGRP routes.</a:t>
            </a:r>
          </a:p>
          <a:p>
            <a:pPr eaLnBrk="1" hangingPunct="1">
              <a:spcBef>
                <a:spcPct val="0"/>
              </a:spcBef>
            </a:pPr>
            <a:r>
              <a:rPr lang="en-US"/>
              <a:t>These routes show up as external routes with an AS of 170.</a:t>
            </a:r>
          </a:p>
        </p:txBody>
      </p:sp>
    </p:spTree>
    <p:extLst>
      <p:ext uri="{BB962C8B-B14F-4D97-AF65-F5344CB8AC3E}">
        <p14:creationId xmlns:p14="http://schemas.microsoft.com/office/powerpoint/2010/main" val="77183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1" y="1893888"/>
            <a:ext cx="12187767" cy="2449512"/>
          </a:xfrm>
          <a:prstGeom prst="rect">
            <a:avLst/>
          </a:prstGeom>
          <a:noFill/>
          <a:ln w="9525">
            <a:noFill/>
            <a:miter lim="800000"/>
            <a:headEnd/>
            <a:tailEnd/>
          </a:ln>
        </p:spPr>
      </p:pic>
      <p:sp>
        <p:nvSpPr>
          <p:cNvPr id="5" name="Rectangle 3"/>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438141CB-360E-40E9-9317-ACCA91F305FB}"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7310967" y="5940426"/>
            <a:ext cx="4472517"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328085" y="119064"/>
            <a:ext cx="1562100" cy="904875"/>
          </a:xfrm>
          <a:prstGeom prst="rect">
            <a:avLst/>
          </a:prstGeom>
          <a:noFill/>
          <a:ln w="9525">
            <a:noFill/>
            <a:miter lim="800000"/>
            <a:headEnd/>
            <a:tailEnd/>
          </a:ln>
        </p:spPr>
      </p:pic>
      <p:sp>
        <p:nvSpPr>
          <p:cNvPr id="10" name="Rectangle 11"/>
          <p:cNvSpPr>
            <a:spLocks noChangeArrowheads="1"/>
          </p:cNvSpPr>
          <p:nvPr/>
        </p:nvSpPr>
        <p:spPr bwMode="auto">
          <a:xfrm>
            <a:off x="1" y="6621188"/>
            <a:ext cx="810259" cy="236812"/>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p>
        </p:txBody>
      </p:sp>
      <p:sp>
        <p:nvSpPr>
          <p:cNvPr id="1247240"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627063"/>
            <a:ext cx="2713567" cy="484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185" y="627063"/>
            <a:ext cx="7943849" cy="484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62706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1900239"/>
            <a:ext cx="10587567" cy="3571875"/>
          </a:xfrm>
        </p:spPr>
        <p:txBody>
          <a:bodyPr/>
          <a:lstStyle/>
          <a:p>
            <a:pPr lvl="0"/>
            <a:r>
              <a:rPr lang="en-US" noProof="0"/>
              <a:t>Click icon to add table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22400" y="533400"/>
            <a:ext cx="10363200" cy="1143000"/>
          </a:xfrm>
        </p:spPr>
        <p:txBody>
          <a:bodyPr/>
          <a:lstStyle/>
          <a:p>
            <a:r>
              <a:rPr lang="en-US"/>
              <a:t>Click to edit Master title style</a:t>
            </a:r>
          </a:p>
        </p:txBody>
      </p:sp>
      <p:sp>
        <p:nvSpPr>
          <p:cNvPr id="3" name="Content Placeholder 2"/>
          <p:cNvSpPr>
            <a:spLocks noGrp="1"/>
          </p:cNvSpPr>
          <p:nvPr>
            <p:ph sz="half" idx="1"/>
          </p:nvPr>
        </p:nvSpPr>
        <p:spPr>
          <a:xfrm>
            <a:off x="1422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22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4982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185" y="1900239"/>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1900239"/>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627063"/>
            <a:ext cx="10860616"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246212" name="Rectangle 4"/>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BB9300-B90A-4EB0-A3A2-013753D0DD77}"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874185" y="1900239"/>
            <a:ext cx="10587567"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29" name="Picture 6" descr="PPt_TopBand_Artwork"/>
          <p:cNvPicPr>
            <a:picLocks noChangeAspect="1" noChangeArrowheads="1"/>
          </p:cNvPicPr>
          <p:nvPr/>
        </p:nvPicPr>
        <p:blipFill>
          <a:blip r:embed="rId15"/>
          <a:srcRect/>
          <a:stretch>
            <a:fillRect/>
          </a:stretch>
        </p:blipFill>
        <p:spPr bwMode="auto">
          <a:xfrm>
            <a:off x="1" y="0"/>
            <a:ext cx="12187767" cy="685800"/>
          </a:xfrm>
          <a:prstGeom prst="rect">
            <a:avLst/>
          </a:prstGeom>
          <a:noFill/>
          <a:ln w="9525">
            <a:noFill/>
            <a:miter lim="800000"/>
            <a:headEnd/>
            <a:tailEnd/>
          </a:ln>
        </p:spPr>
      </p:pic>
      <p:sp>
        <p:nvSpPr>
          <p:cNvPr id="1246215" name="Rectangle 7"/>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229600" cy="1894362"/>
          </a:xfrm>
        </p:spPr>
        <p:txBody>
          <a:bodyPr/>
          <a:lstStyle/>
          <a:p>
            <a:r>
              <a:rPr lang="en-US" dirty="0">
                <a:latin typeface="Verdana" pitchFamily="34" charset="0"/>
                <a:ea typeface="Verdana" pitchFamily="34" charset="0"/>
                <a:cs typeface="Verdana" pitchFamily="34" charset="0"/>
              </a:rPr>
              <a:t>CCNA</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(200-125)</a:t>
            </a:r>
          </a:p>
        </p:txBody>
      </p:sp>
      <p:sp>
        <p:nvSpPr>
          <p:cNvPr id="3" name="Subtitle 2"/>
          <p:cNvSpPr>
            <a:spLocks noGrp="1"/>
          </p:cNvSpPr>
          <p:nvPr>
            <p:ph type="subTitle" idx="1"/>
          </p:nvPr>
        </p:nvSpPr>
        <p:spPr>
          <a:xfrm>
            <a:off x="1016000" y="4343400"/>
            <a:ext cx="8229600" cy="1371600"/>
          </a:xfrm>
        </p:spPr>
        <p:txBody>
          <a:bodyPr>
            <a:normAutofit/>
          </a:bodyPr>
          <a:lstStyle/>
          <a:p>
            <a:r>
              <a:rPr lang="en-US" sz="2500" dirty="0">
                <a:latin typeface="Verdana" pitchFamily="34" charset="0"/>
                <a:ea typeface="Verdana" pitchFamily="34" charset="0"/>
                <a:cs typeface="Verdana" pitchFamily="34" charset="0"/>
              </a:rPr>
              <a:t>EIGRP</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524001" y="5334000"/>
            <a:ext cx="4127500"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a:solidFill>
                  <a:srgbClr val="4D4D4D"/>
                </a:solidFill>
                <a:ea typeface="SimSun" pitchFamily="2" charset="-122"/>
              </a:rPr>
              <a:t>Muhammad Naeem</a:t>
            </a:r>
            <a:endParaRPr lang="en-US"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E-Mail:  mna571@yahoo.com</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216325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79408" y="171448"/>
            <a:ext cx="9448800" cy="1143000"/>
          </a:xfrm>
        </p:spPr>
        <p:txBody>
          <a:bodyPr/>
          <a:lstStyle/>
          <a:p>
            <a:r>
              <a:rPr lang="en-US" dirty="0"/>
              <a:t>Choosing Routes</a:t>
            </a:r>
          </a:p>
        </p:txBody>
      </p:sp>
      <p:sp>
        <p:nvSpPr>
          <p:cNvPr id="13315" name="Rectangle 3"/>
          <p:cNvSpPr>
            <a:spLocks noGrp="1" noChangeArrowheads="1"/>
          </p:cNvSpPr>
          <p:nvPr>
            <p:ph type="body" sz="half" idx="4294967295"/>
          </p:nvPr>
        </p:nvSpPr>
        <p:spPr>
          <a:xfrm>
            <a:off x="1846224" y="4856182"/>
            <a:ext cx="9144000" cy="1530350"/>
          </a:xfrm>
          <a:noFill/>
        </p:spPr>
        <p:txBody>
          <a:bodyPr lIns="82153" tIns="41076" rIns="82153" bIns="41076" anchor="ctr" anchorCtr="1"/>
          <a:lstStyle/>
          <a:p>
            <a:r>
              <a:rPr lang="en-US" sz="2600" dirty="0"/>
              <a:t>EIGRP uses a composite metric to pick the best path: bandwidth and delay of the line</a:t>
            </a:r>
          </a:p>
          <a:p>
            <a:r>
              <a:rPr lang="en-US" sz="2600" dirty="0"/>
              <a:t>EIGRP can load balance across six unequal cost paths to a remote network (4 by default)</a:t>
            </a:r>
          </a:p>
        </p:txBody>
      </p:sp>
      <p:pic>
        <p:nvPicPr>
          <p:cNvPr id="13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2875" y="3128983"/>
            <a:ext cx="2628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2425" y="2486046"/>
            <a:ext cx="2628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4875" y="1928833"/>
            <a:ext cx="26289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1325" y="3128983"/>
            <a:ext cx="2628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8425" y="2486046"/>
            <a:ext cx="2628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25" y="1928833"/>
            <a:ext cx="262890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Rectangle 10"/>
          <p:cNvSpPr>
            <a:spLocks noChangeArrowheads="1"/>
          </p:cNvSpPr>
          <p:nvPr/>
        </p:nvSpPr>
        <p:spPr bwMode="auto">
          <a:xfrm>
            <a:off x="9485275" y="3538558"/>
            <a:ext cx="66674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algn="just" defTabSz="1028700">
              <a:lnSpc>
                <a:spcPts val="1575"/>
              </a:lnSpc>
              <a:spcAft>
                <a:spcPts val="900"/>
              </a:spcAft>
              <a:tabLst>
                <a:tab pos="514350" algn="l"/>
                <a:tab pos="1028700" algn="l"/>
                <a:tab pos="1543050" algn="l"/>
              </a:tabLst>
            </a:pPr>
            <a:r>
              <a:rPr kumimoji="1" lang="en-US" b="1"/>
              <a:t>IPX</a:t>
            </a:r>
          </a:p>
        </p:txBody>
      </p:sp>
      <p:grpSp>
        <p:nvGrpSpPr>
          <p:cNvPr id="2" name="Group 11"/>
          <p:cNvGrpSpPr>
            <a:grpSpLocks/>
          </p:cNvGrpSpPr>
          <p:nvPr/>
        </p:nvGrpSpPr>
        <p:grpSpPr bwMode="auto">
          <a:xfrm>
            <a:off x="5008525" y="2543196"/>
            <a:ext cx="2611967" cy="1571625"/>
            <a:chOff x="2000" y="1480"/>
            <a:chExt cx="1097" cy="880"/>
          </a:xfrm>
        </p:grpSpPr>
        <p:grpSp>
          <p:nvGrpSpPr>
            <p:cNvPr id="3" name="Group 12"/>
            <p:cNvGrpSpPr>
              <a:grpSpLocks/>
            </p:cNvGrpSpPr>
            <p:nvPr/>
          </p:nvGrpSpPr>
          <p:grpSpPr bwMode="auto">
            <a:xfrm>
              <a:off x="3016" y="1480"/>
              <a:ext cx="81" cy="784"/>
              <a:chOff x="3016" y="1480"/>
              <a:chExt cx="81" cy="784"/>
            </a:xfrm>
          </p:grpSpPr>
          <p:sp>
            <p:nvSpPr>
              <p:cNvPr id="13358" name="Rectangle 13"/>
              <p:cNvSpPr>
                <a:spLocks noChangeArrowheads="1"/>
              </p:cNvSpPr>
              <p:nvPr/>
            </p:nvSpPr>
            <p:spPr bwMode="auto">
              <a:xfrm>
                <a:off x="3016" y="1480"/>
                <a:ext cx="24" cy="520"/>
              </a:xfrm>
              <a:prstGeom prst="rect">
                <a:avLst/>
              </a:prstGeom>
              <a:solidFill>
                <a:schemeClr val="tx1"/>
              </a:solidFill>
              <a:ln w="9525">
                <a:solidFill>
                  <a:schemeClr val="tx2"/>
                </a:solidFill>
                <a:miter lim="800000"/>
                <a:headEnd/>
                <a:tailEnd/>
              </a:ln>
            </p:spPr>
            <p:txBody>
              <a:bodyPr wrap="none" lIns="99093" tIns="140382" rIns="99093" bIns="140382"/>
              <a:lstStyle/>
              <a:p>
                <a:endParaRPr lang="en-US"/>
              </a:p>
            </p:txBody>
          </p:sp>
          <p:sp>
            <p:nvSpPr>
              <p:cNvPr id="13359" name="Rectangle 14"/>
              <p:cNvSpPr>
                <a:spLocks noChangeArrowheads="1"/>
              </p:cNvSpPr>
              <p:nvPr/>
            </p:nvSpPr>
            <p:spPr bwMode="auto">
              <a:xfrm>
                <a:off x="3072" y="1784"/>
                <a:ext cx="24" cy="480"/>
              </a:xfrm>
              <a:prstGeom prst="rect">
                <a:avLst/>
              </a:prstGeom>
              <a:solidFill>
                <a:schemeClr val="tx1"/>
              </a:solidFill>
              <a:ln w="9525">
                <a:solidFill>
                  <a:schemeClr val="tx2"/>
                </a:solidFill>
                <a:miter lim="800000"/>
                <a:headEnd/>
                <a:tailEnd/>
              </a:ln>
            </p:spPr>
            <p:txBody>
              <a:bodyPr wrap="none" lIns="99093" tIns="140382" rIns="99093" bIns="140382"/>
              <a:lstStyle/>
              <a:p>
                <a:endParaRPr lang="en-US"/>
              </a:p>
            </p:txBody>
          </p:sp>
          <p:sp>
            <p:nvSpPr>
              <p:cNvPr id="13360" name="Freeform 15"/>
              <p:cNvSpPr>
                <a:spLocks/>
              </p:cNvSpPr>
              <p:nvPr/>
            </p:nvSpPr>
            <p:spPr bwMode="auto">
              <a:xfrm>
                <a:off x="3016" y="1776"/>
                <a:ext cx="81" cy="225"/>
              </a:xfrm>
              <a:custGeom>
                <a:avLst/>
                <a:gdLst>
                  <a:gd name="T0" fmla="*/ 80 w 81"/>
                  <a:gd name="T1" fmla="*/ 8 h 225"/>
                  <a:gd name="T2" fmla="*/ 56 w 81"/>
                  <a:gd name="T3" fmla="*/ 0 h 225"/>
                  <a:gd name="T4" fmla="*/ 0 w 81"/>
                  <a:gd name="T5" fmla="*/ 216 h 225"/>
                  <a:gd name="T6" fmla="*/ 24 w 81"/>
                  <a:gd name="T7" fmla="*/ 224 h 225"/>
                  <a:gd name="T8" fmla="*/ 80 w 81"/>
                  <a:gd name="T9" fmla="*/ 8 h 225"/>
                  <a:gd name="T10" fmla="*/ 0 60000 65536"/>
                  <a:gd name="T11" fmla="*/ 0 60000 65536"/>
                  <a:gd name="T12" fmla="*/ 0 60000 65536"/>
                  <a:gd name="T13" fmla="*/ 0 60000 65536"/>
                  <a:gd name="T14" fmla="*/ 0 60000 65536"/>
                  <a:gd name="T15" fmla="*/ 0 w 81"/>
                  <a:gd name="T16" fmla="*/ 0 h 225"/>
                  <a:gd name="T17" fmla="*/ 81 w 81"/>
                  <a:gd name="T18" fmla="*/ 225 h 225"/>
                </a:gdLst>
                <a:ahLst/>
                <a:cxnLst>
                  <a:cxn ang="T10">
                    <a:pos x="T0" y="T1"/>
                  </a:cxn>
                  <a:cxn ang="T11">
                    <a:pos x="T2" y="T3"/>
                  </a:cxn>
                  <a:cxn ang="T12">
                    <a:pos x="T4" y="T5"/>
                  </a:cxn>
                  <a:cxn ang="T13">
                    <a:pos x="T6" y="T7"/>
                  </a:cxn>
                  <a:cxn ang="T14">
                    <a:pos x="T8" y="T9"/>
                  </a:cxn>
                </a:cxnLst>
                <a:rect l="T15" t="T16" r="T17" b="T18"/>
                <a:pathLst>
                  <a:path w="81" h="225">
                    <a:moveTo>
                      <a:pt x="80" y="8"/>
                    </a:moveTo>
                    <a:lnTo>
                      <a:pt x="56" y="0"/>
                    </a:lnTo>
                    <a:lnTo>
                      <a:pt x="0" y="216"/>
                    </a:lnTo>
                    <a:lnTo>
                      <a:pt x="24" y="224"/>
                    </a:lnTo>
                    <a:lnTo>
                      <a:pt x="80" y="8"/>
                    </a:lnTo>
                  </a:path>
                </a:pathLst>
              </a:custGeom>
              <a:solidFill>
                <a:schemeClr val="tx1"/>
              </a:solidFill>
              <a:ln w="9525" cap="rnd">
                <a:solidFill>
                  <a:schemeClr val="tx2"/>
                </a:solidFill>
                <a:round/>
                <a:headEnd/>
                <a:tailEnd/>
              </a:ln>
            </p:spPr>
            <p:txBody>
              <a:bodyPr wrap="none" lIns="99093" tIns="140382" rIns="99093" bIns="140382"/>
              <a:lstStyle/>
              <a:p>
                <a:endParaRPr lang="en-US"/>
              </a:p>
            </p:txBody>
          </p:sp>
        </p:grpSp>
        <p:grpSp>
          <p:nvGrpSpPr>
            <p:cNvPr id="4" name="Group 16"/>
            <p:cNvGrpSpPr>
              <a:grpSpLocks/>
            </p:cNvGrpSpPr>
            <p:nvPr/>
          </p:nvGrpSpPr>
          <p:grpSpPr bwMode="auto">
            <a:xfrm>
              <a:off x="2000" y="1552"/>
              <a:ext cx="88" cy="808"/>
              <a:chOff x="2000" y="1552"/>
              <a:chExt cx="88" cy="808"/>
            </a:xfrm>
          </p:grpSpPr>
          <p:sp>
            <p:nvSpPr>
              <p:cNvPr id="13355" name="Rectangle 17"/>
              <p:cNvSpPr>
                <a:spLocks noChangeArrowheads="1"/>
              </p:cNvSpPr>
              <p:nvPr/>
            </p:nvSpPr>
            <p:spPr bwMode="auto">
              <a:xfrm>
                <a:off x="2000" y="1552"/>
                <a:ext cx="24" cy="520"/>
              </a:xfrm>
              <a:prstGeom prst="rect">
                <a:avLst/>
              </a:prstGeom>
              <a:solidFill>
                <a:schemeClr val="tx1"/>
              </a:solidFill>
              <a:ln w="9525">
                <a:solidFill>
                  <a:schemeClr val="tx2"/>
                </a:solidFill>
                <a:miter lim="800000"/>
                <a:headEnd/>
                <a:tailEnd/>
              </a:ln>
            </p:spPr>
            <p:txBody>
              <a:bodyPr wrap="none" lIns="99093" tIns="140382" rIns="99093" bIns="140382"/>
              <a:lstStyle/>
              <a:p>
                <a:endParaRPr lang="en-US"/>
              </a:p>
            </p:txBody>
          </p:sp>
          <p:sp>
            <p:nvSpPr>
              <p:cNvPr id="13356" name="Rectangle 18"/>
              <p:cNvSpPr>
                <a:spLocks noChangeArrowheads="1"/>
              </p:cNvSpPr>
              <p:nvPr/>
            </p:nvSpPr>
            <p:spPr bwMode="auto">
              <a:xfrm>
                <a:off x="2064" y="1880"/>
                <a:ext cx="24" cy="480"/>
              </a:xfrm>
              <a:prstGeom prst="rect">
                <a:avLst/>
              </a:prstGeom>
              <a:solidFill>
                <a:schemeClr val="tx1"/>
              </a:solidFill>
              <a:ln w="9525">
                <a:solidFill>
                  <a:schemeClr val="tx2"/>
                </a:solidFill>
                <a:miter lim="800000"/>
                <a:headEnd/>
                <a:tailEnd/>
              </a:ln>
            </p:spPr>
            <p:txBody>
              <a:bodyPr wrap="none" lIns="99093" tIns="140382" rIns="99093" bIns="140382"/>
              <a:lstStyle/>
              <a:p>
                <a:endParaRPr lang="en-US"/>
              </a:p>
            </p:txBody>
          </p:sp>
          <p:sp>
            <p:nvSpPr>
              <p:cNvPr id="13357" name="Freeform 19"/>
              <p:cNvSpPr>
                <a:spLocks/>
              </p:cNvSpPr>
              <p:nvPr/>
            </p:nvSpPr>
            <p:spPr bwMode="auto">
              <a:xfrm>
                <a:off x="2008" y="1872"/>
                <a:ext cx="73" cy="209"/>
              </a:xfrm>
              <a:custGeom>
                <a:avLst/>
                <a:gdLst>
                  <a:gd name="T0" fmla="*/ 72 w 73"/>
                  <a:gd name="T1" fmla="*/ 8 h 209"/>
                  <a:gd name="T2" fmla="*/ 48 w 73"/>
                  <a:gd name="T3" fmla="*/ 0 h 209"/>
                  <a:gd name="T4" fmla="*/ 0 w 73"/>
                  <a:gd name="T5" fmla="*/ 200 h 209"/>
                  <a:gd name="T6" fmla="*/ 24 w 73"/>
                  <a:gd name="T7" fmla="*/ 208 h 209"/>
                  <a:gd name="T8" fmla="*/ 72 w 73"/>
                  <a:gd name="T9" fmla="*/ 8 h 209"/>
                  <a:gd name="T10" fmla="*/ 0 60000 65536"/>
                  <a:gd name="T11" fmla="*/ 0 60000 65536"/>
                  <a:gd name="T12" fmla="*/ 0 60000 65536"/>
                  <a:gd name="T13" fmla="*/ 0 60000 65536"/>
                  <a:gd name="T14" fmla="*/ 0 60000 65536"/>
                  <a:gd name="T15" fmla="*/ 0 w 73"/>
                  <a:gd name="T16" fmla="*/ 0 h 209"/>
                  <a:gd name="T17" fmla="*/ 73 w 73"/>
                  <a:gd name="T18" fmla="*/ 209 h 209"/>
                </a:gdLst>
                <a:ahLst/>
                <a:cxnLst>
                  <a:cxn ang="T10">
                    <a:pos x="T0" y="T1"/>
                  </a:cxn>
                  <a:cxn ang="T11">
                    <a:pos x="T2" y="T3"/>
                  </a:cxn>
                  <a:cxn ang="T12">
                    <a:pos x="T4" y="T5"/>
                  </a:cxn>
                  <a:cxn ang="T13">
                    <a:pos x="T6" y="T7"/>
                  </a:cxn>
                  <a:cxn ang="T14">
                    <a:pos x="T8" y="T9"/>
                  </a:cxn>
                </a:cxnLst>
                <a:rect l="T15" t="T16" r="T17" b="T18"/>
                <a:pathLst>
                  <a:path w="73" h="209">
                    <a:moveTo>
                      <a:pt x="72" y="8"/>
                    </a:moveTo>
                    <a:lnTo>
                      <a:pt x="48" y="0"/>
                    </a:lnTo>
                    <a:lnTo>
                      <a:pt x="0" y="200"/>
                    </a:lnTo>
                    <a:lnTo>
                      <a:pt x="24" y="208"/>
                    </a:lnTo>
                    <a:lnTo>
                      <a:pt x="72" y="8"/>
                    </a:lnTo>
                  </a:path>
                </a:pathLst>
              </a:custGeom>
              <a:solidFill>
                <a:schemeClr val="tx1"/>
              </a:solidFill>
              <a:ln w="9525" cap="rnd">
                <a:solidFill>
                  <a:schemeClr val="tx2"/>
                </a:solidFill>
                <a:round/>
                <a:headEnd/>
                <a:tailEnd/>
              </a:ln>
            </p:spPr>
            <p:txBody>
              <a:bodyPr wrap="none" lIns="99093" tIns="140382" rIns="99093" bIns="140382"/>
              <a:lstStyle/>
              <a:p>
                <a:endParaRPr lang="en-US"/>
              </a:p>
            </p:txBody>
          </p:sp>
        </p:grpSp>
      </p:grpSp>
      <p:sp>
        <p:nvSpPr>
          <p:cNvPr id="13324" name="Rectangle 20"/>
          <p:cNvSpPr>
            <a:spLocks noChangeArrowheads="1"/>
          </p:cNvSpPr>
          <p:nvPr/>
        </p:nvSpPr>
        <p:spPr bwMode="auto">
          <a:xfrm>
            <a:off x="5884824" y="2698771"/>
            <a:ext cx="838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800"/>
              </a:lnSpc>
              <a:spcAft>
                <a:spcPts val="900"/>
              </a:spcAft>
              <a:tabLst>
                <a:tab pos="514350" algn="l"/>
                <a:tab pos="1028700" algn="l"/>
                <a:tab pos="1543050" algn="l"/>
              </a:tabLst>
            </a:pPr>
            <a:r>
              <a:rPr kumimoji="1" lang="en-US" b="1"/>
              <a:t>19.2</a:t>
            </a:r>
          </a:p>
        </p:txBody>
      </p:sp>
      <p:sp>
        <p:nvSpPr>
          <p:cNvPr id="13325" name="Rectangle 21"/>
          <p:cNvSpPr>
            <a:spLocks noChangeArrowheads="1"/>
          </p:cNvSpPr>
          <p:nvPr/>
        </p:nvSpPr>
        <p:spPr bwMode="auto">
          <a:xfrm>
            <a:off x="6115542" y="3627458"/>
            <a:ext cx="59054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800"/>
              </a:lnSpc>
              <a:spcAft>
                <a:spcPts val="900"/>
              </a:spcAft>
              <a:tabLst>
                <a:tab pos="514350" algn="l"/>
                <a:tab pos="1028700" algn="l"/>
                <a:tab pos="1543050" algn="l"/>
              </a:tabLst>
            </a:pPr>
            <a:r>
              <a:rPr kumimoji="1" lang="en-US" b="1"/>
              <a:t>T1</a:t>
            </a:r>
          </a:p>
        </p:txBody>
      </p:sp>
      <p:sp>
        <p:nvSpPr>
          <p:cNvPr id="13326" name="Rectangle 22"/>
          <p:cNvSpPr>
            <a:spLocks noChangeArrowheads="1"/>
          </p:cNvSpPr>
          <p:nvPr/>
        </p:nvSpPr>
        <p:spPr bwMode="auto">
          <a:xfrm>
            <a:off x="5160925" y="2928958"/>
            <a:ext cx="590551"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800"/>
              </a:lnSpc>
              <a:spcAft>
                <a:spcPts val="900"/>
              </a:spcAft>
              <a:tabLst>
                <a:tab pos="514350" algn="l"/>
                <a:tab pos="1028700" algn="l"/>
                <a:tab pos="1543050" algn="l"/>
              </a:tabLst>
            </a:pPr>
            <a:r>
              <a:rPr kumimoji="1" lang="en-US" b="1"/>
              <a:t>T1</a:t>
            </a:r>
          </a:p>
        </p:txBody>
      </p:sp>
      <p:sp>
        <p:nvSpPr>
          <p:cNvPr id="13327" name="Rectangle 23"/>
          <p:cNvSpPr>
            <a:spLocks noChangeArrowheads="1"/>
          </p:cNvSpPr>
          <p:nvPr/>
        </p:nvSpPr>
        <p:spPr bwMode="auto">
          <a:xfrm>
            <a:off x="6932575" y="2957533"/>
            <a:ext cx="59054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800"/>
              </a:lnSpc>
              <a:spcAft>
                <a:spcPts val="900"/>
              </a:spcAft>
              <a:tabLst>
                <a:tab pos="514350" algn="l"/>
                <a:tab pos="1028700" algn="l"/>
                <a:tab pos="1543050" algn="l"/>
              </a:tabLst>
            </a:pPr>
            <a:r>
              <a:rPr kumimoji="1" lang="en-US" b="1"/>
              <a:t>T1</a:t>
            </a:r>
          </a:p>
        </p:txBody>
      </p:sp>
      <p:sp>
        <p:nvSpPr>
          <p:cNvPr id="13328" name="Rectangle 24"/>
          <p:cNvSpPr>
            <a:spLocks noChangeArrowheads="1"/>
          </p:cNvSpPr>
          <p:nvPr/>
        </p:nvSpPr>
        <p:spPr bwMode="auto">
          <a:xfrm>
            <a:off x="2703475" y="3538558"/>
            <a:ext cx="685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algn="just" defTabSz="1028700">
              <a:lnSpc>
                <a:spcPts val="1575"/>
              </a:lnSpc>
              <a:spcAft>
                <a:spcPts val="900"/>
              </a:spcAft>
              <a:tabLst>
                <a:tab pos="514350" algn="l"/>
                <a:tab pos="1028700" algn="l"/>
                <a:tab pos="1543050" algn="l"/>
              </a:tabLst>
            </a:pPr>
            <a:r>
              <a:rPr kumimoji="1" lang="en-US" b="1"/>
              <a:t>IPX</a:t>
            </a:r>
          </a:p>
        </p:txBody>
      </p:sp>
      <p:sp>
        <p:nvSpPr>
          <p:cNvPr id="13329" name="Rectangle 25"/>
          <p:cNvSpPr>
            <a:spLocks noChangeArrowheads="1"/>
          </p:cNvSpPr>
          <p:nvPr/>
        </p:nvSpPr>
        <p:spPr bwMode="auto">
          <a:xfrm>
            <a:off x="2587057" y="2911496"/>
            <a:ext cx="150706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575"/>
              </a:lnSpc>
              <a:spcAft>
                <a:spcPts val="900"/>
              </a:spcAft>
              <a:tabLst>
                <a:tab pos="514350" algn="l"/>
                <a:tab pos="1028700" algn="l"/>
                <a:tab pos="1543050" algn="l"/>
              </a:tabLst>
            </a:pPr>
            <a:r>
              <a:rPr kumimoji="1" lang="en-US" b="1"/>
              <a:t>AppleTalk</a:t>
            </a:r>
          </a:p>
        </p:txBody>
      </p:sp>
      <p:sp>
        <p:nvSpPr>
          <p:cNvPr id="13330" name="Rectangle 26"/>
          <p:cNvSpPr>
            <a:spLocks noChangeArrowheads="1"/>
          </p:cNvSpPr>
          <p:nvPr/>
        </p:nvSpPr>
        <p:spPr bwMode="auto">
          <a:xfrm>
            <a:off x="3577658" y="2259033"/>
            <a:ext cx="46143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algn="just" defTabSz="1028700">
              <a:lnSpc>
                <a:spcPts val="1575"/>
              </a:lnSpc>
              <a:spcAft>
                <a:spcPts val="900"/>
              </a:spcAft>
              <a:tabLst>
                <a:tab pos="514350" algn="l"/>
                <a:tab pos="1028700" algn="l"/>
                <a:tab pos="1543050" algn="l"/>
              </a:tabLst>
            </a:pPr>
            <a:r>
              <a:rPr kumimoji="1" lang="en-US" b="1"/>
              <a:t>IP</a:t>
            </a:r>
          </a:p>
        </p:txBody>
      </p:sp>
      <p:sp>
        <p:nvSpPr>
          <p:cNvPr id="13331" name="Rectangle 27"/>
          <p:cNvSpPr>
            <a:spLocks noChangeArrowheads="1"/>
          </p:cNvSpPr>
          <p:nvPr/>
        </p:nvSpPr>
        <p:spPr bwMode="auto">
          <a:xfrm>
            <a:off x="8685175" y="2911496"/>
            <a:ext cx="1447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lnSpc>
                <a:spcPts val="1575"/>
              </a:lnSpc>
              <a:spcAft>
                <a:spcPts val="900"/>
              </a:spcAft>
              <a:tabLst>
                <a:tab pos="514350" algn="l"/>
                <a:tab pos="1028700" algn="l"/>
                <a:tab pos="1543050" algn="l"/>
              </a:tabLst>
            </a:pPr>
            <a:r>
              <a:rPr kumimoji="1" lang="en-US" b="1"/>
              <a:t>AppleTalk</a:t>
            </a:r>
          </a:p>
        </p:txBody>
      </p:sp>
      <p:sp>
        <p:nvSpPr>
          <p:cNvPr id="13332" name="Rectangle 28"/>
          <p:cNvSpPr>
            <a:spLocks noChangeArrowheads="1"/>
          </p:cNvSpPr>
          <p:nvPr/>
        </p:nvSpPr>
        <p:spPr bwMode="auto">
          <a:xfrm>
            <a:off x="8822758" y="2259032"/>
            <a:ext cx="429684"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algn="just" defTabSz="1028700">
              <a:lnSpc>
                <a:spcPts val="1575"/>
              </a:lnSpc>
              <a:spcAft>
                <a:spcPts val="900"/>
              </a:spcAft>
              <a:tabLst>
                <a:tab pos="514350" algn="l"/>
                <a:tab pos="1028700" algn="l"/>
                <a:tab pos="1543050" algn="l"/>
              </a:tabLst>
            </a:pPr>
            <a:r>
              <a:rPr kumimoji="1" lang="en-US" b="1"/>
              <a:t>IP</a:t>
            </a:r>
          </a:p>
        </p:txBody>
      </p:sp>
      <p:grpSp>
        <p:nvGrpSpPr>
          <p:cNvPr id="5" name="Group 29"/>
          <p:cNvGrpSpPr>
            <a:grpSpLocks/>
          </p:cNvGrpSpPr>
          <p:nvPr/>
        </p:nvGrpSpPr>
        <p:grpSpPr bwMode="auto">
          <a:xfrm>
            <a:off x="5266758" y="2486045"/>
            <a:ext cx="2046817" cy="228600"/>
            <a:chOff x="2108" y="1448"/>
            <a:chExt cx="860" cy="128"/>
          </a:xfrm>
        </p:grpSpPr>
        <p:sp>
          <p:nvSpPr>
            <p:cNvPr id="13350" name="Rectangle 30"/>
            <p:cNvSpPr>
              <a:spLocks noChangeArrowheads="1"/>
            </p:cNvSpPr>
            <p:nvPr/>
          </p:nvSpPr>
          <p:spPr bwMode="auto">
            <a:xfrm>
              <a:off x="2108" y="1452"/>
              <a:ext cx="584" cy="24"/>
            </a:xfrm>
            <a:prstGeom prst="rect">
              <a:avLst/>
            </a:prstGeom>
            <a:solidFill>
              <a:schemeClr val="tx1"/>
            </a:solidFill>
            <a:ln w="12700">
              <a:solidFill>
                <a:schemeClr val="tx1"/>
              </a:solidFill>
              <a:miter lim="800000"/>
              <a:headEnd/>
              <a:tailEnd/>
            </a:ln>
          </p:spPr>
          <p:txBody>
            <a:bodyPr wrap="none" lIns="99093" tIns="140382" rIns="99093" bIns="140382"/>
            <a:lstStyle/>
            <a:p>
              <a:endParaRPr lang="en-US"/>
            </a:p>
          </p:txBody>
        </p:sp>
        <p:sp>
          <p:nvSpPr>
            <p:cNvPr id="13351" name="Rectangle 31"/>
            <p:cNvSpPr>
              <a:spLocks noChangeArrowheads="1"/>
            </p:cNvSpPr>
            <p:nvPr/>
          </p:nvSpPr>
          <p:spPr bwMode="auto">
            <a:xfrm>
              <a:off x="2432" y="1544"/>
              <a:ext cx="536" cy="32"/>
            </a:xfrm>
            <a:prstGeom prst="rect">
              <a:avLst/>
            </a:prstGeom>
            <a:solidFill>
              <a:schemeClr val="tx1"/>
            </a:solidFill>
            <a:ln w="9525">
              <a:solidFill>
                <a:schemeClr val="tx1"/>
              </a:solidFill>
              <a:miter lim="800000"/>
              <a:headEnd/>
              <a:tailEnd/>
            </a:ln>
          </p:spPr>
          <p:txBody>
            <a:bodyPr wrap="none" lIns="99093" tIns="140382" rIns="99093" bIns="140382"/>
            <a:lstStyle/>
            <a:p>
              <a:endParaRPr lang="en-US"/>
            </a:p>
          </p:txBody>
        </p:sp>
        <p:sp>
          <p:nvSpPr>
            <p:cNvPr id="13352" name="Freeform 32"/>
            <p:cNvSpPr>
              <a:spLocks/>
            </p:cNvSpPr>
            <p:nvPr/>
          </p:nvSpPr>
          <p:spPr bwMode="auto">
            <a:xfrm>
              <a:off x="2424" y="1448"/>
              <a:ext cx="281" cy="121"/>
            </a:xfrm>
            <a:custGeom>
              <a:avLst/>
              <a:gdLst>
                <a:gd name="T0" fmla="*/ 0 w 281"/>
                <a:gd name="T1" fmla="*/ 72 h 121"/>
                <a:gd name="T2" fmla="*/ 8 w 281"/>
                <a:gd name="T3" fmla="*/ 120 h 121"/>
                <a:gd name="T4" fmla="*/ 280 w 281"/>
                <a:gd name="T5" fmla="*/ 32 h 121"/>
                <a:gd name="T6" fmla="*/ 272 w 281"/>
                <a:gd name="T7" fmla="*/ 0 h 121"/>
                <a:gd name="T8" fmla="*/ 0 w 281"/>
                <a:gd name="T9" fmla="*/ 72 h 121"/>
                <a:gd name="T10" fmla="*/ 0 60000 65536"/>
                <a:gd name="T11" fmla="*/ 0 60000 65536"/>
                <a:gd name="T12" fmla="*/ 0 60000 65536"/>
                <a:gd name="T13" fmla="*/ 0 60000 65536"/>
                <a:gd name="T14" fmla="*/ 0 60000 65536"/>
                <a:gd name="T15" fmla="*/ 0 w 281"/>
                <a:gd name="T16" fmla="*/ 0 h 121"/>
                <a:gd name="T17" fmla="*/ 281 w 281"/>
                <a:gd name="T18" fmla="*/ 121 h 121"/>
              </a:gdLst>
              <a:ahLst/>
              <a:cxnLst>
                <a:cxn ang="T10">
                  <a:pos x="T0" y="T1"/>
                </a:cxn>
                <a:cxn ang="T11">
                  <a:pos x="T2" y="T3"/>
                </a:cxn>
                <a:cxn ang="T12">
                  <a:pos x="T4" y="T5"/>
                </a:cxn>
                <a:cxn ang="T13">
                  <a:pos x="T6" y="T7"/>
                </a:cxn>
                <a:cxn ang="T14">
                  <a:pos x="T8" y="T9"/>
                </a:cxn>
              </a:cxnLst>
              <a:rect l="T15" t="T16" r="T17" b="T18"/>
              <a:pathLst>
                <a:path w="281" h="121">
                  <a:moveTo>
                    <a:pt x="0" y="72"/>
                  </a:moveTo>
                  <a:lnTo>
                    <a:pt x="8" y="120"/>
                  </a:lnTo>
                  <a:lnTo>
                    <a:pt x="280" y="32"/>
                  </a:lnTo>
                  <a:lnTo>
                    <a:pt x="272" y="0"/>
                  </a:lnTo>
                  <a:lnTo>
                    <a:pt x="0" y="72"/>
                  </a:lnTo>
                </a:path>
              </a:pathLst>
            </a:custGeom>
            <a:solidFill>
              <a:schemeClr val="tx1"/>
            </a:solidFill>
            <a:ln w="9525" cap="rnd">
              <a:solidFill>
                <a:schemeClr val="tx1"/>
              </a:solidFill>
              <a:round/>
              <a:headEnd/>
              <a:tailEnd/>
            </a:ln>
          </p:spPr>
          <p:txBody>
            <a:bodyPr wrap="none" lIns="99093" tIns="140382" rIns="99093" bIns="140382"/>
            <a:lstStyle/>
            <a:p>
              <a:endParaRPr lang="en-US"/>
            </a:p>
          </p:txBody>
        </p:sp>
      </p:grpSp>
      <p:pic>
        <p:nvPicPr>
          <p:cNvPr id="13334" name="Picture 33"/>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627524" y="2262207"/>
            <a:ext cx="1162051"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34"/>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6799224" y="2262207"/>
            <a:ext cx="1162051"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5"/>
          <p:cNvGrpSpPr>
            <a:grpSpLocks/>
          </p:cNvGrpSpPr>
          <p:nvPr/>
        </p:nvGrpSpPr>
        <p:grpSpPr bwMode="auto">
          <a:xfrm>
            <a:off x="5266758" y="4029095"/>
            <a:ext cx="2046817" cy="228600"/>
            <a:chOff x="2108" y="2312"/>
            <a:chExt cx="860" cy="128"/>
          </a:xfrm>
        </p:grpSpPr>
        <p:sp>
          <p:nvSpPr>
            <p:cNvPr id="13347" name="Rectangle 36"/>
            <p:cNvSpPr>
              <a:spLocks noChangeArrowheads="1"/>
            </p:cNvSpPr>
            <p:nvPr/>
          </p:nvSpPr>
          <p:spPr bwMode="auto">
            <a:xfrm>
              <a:off x="2108" y="2316"/>
              <a:ext cx="584" cy="24"/>
            </a:xfrm>
            <a:prstGeom prst="rect">
              <a:avLst/>
            </a:prstGeom>
            <a:solidFill>
              <a:schemeClr val="tx1"/>
            </a:solidFill>
            <a:ln w="12700">
              <a:solidFill>
                <a:schemeClr val="tx1"/>
              </a:solidFill>
              <a:miter lim="800000"/>
              <a:headEnd/>
              <a:tailEnd/>
            </a:ln>
          </p:spPr>
          <p:txBody>
            <a:bodyPr wrap="none" lIns="99093" tIns="140382" rIns="99093" bIns="140382"/>
            <a:lstStyle/>
            <a:p>
              <a:endParaRPr lang="en-US"/>
            </a:p>
          </p:txBody>
        </p:sp>
        <p:sp>
          <p:nvSpPr>
            <p:cNvPr id="13348" name="Rectangle 37"/>
            <p:cNvSpPr>
              <a:spLocks noChangeArrowheads="1"/>
            </p:cNvSpPr>
            <p:nvPr/>
          </p:nvSpPr>
          <p:spPr bwMode="auto">
            <a:xfrm>
              <a:off x="2432" y="2408"/>
              <a:ext cx="536" cy="32"/>
            </a:xfrm>
            <a:prstGeom prst="rect">
              <a:avLst/>
            </a:prstGeom>
            <a:solidFill>
              <a:schemeClr val="tx1"/>
            </a:solidFill>
            <a:ln w="9525">
              <a:solidFill>
                <a:schemeClr val="tx1"/>
              </a:solidFill>
              <a:miter lim="800000"/>
              <a:headEnd/>
              <a:tailEnd/>
            </a:ln>
          </p:spPr>
          <p:txBody>
            <a:bodyPr wrap="none" lIns="99093" tIns="140382" rIns="99093" bIns="140382"/>
            <a:lstStyle/>
            <a:p>
              <a:endParaRPr lang="en-US"/>
            </a:p>
          </p:txBody>
        </p:sp>
        <p:sp>
          <p:nvSpPr>
            <p:cNvPr id="13349" name="Freeform 38"/>
            <p:cNvSpPr>
              <a:spLocks/>
            </p:cNvSpPr>
            <p:nvPr/>
          </p:nvSpPr>
          <p:spPr bwMode="auto">
            <a:xfrm>
              <a:off x="2424" y="2312"/>
              <a:ext cx="281" cy="121"/>
            </a:xfrm>
            <a:custGeom>
              <a:avLst/>
              <a:gdLst>
                <a:gd name="T0" fmla="*/ 0 w 281"/>
                <a:gd name="T1" fmla="*/ 72 h 121"/>
                <a:gd name="T2" fmla="*/ 8 w 281"/>
                <a:gd name="T3" fmla="*/ 120 h 121"/>
                <a:gd name="T4" fmla="*/ 280 w 281"/>
                <a:gd name="T5" fmla="*/ 32 h 121"/>
                <a:gd name="T6" fmla="*/ 272 w 281"/>
                <a:gd name="T7" fmla="*/ 0 h 121"/>
                <a:gd name="T8" fmla="*/ 0 w 281"/>
                <a:gd name="T9" fmla="*/ 72 h 121"/>
                <a:gd name="T10" fmla="*/ 0 60000 65536"/>
                <a:gd name="T11" fmla="*/ 0 60000 65536"/>
                <a:gd name="T12" fmla="*/ 0 60000 65536"/>
                <a:gd name="T13" fmla="*/ 0 60000 65536"/>
                <a:gd name="T14" fmla="*/ 0 60000 65536"/>
                <a:gd name="T15" fmla="*/ 0 w 281"/>
                <a:gd name="T16" fmla="*/ 0 h 121"/>
                <a:gd name="T17" fmla="*/ 281 w 281"/>
                <a:gd name="T18" fmla="*/ 121 h 121"/>
              </a:gdLst>
              <a:ahLst/>
              <a:cxnLst>
                <a:cxn ang="T10">
                  <a:pos x="T0" y="T1"/>
                </a:cxn>
                <a:cxn ang="T11">
                  <a:pos x="T2" y="T3"/>
                </a:cxn>
                <a:cxn ang="T12">
                  <a:pos x="T4" y="T5"/>
                </a:cxn>
                <a:cxn ang="T13">
                  <a:pos x="T6" y="T7"/>
                </a:cxn>
                <a:cxn ang="T14">
                  <a:pos x="T8" y="T9"/>
                </a:cxn>
              </a:cxnLst>
              <a:rect l="T15" t="T16" r="T17" b="T18"/>
              <a:pathLst>
                <a:path w="281" h="121">
                  <a:moveTo>
                    <a:pt x="0" y="72"/>
                  </a:moveTo>
                  <a:lnTo>
                    <a:pt x="8" y="120"/>
                  </a:lnTo>
                  <a:lnTo>
                    <a:pt x="280" y="32"/>
                  </a:lnTo>
                  <a:lnTo>
                    <a:pt x="272" y="0"/>
                  </a:lnTo>
                  <a:lnTo>
                    <a:pt x="0" y="72"/>
                  </a:lnTo>
                </a:path>
              </a:pathLst>
            </a:custGeom>
            <a:solidFill>
              <a:schemeClr val="tx1"/>
            </a:solidFill>
            <a:ln w="9525" cap="rnd">
              <a:solidFill>
                <a:schemeClr val="tx1"/>
              </a:solidFill>
              <a:round/>
              <a:headEnd/>
              <a:tailEnd/>
            </a:ln>
          </p:spPr>
          <p:txBody>
            <a:bodyPr wrap="none" lIns="99093" tIns="140382" rIns="99093" bIns="140382"/>
            <a:lstStyle/>
            <a:p>
              <a:endParaRPr lang="en-US"/>
            </a:p>
          </p:txBody>
        </p:sp>
      </p:grpSp>
      <p:pic>
        <p:nvPicPr>
          <p:cNvPr id="13337" name="Picture 39"/>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627524" y="3805257"/>
            <a:ext cx="1162051"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40"/>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6799224" y="3805257"/>
            <a:ext cx="1162051"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9" name="Rectangle 41"/>
          <p:cNvSpPr>
            <a:spLocks noChangeArrowheads="1"/>
          </p:cNvSpPr>
          <p:nvPr/>
        </p:nvSpPr>
        <p:spPr bwMode="auto">
          <a:xfrm>
            <a:off x="5031809" y="2395557"/>
            <a:ext cx="469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r>
              <a:rPr kumimoji="1" lang="en-US" sz="1600" b="1"/>
              <a:t>A</a:t>
            </a:r>
          </a:p>
        </p:txBody>
      </p:sp>
      <p:sp>
        <p:nvSpPr>
          <p:cNvPr id="13340" name="Rectangle 42"/>
          <p:cNvSpPr>
            <a:spLocks noChangeArrowheads="1"/>
          </p:cNvSpPr>
          <p:nvPr/>
        </p:nvSpPr>
        <p:spPr bwMode="auto">
          <a:xfrm>
            <a:off x="7195042" y="2408257"/>
            <a:ext cx="46778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r>
              <a:rPr kumimoji="1" lang="en-US" sz="1600" b="1"/>
              <a:t>B</a:t>
            </a:r>
          </a:p>
        </p:txBody>
      </p:sp>
      <p:sp>
        <p:nvSpPr>
          <p:cNvPr id="13341" name="Rectangle 43"/>
          <p:cNvSpPr>
            <a:spLocks noChangeArrowheads="1"/>
          </p:cNvSpPr>
          <p:nvPr/>
        </p:nvSpPr>
        <p:spPr bwMode="auto">
          <a:xfrm>
            <a:off x="7175991" y="3954482"/>
            <a:ext cx="46778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r>
              <a:rPr kumimoji="1" lang="en-US" sz="1600" b="1"/>
              <a:t>D</a:t>
            </a:r>
          </a:p>
        </p:txBody>
      </p:sp>
      <p:sp>
        <p:nvSpPr>
          <p:cNvPr id="13342" name="Rectangle 44"/>
          <p:cNvSpPr>
            <a:spLocks noChangeArrowheads="1"/>
          </p:cNvSpPr>
          <p:nvPr/>
        </p:nvSpPr>
        <p:spPr bwMode="auto">
          <a:xfrm>
            <a:off x="4991591" y="3922732"/>
            <a:ext cx="469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93" tIns="140382" rIns="99093" bIns="140382"/>
          <a:lstStyle/>
          <a:p>
            <a:pPr defTabSz="1028700"/>
            <a:r>
              <a:rPr kumimoji="1" lang="en-US" sz="1600" b="1"/>
              <a:t>C</a:t>
            </a:r>
          </a:p>
        </p:txBody>
      </p:sp>
    </p:spTree>
    <p:extLst>
      <p:ext uri="{BB962C8B-B14F-4D97-AF65-F5344CB8AC3E}">
        <p14:creationId xmlns:p14="http://schemas.microsoft.com/office/powerpoint/2010/main" val="33392095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184" y="431991"/>
            <a:ext cx="10860616" cy="838200"/>
          </a:xfrm>
        </p:spPr>
        <p:txBody>
          <a:bodyPr/>
          <a:lstStyle/>
          <a:p>
            <a:r>
              <a:rPr lang="en-US" dirty="0"/>
              <a:t>Best Route / Metric Calculation</a:t>
            </a:r>
          </a:p>
        </p:txBody>
      </p:sp>
      <p:sp>
        <p:nvSpPr>
          <p:cNvPr id="4" name="TextBox 3"/>
          <p:cNvSpPr txBox="1"/>
          <p:nvPr/>
        </p:nvSpPr>
        <p:spPr>
          <a:xfrm>
            <a:off x="877824" y="1475233"/>
            <a:ext cx="10594848" cy="5441490"/>
          </a:xfrm>
          <a:prstGeom prst="rect">
            <a:avLst/>
          </a:prstGeom>
          <a:noFill/>
        </p:spPr>
        <p:txBody>
          <a:bodyPr wrap="square" rtlCol="0">
            <a:spAutoFit/>
          </a:bodyPr>
          <a:lstStyle/>
          <a:p>
            <a:pPr marL="236538" lvl="0" indent="-457200" defTabSz="814388" fontAlgn="base">
              <a:lnSpc>
                <a:spcPct val="95000"/>
              </a:lnSpc>
              <a:spcBef>
                <a:spcPct val="50000"/>
              </a:spcBef>
              <a:spcAft>
                <a:spcPct val="0"/>
              </a:spcAft>
              <a:buClr>
                <a:srgbClr val="708CA1"/>
              </a:buClr>
              <a:buFont typeface="Wingdings" pitchFamily="2" charset="2"/>
              <a:buChar char="§"/>
              <a:defRPr/>
            </a:pPr>
            <a:r>
              <a:rPr lang="en-US" sz="2400" kern="0" dirty="0"/>
              <a:t>EIGRP calculates best routes by two ways;</a:t>
            </a:r>
          </a:p>
          <a:p>
            <a:pPr marL="693738" lvl="1" indent="-457200" defTabSz="814388" fontAlgn="base">
              <a:lnSpc>
                <a:spcPct val="95000"/>
              </a:lnSpc>
              <a:spcBef>
                <a:spcPct val="50000"/>
              </a:spcBef>
              <a:spcAft>
                <a:spcPct val="0"/>
              </a:spcAft>
              <a:buClr>
                <a:srgbClr val="708CA1"/>
              </a:buClr>
              <a:buFont typeface="Wingdings" pitchFamily="2" charset="2"/>
              <a:buChar char="§"/>
            </a:pPr>
            <a:r>
              <a:rPr lang="en-US" sz="2400" kern="0" dirty="0"/>
              <a:t>DUAL:</a:t>
            </a:r>
          </a:p>
          <a:p>
            <a:pPr marL="1150938" lvl="2" indent="-457200" defTabSz="814388" fontAlgn="base">
              <a:lnSpc>
                <a:spcPct val="95000"/>
              </a:lnSpc>
              <a:spcBef>
                <a:spcPct val="50000"/>
              </a:spcBef>
              <a:spcAft>
                <a:spcPct val="0"/>
              </a:spcAft>
              <a:buClr>
                <a:srgbClr val="708CA1"/>
              </a:buClr>
              <a:buFont typeface="Wingdings" pitchFamily="2" charset="2"/>
              <a:buChar char="§"/>
            </a:pPr>
            <a:r>
              <a:rPr lang="en-US" sz="2400" kern="0" dirty="0"/>
              <a:t>Uses Formula / Algorithm;</a:t>
            </a:r>
          </a:p>
          <a:p>
            <a:pPr marL="693738" lvl="1" indent="-457200" defTabSz="814388" fontAlgn="base">
              <a:lnSpc>
                <a:spcPct val="95000"/>
              </a:lnSpc>
              <a:spcBef>
                <a:spcPct val="50000"/>
              </a:spcBef>
              <a:spcAft>
                <a:spcPct val="0"/>
              </a:spcAft>
              <a:buClr>
                <a:srgbClr val="708CA1"/>
              </a:buClr>
              <a:buFont typeface="Wingdings" pitchFamily="2" charset="2"/>
              <a:buChar char="§"/>
            </a:pPr>
            <a:r>
              <a:rPr lang="en-US" sz="2400" kern="0" dirty="0"/>
              <a:t>Composite Metric</a:t>
            </a:r>
          </a:p>
          <a:p>
            <a:pPr marL="1150938" lvl="2" indent="-457200" defTabSz="814388" fontAlgn="base">
              <a:lnSpc>
                <a:spcPct val="95000"/>
              </a:lnSpc>
              <a:spcBef>
                <a:spcPct val="50000"/>
              </a:spcBef>
              <a:spcAft>
                <a:spcPct val="0"/>
              </a:spcAft>
              <a:buClr>
                <a:srgbClr val="708CA1"/>
              </a:buClr>
              <a:buFont typeface="Wingdings" pitchFamily="2" charset="2"/>
              <a:buChar char="§"/>
            </a:pPr>
            <a:r>
              <a:rPr lang="en-US" sz="2400" kern="0" dirty="0"/>
              <a:t>Uses Multiple Metric Inputs;</a:t>
            </a:r>
          </a:p>
          <a:p>
            <a:pPr marL="1608138" lvl="3" indent="-457200" defTabSz="814388" fontAlgn="base">
              <a:lnSpc>
                <a:spcPct val="95000"/>
              </a:lnSpc>
              <a:spcBef>
                <a:spcPct val="50000"/>
              </a:spcBef>
              <a:spcAft>
                <a:spcPct val="0"/>
              </a:spcAft>
              <a:buClr>
                <a:srgbClr val="708CA1"/>
              </a:buClr>
              <a:buFont typeface="Wingdings" pitchFamily="2" charset="2"/>
              <a:buChar char="§"/>
            </a:pPr>
            <a:r>
              <a:rPr lang="en-US" sz="2400" kern="0" dirty="0"/>
              <a:t>K1-Bandwidth</a:t>
            </a:r>
          </a:p>
          <a:p>
            <a:pPr marL="1608138" lvl="3" indent="-457200" defTabSz="814388" fontAlgn="base">
              <a:lnSpc>
                <a:spcPct val="95000"/>
              </a:lnSpc>
              <a:spcBef>
                <a:spcPct val="50000"/>
              </a:spcBef>
              <a:spcAft>
                <a:spcPct val="0"/>
              </a:spcAft>
              <a:buClr>
                <a:srgbClr val="708CA1"/>
              </a:buClr>
              <a:buFont typeface="Wingdings" pitchFamily="2" charset="2"/>
              <a:buChar char="§"/>
            </a:pPr>
            <a:r>
              <a:rPr lang="en-US" sz="2400" kern="0" dirty="0"/>
              <a:t>K2-Delay</a:t>
            </a:r>
          </a:p>
          <a:p>
            <a:pPr marL="1608138" lvl="3" indent="-457200" defTabSz="814388" fontAlgn="base">
              <a:lnSpc>
                <a:spcPct val="95000"/>
              </a:lnSpc>
              <a:spcBef>
                <a:spcPct val="50000"/>
              </a:spcBef>
              <a:spcAft>
                <a:spcPct val="0"/>
              </a:spcAft>
              <a:buClr>
                <a:srgbClr val="708CA1"/>
              </a:buClr>
              <a:buFont typeface="Wingdings" pitchFamily="2" charset="2"/>
              <a:buChar char="§"/>
            </a:pPr>
            <a:r>
              <a:rPr lang="en-US" sz="2400" kern="0" dirty="0"/>
              <a:t>K3-Load</a:t>
            </a:r>
          </a:p>
          <a:p>
            <a:pPr marL="1608138" lvl="3" indent="-457200" defTabSz="814388" fontAlgn="base">
              <a:lnSpc>
                <a:spcPct val="95000"/>
              </a:lnSpc>
              <a:spcBef>
                <a:spcPct val="50000"/>
              </a:spcBef>
              <a:spcAft>
                <a:spcPct val="0"/>
              </a:spcAft>
              <a:buClr>
                <a:srgbClr val="708CA1"/>
              </a:buClr>
              <a:buFont typeface="Wingdings" pitchFamily="2" charset="2"/>
              <a:buChar char="§"/>
            </a:pPr>
            <a:r>
              <a:rPr lang="en-US" sz="2400" kern="0" dirty="0"/>
              <a:t>K4-Reliablity</a:t>
            </a:r>
          </a:p>
          <a:p>
            <a:pPr marL="1150938" lvl="2" indent="-457200" defTabSz="814388" fontAlgn="base">
              <a:lnSpc>
                <a:spcPct val="95000"/>
              </a:lnSpc>
              <a:spcBef>
                <a:spcPct val="50000"/>
              </a:spcBef>
              <a:spcAft>
                <a:spcPct val="0"/>
              </a:spcAft>
              <a:buClr>
                <a:srgbClr val="708CA1"/>
              </a:buClr>
            </a:pPr>
            <a:endParaRPr lang="en-US" sz="1600" b="1" kern="0" dirty="0"/>
          </a:p>
          <a:p>
            <a:pPr marL="1150938" lvl="2" indent="-457200" defTabSz="814388" fontAlgn="base">
              <a:lnSpc>
                <a:spcPct val="95000"/>
              </a:lnSpc>
              <a:spcBef>
                <a:spcPct val="50000"/>
              </a:spcBef>
              <a:spcAft>
                <a:spcPct val="0"/>
              </a:spcAft>
              <a:buClr>
                <a:srgbClr val="708CA1"/>
              </a:buClr>
            </a:pPr>
            <a:r>
              <a:rPr lang="en-US" sz="1600" b="1" kern="0" dirty="0"/>
              <a:t>Note: Bandwidth and Delay are used by default and also recommended by Cisco</a:t>
            </a:r>
            <a:endParaRPr lang="en-US" sz="2400" b="1"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Calculation Formula</a:t>
            </a:r>
          </a:p>
        </p:txBody>
      </p:sp>
      <p:pic>
        <p:nvPicPr>
          <p:cNvPr id="1028" name="Picture 4"/>
          <p:cNvPicPr>
            <a:picLocks noChangeAspect="1" noChangeArrowheads="1"/>
          </p:cNvPicPr>
          <p:nvPr/>
        </p:nvPicPr>
        <p:blipFill>
          <a:blip r:embed="rId2"/>
          <a:srcRect/>
          <a:stretch>
            <a:fillRect/>
          </a:stretch>
        </p:blipFill>
        <p:spPr bwMode="auto">
          <a:xfrm>
            <a:off x="1332929" y="2267522"/>
            <a:ext cx="7479696" cy="304819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Calculation Formula</a:t>
            </a:r>
          </a:p>
        </p:txBody>
      </p:sp>
      <p:pic>
        <p:nvPicPr>
          <p:cNvPr id="2053" name="Picture 5"/>
          <p:cNvPicPr>
            <a:picLocks noChangeAspect="1" noChangeArrowheads="1"/>
          </p:cNvPicPr>
          <p:nvPr/>
        </p:nvPicPr>
        <p:blipFill>
          <a:blip r:embed="rId2"/>
          <a:srcRect/>
          <a:stretch>
            <a:fillRect/>
          </a:stretch>
        </p:blipFill>
        <p:spPr bwMode="auto">
          <a:xfrm>
            <a:off x="1317878" y="4484369"/>
            <a:ext cx="5863209" cy="1587419"/>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998029" y="2000250"/>
            <a:ext cx="7572929" cy="208407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3076" name="Picture 4"/>
          <p:cNvPicPr>
            <a:picLocks noChangeAspect="1" noChangeArrowheads="1"/>
          </p:cNvPicPr>
          <p:nvPr/>
        </p:nvPicPr>
        <p:blipFill>
          <a:blip r:embed="rId2"/>
          <a:srcRect/>
          <a:stretch>
            <a:fillRect/>
          </a:stretch>
        </p:blipFill>
        <p:spPr bwMode="auto">
          <a:xfrm>
            <a:off x="1596581" y="3749231"/>
            <a:ext cx="3000375" cy="6762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1675448" y="5093970"/>
            <a:ext cx="3476625" cy="5715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4"/>
          <a:srcRect/>
          <a:stretch>
            <a:fillRect/>
          </a:stretch>
        </p:blipFill>
        <p:spPr bwMode="auto">
          <a:xfrm>
            <a:off x="1691069" y="5757863"/>
            <a:ext cx="3152775" cy="219075"/>
          </a:xfrm>
          <a:prstGeom prst="rect">
            <a:avLst/>
          </a:prstGeom>
          <a:noFill/>
          <a:ln w="9525">
            <a:noFill/>
            <a:miter lim="800000"/>
            <a:headEnd/>
            <a:tailEnd/>
          </a:ln>
          <a:effectLst/>
        </p:spPr>
      </p:pic>
      <p:pic>
        <p:nvPicPr>
          <p:cNvPr id="3081" name="Picture 9"/>
          <p:cNvPicPr>
            <a:picLocks noChangeAspect="1" noChangeArrowheads="1"/>
          </p:cNvPicPr>
          <p:nvPr/>
        </p:nvPicPr>
        <p:blipFill>
          <a:blip r:embed="rId5"/>
          <a:srcRect/>
          <a:stretch>
            <a:fillRect/>
          </a:stretch>
        </p:blipFill>
        <p:spPr bwMode="auto">
          <a:xfrm>
            <a:off x="1672400" y="4522851"/>
            <a:ext cx="4848225" cy="323850"/>
          </a:xfrm>
          <a:prstGeom prst="rect">
            <a:avLst/>
          </a:prstGeom>
          <a:noFill/>
          <a:ln w="9525">
            <a:noFill/>
            <a:miter lim="800000"/>
            <a:headEnd/>
            <a:tailEnd/>
          </a:ln>
          <a:effectLst/>
        </p:spPr>
      </p:pic>
      <p:pic>
        <p:nvPicPr>
          <p:cNvPr id="3" name="Picture 2"/>
          <p:cNvPicPr>
            <a:picLocks noChangeAspect="1"/>
          </p:cNvPicPr>
          <p:nvPr/>
        </p:nvPicPr>
        <p:blipFill>
          <a:blip r:embed="rId6"/>
          <a:stretch>
            <a:fillRect/>
          </a:stretch>
        </p:blipFill>
        <p:spPr>
          <a:xfrm>
            <a:off x="1299670" y="1901381"/>
            <a:ext cx="7448550" cy="1847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102" name="Picture 6"/>
          <p:cNvPicPr>
            <a:picLocks noChangeAspect="1" noChangeArrowheads="1"/>
          </p:cNvPicPr>
          <p:nvPr/>
        </p:nvPicPr>
        <p:blipFill>
          <a:blip r:embed="rId2"/>
          <a:srcRect/>
          <a:stretch>
            <a:fillRect/>
          </a:stretch>
        </p:blipFill>
        <p:spPr bwMode="auto">
          <a:xfrm>
            <a:off x="1427417" y="1998344"/>
            <a:ext cx="8055598" cy="336613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3705" y="2033589"/>
            <a:ext cx="2965449"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105" y="2039939"/>
            <a:ext cx="2965449"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5"/>
          <p:cNvSpPr>
            <a:spLocks noGrp="1" noChangeArrowheads="1"/>
          </p:cNvSpPr>
          <p:nvPr>
            <p:ph type="title"/>
          </p:nvPr>
        </p:nvSpPr>
        <p:spPr>
          <a:xfrm>
            <a:off x="596864" y="142872"/>
            <a:ext cx="9753600" cy="1143000"/>
          </a:xfrm>
        </p:spPr>
        <p:txBody>
          <a:bodyPr/>
          <a:lstStyle/>
          <a:p>
            <a:r>
              <a:rPr lang="en-US" dirty="0"/>
              <a:t>Configuring EIGRP for IP</a:t>
            </a:r>
          </a:p>
        </p:txBody>
      </p:sp>
      <p:sp>
        <p:nvSpPr>
          <p:cNvPr id="14341" name="Rectangle 6"/>
          <p:cNvSpPr>
            <a:spLocks noChangeArrowheads="1"/>
          </p:cNvSpPr>
          <p:nvPr/>
        </p:nvSpPr>
        <p:spPr bwMode="auto">
          <a:xfrm>
            <a:off x="6503971" y="2676526"/>
            <a:ext cx="120014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800"/>
              </a:lnSpc>
              <a:spcAft>
                <a:spcPts val="900"/>
              </a:spcAft>
              <a:tabLst>
                <a:tab pos="514350" algn="l"/>
                <a:tab pos="1028700" algn="l"/>
                <a:tab pos="1543050" algn="l"/>
              </a:tabLst>
            </a:pPr>
            <a:r>
              <a:rPr kumimoji="1" lang="en-US" b="1"/>
              <a:t>172.16.10.0</a:t>
            </a:r>
          </a:p>
        </p:txBody>
      </p:sp>
      <p:sp>
        <p:nvSpPr>
          <p:cNvPr id="14342" name="Rectangle 7"/>
          <p:cNvSpPr>
            <a:spLocks noChangeArrowheads="1"/>
          </p:cNvSpPr>
          <p:nvPr/>
        </p:nvSpPr>
        <p:spPr bwMode="auto">
          <a:xfrm>
            <a:off x="2931038" y="2689226"/>
            <a:ext cx="1181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800"/>
              </a:lnSpc>
              <a:spcAft>
                <a:spcPts val="900"/>
              </a:spcAft>
              <a:tabLst>
                <a:tab pos="514350" algn="l"/>
                <a:tab pos="1028700" algn="l"/>
                <a:tab pos="1543050" algn="l"/>
              </a:tabLst>
            </a:pPr>
            <a:r>
              <a:rPr kumimoji="1" lang="en-US" b="1" dirty="0"/>
              <a:t>10.110.1.0</a:t>
            </a:r>
          </a:p>
        </p:txBody>
      </p:sp>
      <p:grpSp>
        <p:nvGrpSpPr>
          <p:cNvPr id="2" name="Group 8"/>
          <p:cNvGrpSpPr>
            <a:grpSpLocks/>
          </p:cNvGrpSpPr>
          <p:nvPr/>
        </p:nvGrpSpPr>
        <p:grpSpPr bwMode="auto">
          <a:xfrm>
            <a:off x="1430321" y="1828801"/>
            <a:ext cx="726017" cy="1108075"/>
            <a:chOff x="1038" y="1529"/>
            <a:chExt cx="288" cy="840"/>
          </a:xfrm>
        </p:grpSpPr>
        <p:sp>
          <p:nvSpPr>
            <p:cNvPr id="14368" name="Rectangle 9"/>
            <p:cNvSpPr>
              <a:spLocks noChangeArrowheads="1"/>
            </p:cNvSpPr>
            <p:nvPr/>
          </p:nvSpPr>
          <p:spPr bwMode="auto">
            <a:xfrm>
              <a:off x="1054" y="1929"/>
              <a:ext cx="272" cy="32"/>
            </a:xfrm>
            <a:prstGeom prst="rect">
              <a:avLst/>
            </a:prstGeom>
            <a:solidFill>
              <a:schemeClr val="tx1"/>
            </a:solidFill>
            <a:ln w="9525">
              <a:solidFill>
                <a:schemeClr val="tx1"/>
              </a:solidFill>
              <a:miter lim="800000"/>
              <a:headEnd/>
              <a:tailEnd/>
            </a:ln>
          </p:spPr>
          <p:txBody>
            <a:bodyPr wrap="none" lIns="286034" tIns="405214" rIns="286034" bIns="405214"/>
            <a:lstStyle/>
            <a:p>
              <a:endParaRPr lang="en-US"/>
            </a:p>
          </p:txBody>
        </p:sp>
        <p:sp>
          <p:nvSpPr>
            <p:cNvPr id="14369" name="Rectangle 10"/>
            <p:cNvSpPr>
              <a:spLocks noChangeArrowheads="1"/>
            </p:cNvSpPr>
            <p:nvPr/>
          </p:nvSpPr>
          <p:spPr bwMode="auto">
            <a:xfrm>
              <a:off x="1038" y="1529"/>
              <a:ext cx="24" cy="840"/>
            </a:xfrm>
            <a:prstGeom prst="rect">
              <a:avLst/>
            </a:prstGeom>
            <a:solidFill>
              <a:schemeClr val="tx1"/>
            </a:solidFill>
            <a:ln w="9525">
              <a:solidFill>
                <a:schemeClr val="tx1"/>
              </a:solidFill>
              <a:miter lim="800000"/>
              <a:headEnd/>
              <a:tailEnd/>
            </a:ln>
          </p:spPr>
          <p:txBody>
            <a:bodyPr wrap="none" lIns="286034" tIns="405214" rIns="286034" bIns="405214"/>
            <a:lstStyle/>
            <a:p>
              <a:endParaRPr lang="en-US"/>
            </a:p>
          </p:txBody>
        </p:sp>
      </p:grpSp>
      <p:sp>
        <p:nvSpPr>
          <p:cNvPr id="14344" name="Rectangle 11"/>
          <p:cNvSpPr>
            <a:spLocks noChangeArrowheads="1"/>
          </p:cNvSpPr>
          <p:nvPr/>
        </p:nvSpPr>
        <p:spPr bwMode="auto">
          <a:xfrm>
            <a:off x="9795387" y="2309814"/>
            <a:ext cx="482600" cy="85725"/>
          </a:xfrm>
          <a:prstGeom prst="rect">
            <a:avLst/>
          </a:prstGeom>
          <a:solidFill>
            <a:schemeClr val="tx1"/>
          </a:solidFill>
          <a:ln w="9525">
            <a:solidFill>
              <a:schemeClr val="tx1"/>
            </a:solidFill>
            <a:miter lim="800000"/>
            <a:headEnd/>
            <a:tailEnd/>
          </a:ln>
        </p:spPr>
        <p:txBody>
          <a:bodyPr wrap="none" lIns="286034" tIns="405214" rIns="286034" bIns="405214"/>
          <a:lstStyle/>
          <a:p>
            <a:endParaRPr lang="en-US"/>
          </a:p>
        </p:txBody>
      </p:sp>
      <p:sp>
        <p:nvSpPr>
          <p:cNvPr id="14345" name="Rectangle 12"/>
          <p:cNvSpPr>
            <a:spLocks noChangeArrowheads="1"/>
          </p:cNvSpPr>
          <p:nvPr/>
        </p:nvSpPr>
        <p:spPr bwMode="auto">
          <a:xfrm>
            <a:off x="1023921" y="2971801"/>
            <a:ext cx="1181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800"/>
              </a:lnSpc>
              <a:spcAft>
                <a:spcPts val="900"/>
              </a:spcAft>
              <a:tabLst>
                <a:tab pos="514350" algn="l"/>
                <a:tab pos="1028700" algn="l"/>
                <a:tab pos="1543050" algn="l"/>
              </a:tabLst>
            </a:pPr>
            <a:r>
              <a:rPr kumimoji="1" lang="en-US" b="1"/>
              <a:t>192.168.0.0</a:t>
            </a:r>
          </a:p>
        </p:txBody>
      </p:sp>
      <p:pic>
        <p:nvPicPr>
          <p:cNvPr id="14346"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7920" y="1978026"/>
            <a:ext cx="1009651"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7" name="Rectangle 14"/>
          <p:cNvSpPr>
            <a:spLocks noChangeArrowheads="1"/>
          </p:cNvSpPr>
          <p:nvPr/>
        </p:nvSpPr>
        <p:spPr bwMode="auto">
          <a:xfrm>
            <a:off x="4768304" y="1990726"/>
            <a:ext cx="15240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r>
              <a:rPr kumimoji="1" lang="en-US" sz="2000" b="1"/>
              <a:t>AS=10</a:t>
            </a:r>
          </a:p>
        </p:txBody>
      </p:sp>
      <p:sp>
        <p:nvSpPr>
          <p:cNvPr id="14348" name="Rectangle 15"/>
          <p:cNvSpPr>
            <a:spLocks noChangeArrowheads="1"/>
          </p:cNvSpPr>
          <p:nvPr/>
        </p:nvSpPr>
        <p:spPr bwMode="auto">
          <a:xfrm>
            <a:off x="5460452" y="4191001"/>
            <a:ext cx="560915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kumimoji="1" lang="en-US" dirty="0"/>
              <a:t>Router-A(config)#</a:t>
            </a:r>
            <a:r>
              <a:rPr kumimoji="1" lang="en-US" sz="2000" b="1" dirty="0"/>
              <a:t>router eigrp 10</a:t>
            </a:r>
            <a:br>
              <a:rPr kumimoji="1" lang="en-US" sz="2000" b="1" dirty="0"/>
            </a:br>
            <a:r>
              <a:rPr kumimoji="1" lang="en-US" dirty="0"/>
              <a:t>Router-A(config-router)#</a:t>
            </a:r>
            <a:r>
              <a:rPr kumimoji="1" lang="en-US" sz="2000" b="1" dirty="0"/>
              <a:t>network 10.0.0.0</a:t>
            </a:r>
            <a:br>
              <a:rPr kumimoji="1" lang="en-US" sz="2000" b="1" dirty="0"/>
            </a:br>
            <a:r>
              <a:rPr kumimoji="1" lang="en-US" dirty="0"/>
              <a:t>Router-A(config-router)#</a:t>
            </a:r>
            <a:r>
              <a:rPr kumimoji="1" lang="en-US" sz="2000" b="1" dirty="0"/>
              <a:t>network 192.168.0.0</a:t>
            </a:r>
          </a:p>
        </p:txBody>
      </p:sp>
      <p:sp>
        <p:nvSpPr>
          <p:cNvPr id="220176" name="Freeform 16"/>
          <p:cNvSpPr>
            <a:spLocks/>
          </p:cNvSpPr>
          <p:nvPr/>
        </p:nvSpPr>
        <p:spPr bwMode="auto">
          <a:xfrm>
            <a:off x="2147871" y="2346326"/>
            <a:ext cx="3062816" cy="479425"/>
          </a:xfrm>
          <a:custGeom>
            <a:avLst/>
            <a:gdLst/>
            <a:ahLst/>
            <a:cxnLst>
              <a:cxn ang="0">
                <a:pos x="0" y="1"/>
              </a:cxn>
              <a:cxn ang="0">
                <a:pos x="984" y="0"/>
              </a:cxn>
              <a:cxn ang="0">
                <a:pos x="654" y="302"/>
              </a:cxn>
              <a:cxn ang="0">
                <a:pos x="1447" y="302"/>
              </a:cxn>
            </a:cxnLst>
            <a:rect l="0" t="0" r="r" b="b"/>
            <a:pathLst>
              <a:path w="1447" h="302">
                <a:moveTo>
                  <a:pt x="0" y="1"/>
                </a:moveTo>
                <a:lnTo>
                  <a:pt x="984" y="0"/>
                </a:lnTo>
                <a:lnTo>
                  <a:pt x="654" y="302"/>
                </a:lnTo>
                <a:lnTo>
                  <a:pt x="1447" y="302"/>
                </a:lnTo>
              </a:path>
            </a:pathLst>
          </a:custGeom>
          <a:noFill/>
          <a:ln w="50800" cap="rnd" cmpd="sng">
            <a:solidFill>
              <a:schemeClr val="tx1"/>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220177" name="Freeform 17"/>
          <p:cNvSpPr>
            <a:spLocks/>
          </p:cNvSpPr>
          <p:nvPr/>
        </p:nvSpPr>
        <p:spPr bwMode="auto">
          <a:xfrm>
            <a:off x="6144138" y="2384426"/>
            <a:ext cx="2779183" cy="434975"/>
          </a:xfrm>
          <a:custGeom>
            <a:avLst/>
            <a:gdLst/>
            <a:ahLst/>
            <a:cxnLst>
              <a:cxn ang="0">
                <a:pos x="0" y="274"/>
              </a:cxn>
              <a:cxn ang="0">
                <a:pos x="683" y="270"/>
              </a:cxn>
              <a:cxn ang="0">
                <a:pos x="359" y="0"/>
              </a:cxn>
              <a:cxn ang="0">
                <a:pos x="1313" y="0"/>
              </a:cxn>
            </a:cxnLst>
            <a:rect l="0" t="0" r="r" b="b"/>
            <a:pathLst>
              <a:path w="1313" h="274">
                <a:moveTo>
                  <a:pt x="0" y="274"/>
                </a:moveTo>
                <a:lnTo>
                  <a:pt x="683" y="270"/>
                </a:lnTo>
                <a:lnTo>
                  <a:pt x="359" y="0"/>
                </a:lnTo>
                <a:lnTo>
                  <a:pt x="1313" y="0"/>
                </a:lnTo>
              </a:path>
            </a:pathLst>
          </a:custGeom>
          <a:noFill/>
          <a:ln w="50800" cap="rnd" cmpd="sng">
            <a:solidFill>
              <a:schemeClr val="tx1"/>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14351" name="Rectangle 18"/>
          <p:cNvSpPr>
            <a:spLocks noChangeArrowheads="1"/>
          </p:cNvSpPr>
          <p:nvPr/>
        </p:nvSpPr>
        <p:spPr bwMode="auto">
          <a:xfrm>
            <a:off x="9151921" y="2743201"/>
            <a:ext cx="1181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800"/>
              </a:lnSpc>
              <a:spcAft>
                <a:spcPts val="900"/>
              </a:spcAft>
              <a:tabLst>
                <a:tab pos="514350" algn="l"/>
                <a:tab pos="1028700" algn="l"/>
                <a:tab pos="1543050" algn="l"/>
              </a:tabLst>
            </a:pPr>
            <a:r>
              <a:rPr kumimoji="1" lang="en-US" b="1"/>
              <a:t>192.168.0.0</a:t>
            </a:r>
          </a:p>
        </p:txBody>
      </p:sp>
      <p:pic>
        <p:nvPicPr>
          <p:cNvPr id="14352"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920" y="2133601"/>
            <a:ext cx="101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3" name="Rectangle 20"/>
          <p:cNvSpPr>
            <a:spLocks noChangeArrowheads="1"/>
          </p:cNvSpPr>
          <p:nvPr/>
        </p:nvSpPr>
        <p:spPr bwMode="auto">
          <a:xfrm>
            <a:off x="2344721" y="2209801"/>
            <a:ext cx="36195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350"/>
              </a:lnSpc>
              <a:spcAft>
                <a:spcPts val="900"/>
              </a:spcAft>
              <a:tabLst>
                <a:tab pos="514350" algn="l"/>
                <a:tab pos="1028700" algn="l"/>
                <a:tab pos="1543050" algn="l"/>
              </a:tabLst>
            </a:pPr>
            <a:r>
              <a:rPr kumimoji="1" lang="en-US" sz="1400" b="1"/>
              <a:t>A</a:t>
            </a:r>
          </a:p>
        </p:txBody>
      </p:sp>
      <p:pic>
        <p:nvPicPr>
          <p:cNvPr id="14354"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3253" y="2138364"/>
            <a:ext cx="101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Rectangle 22"/>
          <p:cNvSpPr>
            <a:spLocks noChangeArrowheads="1"/>
          </p:cNvSpPr>
          <p:nvPr/>
        </p:nvSpPr>
        <p:spPr bwMode="auto">
          <a:xfrm>
            <a:off x="9092654" y="2190751"/>
            <a:ext cx="36195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350"/>
              </a:lnSpc>
              <a:spcAft>
                <a:spcPts val="900"/>
              </a:spcAft>
              <a:tabLst>
                <a:tab pos="514350" algn="l"/>
                <a:tab pos="1028700" algn="l"/>
                <a:tab pos="1543050" algn="l"/>
              </a:tabLst>
            </a:pPr>
            <a:r>
              <a:rPr kumimoji="1" lang="en-US" sz="1400" b="1"/>
              <a:t>C</a:t>
            </a:r>
          </a:p>
        </p:txBody>
      </p:sp>
      <p:pic>
        <p:nvPicPr>
          <p:cNvPr id="14356"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5504" y="2609851"/>
            <a:ext cx="101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Rectangle 24"/>
          <p:cNvSpPr>
            <a:spLocks noChangeArrowheads="1"/>
          </p:cNvSpPr>
          <p:nvPr/>
        </p:nvSpPr>
        <p:spPr bwMode="auto">
          <a:xfrm>
            <a:off x="5511254" y="2662239"/>
            <a:ext cx="36195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86034" tIns="405214" rIns="286034" bIns="405214"/>
          <a:lstStyle/>
          <a:p>
            <a:pPr defTabSz="1028700">
              <a:lnSpc>
                <a:spcPts val="1350"/>
              </a:lnSpc>
              <a:spcAft>
                <a:spcPts val="900"/>
              </a:spcAft>
              <a:tabLst>
                <a:tab pos="514350" algn="l"/>
                <a:tab pos="1028700" algn="l"/>
                <a:tab pos="1543050" algn="l"/>
              </a:tabLst>
            </a:pPr>
            <a:r>
              <a:rPr kumimoji="1" lang="en-US" sz="1400" b="1"/>
              <a:t>B</a:t>
            </a:r>
          </a:p>
        </p:txBody>
      </p:sp>
      <p:sp>
        <p:nvSpPr>
          <p:cNvPr id="14358" name="Rectangle 25"/>
          <p:cNvSpPr>
            <a:spLocks noChangeArrowheads="1"/>
          </p:cNvSpPr>
          <p:nvPr/>
        </p:nvSpPr>
        <p:spPr bwMode="auto">
          <a:xfrm>
            <a:off x="1989120" y="4267200"/>
            <a:ext cx="254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p>
            <a:pPr defTabSz="1028700"/>
            <a:r>
              <a:rPr kumimoji="1" lang="en-US" sz="1600" b="1"/>
              <a:t>Enable EIGRP </a:t>
            </a:r>
          </a:p>
          <a:p>
            <a:pPr defTabSz="1028700"/>
            <a:endParaRPr kumimoji="1" lang="en-US" sz="1600" b="1"/>
          </a:p>
          <a:p>
            <a:pPr defTabSz="1028700"/>
            <a:r>
              <a:rPr kumimoji="1" lang="en-US" sz="1600" b="1"/>
              <a:t>Assign networks</a:t>
            </a:r>
          </a:p>
        </p:txBody>
      </p:sp>
      <p:sp>
        <p:nvSpPr>
          <p:cNvPr id="14359" name="Line 26"/>
          <p:cNvSpPr>
            <a:spLocks noChangeShapeType="1"/>
          </p:cNvSpPr>
          <p:nvPr/>
        </p:nvSpPr>
        <p:spPr bwMode="auto">
          <a:xfrm>
            <a:off x="4427521" y="4343400"/>
            <a:ext cx="1096433" cy="15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60" name="Line 27"/>
          <p:cNvSpPr>
            <a:spLocks noChangeShapeType="1"/>
          </p:cNvSpPr>
          <p:nvPr/>
        </p:nvSpPr>
        <p:spPr bwMode="auto">
          <a:xfrm>
            <a:off x="4427521" y="4724401"/>
            <a:ext cx="1087967" cy="31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61" name="Line 28"/>
          <p:cNvSpPr>
            <a:spLocks noChangeShapeType="1"/>
          </p:cNvSpPr>
          <p:nvPr/>
        </p:nvSpPr>
        <p:spPr bwMode="auto">
          <a:xfrm flipV="1">
            <a:off x="4427520" y="5105400"/>
            <a:ext cx="1075267" cy="15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62" name="Line 29"/>
          <p:cNvSpPr>
            <a:spLocks noChangeShapeType="1"/>
          </p:cNvSpPr>
          <p:nvPr/>
        </p:nvSpPr>
        <p:spPr bwMode="auto">
          <a:xfrm flipH="1">
            <a:off x="5748320" y="3092451"/>
            <a:ext cx="2117" cy="7524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p:cNvSpPr txBox="1">
            <a:spLocks noChangeArrowheads="1"/>
          </p:cNvSpPr>
          <p:nvPr/>
        </p:nvSpPr>
        <p:spPr bwMode="auto">
          <a:xfrm>
            <a:off x="3462321" y="5410200"/>
            <a:ext cx="76327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Garamond" pitchFamily="18" charset="0"/>
                <a:cs typeface="Times New Roman" pitchFamily="18" charset="0"/>
              </a:rPr>
              <a:t>If you use the same AS number for EIGRP as IGRP, EIGRP will automatically redistribute IGRP into EIGRP</a:t>
            </a:r>
          </a:p>
        </p:txBody>
      </p:sp>
    </p:spTree>
    <p:extLst>
      <p:ext uri="{BB962C8B-B14F-4D97-AF65-F5344CB8AC3E}">
        <p14:creationId xmlns:p14="http://schemas.microsoft.com/office/powerpoint/2010/main" val="33418454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16" y="714358"/>
            <a:ext cx="10363200" cy="490537"/>
          </a:xfrm>
        </p:spPr>
        <p:txBody>
          <a:bodyPr/>
          <a:lstStyle/>
          <a:p>
            <a:r>
              <a:rPr lang="en-US" dirty="0"/>
              <a:t>Autonomous System</a:t>
            </a:r>
          </a:p>
        </p:txBody>
      </p:sp>
      <p:sp>
        <p:nvSpPr>
          <p:cNvPr id="3" name="Content Placeholder 2"/>
          <p:cNvSpPr>
            <a:spLocks noGrp="1"/>
          </p:cNvSpPr>
          <p:nvPr>
            <p:ph sz="half" idx="1"/>
          </p:nvPr>
        </p:nvSpPr>
        <p:spPr>
          <a:xfrm>
            <a:off x="793728" y="1409679"/>
            <a:ext cx="10764860" cy="5448321"/>
          </a:xfrm>
        </p:spPr>
        <p:txBody>
          <a:bodyPr/>
          <a:lstStyle/>
          <a:p>
            <a:r>
              <a:rPr lang="en-US" dirty="0"/>
              <a:t>An autonomous system (AS) is a group of networks under a single administrative control, which could be your company, a division within your company, or a group of companies.</a:t>
            </a:r>
          </a:p>
          <a:p>
            <a:endParaRPr lang="en-US" dirty="0"/>
          </a:p>
          <a:p>
            <a:r>
              <a:rPr lang="en-US" dirty="0"/>
              <a:t>Not every routing protocol understands the concept of an AS. </a:t>
            </a:r>
          </a:p>
          <a:p>
            <a:endParaRPr lang="en-US" dirty="0"/>
          </a:p>
          <a:p>
            <a:r>
              <a:rPr lang="en-US" dirty="0"/>
              <a:t>An AS can provide distinct boundaries for a routing protocol, and thus provides some advantages.</a:t>
            </a:r>
          </a:p>
          <a:p>
            <a:r>
              <a:rPr lang="en-US" dirty="0"/>
              <a:t>For instance, you can control how far a network can be propagated by routers. Plus, you can control what routes you will advertise to other autonomous systems and what routes you’ll accept from these systems.</a:t>
            </a:r>
          </a:p>
        </p:txBody>
      </p:sp>
    </p:spTree>
    <p:extLst>
      <p:ext uri="{BB962C8B-B14F-4D97-AF65-F5344CB8AC3E}">
        <p14:creationId xmlns:p14="http://schemas.microsoft.com/office/powerpoint/2010/main" val="35955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84" y="714358"/>
            <a:ext cx="10363200" cy="504825"/>
          </a:xfrm>
        </p:spPr>
        <p:txBody>
          <a:bodyPr/>
          <a:lstStyle/>
          <a:p>
            <a:r>
              <a:rPr lang="en-US" dirty="0"/>
              <a:t>Autonomous System (Cont.)</a:t>
            </a:r>
          </a:p>
        </p:txBody>
      </p:sp>
      <p:sp>
        <p:nvSpPr>
          <p:cNvPr id="3" name="Content Placeholder 2"/>
          <p:cNvSpPr>
            <a:spLocks noGrp="1"/>
          </p:cNvSpPr>
          <p:nvPr>
            <p:ph sz="half" idx="1"/>
          </p:nvPr>
        </p:nvSpPr>
        <p:spPr>
          <a:xfrm>
            <a:off x="965184" y="1366815"/>
            <a:ext cx="10363200" cy="5176859"/>
          </a:xfrm>
        </p:spPr>
        <p:txBody>
          <a:bodyPr/>
          <a:lstStyle/>
          <a:p>
            <a:r>
              <a:rPr lang="en-US" dirty="0"/>
              <a:t>An autonomous system is a collection of networks under a common administrative domain </a:t>
            </a:r>
          </a:p>
          <a:p>
            <a:endParaRPr lang="en-US" dirty="0"/>
          </a:p>
          <a:p>
            <a:pPr lvl="1"/>
            <a:r>
              <a:rPr lang="en-US" dirty="0"/>
              <a:t>Ranges from 1- 65535  </a:t>
            </a:r>
          </a:p>
          <a:p>
            <a:pPr lvl="1"/>
            <a:r>
              <a:rPr lang="en-US" dirty="0"/>
              <a:t>Public – 1 – 64512     Private – 64513 – 65535</a:t>
            </a:r>
          </a:p>
          <a:p>
            <a:endParaRPr lang="en-US" dirty="0"/>
          </a:p>
          <a:p>
            <a:r>
              <a:rPr lang="en-US" dirty="0"/>
              <a:t>There are public and private AS numbers. If you will be connected to the Internet backbone, are running BGP, and want to accept BGP routes from the Internet, you will need a public AS number. </a:t>
            </a:r>
          </a:p>
          <a:p>
            <a:endParaRPr lang="en-US" dirty="0"/>
          </a:p>
          <a:p>
            <a:r>
              <a:rPr lang="en-US" dirty="0"/>
              <a:t>However, if you only need to break up your internal network into different systems, you only need to use the private numbers</a:t>
            </a:r>
          </a:p>
        </p:txBody>
      </p:sp>
    </p:spTree>
    <p:extLst>
      <p:ext uri="{BB962C8B-B14F-4D97-AF65-F5344CB8AC3E}">
        <p14:creationId xmlns:p14="http://schemas.microsoft.com/office/powerpoint/2010/main" val="2480667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 Classification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6" y="1800225"/>
            <a:ext cx="642937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289" y="1814513"/>
            <a:ext cx="5062211"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874185" y="1900239"/>
            <a:ext cx="10587567" cy="4000499"/>
          </a:xfrm>
        </p:spPr>
        <p:txBody>
          <a:bodyPr/>
          <a:lstStyle/>
          <a:p>
            <a:r>
              <a:rPr lang="en-US" dirty="0"/>
              <a:t>Introduction to EIGRP </a:t>
            </a:r>
          </a:p>
          <a:p>
            <a:r>
              <a:rPr lang="en-US" dirty="0"/>
              <a:t>Characteristics of EIGRP</a:t>
            </a:r>
          </a:p>
          <a:p>
            <a:r>
              <a:rPr lang="en-US" dirty="0"/>
              <a:t>Configuration of EIGRP</a:t>
            </a:r>
          </a:p>
        </p:txBody>
      </p:sp>
    </p:spTree>
    <p:extLst>
      <p:ext uri="{BB962C8B-B14F-4D97-AF65-F5344CB8AC3E}">
        <p14:creationId xmlns:p14="http://schemas.microsoft.com/office/powerpoint/2010/main" val="14130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872" y="117470"/>
            <a:ext cx="8534400" cy="1143000"/>
          </a:xfrm>
        </p:spPr>
        <p:txBody>
          <a:bodyPr/>
          <a:lstStyle/>
          <a:p>
            <a:r>
              <a:rPr lang="en-US" dirty="0"/>
              <a:t>Redistribution</a:t>
            </a:r>
          </a:p>
        </p:txBody>
      </p:sp>
      <p:sp>
        <p:nvSpPr>
          <p:cNvPr id="15363" name="Rectangle 3"/>
          <p:cNvSpPr>
            <a:spLocks noGrp="1" noChangeArrowheads="1"/>
          </p:cNvSpPr>
          <p:nvPr>
            <p:ph type="body" idx="1"/>
          </p:nvPr>
        </p:nvSpPr>
        <p:spPr>
          <a:xfrm>
            <a:off x="1485857" y="1423992"/>
            <a:ext cx="9385300" cy="4114800"/>
          </a:xfrm>
        </p:spPr>
        <p:txBody>
          <a:bodyPr/>
          <a:lstStyle/>
          <a:p>
            <a:pPr>
              <a:buFontTx/>
              <a:buNone/>
            </a:pPr>
            <a:r>
              <a:rPr lang="en-US"/>
              <a:t>Redistribution is translating one type of routing protocol into another. </a:t>
            </a:r>
          </a:p>
        </p:txBody>
      </p:sp>
      <p:sp>
        <p:nvSpPr>
          <p:cNvPr id="15364" name="Oval 4"/>
          <p:cNvSpPr>
            <a:spLocks noChangeArrowheads="1"/>
          </p:cNvSpPr>
          <p:nvPr/>
        </p:nvSpPr>
        <p:spPr bwMode="auto">
          <a:xfrm>
            <a:off x="5357240" y="2514600"/>
            <a:ext cx="2614083" cy="3124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Oval 5"/>
          <p:cNvSpPr>
            <a:spLocks noChangeArrowheads="1"/>
          </p:cNvSpPr>
          <p:nvPr/>
        </p:nvSpPr>
        <p:spPr bwMode="auto">
          <a:xfrm>
            <a:off x="2743156" y="2514600"/>
            <a:ext cx="2870200" cy="307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2214" name="Freeform 6"/>
          <p:cNvSpPr>
            <a:spLocks/>
          </p:cNvSpPr>
          <p:nvPr/>
        </p:nvSpPr>
        <p:spPr bwMode="auto">
          <a:xfrm flipH="1">
            <a:off x="5740357" y="3179763"/>
            <a:ext cx="1147233" cy="768350"/>
          </a:xfrm>
          <a:custGeom>
            <a:avLst/>
            <a:gdLst/>
            <a:ahLst/>
            <a:cxnLst>
              <a:cxn ang="0">
                <a:pos x="0" y="1184"/>
              </a:cxn>
              <a:cxn ang="0">
                <a:pos x="0" y="533"/>
              </a:cxn>
              <a:cxn ang="0">
                <a:pos x="83" y="687"/>
              </a:cxn>
              <a:cxn ang="0">
                <a:pos x="83" y="0"/>
              </a:cxn>
            </a:cxnLst>
            <a:rect l="0" t="0" r="r" b="b"/>
            <a:pathLst>
              <a:path w="84" h="1185">
                <a:moveTo>
                  <a:pt x="0" y="1184"/>
                </a:moveTo>
                <a:lnTo>
                  <a:pt x="0" y="533"/>
                </a:lnTo>
                <a:lnTo>
                  <a:pt x="83" y="687"/>
                </a:lnTo>
                <a:lnTo>
                  <a:pt x="83" y="0"/>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2215" name="Freeform 7"/>
          <p:cNvSpPr>
            <a:spLocks/>
          </p:cNvSpPr>
          <p:nvPr/>
        </p:nvSpPr>
        <p:spPr bwMode="auto">
          <a:xfrm>
            <a:off x="3443774" y="3035300"/>
            <a:ext cx="1530349" cy="1155700"/>
          </a:xfrm>
          <a:custGeom>
            <a:avLst/>
            <a:gdLst/>
            <a:ahLst/>
            <a:cxnLst>
              <a:cxn ang="0">
                <a:pos x="1375" y="0"/>
              </a:cxn>
              <a:cxn ang="0">
                <a:pos x="593" y="0"/>
              </a:cxn>
              <a:cxn ang="0">
                <a:pos x="765" y="63"/>
              </a:cxn>
              <a:cxn ang="0">
                <a:pos x="0" y="63"/>
              </a:cxn>
            </a:cxnLst>
            <a:rect l="0" t="0" r="r" b="b"/>
            <a:pathLst>
              <a:path w="1376" h="64">
                <a:moveTo>
                  <a:pt x="1375" y="0"/>
                </a:moveTo>
                <a:lnTo>
                  <a:pt x="593" y="0"/>
                </a:lnTo>
                <a:lnTo>
                  <a:pt x="765" y="63"/>
                </a:lnTo>
                <a:lnTo>
                  <a:pt x="0" y="63"/>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2216" name="Freeform 8"/>
          <p:cNvSpPr>
            <a:spLocks/>
          </p:cNvSpPr>
          <p:nvPr/>
        </p:nvSpPr>
        <p:spPr bwMode="auto">
          <a:xfrm flipH="1">
            <a:off x="3380274" y="4614863"/>
            <a:ext cx="1720849" cy="665162"/>
          </a:xfrm>
          <a:custGeom>
            <a:avLst/>
            <a:gdLst/>
            <a:ahLst/>
            <a:cxnLst>
              <a:cxn ang="0">
                <a:pos x="0" y="1231"/>
              </a:cxn>
              <a:cxn ang="0">
                <a:pos x="0" y="554"/>
              </a:cxn>
              <a:cxn ang="0">
                <a:pos x="107" y="714"/>
              </a:cxn>
              <a:cxn ang="0">
                <a:pos x="107" y="0"/>
              </a:cxn>
            </a:cxnLst>
            <a:rect l="0" t="0" r="r" b="b"/>
            <a:pathLst>
              <a:path w="108" h="1232">
                <a:moveTo>
                  <a:pt x="0" y="1231"/>
                </a:moveTo>
                <a:lnTo>
                  <a:pt x="0" y="554"/>
                </a:lnTo>
                <a:lnTo>
                  <a:pt x="107" y="714"/>
                </a:lnTo>
                <a:lnTo>
                  <a:pt x="107" y="0"/>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2217" name="Freeform 9"/>
          <p:cNvSpPr>
            <a:spLocks/>
          </p:cNvSpPr>
          <p:nvPr/>
        </p:nvSpPr>
        <p:spPr bwMode="auto">
          <a:xfrm>
            <a:off x="5994357" y="4205288"/>
            <a:ext cx="446617" cy="1054100"/>
          </a:xfrm>
          <a:custGeom>
            <a:avLst/>
            <a:gdLst/>
            <a:ahLst/>
            <a:cxnLst>
              <a:cxn ang="0">
                <a:pos x="1375" y="0"/>
              </a:cxn>
              <a:cxn ang="0">
                <a:pos x="593" y="0"/>
              </a:cxn>
              <a:cxn ang="0">
                <a:pos x="765" y="63"/>
              </a:cxn>
              <a:cxn ang="0">
                <a:pos x="0" y="63"/>
              </a:cxn>
            </a:cxnLst>
            <a:rect l="0" t="0" r="r" b="b"/>
            <a:pathLst>
              <a:path w="1376" h="64">
                <a:moveTo>
                  <a:pt x="1375" y="0"/>
                </a:moveTo>
                <a:lnTo>
                  <a:pt x="593" y="0"/>
                </a:lnTo>
                <a:lnTo>
                  <a:pt x="765" y="63"/>
                </a:lnTo>
                <a:lnTo>
                  <a:pt x="0" y="63"/>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pic>
        <p:nvPicPr>
          <p:cNvPr id="15370" name="Picture 10"/>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394407" y="3995738"/>
            <a:ext cx="98848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1"/>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082073" y="4995864"/>
            <a:ext cx="98848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2"/>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743157" y="4152900"/>
            <a:ext cx="988484"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3"/>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940256" y="2792414"/>
            <a:ext cx="990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Rectangle 14"/>
          <p:cNvSpPr>
            <a:spLocks noChangeArrowheads="1"/>
          </p:cNvSpPr>
          <p:nvPr/>
        </p:nvSpPr>
        <p:spPr bwMode="auto">
          <a:xfrm>
            <a:off x="6307623" y="4114800"/>
            <a:ext cx="965809"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ts val="2138"/>
              </a:lnSpc>
            </a:pPr>
            <a:r>
              <a:rPr lang="en-US" sz="1400" b="1">
                <a:solidFill>
                  <a:schemeClr val="bg1"/>
                </a:solidFill>
                <a:latin typeface="Helvetica" pitchFamily="34" charset="0"/>
              </a:rPr>
              <a:t>Router D</a:t>
            </a:r>
          </a:p>
        </p:txBody>
      </p:sp>
      <p:sp>
        <p:nvSpPr>
          <p:cNvPr id="15375" name="Rectangle 15"/>
          <p:cNvSpPr>
            <a:spLocks noChangeArrowheads="1"/>
          </p:cNvSpPr>
          <p:nvPr/>
        </p:nvSpPr>
        <p:spPr bwMode="auto">
          <a:xfrm>
            <a:off x="4849240" y="2895600"/>
            <a:ext cx="965809"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ts val="2138"/>
              </a:lnSpc>
            </a:pPr>
            <a:r>
              <a:rPr lang="en-US" sz="1400" b="1">
                <a:solidFill>
                  <a:schemeClr val="bg1"/>
                </a:solidFill>
                <a:latin typeface="Helvetica" pitchFamily="34" charset="0"/>
              </a:rPr>
              <a:t>Router B</a:t>
            </a:r>
          </a:p>
        </p:txBody>
      </p:sp>
      <p:sp>
        <p:nvSpPr>
          <p:cNvPr id="15376" name="Rectangle 16"/>
          <p:cNvSpPr>
            <a:spLocks noChangeArrowheads="1"/>
          </p:cNvSpPr>
          <p:nvPr/>
        </p:nvSpPr>
        <p:spPr bwMode="auto">
          <a:xfrm>
            <a:off x="2650023" y="4267200"/>
            <a:ext cx="959140"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ts val="2138"/>
              </a:lnSpc>
            </a:pPr>
            <a:r>
              <a:rPr lang="en-US" sz="1400" b="1">
                <a:solidFill>
                  <a:schemeClr val="bg1"/>
                </a:solidFill>
                <a:latin typeface="Helvetica" pitchFamily="34" charset="0"/>
              </a:rPr>
              <a:t>Router A</a:t>
            </a:r>
          </a:p>
        </p:txBody>
      </p:sp>
      <p:sp>
        <p:nvSpPr>
          <p:cNvPr id="15377" name="Rectangle 17"/>
          <p:cNvSpPr>
            <a:spLocks noChangeArrowheads="1"/>
          </p:cNvSpPr>
          <p:nvPr/>
        </p:nvSpPr>
        <p:spPr bwMode="auto">
          <a:xfrm>
            <a:off x="4993173" y="5105400"/>
            <a:ext cx="965809" cy="37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ts val="2138"/>
              </a:lnSpc>
            </a:pPr>
            <a:r>
              <a:rPr lang="en-US" sz="1400" b="1">
                <a:solidFill>
                  <a:schemeClr val="bg1"/>
                </a:solidFill>
                <a:latin typeface="Helvetica" pitchFamily="34" charset="0"/>
              </a:rPr>
              <a:t>Router C</a:t>
            </a:r>
          </a:p>
        </p:txBody>
      </p:sp>
      <p:sp>
        <p:nvSpPr>
          <p:cNvPr id="15378" name="Rectangle 18"/>
          <p:cNvSpPr>
            <a:spLocks noChangeArrowheads="1"/>
          </p:cNvSpPr>
          <p:nvPr/>
        </p:nvSpPr>
        <p:spPr bwMode="auto">
          <a:xfrm>
            <a:off x="3680841" y="2592388"/>
            <a:ext cx="927336" cy="38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r>
              <a:rPr lang="en-US" b="1">
                <a:latin typeface="Helvetica" pitchFamily="34" charset="0"/>
              </a:rPr>
              <a:t>EIGRP</a:t>
            </a:r>
          </a:p>
        </p:txBody>
      </p:sp>
      <p:sp>
        <p:nvSpPr>
          <p:cNvPr id="15379" name="Rectangle 19"/>
          <p:cNvSpPr>
            <a:spLocks noChangeArrowheads="1"/>
          </p:cNvSpPr>
          <p:nvPr/>
        </p:nvSpPr>
        <p:spPr bwMode="auto">
          <a:xfrm>
            <a:off x="6313974" y="2668588"/>
            <a:ext cx="773448" cy="38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r>
              <a:rPr lang="en-US" b="1">
                <a:latin typeface="Helvetica" pitchFamily="34" charset="0"/>
              </a:rPr>
              <a:t>IGRP</a:t>
            </a:r>
          </a:p>
        </p:txBody>
      </p:sp>
      <p:sp>
        <p:nvSpPr>
          <p:cNvPr id="15380" name="Text Box 20"/>
          <p:cNvSpPr txBox="1">
            <a:spLocks noChangeArrowheads="1"/>
          </p:cNvSpPr>
          <p:nvPr/>
        </p:nvSpPr>
        <p:spPr bwMode="auto">
          <a:xfrm>
            <a:off x="1790656" y="5791201"/>
            <a:ext cx="934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Garamond" pitchFamily="18" charset="0"/>
                <a:cs typeface="Times New Roman" pitchFamily="18" charset="0"/>
              </a:rPr>
              <a:t>IGRP and EIGRP translate automatically, as long as they are both using the same AS number</a:t>
            </a:r>
          </a:p>
        </p:txBody>
      </p:sp>
    </p:spTree>
    <p:extLst>
      <p:ext uri="{BB962C8B-B14F-4D97-AF65-F5344CB8AC3E}">
        <p14:creationId xmlns:p14="http://schemas.microsoft.com/office/powerpoint/2010/main" val="294321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1968" y="117470"/>
            <a:ext cx="9448800" cy="1143000"/>
          </a:xfrm>
        </p:spPr>
        <p:txBody>
          <a:bodyPr/>
          <a:lstStyle/>
          <a:p>
            <a:r>
              <a:rPr lang="en-US" dirty="0"/>
              <a:t>Route Path</a:t>
            </a:r>
          </a:p>
        </p:txBody>
      </p:sp>
      <p:sp>
        <p:nvSpPr>
          <p:cNvPr id="16387" name="Rectangle 3"/>
          <p:cNvSpPr>
            <a:spLocks noGrp="1" noChangeArrowheads="1"/>
          </p:cNvSpPr>
          <p:nvPr>
            <p:ph type="body" idx="1"/>
          </p:nvPr>
        </p:nvSpPr>
        <p:spPr>
          <a:xfrm>
            <a:off x="1555712" y="1562104"/>
            <a:ext cx="9144000" cy="1158875"/>
          </a:xfrm>
        </p:spPr>
        <p:txBody>
          <a:bodyPr/>
          <a:lstStyle/>
          <a:p>
            <a:pPr>
              <a:lnSpc>
                <a:spcPct val="90000"/>
              </a:lnSpc>
              <a:buFontTx/>
              <a:buNone/>
            </a:pPr>
            <a:r>
              <a:rPr lang="en-US" dirty="0"/>
              <a:t>Assuming all default parameters, which route will RIP (v1 and v2) take, and which route will EIGRP take?</a:t>
            </a:r>
          </a:p>
        </p:txBody>
      </p:sp>
      <p:pic>
        <p:nvPicPr>
          <p:cNvPr id="16388" name="Picture 4"/>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212129" y="5638800"/>
            <a:ext cx="98848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Freeform 5"/>
          <p:cNvSpPr>
            <a:spLocks/>
          </p:cNvSpPr>
          <p:nvPr/>
        </p:nvSpPr>
        <p:spPr bwMode="auto">
          <a:xfrm rot="20946270">
            <a:off x="2882864" y="3787776"/>
            <a:ext cx="3016249" cy="396875"/>
          </a:xfrm>
          <a:custGeom>
            <a:avLst/>
            <a:gdLst/>
            <a:ahLst/>
            <a:cxnLst>
              <a:cxn ang="0">
                <a:pos x="1375" y="0"/>
              </a:cxn>
              <a:cxn ang="0">
                <a:pos x="593" y="0"/>
              </a:cxn>
              <a:cxn ang="0">
                <a:pos x="765" y="63"/>
              </a:cxn>
              <a:cxn ang="0">
                <a:pos x="0" y="63"/>
              </a:cxn>
            </a:cxnLst>
            <a:rect l="0" t="0" r="r" b="b"/>
            <a:pathLst>
              <a:path w="1376" h="64">
                <a:moveTo>
                  <a:pt x="1375" y="0"/>
                </a:moveTo>
                <a:lnTo>
                  <a:pt x="593" y="0"/>
                </a:lnTo>
                <a:lnTo>
                  <a:pt x="765" y="63"/>
                </a:lnTo>
                <a:lnTo>
                  <a:pt x="0" y="63"/>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4262" name="Freeform 6"/>
          <p:cNvSpPr>
            <a:spLocks/>
          </p:cNvSpPr>
          <p:nvPr/>
        </p:nvSpPr>
        <p:spPr bwMode="auto">
          <a:xfrm>
            <a:off x="2711413" y="4419600"/>
            <a:ext cx="6565900" cy="152400"/>
          </a:xfrm>
          <a:custGeom>
            <a:avLst/>
            <a:gdLst/>
            <a:ahLst/>
            <a:cxnLst>
              <a:cxn ang="0">
                <a:pos x="1375" y="0"/>
              </a:cxn>
              <a:cxn ang="0">
                <a:pos x="593" y="0"/>
              </a:cxn>
              <a:cxn ang="0">
                <a:pos x="765" y="63"/>
              </a:cxn>
              <a:cxn ang="0">
                <a:pos x="0" y="63"/>
              </a:cxn>
            </a:cxnLst>
            <a:rect l="0" t="0" r="r" b="b"/>
            <a:pathLst>
              <a:path w="1376" h="64">
                <a:moveTo>
                  <a:pt x="1375" y="0"/>
                </a:moveTo>
                <a:lnTo>
                  <a:pt x="593" y="0"/>
                </a:lnTo>
                <a:lnTo>
                  <a:pt x="765" y="63"/>
                </a:lnTo>
                <a:lnTo>
                  <a:pt x="0" y="63"/>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4263" name="Freeform 7"/>
          <p:cNvSpPr>
            <a:spLocks/>
          </p:cNvSpPr>
          <p:nvPr/>
        </p:nvSpPr>
        <p:spPr bwMode="auto">
          <a:xfrm rot="605464" flipV="1">
            <a:off x="6366897" y="3714750"/>
            <a:ext cx="3213100" cy="327025"/>
          </a:xfrm>
          <a:custGeom>
            <a:avLst/>
            <a:gdLst/>
            <a:ahLst/>
            <a:cxnLst>
              <a:cxn ang="0">
                <a:pos x="1375" y="0"/>
              </a:cxn>
              <a:cxn ang="0">
                <a:pos x="593" y="0"/>
              </a:cxn>
              <a:cxn ang="0">
                <a:pos x="765" y="63"/>
              </a:cxn>
              <a:cxn ang="0">
                <a:pos x="0" y="63"/>
              </a:cxn>
            </a:cxnLst>
            <a:rect l="0" t="0" r="r" b="b"/>
            <a:pathLst>
              <a:path w="1376" h="64">
                <a:moveTo>
                  <a:pt x="1375" y="0"/>
                </a:moveTo>
                <a:lnTo>
                  <a:pt x="593" y="0"/>
                </a:lnTo>
                <a:lnTo>
                  <a:pt x="765" y="63"/>
                </a:lnTo>
                <a:lnTo>
                  <a:pt x="0" y="63"/>
                </a:lnTo>
              </a:path>
            </a:pathLst>
          </a:custGeom>
          <a:noFill/>
          <a:ln w="508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pPr>
              <a:defRPr/>
            </a:pPr>
            <a:endParaRPr lang="en-US"/>
          </a:p>
        </p:txBody>
      </p:sp>
      <p:sp>
        <p:nvSpPr>
          <p:cNvPr id="224264" name="Line 8"/>
          <p:cNvSpPr>
            <a:spLocks noChangeShapeType="1"/>
          </p:cNvSpPr>
          <p:nvPr/>
        </p:nvSpPr>
        <p:spPr bwMode="auto">
          <a:xfrm>
            <a:off x="2336763" y="4800600"/>
            <a:ext cx="1875367" cy="99060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224265" name="Line 9"/>
          <p:cNvSpPr>
            <a:spLocks noChangeShapeType="1"/>
          </p:cNvSpPr>
          <p:nvPr/>
        </p:nvSpPr>
        <p:spPr bwMode="auto">
          <a:xfrm flipV="1">
            <a:off x="8058113" y="4648200"/>
            <a:ext cx="1875367" cy="114300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224266" name="Line 10"/>
          <p:cNvSpPr>
            <a:spLocks noChangeShapeType="1"/>
          </p:cNvSpPr>
          <p:nvPr/>
        </p:nvSpPr>
        <p:spPr bwMode="auto">
          <a:xfrm flipV="1">
            <a:off x="5149812" y="5867400"/>
            <a:ext cx="2252133" cy="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pic>
        <p:nvPicPr>
          <p:cNvPr id="16395" name="Picture 11"/>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213563" y="5638800"/>
            <a:ext cx="103293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2"/>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680596" y="4114800"/>
            <a:ext cx="1270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3"/>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619713" y="3276600"/>
            <a:ext cx="108161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70" name="Line 14"/>
          <p:cNvSpPr>
            <a:spLocks noChangeShapeType="1"/>
          </p:cNvSpPr>
          <p:nvPr/>
        </p:nvSpPr>
        <p:spPr bwMode="auto">
          <a:xfrm flipV="1">
            <a:off x="10121863" y="4648200"/>
            <a:ext cx="0" cy="60960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224271" name="Line 15"/>
          <p:cNvSpPr>
            <a:spLocks noChangeShapeType="1"/>
          </p:cNvSpPr>
          <p:nvPr/>
        </p:nvSpPr>
        <p:spPr bwMode="auto">
          <a:xfrm>
            <a:off x="1962112" y="4800600"/>
            <a:ext cx="0" cy="45720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pic>
        <p:nvPicPr>
          <p:cNvPr id="16400" name="Picture 16"/>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9277312" y="4038600"/>
            <a:ext cx="1219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73" name="Line 17"/>
          <p:cNvSpPr>
            <a:spLocks noChangeShapeType="1"/>
          </p:cNvSpPr>
          <p:nvPr/>
        </p:nvSpPr>
        <p:spPr bwMode="auto">
          <a:xfrm>
            <a:off x="9558830" y="5257800"/>
            <a:ext cx="1155700" cy="7938"/>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224274" name="Line 18"/>
          <p:cNvSpPr>
            <a:spLocks noChangeShapeType="1"/>
          </p:cNvSpPr>
          <p:nvPr/>
        </p:nvSpPr>
        <p:spPr bwMode="auto">
          <a:xfrm>
            <a:off x="1399080" y="5257800"/>
            <a:ext cx="1030817" cy="0"/>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403" name="Text Box 19"/>
          <p:cNvSpPr txBox="1">
            <a:spLocks noChangeArrowheads="1"/>
          </p:cNvSpPr>
          <p:nvPr/>
        </p:nvSpPr>
        <p:spPr bwMode="auto">
          <a:xfrm>
            <a:off x="3503046" y="3413126"/>
            <a:ext cx="4844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cs typeface="Times New Roman" pitchFamily="18" charset="0"/>
              </a:rPr>
              <a:t>T1</a:t>
            </a:r>
          </a:p>
        </p:txBody>
      </p:sp>
      <p:sp>
        <p:nvSpPr>
          <p:cNvPr id="16404" name="Text Box 20"/>
          <p:cNvSpPr txBox="1">
            <a:spLocks noChangeArrowheads="1"/>
          </p:cNvSpPr>
          <p:nvPr/>
        </p:nvSpPr>
        <p:spPr bwMode="auto">
          <a:xfrm>
            <a:off x="8221096" y="3352801"/>
            <a:ext cx="4844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cs typeface="Times New Roman" pitchFamily="18" charset="0"/>
              </a:rPr>
              <a:t>T1</a:t>
            </a:r>
          </a:p>
        </p:txBody>
      </p:sp>
      <p:sp>
        <p:nvSpPr>
          <p:cNvPr id="16405" name="Text Box 21"/>
          <p:cNvSpPr txBox="1">
            <a:spLocks noChangeArrowheads="1"/>
          </p:cNvSpPr>
          <p:nvPr/>
        </p:nvSpPr>
        <p:spPr bwMode="auto">
          <a:xfrm>
            <a:off x="5340312" y="5957888"/>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cs typeface="Times New Roman" pitchFamily="18" charset="0"/>
              </a:rPr>
              <a:t>100BaseT</a:t>
            </a:r>
          </a:p>
        </p:txBody>
      </p:sp>
      <p:sp>
        <p:nvSpPr>
          <p:cNvPr id="16406" name="Text Box 22"/>
          <p:cNvSpPr txBox="1">
            <a:spLocks noChangeArrowheads="1"/>
          </p:cNvSpPr>
          <p:nvPr/>
        </p:nvSpPr>
        <p:spPr bwMode="auto">
          <a:xfrm>
            <a:off x="8269779" y="5562601"/>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cs typeface="Times New Roman" pitchFamily="18" charset="0"/>
              </a:rPr>
              <a:t>100BaseT</a:t>
            </a:r>
          </a:p>
        </p:txBody>
      </p:sp>
      <p:sp>
        <p:nvSpPr>
          <p:cNvPr id="16407" name="Text Box 23"/>
          <p:cNvSpPr txBox="1">
            <a:spLocks noChangeArrowheads="1"/>
          </p:cNvSpPr>
          <p:nvPr/>
        </p:nvSpPr>
        <p:spPr bwMode="auto">
          <a:xfrm>
            <a:off x="3274446" y="51196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cs typeface="Times New Roman" pitchFamily="18" charset="0"/>
              </a:rPr>
              <a:t>10BaseT</a:t>
            </a:r>
          </a:p>
        </p:txBody>
      </p:sp>
      <p:sp>
        <p:nvSpPr>
          <p:cNvPr id="16408" name="Text Box 24"/>
          <p:cNvSpPr txBox="1">
            <a:spLocks noChangeArrowheads="1"/>
          </p:cNvSpPr>
          <p:nvPr/>
        </p:nvSpPr>
        <p:spPr bwMode="auto">
          <a:xfrm>
            <a:off x="5460963" y="4038601"/>
            <a:ext cx="6415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cs typeface="Times New Roman" pitchFamily="18" charset="0"/>
              </a:rPr>
              <a:t>56K</a:t>
            </a:r>
          </a:p>
        </p:txBody>
      </p:sp>
    </p:spTree>
    <p:extLst>
      <p:ext uri="{BB962C8B-B14F-4D97-AF65-F5344CB8AC3E}">
        <p14:creationId xmlns:p14="http://schemas.microsoft.com/office/powerpoint/2010/main" val="50930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95288" y="400051"/>
            <a:ext cx="9925049"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1" name="Rectangle 3"/>
          <p:cNvSpPr>
            <a:spLocks noGrp="1" noChangeArrowheads="1"/>
          </p:cNvSpPr>
          <p:nvPr>
            <p:ph type="title"/>
          </p:nvPr>
        </p:nvSpPr>
        <p:spPr>
          <a:xfrm>
            <a:off x="436496" y="231774"/>
            <a:ext cx="9550400" cy="1143000"/>
          </a:xfrm>
        </p:spPr>
        <p:txBody>
          <a:bodyPr/>
          <a:lstStyle/>
          <a:p>
            <a:r>
              <a:rPr lang="en-US"/>
              <a:t>Verifying Enhanced IGRP Operation</a:t>
            </a:r>
          </a:p>
        </p:txBody>
      </p:sp>
      <p:sp>
        <p:nvSpPr>
          <p:cNvPr id="226308" name="Rectangle 4"/>
          <p:cNvSpPr>
            <a:spLocks noChangeArrowheads="1"/>
          </p:cNvSpPr>
          <p:nvPr/>
        </p:nvSpPr>
        <p:spPr bwMode="auto">
          <a:xfrm>
            <a:off x="1496987" y="3143251"/>
            <a:ext cx="3771900" cy="385763"/>
          </a:xfrm>
          <a:prstGeom prst="rect">
            <a:avLst/>
          </a:prstGeom>
          <a:noFill/>
          <a:ln w="12700">
            <a:noFill/>
            <a:miter lim="800000"/>
            <a:headEnd/>
            <a:tailEnd/>
          </a:ln>
          <a:effectLst>
            <a:outerShdw dist="35921" dir="2700000" algn="ctr" rotWithShape="0">
              <a:schemeClr val="tx1"/>
            </a:outerShdw>
          </a:effectLst>
        </p:spPr>
        <p:txBody>
          <a:bodyPr wrap="none" lIns="61863" tIns="87640" rIns="61863" bIns="87640"/>
          <a:lstStyle/>
          <a:p>
            <a:pPr>
              <a:defRPr/>
            </a:pPr>
            <a:endParaRPr lang="en-US"/>
          </a:p>
        </p:txBody>
      </p:sp>
      <p:sp>
        <p:nvSpPr>
          <p:cNvPr id="226309" name="Rectangle 5"/>
          <p:cNvSpPr>
            <a:spLocks noChangeArrowheads="1"/>
          </p:cNvSpPr>
          <p:nvPr/>
        </p:nvSpPr>
        <p:spPr bwMode="auto">
          <a:xfrm>
            <a:off x="1712887" y="2262188"/>
            <a:ext cx="3771900" cy="385762"/>
          </a:xfrm>
          <a:prstGeom prst="rect">
            <a:avLst/>
          </a:prstGeom>
          <a:noFill/>
          <a:ln w="12700">
            <a:noFill/>
            <a:miter lim="800000"/>
            <a:headEnd/>
            <a:tailEnd/>
          </a:ln>
          <a:effectLst>
            <a:outerShdw dist="35921" dir="2700000" algn="ctr" rotWithShape="0">
              <a:schemeClr val="tx1"/>
            </a:outerShdw>
          </a:effectLst>
        </p:spPr>
        <p:txBody>
          <a:bodyPr wrap="none" lIns="61863" tIns="87640" rIns="61863" bIns="87640"/>
          <a:lstStyle/>
          <a:p>
            <a:pPr>
              <a:defRPr/>
            </a:pPr>
            <a:endParaRPr lang="en-US"/>
          </a:p>
        </p:txBody>
      </p:sp>
      <p:sp>
        <p:nvSpPr>
          <p:cNvPr id="226310" name="Rectangle 6"/>
          <p:cNvSpPr>
            <a:spLocks noChangeArrowheads="1"/>
          </p:cNvSpPr>
          <p:nvPr/>
        </p:nvSpPr>
        <p:spPr bwMode="auto">
          <a:xfrm>
            <a:off x="1503336" y="5113338"/>
            <a:ext cx="3752851" cy="385762"/>
          </a:xfrm>
          <a:prstGeom prst="rect">
            <a:avLst/>
          </a:prstGeom>
          <a:noFill/>
          <a:ln w="12700">
            <a:noFill/>
            <a:miter lim="800000"/>
            <a:headEnd/>
            <a:tailEnd/>
          </a:ln>
          <a:effectLst>
            <a:outerShdw dist="35921" dir="2700000" algn="ctr" rotWithShape="0">
              <a:schemeClr val="tx1"/>
            </a:outerShdw>
          </a:effectLst>
        </p:spPr>
        <p:txBody>
          <a:bodyPr wrap="none" lIns="61863" tIns="87640" rIns="61863" bIns="87640"/>
          <a:lstStyle/>
          <a:p>
            <a:pPr>
              <a:defRPr/>
            </a:pPr>
            <a:endParaRPr lang="en-US"/>
          </a:p>
        </p:txBody>
      </p:sp>
      <p:sp>
        <p:nvSpPr>
          <p:cNvPr id="17415" name="Rectangle 7"/>
          <p:cNvSpPr>
            <a:spLocks noChangeArrowheads="1"/>
          </p:cNvSpPr>
          <p:nvPr/>
        </p:nvSpPr>
        <p:spPr bwMode="auto">
          <a:xfrm>
            <a:off x="2690787" y="4724400"/>
            <a:ext cx="2647949"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138"/>
              </a:lnSpc>
            </a:pPr>
            <a:r>
              <a:rPr kumimoji="1" lang="en-US" sz="1600" b="1"/>
              <a:t>show ip protocols</a:t>
            </a:r>
          </a:p>
        </p:txBody>
      </p:sp>
      <p:sp>
        <p:nvSpPr>
          <p:cNvPr id="17416" name="Rectangle 8"/>
          <p:cNvSpPr>
            <a:spLocks noChangeArrowheads="1"/>
          </p:cNvSpPr>
          <p:nvPr/>
        </p:nvSpPr>
        <p:spPr bwMode="auto">
          <a:xfrm>
            <a:off x="1579537" y="4748214"/>
            <a:ext cx="13335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pPr>
            <a:r>
              <a:rPr kumimoji="1" lang="en-US" sz="1600"/>
              <a:t>Router#</a:t>
            </a:r>
          </a:p>
        </p:txBody>
      </p:sp>
      <p:sp>
        <p:nvSpPr>
          <p:cNvPr id="226313" name="Rectangle 9"/>
          <p:cNvSpPr>
            <a:spLocks noChangeArrowheads="1"/>
          </p:cNvSpPr>
          <p:nvPr/>
        </p:nvSpPr>
        <p:spPr bwMode="auto">
          <a:xfrm>
            <a:off x="1477937" y="4165601"/>
            <a:ext cx="3771900" cy="385763"/>
          </a:xfrm>
          <a:prstGeom prst="rect">
            <a:avLst/>
          </a:prstGeom>
          <a:noFill/>
          <a:ln w="12700">
            <a:noFill/>
            <a:miter lim="800000"/>
            <a:headEnd/>
            <a:tailEnd/>
          </a:ln>
          <a:effectLst>
            <a:outerShdw dist="35921" dir="2700000" algn="ctr" rotWithShape="0">
              <a:schemeClr val="tx1"/>
            </a:outerShdw>
          </a:effectLst>
        </p:spPr>
        <p:txBody>
          <a:bodyPr wrap="none" lIns="61863" tIns="87640" rIns="61863" bIns="87640"/>
          <a:lstStyle/>
          <a:p>
            <a:pPr>
              <a:defRPr/>
            </a:pPr>
            <a:endParaRPr lang="en-US"/>
          </a:p>
        </p:txBody>
      </p:sp>
      <p:sp>
        <p:nvSpPr>
          <p:cNvPr id="17418" name="Rectangle 10"/>
          <p:cNvSpPr>
            <a:spLocks noChangeArrowheads="1"/>
          </p:cNvSpPr>
          <p:nvPr/>
        </p:nvSpPr>
        <p:spPr bwMode="auto">
          <a:xfrm>
            <a:off x="2601887" y="3800475"/>
            <a:ext cx="3105149"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138"/>
              </a:lnSpc>
            </a:pPr>
            <a:r>
              <a:rPr kumimoji="1" lang="en-US" b="1"/>
              <a:t> </a:t>
            </a:r>
            <a:r>
              <a:rPr kumimoji="1" lang="en-US" sz="1600" b="1"/>
              <a:t>show ip route eigrp</a:t>
            </a:r>
          </a:p>
        </p:txBody>
      </p:sp>
      <p:sp>
        <p:nvSpPr>
          <p:cNvPr id="17419" name="Rectangle 11"/>
          <p:cNvSpPr>
            <a:spLocks noChangeArrowheads="1"/>
          </p:cNvSpPr>
          <p:nvPr/>
        </p:nvSpPr>
        <p:spPr bwMode="auto">
          <a:xfrm>
            <a:off x="1516037" y="3829051"/>
            <a:ext cx="1352551"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pPr>
            <a:r>
              <a:rPr kumimoji="1" lang="en-US" sz="1600"/>
              <a:t> Router#</a:t>
            </a:r>
          </a:p>
        </p:txBody>
      </p:sp>
      <p:sp>
        <p:nvSpPr>
          <p:cNvPr id="226316" name="Rectangle 12"/>
          <p:cNvSpPr>
            <a:spLocks noChangeArrowheads="1"/>
          </p:cNvSpPr>
          <p:nvPr/>
        </p:nvSpPr>
        <p:spPr bwMode="auto">
          <a:xfrm>
            <a:off x="1579537" y="6248401"/>
            <a:ext cx="3790951" cy="328613"/>
          </a:xfrm>
          <a:prstGeom prst="rect">
            <a:avLst/>
          </a:prstGeom>
          <a:noFill/>
          <a:ln w="12700">
            <a:noFill/>
            <a:miter lim="800000"/>
            <a:headEnd/>
            <a:tailEnd/>
          </a:ln>
          <a:effectLst>
            <a:outerShdw dist="35921" dir="2700000" algn="ctr" rotWithShape="0">
              <a:schemeClr val="tx1"/>
            </a:outerShdw>
          </a:effectLst>
        </p:spPr>
        <p:txBody>
          <a:bodyPr wrap="none" lIns="61863" tIns="87640" rIns="61863" bIns="87640"/>
          <a:lstStyle/>
          <a:p>
            <a:pPr>
              <a:defRPr/>
            </a:pPr>
            <a:endParaRPr lang="en-US"/>
          </a:p>
        </p:txBody>
      </p:sp>
      <p:sp>
        <p:nvSpPr>
          <p:cNvPr id="17421" name="Rectangle 13"/>
          <p:cNvSpPr>
            <a:spLocks noChangeArrowheads="1"/>
          </p:cNvSpPr>
          <p:nvPr/>
        </p:nvSpPr>
        <p:spPr bwMode="auto">
          <a:xfrm>
            <a:off x="2646336" y="5867400"/>
            <a:ext cx="32766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138"/>
              </a:lnSpc>
            </a:pPr>
            <a:r>
              <a:rPr kumimoji="1" lang="en-US" sz="1600" b="1"/>
              <a:t>show ip eigrp traffic</a:t>
            </a:r>
            <a:r>
              <a:rPr kumimoji="1" lang="en-US" b="1"/>
              <a:t> </a:t>
            </a:r>
          </a:p>
        </p:txBody>
      </p:sp>
      <p:sp>
        <p:nvSpPr>
          <p:cNvPr id="17422" name="Rectangle 14"/>
          <p:cNvSpPr>
            <a:spLocks noChangeArrowheads="1"/>
          </p:cNvSpPr>
          <p:nvPr/>
        </p:nvSpPr>
        <p:spPr bwMode="auto">
          <a:xfrm>
            <a:off x="1477936" y="5895976"/>
            <a:ext cx="3200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pPr>
            <a:r>
              <a:rPr kumimoji="1" lang="en-US" sz="1600"/>
              <a:t> Router#     </a:t>
            </a:r>
          </a:p>
        </p:txBody>
      </p:sp>
      <p:sp>
        <p:nvSpPr>
          <p:cNvPr id="17423" name="Rectangle 15"/>
          <p:cNvSpPr>
            <a:spLocks noChangeArrowheads="1"/>
          </p:cNvSpPr>
          <p:nvPr/>
        </p:nvSpPr>
        <p:spPr bwMode="auto">
          <a:xfrm>
            <a:off x="2563788" y="1871664"/>
            <a:ext cx="3829049"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138"/>
              </a:lnSpc>
            </a:pPr>
            <a:r>
              <a:rPr kumimoji="1" lang="en-US" b="1"/>
              <a:t> </a:t>
            </a:r>
            <a:r>
              <a:rPr kumimoji="1" lang="en-US" sz="1600" b="1"/>
              <a:t>show ip eigrp neighbors</a:t>
            </a:r>
          </a:p>
        </p:txBody>
      </p:sp>
      <p:sp>
        <p:nvSpPr>
          <p:cNvPr id="17424" name="Rectangle 16"/>
          <p:cNvSpPr>
            <a:spLocks noChangeArrowheads="1"/>
          </p:cNvSpPr>
          <p:nvPr/>
        </p:nvSpPr>
        <p:spPr bwMode="auto">
          <a:xfrm>
            <a:off x="1477937" y="1898651"/>
            <a:ext cx="1504951"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pPr>
            <a:r>
              <a:rPr kumimoji="1" lang="en-US" sz="1600" b="1"/>
              <a:t> </a:t>
            </a:r>
            <a:r>
              <a:rPr kumimoji="1" lang="en-US" sz="1600"/>
              <a:t>Router#</a:t>
            </a:r>
          </a:p>
        </p:txBody>
      </p:sp>
      <p:sp>
        <p:nvSpPr>
          <p:cNvPr id="17425" name="Rectangle 17"/>
          <p:cNvSpPr>
            <a:spLocks noChangeArrowheads="1"/>
          </p:cNvSpPr>
          <p:nvPr/>
        </p:nvSpPr>
        <p:spPr bwMode="auto">
          <a:xfrm>
            <a:off x="2563787" y="2800350"/>
            <a:ext cx="34671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138"/>
              </a:lnSpc>
            </a:pPr>
            <a:r>
              <a:rPr kumimoji="1" lang="en-US" sz="1600" b="1"/>
              <a:t> show ip eigrp topology</a:t>
            </a:r>
          </a:p>
        </p:txBody>
      </p:sp>
      <p:sp>
        <p:nvSpPr>
          <p:cNvPr id="17426" name="Rectangle 18"/>
          <p:cNvSpPr>
            <a:spLocks noChangeArrowheads="1"/>
          </p:cNvSpPr>
          <p:nvPr/>
        </p:nvSpPr>
        <p:spPr bwMode="auto">
          <a:xfrm>
            <a:off x="1477937" y="2814639"/>
            <a:ext cx="1485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pPr>
            <a:r>
              <a:rPr kumimoji="1" lang="en-US" sz="1600"/>
              <a:t> Router# </a:t>
            </a:r>
          </a:p>
        </p:txBody>
      </p:sp>
      <p:sp>
        <p:nvSpPr>
          <p:cNvPr id="17427" name="Rectangle 19"/>
          <p:cNvSpPr>
            <a:spLocks noGrp="1" noChangeArrowheads="1"/>
          </p:cNvSpPr>
          <p:nvPr>
            <p:ph type="body" sz="half" idx="4294967295"/>
          </p:nvPr>
        </p:nvSpPr>
        <p:spPr>
          <a:xfrm>
            <a:off x="5516536" y="2500314"/>
            <a:ext cx="5816600" cy="3189287"/>
          </a:xfrm>
          <a:noFill/>
        </p:spPr>
        <p:txBody>
          <a:bodyPr lIns="82153" tIns="41076" rIns="82153" bIns="41076" anchor="ctr" anchorCtr="1"/>
          <a:lstStyle/>
          <a:p>
            <a:r>
              <a:rPr lang="en-US" sz="1800"/>
              <a:t>Displays the neighbors discovered by IP Enhanced IGRP</a:t>
            </a:r>
          </a:p>
          <a:p>
            <a:endParaRPr lang="en-US" sz="1800"/>
          </a:p>
          <a:p>
            <a:r>
              <a:rPr lang="en-US" sz="1800"/>
              <a:t>Displays the IP Enhanced IGRP topology table</a:t>
            </a:r>
          </a:p>
          <a:p>
            <a:endParaRPr lang="en-US" sz="1800"/>
          </a:p>
          <a:p>
            <a:r>
              <a:rPr lang="en-US" sz="1800"/>
              <a:t>Displays current Enhanced IGRP entries in the routing table</a:t>
            </a:r>
          </a:p>
          <a:p>
            <a:endParaRPr lang="en-US" sz="1800"/>
          </a:p>
          <a:p>
            <a:r>
              <a:rPr lang="en-US" sz="1800"/>
              <a:t>Displays the parameters and current state of the active routing protocol process</a:t>
            </a:r>
          </a:p>
          <a:p>
            <a:endParaRPr lang="en-US" sz="1800"/>
          </a:p>
          <a:p>
            <a:r>
              <a:rPr lang="en-US" sz="1800"/>
              <a:t>Displays the number of IP Enhanced IGRP packets sent and received</a:t>
            </a:r>
          </a:p>
        </p:txBody>
      </p:sp>
    </p:spTree>
    <p:extLst>
      <p:ext uri="{BB962C8B-B14F-4D97-AF65-F5344CB8AC3E}">
        <p14:creationId xmlns:p14="http://schemas.microsoft.com/office/powerpoint/2010/main" val="232788704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1454112" y="274638"/>
            <a:ext cx="9042400" cy="1143000"/>
          </a:xfrm>
        </p:spPr>
        <p:txBody>
          <a:bodyPr/>
          <a:lstStyle/>
          <a:p>
            <a:r>
              <a:rPr lang="en-US"/>
              <a:t>Show IP Route</a:t>
            </a:r>
          </a:p>
        </p:txBody>
      </p:sp>
      <p:sp>
        <p:nvSpPr>
          <p:cNvPr id="18435" name="Rectangle 4"/>
          <p:cNvSpPr>
            <a:spLocks noGrp="1" noChangeArrowheads="1"/>
          </p:cNvSpPr>
          <p:nvPr>
            <p:ph type="body" idx="1"/>
          </p:nvPr>
        </p:nvSpPr>
        <p:spPr>
          <a:xfrm>
            <a:off x="1657313" y="5122864"/>
            <a:ext cx="8851900" cy="1506537"/>
          </a:xfrm>
        </p:spPr>
        <p:txBody>
          <a:bodyPr/>
          <a:lstStyle/>
          <a:p>
            <a:pPr>
              <a:lnSpc>
                <a:spcPct val="70000"/>
              </a:lnSpc>
              <a:buFontTx/>
              <a:buNone/>
            </a:pPr>
            <a:r>
              <a:rPr lang="en-US" sz="2000" dirty="0"/>
              <a:t>	-D is for “Dual”</a:t>
            </a:r>
          </a:p>
          <a:p>
            <a:pPr>
              <a:buFontTx/>
              <a:buNone/>
            </a:pPr>
            <a:r>
              <a:rPr lang="en-US" sz="2000" dirty="0"/>
              <a:t>	-[90/2172] is the administrative distance and cost of the route. The cost of the route is a composite metric comprised from the bandwidth and delay of the line</a:t>
            </a:r>
          </a:p>
        </p:txBody>
      </p:sp>
      <p:sp>
        <p:nvSpPr>
          <p:cNvPr id="18436" name="Rectangle 5"/>
          <p:cNvSpPr>
            <a:spLocks noChangeArrowheads="1"/>
          </p:cNvSpPr>
          <p:nvPr/>
        </p:nvSpPr>
        <p:spPr bwMode="auto">
          <a:xfrm>
            <a:off x="1758913" y="1953776"/>
            <a:ext cx="897255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dirty="0">
                <a:cs typeface="Times New Roman" pitchFamily="18" charset="0"/>
              </a:rPr>
              <a:t>P1R1#</a:t>
            </a:r>
            <a:r>
              <a:rPr lang="en-US" b="1" dirty="0">
                <a:cs typeface="Times New Roman" pitchFamily="18" charset="0"/>
              </a:rPr>
              <a:t>sh </a:t>
            </a:r>
            <a:r>
              <a:rPr lang="en-US" b="1" dirty="0" err="1">
                <a:cs typeface="Times New Roman" pitchFamily="18" charset="0"/>
              </a:rPr>
              <a:t>ip</a:t>
            </a:r>
            <a:r>
              <a:rPr lang="en-US" b="1" dirty="0">
                <a:cs typeface="Times New Roman" pitchFamily="18" charset="0"/>
              </a:rPr>
              <a:t> route</a:t>
            </a:r>
            <a:endParaRPr lang="en-US" dirty="0">
              <a:cs typeface="Times New Roman" pitchFamily="18" charset="0"/>
            </a:endParaRPr>
          </a:p>
          <a:p>
            <a:r>
              <a:rPr lang="en-US" i="1" dirty="0">
                <a:cs typeface="Times New Roman" pitchFamily="18" charset="0"/>
              </a:rPr>
              <a:t>[output cut]</a:t>
            </a:r>
            <a:endParaRPr lang="en-US" dirty="0">
              <a:cs typeface="Times New Roman" pitchFamily="18" charset="0"/>
            </a:endParaRPr>
          </a:p>
          <a:p>
            <a:r>
              <a:rPr lang="en-US" dirty="0">
                <a:cs typeface="Times New Roman" pitchFamily="18" charset="0"/>
              </a:rPr>
              <a:t>Gateway of last resort is not set</a:t>
            </a:r>
          </a:p>
          <a:p>
            <a:r>
              <a:rPr lang="en-US" dirty="0">
                <a:cs typeface="Times New Roman" pitchFamily="18" charset="0"/>
              </a:rPr>
              <a:t>D    192.168.30.0/24 [90/2172] via 192.168.20.2,00:04:36, Serial0/0</a:t>
            </a:r>
          </a:p>
          <a:p>
            <a:r>
              <a:rPr lang="en-US" dirty="0">
                <a:cs typeface="Times New Roman" pitchFamily="18" charset="0"/>
              </a:rPr>
              <a:t>C    192.168.10.0/24 is directly connected, FastEthernet0/0</a:t>
            </a:r>
          </a:p>
          <a:p>
            <a:r>
              <a:rPr lang="en-US" dirty="0">
                <a:cs typeface="Times New Roman" pitchFamily="18" charset="0"/>
              </a:rPr>
              <a:t>D    192.168.40.0/24 [90/2681] via 192.168.20.2,00:04:36, Serial0/0</a:t>
            </a:r>
          </a:p>
          <a:p>
            <a:r>
              <a:rPr lang="en-US" dirty="0">
                <a:cs typeface="Times New Roman" pitchFamily="18" charset="0"/>
              </a:rPr>
              <a:t>C    192.168.20.0/24 is directly connected, Serial0/0</a:t>
            </a:r>
          </a:p>
          <a:p>
            <a:r>
              <a:rPr lang="en-US" dirty="0">
                <a:cs typeface="Times New Roman" pitchFamily="18" charset="0"/>
              </a:rPr>
              <a:t>D    192.168.50.0/24 [90/2707] via 192.168.20.2,00:04:35, Serial0/0</a:t>
            </a:r>
          </a:p>
          <a:p>
            <a:r>
              <a:rPr lang="en-US" dirty="0">
                <a:cs typeface="Times New Roman" pitchFamily="18" charset="0"/>
              </a:rPr>
              <a:t>P1R1#</a:t>
            </a:r>
          </a:p>
        </p:txBody>
      </p:sp>
    </p:spTree>
    <p:extLst>
      <p:ext uri="{BB962C8B-B14F-4D97-AF65-F5344CB8AC3E}">
        <p14:creationId xmlns:p14="http://schemas.microsoft.com/office/powerpoint/2010/main" val="77124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EIGRP: Lab- Scenario-1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62" y="1785944"/>
            <a:ext cx="7704399"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41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EIGRP</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824038"/>
            <a:ext cx="9080059"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29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EIGRP</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5" y="1971683"/>
            <a:ext cx="92297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59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184" y="529527"/>
            <a:ext cx="10860616" cy="838200"/>
          </a:xfrm>
        </p:spPr>
        <p:txBody>
          <a:bodyPr/>
          <a:lstStyle/>
          <a:p>
            <a:r>
              <a:rPr lang="en-US" dirty="0"/>
              <a:t>Lab- Scenario-2</a:t>
            </a:r>
          </a:p>
        </p:txBody>
      </p:sp>
      <p:pic>
        <p:nvPicPr>
          <p:cNvPr id="5122" name="Picture 2"/>
          <p:cNvPicPr>
            <a:picLocks noChangeAspect="1" noChangeArrowheads="1"/>
          </p:cNvPicPr>
          <p:nvPr/>
        </p:nvPicPr>
        <p:blipFill>
          <a:blip r:embed="rId2"/>
          <a:srcRect/>
          <a:stretch>
            <a:fillRect/>
          </a:stretch>
        </p:blipFill>
        <p:spPr bwMode="auto">
          <a:xfrm>
            <a:off x="2268665" y="2114741"/>
            <a:ext cx="7936039" cy="4594549"/>
          </a:xfrm>
          <a:prstGeom prst="rect">
            <a:avLst/>
          </a:prstGeom>
          <a:noFill/>
          <a:ln w="9525">
            <a:noFill/>
            <a:miter lim="800000"/>
            <a:headEnd/>
            <a:tailEnd/>
          </a:ln>
          <a:effectLst/>
        </p:spPr>
      </p:pic>
      <p:sp>
        <p:nvSpPr>
          <p:cNvPr id="5" name="TextBox 4"/>
          <p:cNvSpPr txBox="1"/>
          <p:nvPr/>
        </p:nvSpPr>
        <p:spPr>
          <a:xfrm>
            <a:off x="1048512" y="1560576"/>
            <a:ext cx="5617948" cy="369332"/>
          </a:xfrm>
          <a:prstGeom prst="rect">
            <a:avLst/>
          </a:prstGeom>
          <a:noFill/>
        </p:spPr>
        <p:txBody>
          <a:bodyPr wrap="none" rtlCol="0">
            <a:spAutoFit/>
          </a:bodyPr>
          <a:lstStyle/>
          <a:p>
            <a:r>
              <a:rPr lang="en-US" b="1" dirty="0"/>
              <a:t>Task: </a:t>
            </a:r>
            <a:r>
              <a:rPr lang="en-US" dirty="0"/>
              <a:t>Configure EIGRP for the Given scenario below;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06400" y="681040"/>
            <a:ext cx="5772151" cy="5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14388" fontAlgn="base">
              <a:lnSpc>
                <a:spcPct val="90000"/>
              </a:lnSpc>
              <a:spcBef>
                <a:spcPct val="0"/>
              </a:spcBef>
              <a:spcAft>
                <a:spcPct val="0"/>
              </a:spcAft>
            </a:pPr>
            <a:r>
              <a:rPr lang="en-US" sz="3200" b="1" dirty="0">
                <a:solidFill>
                  <a:srgbClr val="708CA1"/>
                </a:solidFill>
                <a:latin typeface="+mj-lt"/>
                <a:ea typeface="+mj-ea"/>
                <a:cs typeface="+mj-cs"/>
              </a:rPr>
              <a:t>Introduction to EIGRP</a:t>
            </a:r>
          </a:p>
        </p:txBody>
      </p:sp>
      <p:sp>
        <p:nvSpPr>
          <p:cNvPr id="19462" name="Rectangle 6"/>
          <p:cNvSpPr>
            <a:spLocks noChangeArrowheads="1"/>
          </p:cNvSpPr>
          <p:nvPr/>
        </p:nvSpPr>
        <p:spPr bwMode="white">
          <a:xfrm>
            <a:off x="11379200" y="4038600"/>
            <a:ext cx="812800" cy="1219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 name="TextBox 1"/>
          <p:cNvSpPr txBox="1"/>
          <p:nvPr/>
        </p:nvSpPr>
        <p:spPr>
          <a:xfrm>
            <a:off x="671505" y="1242999"/>
            <a:ext cx="10521951" cy="5632311"/>
          </a:xfrm>
          <a:prstGeom prst="rect">
            <a:avLst/>
          </a:prstGeom>
          <a:noFill/>
        </p:spPr>
        <p:txBody>
          <a:bodyPr wrap="square" rtlCol="0">
            <a:spAutoFit/>
          </a:bodyPr>
          <a:lstStyle/>
          <a:p>
            <a:pPr marL="342900" indent="-342900">
              <a:buFont typeface="Wingdings" pitchFamily="2" charset="2"/>
              <a:buChar char="§"/>
            </a:pPr>
            <a:r>
              <a:rPr lang="en-US" sz="2400" dirty="0"/>
              <a:t>Released in 1994 with IOS version 9.21</a:t>
            </a:r>
          </a:p>
          <a:p>
            <a:pPr marL="342900" indent="-342900">
              <a:buFont typeface="Wingdings" pitchFamily="2" charset="2"/>
              <a:buChar char="§"/>
            </a:pPr>
            <a:r>
              <a:rPr lang="en-US" sz="2400" dirty="0"/>
              <a:t>Cisco proprietary protocol </a:t>
            </a:r>
          </a:p>
          <a:p>
            <a:pPr marL="342900" indent="-342900">
              <a:buFont typeface="Wingdings" pitchFamily="2" charset="2"/>
              <a:buChar char="§"/>
            </a:pPr>
            <a:r>
              <a:rPr lang="en-US" sz="2400" dirty="0"/>
              <a:t>Classless routing protocol </a:t>
            </a:r>
          </a:p>
          <a:p>
            <a:pPr marL="342900" indent="-342900">
              <a:buFont typeface="Wingdings" pitchFamily="2" charset="2"/>
              <a:buChar char="§"/>
            </a:pPr>
            <a:r>
              <a:rPr lang="en-US" sz="2400" dirty="0"/>
              <a:t>Includes all features of IGRP</a:t>
            </a:r>
          </a:p>
          <a:p>
            <a:pPr marL="342900" indent="-342900">
              <a:buFont typeface="Wingdings" pitchFamily="2" charset="2"/>
              <a:buChar char="§"/>
            </a:pPr>
            <a:r>
              <a:rPr lang="en-US" sz="2400" dirty="0"/>
              <a:t>Metric (32 bit) : Composite Metric (BW + Delay + load + MTU + reliability) </a:t>
            </a:r>
          </a:p>
          <a:p>
            <a:pPr marL="342900" indent="-342900">
              <a:buFont typeface="Wingdings" pitchFamily="2" charset="2"/>
              <a:buChar char="§"/>
            </a:pPr>
            <a:r>
              <a:rPr lang="en-US" sz="2400" dirty="0"/>
              <a:t>Administrative distance is 90  </a:t>
            </a:r>
          </a:p>
          <a:p>
            <a:pPr marL="342900" indent="-342900">
              <a:buFont typeface="Wingdings" pitchFamily="2" charset="2"/>
              <a:buChar char="§"/>
            </a:pPr>
            <a:r>
              <a:rPr lang="en-US" sz="2400" dirty="0"/>
              <a:t>Updates are through Multicast (224.0.0.10 ) </a:t>
            </a:r>
          </a:p>
          <a:p>
            <a:pPr marL="342900" indent="-342900">
              <a:buFont typeface="Wingdings" pitchFamily="2" charset="2"/>
              <a:buChar char="§"/>
            </a:pPr>
            <a:r>
              <a:rPr lang="en-US" sz="2400" dirty="0"/>
              <a:t>Max Hop count is 255 (100 by default) </a:t>
            </a:r>
          </a:p>
          <a:p>
            <a:pPr marL="342900" indent="-342900">
              <a:buFont typeface="Wingdings" pitchFamily="2" charset="2"/>
              <a:buChar char="§"/>
            </a:pPr>
            <a:r>
              <a:rPr lang="en-US" sz="2400" dirty="0"/>
              <a:t>Supports IP, IPX and Apple Talk protocols </a:t>
            </a:r>
          </a:p>
          <a:p>
            <a:pPr marL="342900" indent="-342900">
              <a:buFont typeface="Wingdings" pitchFamily="2" charset="2"/>
              <a:buChar char="§"/>
            </a:pPr>
            <a:r>
              <a:rPr lang="en-US" sz="2400" dirty="0"/>
              <a:t>Hello packets are sent every 5 seconds </a:t>
            </a:r>
          </a:p>
          <a:p>
            <a:pPr marL="342900" indent="-342900">
              <a:buFont typeface="Wingdings" pitchFamily="2" charset="2"/>
              <a:buChar char="§"/>
            </a:pPr>
            <a:r>
              <a:rPr lang="en-US" sz="2400" dirty="0"/>
              <a:t>Convergence rate is fast</a:t>
            </a:r>
          </a:p>
          <a:p>
            <a:pPr marL="342900" indent="-342900">
              <a:buFont typeface="Wingdings" pitchFamily="2" charset="2"/>
              <a:buChar char="§"/>
            </a:pPr>
            <a:r>
              <a:rPr lang="en-US" sz="2400" dirty="0"/>
              <a:t> Support VLSM and CIDR </a:t>
            </a:r>
          </a:p>
          <a:p>
            <a:pPr marL="342900" indent="-342900">
              <a:buFont typeface="Wingdings" pitchFamily="2" charset="2"/>
              <a:buChar char="§"/>
            </a:pPr>
            <a:r>
              <a:rPr lang="en-US" sz="2400" dirty="0"/>
              <a:t>It uses DUAL (diffusion update algorithm) </a:t>
            </a:r>
          </a:p>
          <a:p>
            <a:pPr marL="342900" indent="-342900">
              <a:buFont typeface="Wingdings" pitchFamily="2" charset="2"/>
              <a:buChar char="§"/>
            </a:pPr>
            <a:r>
              <a:rPr lang="en-US" sz="2400" dirty="0"/>
              <a:t>Summarization can be done on every router </a:t>
            </a:r>
          </a:p>
          <a:p>
            <a:pPr marL="342900" indent="-342900">
              <a:buFont typeface="Wingdings" pitchFamily="2" charset="2"/>
              <a:buChar char="§"/>
            </a:pPr>
            <a:r>
              <a:rPr lang="en-US" sz="2400" dirty="0"/>
              <a:t>Supports equal and  unequal cost load balancing </a:t>
            </a:r>
          </a:p>
        </p:txBody>
      </p:sp>
    </p:spTree>
    <p:extLst>
      <p:ext uri="{BB962C8B-B14F-4D97-AF65-F5344CB8AC3E}">
        <p14:creationId xmlns:p14="http://schemas.microsoft.com/office/powerpoint/2010/main" val="22308540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EIGRP maintains 3 tables</a:t>
            </a:r>
          </a:p>
        </p:txBody>
      </p:sp>
      <p:sp>
        <p:nvSpPr>
          <p:cNvPr id="4" name="TextBox 3"/>
          <p:cNvSpPr txBox="1"/>
          <p:nvPr/>
        </p:nvSpPr>
        <p:spPr>
          <a:xfrm>
            <a:off x="985839" y="1843088"/>
            <a:ext cx="10281930" cy="3600986"/>
          </a:xfrm>
          <a:prstGeom prst="rect">
            <a:avLst/>
          </a:prstGeom>
          <a:noFill/>
        </p:spPr>
        <p:txBody>
          <a:bodyPr wrap="square" rtlCol="0">
            <a:spAutoFit/>
          </a:bodyPr>
          <a:lstStyle/>
          <a:p>
            <a:pPr marL="342900" indent="-342900">
              <a:buFont typeface="+mj-lt"/>
              <a:buAutoNum type="arabicPeriod"/>
            </a:pPr>
            <a:r>
              <a:rPr lang="en-US" b="1" dirty="0"/>
              <a:t>Neighbor Table:</a:t>
            </a:r>
            <a:r>
              <a:rPr lang="en-US" dirty="0"/>
              <a:t>   Neighbor table contains information about the directly connected EIGRP neighbors forming adjacency. </a:t>
            </a:r>
          </a:p>
          <a:p>
            <a:pPr marL="342900" indent="-342900">
              <a:buFont typeface="+mj-lt"/>
              <a:buAutoNum type="arabicPeriod"/>
            </a:pPr>
            <a:endParaRPr lang="en-US" dirty="0"/>
          </a:p>
          <a:p>
            <a:pPr marL="342900" indent="-342900">
              <a:buFont typeface="+mj-lt"/>
              <a:buAutoNum type="arabicPeriod"/>
            </a:pPr>
            <a:r>
              <a:rPr lang="en-US" b="1" dirty="0"/>
              <a:t>Topology Table:</a:t>
            </a:r>
            <a:r>
              <a:rPr lang="en-US" dirty="0"/>
              <a:t>   Database table contains information about the entire view of the topology with respect to each router. </a:t>
            </a:r>
          </a:p>
          <a:p>
            <a:pPr marL="342900" indent="-342900">
              <a:buFont typeface="+mj-lt"/>
              <a:buAutoNum type="arabicPeriod"/>
            </a:pPr>
            <a:endParaRPr lang="en-US" dirty="0"/>
          </a:p>
          <a:p>
            <a:pPr marL="342900" indent="-342900">
              <a:buFont typeface="+mj-lt"/>
              <a:buAutoNum type="arabicPeriod"/>
            </a:pPr>
            <a:r>
              <a:rPr lang="en-US" b="1" dirty="0"/>
              <a:t>Routing Table:</a:t>
            </a:r>
            <a:r>
              <a:rPr lang="en-US" dirty="0"/>
              <a:t>   Routing table contains information about the best path  calculated by the shortest path first algorithm in the database table. </a:t>
            </a:r>
          </a:p>
          <a:p>
            <a:r>
              <a:rPr lang="en-US" dirty="0"/>
              <a:t> </a:t>
            </a:r>
          </a:p>
          <a:p>
            <a:endParaRPr lang="en-US" sz="2400" b="1" dirty="0"/>
          </a:p>
          <a:p>
            <a:r>
              <a:rPr lang="en-US" sz="2400" b="1" dirty="0"/>
              <a:t>Disadvantages of EIGRP:</a:t>
            </a:r>
          </a:p>
          <a:p>
            <a:pPr marL="285750" indent="-285750">
              <a:buFont typeface="Wingdings" pitchFamily="2" charset="2"/>
              <a:buChar char="§"/>
            </a:pPr>
            <a:r>
              <a:rPr lang="en-US" dirty="0"/>
              <a:t>Works only on Cisco Routers</a:t>
            </a:r>
          </a:p>
        </p:txBody>
      </p:sp>
    </p:spTree>
    <p:extLst>
      <p:ext uri="{BB962C8B-B14F-4D97-AF65-F5344CB8AC3E}">
        <p14:creationId xmlns:p14="http://schemas.microsoft.com/office/powerpoint/2010/main" val="15940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76237" y="223837"/>
            <a:ext cx="8940800" cy="1143000"/>
          </a:xfrm>
        </p:spPr>
        <p:txBody>
          <a:bodyPr/>
          <a:lstStyle/>
          <a:p>
            <a:r>
              <a:rPr lang="en-US" dirty="0"/>
              <a:t>Comparing EIGRP and IGRP</a:t>
            </a:r>
          </a:p>
        </p:txBody>
      </p:sp>
      <p:sp>
        <p:nvSpPr>
          <p:cNvPr id="8195" name="Rectangle 3"/>
          <p:cNvSpPr>
            <a:spLocks noGrp="1" noChangeArrowheads="1"/>
          </p:cNvSpPr>
          <p:nvPr>
            <p:ph type="body" idx="1"/>
          </p:nvPr>
        </p:nvSpPr>
        <p:spPr>
          <a:xfrm>
            <a:off x="1063625" y="1524000"/>
            <a:ext cx="9042400" cy="4600575"/>
          </a:xfrm>
        </p:spPr>
        <p:txBody>
          <a:bodyPr/>
          <a:lstStyle/>
          <a:p>
            <a:pPr lvl="1">
              <a:lnSpc>
                <a:spcPct val="85000"/>
              </a:lnSpc>
            </a:pPr>
            <a:r>
              <a:rPr lang="en-US" sz="3200" dirty="0"/>
              <a:t>Similar metric</a:t>
            </a:r>
          </a:p>
          <a:p>
            <a:pPr lvl="1">
              <a:lnSpc>
                <a:spcPct val="85000"/>
              </a:lnSpc>
            </a:pPr>
            <a:r>
              <a:rPr lang="en-US" sz="3200" dirty="0"/>
              <a:t>Same load balancing</a:t>
            </a:r>
          </a:p>
          <a:p>
            <a:pPr lvl="1">
              <a:lnSpc>
                <a:spcPct val="85000"/>
              </a:lnSpc>
            </a:pPr>
            <a:r>
              <a:rPr lang="en-US" sz="3200" dirty="0"/>
              <a:t>Improved convergence time</a:t>
            </a:r>
          </a:p>
          <a:p>
            <a:pPr lvl="1">
              <a:lnSpc>
                <a:spcPct val="85000"/>
              </a:lnSpc>
            </a:pPr>
            <a:r>
              <a:rPr lang="en-US" sz="3200" dirty="0"/>
              <a:t>Reduced network overhead</a:t>
            </a:r>
          </a:p>
          <a:p>
            <a:pPr lvl="1">
              <a:lnSpc>
                <a:spcPct val="85000"/>
              </a:lnSpc>
            </a:pPr>
            <a:r>
              <a:rPr lang="en-US" sz="3200" dirty="0"/>
              <a:t>Maximum hop count of 255</a:t>
            </a:r>
          </a:p>
          <a:p>
            <a:pPr lvl="1">
              <a:lnSpc>
                <a:spcPct val="85000"/>
              </a:lnSpc>
            </a:pPr>
            <a:r>
              <a:rPr lang="en-US" sz="3200" dirty="0"/>
              <a:t>EIGRP can differentiate between internal and external routes</a:t>
            </a:r>
          </a:p>
        </p:txBody>
      </p:sp>
      <p:sp>
        <p:nvSpPr>
          <p:cNvPr id="8196" name="Rectangle 4"/>
          <p:cNvSpPr>
            <a:spLocks noChangeArrowheads="1"/>
          </p:cNvSpPr>
          <p:nvPr/>
        </p:nvSpPr>
        <p:spPr bwMode="auto">
          <a:xfrm>
            <a:off x="1223434" y="1524000"/>
            <a:ext cx="1096856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53" tIns="41076" rIns="82153" bIns="41076" anchor="ctr" anchorCtr="1"/>
          <a:lstStyle/>
          <a:p>
            <a:pPr marL="342900" lvl="1" indent="-228600" defTabSz="814388">
              <a:lnSpc>
                <a:spcPct val="85000"/>
              </a:lnSpc>
              <a:spcBef>
                <a:spcPct val="35000"/>
              </a:spcBef>
              <a:buClr>
                <a:schemeClr val="folHlink"/>
              </a:buClr>
              <a:buFontTx/>
              <a:buChar char="•"/>
            </a:pPr>
            <a:endParaRPr lang="en-US" sz="2800"/>
          </a:p>
        </p:txBody>
      </p:sp>
    </p:spTree>
    <p:extLst>
      <p:ext uri="{BB962C8B-B14F-4D97-AF65-F5344CB8AC3E}">
        <p14:creationId xmlns:p14="http://schemas.microsoft.com/office/powerpoint/2010/main" val="356239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19100" y="152400"/>
            <a:ext cx="8737600" cy="1143000"/>
          </a:xfrm>
        </p:spPr>
        <p:txBody>
          <a:bodyPr/>
          <a:lstStyle/>
          <a:p>
            <a:r>
              <a:rPr lang="en-US" dirty="0"/>
              <a:t>EIGRP for IP</a:t>
            </a:r>
          </a:p>
        </p:txBody>
      </p:sp>
      <p:sp>
        <p:nvSpPr>
          <p:cNvPr id="9219" name="Rectangle 3"/>
          <p:cNvSpPr>
            <a:spLocks noGrp="1" noChangeArrowheads="1"/>
          </p:cNvSpPr>
          <p:nvPr>
            <p:ph type="body" idx="1"/>
          </p:nvPr>
        </p:nvSpPr>
        <p:spPr>
          <a:xfrm>
            <a:off x="844551" y="1404937"/>
            <a:ext cx="9347200" cy="2481263"/>
          </a:xfrm>
        </p:spPr>
        <p:txBody>
          <a:bodyPr/>
          <a:lstStyle/>
          <a:p>
            <a:r>
              <a:rPr lang="en-US" sz="2800" dirty="0"/>
              <a:t>No updates. Route updates sent only when a change occurs – multicast on 224.0.0.10</a:t>
            </a:r>
          </a:p>
          <a:p>
            <a:r>
              <a:rPr lang="en-US" sz="2800" dirty="0"/>
              <a:t>Hello messages sent to neighbors every 5 seconds (60 seconds in most WANs)</a:t>
            </a:r>
          </a:p>
          <a:p>
            <a:endParaRPr lang="en-US" sz="2800" dirty="0"/>
          </a:p>
        </p:txBody>
      </p:sp>
      <p:grpSp>
        <p:nvGrpSpPr>
          <p:cNvPr id="2" name="Group 4"/>
          <p:cNvGrpSpPr>
            <a:grpSpLocks/>
          </p:cNvGrpSpPr>
          <p:nvPr/>
        </p:nvGrpSpPr>
        <p:grpSpPr bwMode="auto">
          <a:xfrm>
            <a:off x="6347884" y="4900613"/>
            <a:ext cx="2046816" cy="228600"/>
            <a:chOff x="2132" y="2072"/>
            <a:chExt cx="860" cy="128"/>
          </a:xfrm>
        </p:grpSpPr>
        <p:sp>
          <p:nvSpPr>
            <p:cNvPr id="9235" name="Rectangle 5"/>
            <p:cNvSpPr>
              <a:spLocks noChangeArrowheads="1"/>
            </p:cNvSpPr>
            <p:nvPr/>
          </p:nvSpPr>
          <p:spPr bwMode="auto">
            <a:xfrm>
              <a:off x="2132" y="2076"/>
              <a:ext cx="582" cy="24"/>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36" name="Rectangle 6"/>
            <p:cNvSpPr>
              <a:spLocks noChangeArrowheads="1"/>
            </p:cNvSpPr>
            <p:nvPr/>
          </p:nvSpPr>
          <p:spPr bwMode="auto">
            <a:xfrm>
              <a:off x="2456" y="2168"/>
              <a:ext cx="536" cy="3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237" name="Freeform 7"/>
            <p:cNvSpPr>
              <a:spLocks/>
            </p:cNvSpPr>
            <p:nvPr/>
          </p:nvSpPr>
          <p:spPr bwMode="auto">
            <a:xfrm>
              <a:off x="2448" y="2072"/>
              <a:ext cx="280" cy="121"/>
            </a:xfrm>
            <a:custGeom>
              <a:avLst/>
              <a:gdLst>
                <a:gd name="T0" fmla="*/ 0 w 280"/>
                <a:gd name="T1" fmla="*/ 72 h 121"/>
                <a:gd name="T2" fmla="*/ 8 w 280"/>
                <a:gd name="T3" fmla="*/ 120 h 121"/>
                <a:gd name="T4" fmla="*/ 279 w 280"/>
                <a:gd name="T5" fmla="*/ 32 h 121"/>
                <a:gd name="T6" fmla="*/ 271 w 280"/>
                <a:gd name="T7" fmla="*/ 0 h 121"/>
                <a:gd name="T8" fmla="*/ 0 w 280"/>
                <a:gd name="T9" fmla="*/ 72 h 121"/>
                <a:gd name="T10" fmla="*/ 0 60000 65536"/>
                <a:gd name="T11" fmla="*/ 0 60000 65536"/>
                <a:gd name="T12" fmla="*/ 0 60000 65536"/>
                <a:gd name="T13" fmla="*/ 0 60000 65536"/>
                <a:gd name="T14" fmla="*/ 0 60000 65536"/>
                <a:gd name="T15" fmla="*/ 0 w 280"/>
                <a:gd name="T16" fmla="*/ 0 h 121"/>
                <a:gd name="T17" fmla="*/ 280 w 280"/>
                <a:gd name="T18" fmla="*/ 121 h 121"/>
              </a:gdLst>
              <a:ahLst/>
              <a:cxnLst>
                <a:cxn ang="T10">
                  <a:pos x="T0" y="T1"/>
                </a:cxn>
                <a:cxn ang="T11">
                  <a:pos x="T2" y="T3"/>
                </a:cxn>
                <a:cxn ang="T12">
                  <a:pos x="T4" y="T5"/>
                </a:cxn>
                <a:cxn ang="T13">
                  <a:pos x="T6" y="T7"/>
                </a:cxn>
                <a:cxn ang="T14">
                  <a:pos x="T8" y="T9"/>
                </a:cxn>
              </a:cxnLst>
              <a:rect l="T15" t="T16" r="T17" b="T18"/>
              <a:pathLst>
                <a:path w="280" h="121">
                  <a:moveTo>
                    <a:pt x="0" y="72"/>
                  </a:moveTo>
                  <a:lnTo>
                    <a:pt x="8" y="120"/>
                  </a:lnTo>
                  <a:lnTo>
                    <a:pt x="279" y="32"/>
                  </a:lnTo>
                  <a:lnTo>
                    <a:pt x="271" y="0"/>
                  </a:lnTo>
                  <a:lnTo>
                    <a:pt x="0" y="72"/>
                  </a:lnTo>
                </a:path>
              </a:pathLst>
            </a:custGeom>
            <a:solidFill>
              <a:schemeClr val="tx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 name="Group 8"/>
          <p:cNvGrpSpPr>
            <a:grpSpLocks/>
          </p:cNvGrpSpPr>
          <p:nvPr/>
        </p:nvGrpSpPr>
        <p:grpSpPr bwMode="auto">
          <a:xfrm>
            <a:off x="1692276" y="4064794"/>
            <a:ext cx="9201149" cy="1671638"/>
            <a:chOff x="680" y="1504"/>
            <a:chExt cx="3864" cy="936"/>
          </a:xfrm>
        </p:grpSpPr>
        <p:sp>
          <p:nvSpPr>
            <p:cNvPr id="9228" name="Rectangle 9"/>
            <p:cNvSpPr>
              <a:spLocks noChangeArrowheads="1"/>
            </p:cNvSpPr>
            <p:nvPr/>
          </p:nvSpPr>
          <p:spPr bwMode="auto">
            <a:xfrm>
              <a:off x="2016" y="1544"/>
              <a:ext cx="11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250"/>
                </a:lnSpc>
                <a:spcAft>
                  <a:spcPts val="900"/>
                </a:spcAft>
                <a:tabLst>
                  <a:tab pos="514350" algn="l"/>
                  <a:tab pos="1028700" algn="l"/>
                  <a:tab pos="1543050" algn="l"/>
                </a:tabLst>
              </a:pPr>
              <a:r>
                <a:rPr kumimoji="1" lang="en-US" sz="2300" b="1"/>
                <a:t>Enhanced IGRP</a:t>
              </a:r>
            </a:p>
          </p:txBody>
        </p:sp>
        <p:pic>
          <p:nvPicPr>
            <p:cNvPr id="9229"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 y="1504"/>
              <a:ext cx="110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Rectangle 11"/>
            <p:cNvSpPr>
              <a:spLocks noChangeArrowheads="1"/>
            </p:cNvSpPr>
            <p:nvPr/>
          </p:nvSpPr>
          <p:spPr bwMode="auto">
            <a:xfrm>
              <a:off x="1032" y="1904"/>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025"/>
                </a:lnSpc>
                <a:spcAft>
                  <a:spcPts val="900"/>
                </a:spcAft>
                <a:tabLst>
                  <a:tab pos="514350" algn="l"/>
                  <a:tab pos="1028700" algn="l"/>
                  <a:tab pos="1543050" algn="l"/>
                </a:tabLst>
              </a:pPr>
              <a:r>
                <a:rPr kumimoji="1" lang="en-US" sz="2000" b="1"/>
                <a:t>EIGRP</a:t>
              </a:r>
            </a:p>
          </p:txBody>
        </p:sp>
        <p:pic>
          <p:nvPicPr>
            <p:cNvPr id="923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 y="1504"/>
              <a:ext cx="1133"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2" name="Rectangle 13"/>
            <p:cNvSpPr>
              <a:spLocks noChangeArrowheads="1"/>
            </p:cNvSpPr>
            <p:nvPr/>
          </p:nvSpPr>
          <p:spPr bwMode="auto">
            <a:xfrm>
              <a:off x="3641" y="1904"/>
              <a:ext cx="9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025"/>
                </a:lnSpc>
                <a:spcAft>
                  <a:spcPts val="900"/>
                </a:spcAft>
                <a:tabLst>
                  <a:tab pos="514350" algn="l"/>
                  <a:tab pos="1028700" algn="l"/>
                  <a:tab pos="1543050" algn="l"/>
                </a:tabLst>
              </a:pPr>
              <a:r>
                <a:rPr kumimoji="1" lang="en-US" sz="2000" b="1"/>
                <a:t>EIGRP</a:t>
              </a:r>
            </a:p>
          </p:txBody>
        </p:sp>
        <p:pic>
          <p:nvPicPr>
            <p:cNvPr id="9233" name="Picture 14"/>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856" y="1961"/>
              <a:ext cx="51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5"/>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1680" y="1961"/>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2" name="Rectangle 16"/>
          <p:cNvSpPr>
            <a:spLocks noChangeArrowheads="1"/>
          </p:cNvSpPr>
          <p:nvPr/>
        </p:nvSpPr>
        <p:spPr bwMode="auto">
          <a:xfrm>
            <a:off x="6292851" y="5346701"/>
            <a:ext cx="20955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lnSpc>
                <a:spcPts val="1913"/>
              </a:lnSpc>
              <a:spcAft>
                <a:spcPts val="900"/>
              </a:spcAft>
              <a:tabLst>
                <a:tab pos="514350" algn="l"/>
                <a:tab pos="1028700" algn="l"/>
                <a:tab pos="1543050" algn="l"/>
              </a:tabLst>
            </a:pPr>
            <a:r>
              <a:rPr kumimoji="1" lang="en-US" b="1"/>
              <a:t>hello</a:t>
            </a:r>
          </a:p>
        </p:txBody>
      </p:sp>
      <p:sp>
        <p:nvSpPr>
          <p:cNvPr id="9223" name="Line 17"/>
          <p:cNvSpPr>
            <a:spLocks noChangeShapeType="1"/>
          </p:cNvSpPr>
          <p:nvPr/>
        </p:nvSpPr>
        <p:spPr bwMode="auto">
          <a:xfrm>
            <a:off x="5759451" y="5332413"/>
            <a:ext cx="30480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3668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xfrm>
            <a:off x="650359" y="125409"/>
            <a:ext cx="8733367" cy="1143000"/>
          </a:xfrm>
        </p:spPr>
        <p:txBody>
          <a:bodyPr/>
          <a:lstStyle/>
          <a:p>
            <a:r>
              <a:rPr lang="en-US" dirty="0"/>
              <a:t>EIGRP Terminology</a:t>
            </a:r>
          </a:p>
        </p:txBody>
      </p:sp>
      <p:sp>
        <p:nvSpPr>
          <p:cNvPr id="10243" name="AutoShape 4"/>
          <p:cNvSpPr>
            <a:spLocks noChangeArrowheads="1"/>
          </p:cNvSpPr>
          <p:nvPr/>
        </p:nvSpPr>
        <p:spPr bwMode="auto">
          <a:xfrm>
            <a:off x="1663657" y="1714513"/>
            <a:ext cx="4629151" cy="1071563"/>
          </a:xfrm>
          <a:prstGeom prst="roundRect">
            <a:avLst>
              <a:gd name="adj" fmla="val 12495"/>
            </a:avLst>
          </a:prstGeom>
          <a:solidFill>
            <a:schemeClr val="hlink"/>
          </a:solidFill>
          <a:ln w="25400">
            <a:solidFill>
              <a:schemeClr val="tx1"/>
            </a:solidFill>
            <a:round/>
            <a:headEnd/>
            <a:tailEnd/>
          </a:ln>
        </p:spPr>
        <p:txBody>
          <a:bodyPr wrap="none" anchor="ctr"/>
          <a:lstStyle/>
          <a:p>
            <a:endParaRPr lang="en-US"/>
          </a:p>
        </p:txBody>
      </p:sp>
      <p:sp>
        <p:nvSpPr>
          <p:cNvPr id="10244" name="Rectangle 5"/>
          <p:cNvSpPr>
            <a:spLocks noChangeArrowheads="1"/>
          </p:cNvSpPr>
          <p:nvPr/>
        </p:nvSpPr>
        <p:spPr bwMode="auto">
          <a:xfrm>
            <a:off x="1693290" y="1725625"/>
            <a:ext cx="4624917"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p>
            <a:pPr defTabSz="1028700"/>
            <a:r>
              <a:rPr kumimoji="1" lang="en-US" sz="2000" b="1" dirty="0"/>
              <a:t>Neighbor Table—IP</a:t>
            </a:r>
          </a:p>
          <a:p>
            <a:pPr defTabSz="1028700"/>
            <a:r>
              <a:rPr kumimoji="1" lang="en-US" b="1" dirty="0"/>
              <a:t>Next Hop</a:t>
            </a:r>
            <a:r>
              <a:rPr kumimoji="1" lang="en-US" sz="2000" b="1" dirty="0"/>
              <a:t>                Interface</a:t>
            </a:r>
            <a:br>
              <a:rPr kumimoji="1" lang="en-US" b="1" dirty="0"/>
            </a:br>
            <a:r>
              <a:rPr kumimoji="1" lang="en-US" b="1" dirty="0"/>
              <a:t>  Router</a:t>
            </a:r>
          </a:p>
        </p:txBody>
      </p:sp>
      <p:sp>
        <p:nvSpPr>
          <p:cNvPr id="10245" name="Line 6"/>
          <p:cNvSpPr>
            <a:spLocks noChangeShapeType="1"/>
          </p:cNvSpPr>
          <p:nvPr/>
        </p:nvSpPr>
        <p:spPr bwMode="auto">
          <a:xfrm>
            <a:off x="1682707" y="2059000"/>
            <a:ext cx="46291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7"/>
          <p:cNvSpPr>
            <a:spLocks noChangeShapeType="1"/>
          </p:cNvSpPr>
          <p:nvPr/>
        </p:nvSpPr>
        <p:spPr bwMode="auto">
          <a:xfrm>
            <a:off x="3786673" y="2057413"/>
            <a:ext cx="0" cy="7286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47" name="AutoShape 8"/>
          <p:cNvSpPr>
            <a:spLocks noChangeArrowheads="1"/>
          </p:cNvSpPr>
          <p:nvPr/>
        </p:nvSpPr>
        <p:spPr bwMode="auto">
          <a:xfrm rot="-1980000">
            <a:off x="6438857" y="2400313"/>
            <a:ext cx="742951" cy="798513"/>
          </a:xfrm>
          <a:prstGeom prst="downArrow">
            <a:avLst>
              <a:gd name="adj1" fmla="val 50000"/>
              <a:gd name="adj2" fmla="val 76230"/>
            </a:avLst>
          </a:prstGeom>
          <a:solidFill>
            <a:schemeClr val="bg2"/>
          </a:solidFill>
          <a:ln w="12700">
            <a:solidFill>
              <a:schemeClr val="tx1"/>
            </a:solidFill>
            <a:miter lim="800000"/>
            <a:headEnd/>
            <a:tailEnd/>
          </a:ln>
        </p:spPr>
        <p:txBody>
          <a:bodyPr wrap="none" anchor="ctr"/>
          <a:lstStyle/>
          <a:p>
            <a:pPr>
              <a:spcBef>
                <a:spcPct val="20000"/>
              </a:spcBef>
              <a:buFontTx/>
              <a:buChar char="•"/>
            </a:pPr>
            <a:endParaRPr kumimoji="1" lang="en-US" sz="3000">
              <a:latin typeface="Tahoma" pitchFamily="34" charset="0"/>
            </a:endParaRPr>
          </a:p>
        </p:txBody>
      </p:sp>
      <p:grpSp>
        <p:nvGrpSpPr>
          <p:cNvPr id="2" name="Group 9"/>
          <p:cNvGrpSpPr>
            <a:grpSpLocks/>
          </p:cNvGrpSpPr>
          <p:nvPr/>
        </p:nvGrpSpPr>
        <p:grpSpPr bwMode="auto">
          <a:xfrm>
            <a:off x="2781256" y="3162313"/>
            <a:ext cx="5904987" cy="1336482"/>
            <a:chOff x="2576" y="1990"/>
            <a:chExt cx="2480" cy="748"/>
          </a:xfrm>
        </p:grpSpPr>
        <p:sp>
          <p:nvSpPr>
            <p:cNvPr id="10260" name="AutoShape 10"/>
            <p:cNvSpPr>
              <a:spLocks noChangeArrowheads="1"/>
            </p:cNvSpPr>
            <p:nvPr/>
          </p:nvSpPr>
          <p:spPr bwMode="auto">
            <a:xfrm>
              <a:off x="2576" y="2005"/>
              <a:ext cx="95" cy="222"/>
            </a:xfrm>
            <a:prstGeom prst="roundRect">
              <a:avLst>
                <a:gd name="adj" fmla="val 12495"/>
              </a:avLst>
            </a:prstGeom>
            <a:solidFill>
              <a:srgbClr val="C1CEFF"/>
            </a:solidFill>
            <a:ln w="25400">
              <a:solidFill>
                <a:schemeClr val="tx1"/>
              </a:solidFill>
              <a:round/>
              <a:headEnd/>
              <a:tailEnd/>
            </a:ln>
          </p:spPr>
          <p:txBody>
            <a:bodyPr wrap="none" lIns="103584" tIns="51793" rIns="103584" bIns="51793">
              <a:spAutoFit/>
            </a:bodyPr>
            <a:lstStyle/>
            <a:p>
              <a:endParaRPr lang="en-US"/>
            </a:p>
          </p:txBody>
        </p:sp>
        <p:sp>
          <p:nvSpPr>
            <p:cNvPr id="10261" name="Rectangle 11"/>
            <p:cNvSpPr>
              <a:spLocks noChangeArrowheads="1"/>
            </p:cNvSpPr>
            <p:nvPr/>
          </p:nvSpPr>
          <p:spPr bwMode="auto">
            <a:xfrm>
              <a:off x="2598" y="1990"/>
              <a:ext cx="21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r>
                <a:rPr kumimoji="1" lang="en-US" sz="2000" b="1" dirty="0"/>
                <a:t> Topology Table—IP</a:t>
              </a:r>
            </a:p>
            <a:p>
              <a:pPr defTabSz="1028700"/>
              <a:r>
                <a:rPr kumimoji="1" lang="en-US" sz="2000" b="1" dirty="0"/>
                <a:t> Destination 1             Successor</a:t>
              </a:r>
            </a:p>
            <a:p>
              <a:pPr defTabSz="1028700"/>
              <a:r>
                <a:rPr kumimoji="1" lang="en-US" sz="2000" b="1" dirty="0"/>
                <a:t> Destination 1             Feasible Successor</a:t>
              </a:r>
            </a:p>
            <a:p>
              <a:pPr defTabSz="1028700"/>
              <a:endParaRPr kumimoji="1" lang="en-US" sz="2000" b="1" dirty="0"/>
            </a:p>
          </p:txBody>
        </p:sp>
        <p:sp>
          <p:nvSpPr>
            <p:cNvPr id="10262" name="Line 12"/>
            <p:cNvSpPr>
              <a:spLocks noChangeShapeType="1"/>
            </p:cNvSpPr>
            <p:nvPr/>
          </p:nvSpPr>
          <p:spPr bwMode="auto">
            <a:xfrm>
              <a:off x="2584" y="2189"/>
              <a:ext cx="247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84" tIns="51793" rIns="103584" bIns="51793">
              <a:spAutoFit/>
            </a:bodyPr>
            <a:lstStyle/>
            <a:p>
              <a:endParaRPr lang="en-US"/>
            </a:p>
          </p:txBody>
        </p:sp>
        <p:sp>
          <p:nvSpPr>
            <p:cNvPr id="10263" name="Line 13"/>
            <p:cNvSpPr>
              <a:spLocks noChangeShapeType="1"/>
            </p:cNvSpPr>
            <p:nvPr/>
          </p:nvSpPr>
          <p:spPr bwMode="auto">
            <a:xfrm>
              <a:off x="3616" y="2205"/>
              <a:ext cx="0" cy="36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84" tIns="51793" rIns="103584" bIns="51793">
              <a:spAutoFit/>
            </a:bodyPr>
            <a:lstStyle/>
            <a:p>
              <a:endParaRPr lang="en-US"/>
            </a:p>
          </p:txBody>
        </p:sp>
      </p:grpSp>
      <p:grpSp>
        <p:nvGrpSpPr>
          <p:cNvPr id="3" name="Group 14"/>
          <p:cNvGrpSpPr>
            <a:grpSpLocks/>
          </p:cNvGrpSpPr>
          <p:nvPr/>
        </p:nvGrpSpPr>
        <p:grpSpPr bwMode="auto">
          <a:xfrm>
            <a:off x="5930856" y="4838715"/>
            <a:ext cx="4800600" cy="1055289"/>
            <a:chOff x="526" y="2937"/>
            <a:chExt cx="2016" cy="591"/>
          </a:xfrm>
        </p:grpSpPr>
        <p:sp>
          <p:nvSpPr>
            <p:cNvPr id="10256" name="AutoShape 15"/>
            <p:cNvSpPr>
              <a:spLocks noChangeArrowheads="1"/>
            </p:cNvSpPr>
            <p:nvPr/>
          </p:nvSpPr>
          <p:spPr bwMode="auto">
            <a:xfrm>
              <a:off x="526" y="2957"/>
              <a:ext cx="120" cy="240"/>
            </a:xfrm>
            <a:prstGeom prst="roundRect">
              <a:avLst>
                <a:gd name="adj" fmla="val 12495"/>
              </a:avLst>
            </a:prstGeom>
            <a:solidFill>
              <a:srgbClr val="FDE3BA"/>
            </a:solidFill>
            <a:ln w="25400">
              <a:solidFill>
                <a:schemeClr val="tx1"/>
              </a:solidFill>
              <a:round/>
              <a:headEnd/>
              <a:tailEnd/>
            </a:ln>
          </p:spPr>
          <p:txBody>
            <a:bodyPr wrap="none" lIns="131099" tIns="65550" rIns="131099" bIns="65550">
              <a:spAutoFit/>
            </a:bodyPr>
            <a:lstStyle/>
            <a:p>
              <a:endParaRPr lang="en-US"/>
            </a:p>
          </p:txBody>
        </p:sp>
        <p:sp>
          <p:nvSpPr>
            <p:cNvPr id="10257" name="Line 16"/>
            <p:cNvSpPr>
              <a:spLocks noChangeShapeType="1"/>
            </p:cNvSpPr>
            <p:nvPr/>
          </p:nvSpPr>
          <p:spPr bwMode="auto">
            <a:xfrm flipH="1">
              <a:off x="1526" y="3136"/>
              <a:ext cx="1" cy="25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1099" tIns="65550" rIns="131099" bIns="65550">
              <a:spAutoFit/>
            </a:bodyPr>
            <a:lstStyle/>
            <a:p>
              <a:endParaRPr lang="en-US"/>
            </a:p>
          </p:txBody>
        </p:sp>
        <p:sp>
          <p:nvSpPr>
            <p:cNvPr id="10258" name="Line 17"/>
            <p:cNvSpPr>
              <a:spLocks noChangeShapeType="1"/>
            </p:cNvSpPr>
            <p:nvPr/>
          </p:nvSpPr>
          <p:spPr bwMode="auto">
            <a:xfrm>
              <a:off x="526" y="3136"/>
              <a:ext cx="201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1099" tIns="65550" rIns="131099" bIns="65550">
              <a:spAutoFit/>
            </a:bodyPr>
            <a:lstStyle/>
            <a:p>
              <a:endParaRPr lang="en-US"/>
            </a:p>
          </p:txBody>
        </p:sp>
        <p:sp>
          <p:nvSpPr>
            <p:cNvPr id="10259" name="Rectangle 18"/>
            <p:cNvSpPr>
              <a:spLocks noChangeArrowheads="1"/>
            </p:cNvSpPr>
            <p:nvPr/>
          </p:nvSpPr>
          <p:spPr bwMode="auto">
            <a:xfrm>
              <a:off x="548" y="2937"/>
              <a:ext cx="1599"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1099" tIns="65550" rIns="131099" bIns="65550">
              <a:spAutoFit/>
            </a:bodyPr>
            <a:lstStyle/>
            <a:p>
              <a:pPr defTabSz="1028700"/>
              <a:r>
                <a:rPr kumimoji="1" lang="en-US" sz="2000" b="1" dirty="0"/>
                <a:t>  Routing Table—IP</a:t>
              </a:r>
            </a:p>
            <a:p>
              <a:pPr defTabSz="1028700"/>
              <a:r>
                <a:rPr kumimoji="1" lang="en-US" sz="2000" b="1" dirty="0"/>
                <a:t>     Destination 1    Successor</a:t>
              </a:r>
            </a:p>
            <a:p>
              <a:pPr defTabSz="1028700"/>
              <a:endParaRPr kumimoji="1" lang="en-US" sz="2000" b="1" dirty="0"/>
            </a:p>
          </p:txBody>
        </p:sp>
      </p:grpSp>
      <p:sp>
        <p:nvSpPr>
          <p:cNvPr id="10250" name="AutoShape 19"/>
          <p:cNvSpPr>
            <a:spLocks noChangeArrowheads="1"/>
          </p:cNvSpPr>
          <p:nvPr/>
        </p:nvSpPr>
        <p:spPr bwMode="auto">
          <a:xfrm rot="-1980000">
            <a:off x="8775657" y="4076713"/>
            <a:ext cx="742951" cy="798513"/>
          </a:xfrm>
          <a:prstGeom prst="downArrow">
            <a:avLst>
              <a:gd name="adj1" fmla="val 50000"/>
              <a:gd name="adj2" fmla="val 76230"/>
            </a:avLst>
          </a:prstGeom>
          <a:solidFill>
            <a:schemeClr val="bg2"/>
          </a:solidFill>
          <a:ln w="12700">
            <a:solidFill>
              <a:schemeClr val="tx1"/>
            </a:solidFill>
            <a:miter lim="800000"/>
            <a:headEnd/>
            <a:tailEnd/>
          </a:ln>
        </p:spPr>
        <p:txBody>
          <a:bodyPr wrap="none" anchor="ctr"/>
          <a:lstStyle/>
          <a:p>
            <a:pPr>
              <a:spcBef>
                <a:spcPct val="20000"/>
              </a:spcBef>
              <a:buFontTx/>
              <a:buChar char="•"/>
            </a:pPr>
            <a:endParaRPr kumimoji="1" lang="en-US" sz="3000">
              <a:latin typeface="Tahoma" pitchFamily="34" charset="0"/>
            </a:endParaRPr>
          </a:p>
        </p:txBody>
      </p:sp>
      <p:sp>
        <p:nvSpPr>
          <p:cNvPr id="10251" name="Rectangle 20"/>
          <p:cNvSpPr>
            <a:spLocks noChangeArrowheads="1"/>
          </p:cNvSpPr>
          <p:nvPr/>
        </p:nvSpPr>
        <p:spPr bwMode="auto">
          <a:xfrm>
            <a:off x="1790656" y="5905512"/>
            <a:ext cx="891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r>
              <a:rPr kumimoji="1" lang="en-US" b="1">
                <a:latin typeface="Garamond" pitchFamily="18" charset="0"/>
              </a:rPr>
              <a:t>Note: A feasible successor is a backup route and stored in the Topology table</a:t>
            </a:r>
          </a:p>
        </p:txBody>
      </p:sp>
    </p:spTree>
    <p:extLst>
      <p:ext uri="{BB962C8B-B14F-4D97-AF65-F5344CB8AC3E}">
        <p14:creationId xmlns:p14="http://schemas.microsoft.com/office/powerpoint/2010/main" val="4579045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704" y="242888"/>
            <a:ext cx="9144000" cy="1143000"/>
          </a:xfrm>
        </p:spPr>
        <p:txBody>
          <a:bodyPr/>
          <a:lstStyle/>
          <a:p>
            <a:r>
              <a:rPr lang="en-US" dirty="0"/>
              <a:t>EIGRP Tables</a:t>
            </a:r>
          </a:p>
        </p:txBody>
      </p:sp>
      <p:sp>
        <p:nvSpPr>
          <p:cNvPr id="11267" name="Rectangle 3"/>
          <p:cNvSpPr>
            <a:spLocks noGrp="1" noChangeArrowheads="1"/>
          </p:cNvSpPr>
          <p:nvPr>
            <p:ph type="body" idx="1"/>
          </p:nvPr>
        </p:nvSpPr>
        <p:spPr>
          <a:xfrm>
            <a:off x="1052464" y="1852632"/>
            <a:ext cx="9753600" cy="4114800"/>
          </a:xfrm>
        </p:spPr>
        <p:txBody>
          <a:bodyPr/>
          <a:lstStyle/>
          <a:p>
            <a:r>
              <a:rPr lang="en-US" sz="2800" dirty="0"/>
              <a:t>The neighbor table and topology table are held </a:t>
            </a:r>
            <a:r>
              <a:rPr lang="en-US" sz="2800"/>
              <a:t>in RAM </a:t>
            </a:r>
            <a:r>
              <a:rPr lang="en-US" sz="2800" dirty="0"/>
              <a:t>and are maintained through the use of hello and update packets</a:t>
            </a:r>
            <a:r>
              <a:rPr lang="en-US" dirty="0"/>
              <a:t>.</a:t>
            </a:r>
          </a:p>
        </p:txBody>
      </p:sp>
      <p:grpSp>
        <p:nvGrpSpPr>
          <p:cNvPr id="2" name="Group 4"/>
          <p:cNvGrpSpPr>
            <a:grpSpLocks/>
          </p:cNvGrpSpPr>
          <p:nvPr/>
        </p:nvGrpSpPr>
        <p:grpSpPr bwMode="auto">
          <a:xfrm>
            <a:off x="4961948" y="4619645"/>
            <a:ext cx="2046816" cy="228600"/>
            <a:chOff x="2132" y="2072"/>
            <a:chExt cx="860" cy="128"/>
          </a:xfrm>
        </p:grpSpPr>
        <p:sp>
          <p:nvSpPr>
            <p:cNvPr id="11284" name="Rectangle 5"/>
            <p:cNvSpPr>
              <a:spLocks noChangeArrowheads="1"/>
            </p:cNvSpPr>
            <p:nvPr/>
          </p:nvSpPr>
          <p:spPr bwMode="auto">
            <a:xfrm>
              <a:off x="2132" y="2076"/>
              <a:ext cx="582" cy="24"/>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1285" name="Rectangle 6"/>
            <p:cNvSpPr>
              <a:spLocks noChangeArrowheads="1"/>
            </p:cNvSpPr>
            <p:nvPr/>
          </p:nvSpPr>
          <p:spPr bwMode="auto">
            <a:xfrm>
              <a:off x="2456" y="2168"/>
              <a:ext cx="536" cy="3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1286" name="Freeform 7"/>
            <p:cNvSpPr>
              <a:spLocks/>
            </p:cNvSpPr>
            <p:nvPr/>
          </p:nvSpPr>
          <p:spPr bwMode="auto">
            <a:xfrm>
              <a:off x="2448" y="2072"/>
              <a:ext cx="280" cy="121"/>
            </a:xfrm>
            <a:custGeom>
              <a:avLst/>
              <a:gdLst>
                <a:gd name="T0" fmla="*/ 0 w 280"/>
                <a:gd name="T1" fmla="*/ 72 h 121"/>
                <a:gd name="T2" fmla="*/ 8 w 280"/>
                <a:gd name="T3" fmla="*/ 120 h 121"/>
                <a:gd name="T4" fmla="*/ 279 w 280"/>
                <a:gd name="T5" fmla="*/ 32 h 121"/>
                <a:gd name="T6" fmla="*/ 271 w 280"/>
                <a:gd name="T7" fmla="*/ 0 h 121"/>
                <a:gd name="T8" fmla="*/ 0 w 280"/>
                <a:gd name="T9" fmla="*/ 72 h 121"/>
                <a:gd name="T10" fmla="*/ 0 60000 65536"/>
                <a:gd name="T11" fmla="*/ 0 60000 65536"/>
                <a:gd name="T12" fmla="*/ 0 60000 65536"/>
                <a:gd name="T13" fmla="*/ 0 60000 65536"/>
                <a:gd name="T14" fmla="*/ 0 60000 65536"/>
                <a:gd name="T15" fmla="*/ 0 w 280"/>
                <a:gd name="T16" fmla="*/ 0 h 121"/>
                <a:gd name="T17" fmla="*/ 280 w 280"/>
                <a:gd name="T18" fmla="*/ 121 h 121"/>
              </a:gdLst>
              <a:ahLst/>
              <a:cxnLst>
                <a:cxn ang="T10">
                  <a:pos x="T0" y="T1"/>
                </a:cxn>
                <a:cxn ang="T11">
                  <a:pos x="T2" y="T3"/>
                </a:cxn>
                <a:cxn ang="T12">
                  <a:pos x="T4" y="T5"/>
                </a:cxn>
                <a:cxn ang="T13">
                  <a:pos x="T6" y="T7"/>
                </a:cxn>
                <a:cxn ang="T14">
                  <a:pos x="T8" y="T9"/>
                </a:cxn>
              </a:cxnLst>
              <a:rect l="T15" t="T16" r="T17" b="T18"/>
              <a:pathLst>
                <a:path w="280" h="121">
                  <a:moveTo>
                    <a:pt x="0" y="72"/>
                  </a:moveTo>
                  <a:lnTo>
                    <a:pt x="8" y="120"/>
                  </a:lnTo>
                  <a:lnTo>
                    <a:pt x="279" y="32"/>
                  </a:lnTo>
                  <a:lnTo>
                    <a:pt x="271" y="0"/>
                  </a:lnTo>
                  <a:lnTo>
                    <a:pt x="0" y="72"/>
                  </a:lnTo>
                </a:path>
              </a:pathLst>
            </a:custGeom>
            <a:solidFill>
              <a:schemeClr val="tx1"/>
            </a:solidFill>
            <a:ln w="9525" cap="rnd">
              <a:solidFill>
                <a:schemeClr val="tx1"/>
              </a:solidFill>
              <a:round/>
              <a:headEnd/>
              <a:tailEnd/>
            </a:ln>
          </p:spPr>
          <p:txBody>
            <a:bodyPr/>
            <a:lstStyle/>
            <a:p>
              <a:endParaRPr lang="en-US"/>
            </a:p>
          </p:txBody>
        </p:sp>
      </p:grpSp>
      <p:grpSp>
        <p:nvGrpSpPr>
          <p:cNvPr id="3" name="Group 8"/>
          <p:cNvGrpSpPr>
            <a:grpSpLocks/>
          </p:cNvGrpSpPr>
          <p:nvPr/>
        </p:nvGrpSpPr>
        <p:grpSpPr bwMode="auto">
          <a:xfrm>
            <a:off x="1503315" y="3605232"/>
            <a:ext cx="9201149" cy="1671638"/>
            <a:chOff x="680" y="1504"/>
            <a:chExt cx="3864" cy="936"/>
          </a:xfrm>
        </p:grpSpPr>
        <p:sp>
          <p:nvSpPr>
            <p:cNvPr id="11277" name="Rectangle 9"/>
            <p:cNvSpPr>
              <a:spLocks noChangeArrowheads="1"/>
            </p:cNvSpPr>
            <p:nvPr/>
          </p:nvSpPr>
          <p:spPr bwMode="auto">
            <a:xfrm>
              <a:off x="2016" y="1544"/>
              <a:ext cx="11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250"/>
                </a:lnSpc>
                <a:spcAft>
                  <a:spcPts val="900"/>
                </a:spcAft>
                <a:tabLst>
                  <a:tab pos="514350" algn="l"/>
                  <a:tab pos="1028700" algn="l"/>
                  <a:tab pos="1543050" algn="l"/>
                </a:tabLst>
              </a:pPr>
              <a:r>
                <a:rPr kumimoji="1" lang="en-US" sz="2300" b="1"/>
                <a:t>Enhanced IGRP</a:t>
              </a:r>
            </a:p>
          </p:txBody>
        </p:sp>
        <p:pic>
          <p:nvPicPr>
            <p:cNvPr id="11278"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 y="1504"/>
              <a:ext cx="110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Rectangle 11"/>
            <p:cNvSpPr>
              <a:spLocks noChangeArrowheads="1"/>
            </p:cNvSpPr>
            <p:nvPr/>
          </p:nvSpPr>
          <p:spPr bwMode="auto">
            <a:xfrm>
              <a:off x="1032" y="1904"/>
              <a:ext cx="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025"/>
                </a:lnSpc>
                <a:spcAft>
                  <a:spcPts val="900"/>
                </a:spcAft>
                <a:tabLst>
                  <a:tab pos="514350" algn="l"/>
                  <a:tab pos="1028700" algn="l"/>
                  <a:tab pos="1543050" algn="l"/>
                </a:tabLst>
              </a:pPr>
              <a:r>
                <a:rPr kumimoji="1" lang="en-US" sz="2000" b="1"/>
                <a:t>EIGRP</a:t>
              </a:r>
            </a:p>
          </p:txBody>
        </p:sp>
        <p:pic>
          <p:nvPicPr>
            <p:cNvPr id="1128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 y="1504"/>
              <a:ext cx="1133"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Rectangle 13"/>
            <p:cNvSpPr>
              <a:spLocks noChangeArrowheads="1"/>
            </p:cNvSpPr>
            <p:nvPr/>
          </p:nvSpPr>
          <p:spPr bwMode="auto">
            <a:xfrm>
              <a:off x="3641" y="1904"/>
              <a:ext cx="9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2025"/>
                </a:lnSpc>
                <a:spcAft>
                  <a:spcPts val="900"/>
                </a:spcAft>
                <a:tabLst>
                  <a:tab pos="514350" algn="l"/>
                  <a:tab pos="1028700" algn="l"/>
                  <a:tab pos="1543050" algn="l"/>
                </a:tabLst>
              </a:pPr>
              <a:r>
                <a:rPr kumimoji="1" lang="en-US" sz="2000" b="1"/>
                <a:t>EIGRP</a:t>
              </a:r>
            </a:p>
          </p:txBody>
        </p:sp>
        <p:pic>
          <p:nvPicPr>
            <p:cNvPr id="11282" name="Picture 14"/>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856" y="1961"/>
              <a:ext cx="51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15"/>
            <p:cNvPicPr>
              <a:picLocks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1680" y="1961"/>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0" name="Rectangle 16"/>
          <p:cNvSpPr>
            <a:spLocks noChangeArrowheads="1"/>
          </p:cNvSpPr>
          <p:nvPr/>
        </p:nvSpPr>
        <p:spPr bwMode="auto">
          <a:xfrm>
            <a:off x="4906915" y="5065733"/>
            <a:ext cx="20955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lnSpc>
                <a:spcPts val="1913"/>
              </a:lnSpc>
              <a:spcAft>
                <a:spcPts val="900"/>
              </a:spcAft>
              <a:tabLst>
                <a:tab pos="514350" algn="l"/>
                <a:tab pos="1028700" algn="l"/>
                <a:tab pos="1543050" algn="l"/>
              </a:tabLst>
            </a:pPr>
            <a:r>
              <a:rPr kumimoji="1" lang="en-US" b="1"/>
              <a:t>hello</a:t>
            </a:r>
          </a:p>
        </p:txBody>
      </p:sp>
      <p:sp>
        <p:nvSpPr>
          <p:cNvPr id="11271" name="Line 17"/>
          <p:cNvSpPr>
            <a:spLocks noChangeShapeType="1"/>
          </p:cNvSpPr>
          <p:nvPr/>
        </p:nvSpPr>
        <p:spPr bwMode="auto">
          <a:xfrm>
            <a:off x="4348115" y="5053032"/>
            <a:ext cx="3048000"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272" name="Text Box 18"/>
          <p:cNvSpPr txBox="1">
            <a:spLocks noChangeArrowheads="1"/>
          </p:cNvSpPr>
          <p:nvPr/>
        </p:nvSpPr>
        <p:spPr bwMode="auto">
          <a:xfrm>
            <a:off x="1966864" y="5738833"/>
            <a:ext cx="840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cs typeface="Times New Roman" pitchFamily="18" charset="0"/>
              </a:rPr>
              <a:t>To see all feasible successor routes known to a router, use the </a:t>
            </a:r>
            <a:r>
              <a:rPr lang="en-US" b="1">
                <a:latin typeface="Garamond" pitchFamily="18" charset="0"/>
                <a:cs typeface="Times New Roman" pitchFamily="18" charset="0"/>
              </a:rPr>
              <a:t>show ip eigrp topology</a:t>
            </a:r>
            <a:r>
              <a:rPr lang="en-US">
                <a:latin typeface="Garamond" pitchFamily="18" charset="0"/>
                <a:cs typeface="Times New Roman" pitchFamily="18" charset="0"/>
              </a:rPr>
              <a:t> command</a:t>
            </a:r>
          </a:p>
        </p:txBody>
      </p:sp>
    </p:spTree>
    <p:extLst>
      <p:ext uri="{BB962C8B-B14F-4D97-AF65-F5344CB8AC3E}">
        <p14:creationId xmlns:p14="http://schemas.microsoft.com/office/powerpoint/2010/main" val="224490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96848" y="114296"/>
            <a:ext cx="9144000" cy="1143000"/>
          </a:xfrm>
        </p:spPr>
        <p:txBody>
          <a:bodyPr/>
          <a:lstStyle/>
          <a:p>
            <a:r>
              <a:rPr lang="en-US" dirty="0"/>
              <a:t>Successor route</a:t>
            </a:r>
          </a:p>
        </p:txBody>
      </p:sp>
      <p:sp>
        <p:nvSpPr>
          <p:cNvPr id="12291" name="Rectangle 3"/>
          <p:cNvSpPr>
            <a:spLocks noGrp="1" noChangeArrowheads="1"/>
          </p:cNvSpPr>
          <p:nvPr>
            <p:ph type="body" idx="1"/>
          </p:nvPr>
        </p:nvSpPr>
        <p:spPr>
          <a:xfrm>
            <a:off x="1909712" y="1657352"/>
            <a:ext cx="8096251" cy="2286000"/>
          </a:xfrm>
        </p:spPr>
        <p:txBody>
          <a:bodyPr/>
          <a:lstStyle/>
          <a:p>
            <a:pPr>
              <a:lnSpc>
                <a:spcPct val="90000"/>
              </a:lnSpc>
            </a:pPr>
            <a:r>
              <a:rPr lang="en-US" sz="2400" dirty="0"/>
              <a:t>Successor route is used by EIGRP to forward traffic to a destination</a:t>
            </a:r>
          </a:p>
          <a:p>
            <a:pPr>
              <a:lnSpc>
                <a:spcPct val="90000"/>
              </a:lnSpc>
            </a:pPr>
            <a:r>
              <a:rPr lang="en-US" sz="2400" dirty="0"/>
              <a:t>A successor route may be backed up by a feasible successor route</a:t>
            </a:r>
          </a:p>
          <a:p>
            <a:pPr>
              <a:lnSpc>
                <a:spcPct val="90000"/>
              </a:lnSpc>
            </a:pPr>
            <a:r>
              <a:rPr lang="en-US" sz="2400" dirty="0"/>
              <a:t>Successor </a:t>
            </a:r>
            <a:r>
              <a:rPr lang="en-US" sz="2400"/>
              <a:t>route is </a:t>
            </a:r>
            <a:r>
              <a:rPr lang="en-US" sz="2400" dirty="0"/>
              <a:t>stored in both the topology table and the routing table</a:t>
            </a:r>
          </a:p>
        </p:txBody>
      </p:sp>
      <p:grpSp>
        <p:nvGrpSpPr>
          <p:cNvPr id="2" name="Group 4"/>
          <p:cNvGrpSpPr>
            <a:grpSpLocks/>
          </p:cNvGrpSpPr>
          <p:nvPr/>
        </p:nvGrpSpPr>
        <p:grpSpPr bwMode="auto">
          <a:xfrm>
            <a:off x="5770512" y="5238755"/>
            <a:ext cx="4800600" cy="1055289"/>
            <a:chOff x="526" y="2937"/>
            <a:chExt cx="2016" cy="591"/>
          </a:xfrm>
        </p:grpSpPr>
        <p:sp>
          <p:nvSpPr>
            <p:cNvPr id="12302" name="AutoShape 5"/>
            <p:cNvSpPr>
              <a:spLocks noChangeArrowheads="1"/>
            </p:cNvSpPr>
            <p:nvPr/>
          </p:nvSpPr>
          <p:spPr bwMode="auto">
            <a:xfrm>
              <a:off x="526" y="2957"/>
              <a:ext cx="120" cy="240"/>
            </a:xfrm>
            <a:prstGeom prst="roundRect">
              <a:avLst>
                <a:gd name="adj" fmla="val 12495"/>
              </a:avLst>
            </a:prstGeom>
            <a:solidFill>
              <a:srgbClr val="FDE3BA"/>
            </a:solidFill>
            <a:ln w="25400">
              <a:solidFill>
                <a:schemeClr val="tx1"/>
              </a:solidFill>
              <a:round/>
              <a:headEnd/>
              <a:tailEnd/>
            </a:ln>
          </p:spPr>
          <p:txBody>
            <a:bodyPr wrap="none" lIns="131099" tIns="65550" rIns="131099" bIns="65550">
              <a:spAutoFit/>
            </a:bodyPr>
            <a:lstStyle/>
            <a:p>
              <a:endParaRPr lang="en-US"/>
            </a:p>
          </p:txBody>
        </p:sp>
        <p:sp>
          <p:nvSpPr>
            <p:cNvPr id="12303" name="Line 6"/>
            <p:cNvSpPr>
              <a:spLocks noChangeShapeType="1"/>
            </p:cNvSpPr>
            <p:nvPr/>
          </p:nvSpPr>
          <p:spPr bwMode="auto">
            <a:xfrm flipH="1">
              <a:off x="1526" y="3136"/>
              <a:ext cx="1" cy="25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1099" tIns="65550" rIns="131099" bIns="65550">
              <a:spAutoFit/>
            </a:bodyPr>
            <a:lstStyle/>
            <a:p>
              <a:endParaRPr lang="en-US"/>
            </a:p>
          </p:txBody>
        </p:sp>
        <p:sp>
          <p:nvSpPr>
            <p:cNvPr id="12304" name="Line 7"/>
            <p:cNvSpPr>
              <a:spLocks noChangeShapeType="1"/>
            </p:cNvSpPr>
            <p:nvPr/>
          </p:nvSpPr>
          <p:spPr bwMode="auto">
            <a:xfrm>
              <a:off x="526" y="3136"/>
              <a:ext cx="201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1099" tIns="65550" rIns="131099" bIns="65550">
              <a:spAutoFit/>
            </a:bodyPr>
            <a:lstStyle/>
            <a:p>
              <a:endParaRPr lang="en-US"/>
            </a:p>
          </p:txBody>
        </p:sp>
        <p:sp>
          <p:nvSpPr>
            <p:cNvPr id="12305" name="Rectangle 8"/>
            <p:cNvSpPr>
              <a:spLocks noChangeArrowheads="1"/>
            </p:cNvSpPr>
            <p:nvPr/>
          </p:nvSpPr>
          <p:spPr bwMode="auto">
            <a:xfrm>
              <a:off x="548" y="2937"/>
              <a:ext cx="1599"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1099" tIns="65550" rIns="131099" bIns="65550">
              <a:spAutoFit/>
            </a:bodyPr>
            <a:lstStyle/>
            <a:p>
              <a:pPr defTabSz="1028700"/>
              <a:r>
                <a:rPr kumimoji="1" lang="en-US" sz="2000" b="1" dirty="0"/>
                <a:t>  Routing Table—IP</a:t>
              </a:r>
            </a:p>
            <a:p>
              <a:pPr defTabSz="1028700"/>
              <a:r>
                <a:rPr kumimoji="1" lang="en-US" sz="2000" b="1" dirty="0"/>
                <a:t>      Destination 1   Successor</a:t>
              </a:r>
            </a:p>
            <a:p>
              <a:pPr defTabSz="1028700"/>
              <a:endParaRPr kumimoji="1" lang="en-US" sz="2000" b="1" dirty="0"/>
            </a:p>
          </p:txBody>
        </p:sp>
      </p:grpSp>
      <p:grpSp>
        <p:nvGrpSpPr>
          <p:cNvPr id="3" name="Group 9"/>
          <p:cNvGrpSpPr>
            <a:grpSpLocks/>
          </p:cNvGrpSpPr>
          <p:nvPr/>
        </p:nvGrpSpPr>
        <p:grpSpPr bwMode="auto">
          <a:xfrm>
            <a:off x="1503312" y="4019553"/>
            <a:ext cx="6197600" cy="1323975"/>
            <a:chOff x="2576" y="1990"/>
            <a:chExt cx="2554" cy="741"/>
          </a:xfrm>
        </p:grpSpPr>
        <p:sp>
          <p:nvSpPr>
            <p:cNvPr id="12298" name="AutoShape 10"/>
            <p:cNvSpPr>
              <a:spLocks noChangeArrowheads="1"/>
            </p:cNvSpPr>
            <p:nvPr/>
          </p:nvSpPr>
          <p:spPr bwMode="auto">
            <a:xfrm>
              <a:off x="2576" y="2005"/>
              <a:ext cx="93" cy="222"/>
            </a:xfrm>
            <a:prstGeom prst="roundRect">
              <a:avLst>
                <a:gd name="adj" fmla="val 12495"/>
              </a:avLst>
            </a:prstGeom>
            <a:solidFill>
              <a:srgbClr val="C1CEFF"/>
            </a:solidFill>
            <a:ln w="25400">
              <a:solidFill>
                <a:schemeClr val="tx1"/>
              </a:solidFill>
              <a:round/>
              <a:headEnd/>
              <a:tailEnd/>
            </a:ln>
          </p:spPr>
          <p:txBody>
            <a:bodyPr wrap="none" lIns="103584" tIns="51793" rIns="103584" bIns="51793">
              <a:spAutoFit/>
            </a:bodyPr>
            <a:lstStyle/>
            <a:p>
              <a:endParaRPr lang="en-US"/>
            </a:p>
          </p:txBody>
        </p:sp>
        <p:sp>
          <p:nvSpPr>
            <p:cNvPr id="12299" name="Rectangle 11"/>
            <p:cNvSpPr>
              <a:spLocks noChangeArrowheads="1"/>
            </p:cNvSpPr>
            <p:nvPr/>
          </p:nvSpPr>
          <p:spPr bwMode="auto">
            <a:xfrm>
              <a:off x="2598" y="1990"/>
              <a:ext cx="2532"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p>
              <a:pPr defTabSz="1028700"/>
              <a:r>
                <a:rPr kumimoji="1" lang="en-US" sz="2000" b="1" dirty="0"/>
                <a:t> Topology Table—IP</a:t>
              </a:r>
            </a:p>
            <a:p>
              <a:pPr defTabSz="1028700"/>
              <a:r>
                <a:rPr kumimoji="1" lang="en-US" sz="2000" b="1" dirty="0"/>
                <a:t>       Destination 1     Successor</a:t>
              </a:r>
            </a:p>
            <a:p>
              <a:pPr defTabSz="1028700"/>
              <a:r>
                <a:rPr kumimoji="1" lang="en-US" sz="2000" b="1" dirty="0"/>
                <a:t>       Destination 1     Feasible Successor</a:t>
              </a:r>
            </a:p>
            <a:p>
              <a:pPr defTabSz="1028700"/>
              <a:endParaRPr kumimoji="1" lang="en-US" sz="2000" b="1" dirty="0"/>
            </a:p>
          </p:txBody>
        </p:sp>
        <p:sp>
          <p:nvSpPr>
            <p:cNvPr id="12300" name="Line 12"/>
            <p:cNvSpPr>
              <a:spLocks noChangeShapeType="1"/>
            </p:cNvSpPr>
            <p:nvPr/>
          </p:nvSpPr>
          <p:spPr bwMode="auto">
            <a:xfrm>
              <a:off x="2584" y="2189"/>
              <a:ext cx="247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84" tIns="51793" rIns="103584" bIns="51793">
              <a:spAutoFit/>
            </a:bodyPr>
            <a:lstStyle/>
            <a:p>
              <a:endParaRPr lang="en-US"/>
            </a:p>
          </p:txBody>
        </p:sp>
        <p:sp>
          <p:nvSpPr>
            <p:cNvPr id="12301" name="Line 13"/>
            <p:cNvSpPr>
              <a:spLocks noChangeShapeType="1"/>
            </p:cNvSpPr>
            <p:nvPr/>
          </p:nvSpPr>
          <p:spPr bwMode="auto">
            <a:xfrm>
              <a:off x="3616" y="2205"/>
              <a:ext cx="0" cy="36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84" tIns="51793" rIns="103584" bIns="51793">
              <a:spAutoFit/>
            </a:bodyPr>
            <a:lstStyle/>
            <a:p>
              <a:endParaRPr lang="en-US"/>
            </a:p>
          </p:txBody>
        </p:sp>
      </p:grpSp>
    </p:spTree>
    <p:extLst>
      <p:ext uri="{BB962C8B-B14F-4D97-AF65-F5344CB8AC3E}">
        <p14:creationId xmlns:p14="http://schemas.microsoft.com/office/powerpoint/2010/main" val="598939449"/>
      </p:ext>
    </p:extLst>
  </p:cSld>
  <p:clrMapOvr>
    <a:masterClrMapping/>
  </p:clrMapOvr>
</p:sld>
</file>

<file path=ppt/theme/theme1.xml><?xml version="1.0" encoding="utf-8"?>
<a:theme xmlns:a="http://schemas.openxmlformats.org/drawingml/2006/main" name="Theme6">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1587</TotalTime>
  <Words>1920</Words>
  <Application>Microsoft Office PowerPoint</Application>
  <PresentationFormat>Widescreen</PresentationFormat>
  <Paragraphs>241</Paragraphs>
  <Slides>27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Garamond</vt:lpstr>
      <vt:lpstr>Helvetica</vt:lpstr>
      <vt:lpstr>Tahoma</vt:lpstr>
      <vt:lpstr>Verdana</vt:lpstr>
      <vt:lpstr>Wingdings</vt:lpstr>
      <vt:lpstr>Theme6</vt:lpstr>
      <vt:lpstr>CCNA  (200-125)</vt:lpstr>
      <vt:lpstr>Objectives:</vt:lpstr>
      <vt:lpstr>PowerPoint Presentation</vt:lpstr>
      <vt:lpstr>EIGRP maintains 3 tables</vt:lpstr>
      <vt:lpstr>Comparing EIGRP and IGRP</vt:lpstr>
      <vt:lpstr>EIGRP for IP</vt:lpstr>
      <vt:lpstr>EIGRP Terminology</vt:lpstr>
      <vt:lpstr>EIGRP Tables</vt:lpstr>
      <vt:lpstr>Successor route</vt:lpstr>
      <vt:lpstr>Choosing Routes</vt:lpstr>
      <vt:lpstr>Best Route / Metric Calculation</vt:lpstr>
      <vt:lpstr>Metric Calculation Formula</vt:lpstr>
      <vt:lpstr>Metric Calculation Formula</vt:lpstr>
      <vt:lpstr>Example</vt:lpstr>
      <vt:lpstr>Example</vt:lpstr>
      <vt:lpstr>Configuring EIGRP for IP</vt:lpstr>
      <vt:lpstr>Autonomous System</vt:lpstr>
      <vt:lpstr>Autonomous System (Cont.)</vt:lpstr>
      <vt:lpstr>Routing Protocols Classification</vt:lpstr>
      <vt:lpstr>Redistribution</vt:lpstr>
      <vt:lpstr>Route Path</vt:lpstr>
      <vt:lpstr>Verifying Enhanced IGRP Operation</vt:lpstr>
      <vt:lpstr>Show IP Route</vt:lpstr>
      <vt:lpstr>Configuring EIGRP: Lab- Scenario-1</vt:lpstr>
      <vt:lpstr>Configuring EIGRP</vt:lpstr>
      <vt:lpstr>Configuring EIGRP</vt:lpstr>
      <vt:lpstr>Lab- Scenario-2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Protocols</dc:title>
  <dc:creator>BKH</dc:creator>
  <cp:lastModifiedBy>Dark-Web</cp:lastModifiedBy>
  <cp:revision>143</cp:revision>
  <dcterms:created xsi:type="dcterms:W3CDTF">2013-12-19T18:12:09Z</dcterms:created>
  <dcterms:modified xsi:type="dcterms:W3CDTF">2019-12-23T12:44:23Z</dcterms:modified>
</cp:coreProperties>
</file>