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351" r:id="rId2"/>
    <p:sldId id="283" r:id="rId3"/>
    <p:sldId id="309" r:id="rId4"/>
    <p:sldId id="303" r:id="rId5"/>
    <p:sldId id="310" r:id="rId6"/>
    <p:sldId id="311" r:id="rId7"/>
    <p:sldId id="312" r:id="rId8"/>
    <p:sldId id="313" r:id="rId9"/>
    <p:sldId id="314" r:id="rId10"/>
    <p:sldId id="292" r:id="rId11"/>
    <p:sldId id="304" r:id="rId12"/>
    <p:sldId id="317" r:id="rId13"/>
    <p:sldId id="318" r:id="rId14"/>
    <p:sldId id="319" r:id="rId15"/>
    <p:sldId id="320" r:id="rId16"/>
    <p:sldId id="321" r:id="rId17"/>
    <p:sldId id="322" r:id="rId18"/>
    <p:sldId id="323" r:id="rId19"/>
    <p:sldId id="324" r:id="rId20"/>
    <p:sldId id="325" r:id="rId21"/>
    <p:sldId id="326" r:id="rId22"/>
    <p:sldId id="327" r:id="rId23"/>
    <p:sldId id="328" r:id="rId24"/>
    <p:sldId id="329" r:id="rId25"/>
    <p:sldId id="330" r:id="rId26"/>
    <p:sldId id="331" r:id="rId27"/>
    <p:sldId id="332" r:id="rId28"/>
    <p:sldId id="333" r:id="rId29"/>
    <p:sldId id="334" r:id="rId30"/>
    <p:sldId id="335" r:id="rId31"/>
    <p:sldId id="336" r:id="rId32"/>
    <p:sldId id="337" r:id="rId33"/>
    <p:sldId id="338" r:id="rId34"/>
    <p:sldId id="339" r:id="rId35"/>
    <p:sldId id="340" r:id="rId36"/>
    <p:sldId id="341" r:id="rId37"/>
    <p:sldId id="342" r:id="rId38"/>
    <p:sldId id="343" r:id="rId39"/>
    <p:sldId id="344" r:id="rId40"/>
    <p:sldId id="345" r:id="rId41"/>
    <p:sldId id="346" r:id="rId42"/>
    <p:sldId id="347" r:id="rId43"/>
    <p:sldId id="348" r:id="rId44"/>
    <p:sldId id="349" r:id="rId45"/>
    <p:sldId id="350"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4" d="100"/>
          <a:sy n="114" d="100"/>
        </p:scale>
        <p:origin x="474"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F87266-535C-4CBA-A8B0-5DBD461FA561}" type="datetimeFigureOut">
              <a:rPr lang="en-US" smtClean="0"/>
              <a:pPr/>
              <a:t>12/23/2019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F6B266-7ED2-42FC-BC8F-B2F2DF55BDF2}" type="slidenum">
              <a:rPr lang="en-US" smtClean="0"/>
              <a:pPr/>
              <a:t>‹#›</a:t>
            </a:fld>
            <a:endParaRPr lang="en-US"/>
          </a:p>
        </p:txBody>
      </p:sp>
    </p:spTree>
    <p:extLst>
      <p:ext uri="{BB962C8B-B14F-4D97-AF65-F5344CB8AC3E}">
        <p14:creationId xmlns:p14="http://schemas.microsoft.com/office/powerpoint/2010/main" val="3589590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53E964-D4BD-4BDB-8FA7-6D9D8A5A1A86}" type="slidenum">
              <a:rPr lang="en-US"/>
              <a:pPr/>
              <a:t>3</a:t>
            </a:fld>
            <a:endParaRPr lang="en-US"/>
          </a:p>
        </p:txBody>
      </p:sp>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91D1BB-E452-468F-BB96-C780A299738D}" type="slidenum">
              <a:rPr lang="en-US"/>
              <a:pPr/>
              <a:t>15</a:t>
            </a:fld>
            <a:endParaRPr lang="en-US"/>
          </a:p>
        </p:txBody>
      </p:sp>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93E691-99C2-4EDE-A800-C937259E54B5}" type="slidenum">
              <a:rPr lang="en-US"/>
              <a:pPr/>
              <a:t>16</a:t>
            </a:fld>
            <a:endParaRPr lang="en-US"/>
          </a:p>
        </p:txBody>
      </p:sp>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8B4D6C-6FD9-41DE-A31B-011C9EE622C5}" type="slidenum">
              <a:rPr lang="en-US"/>
              <a:pPr/>
              <a:t>17</a:t>
            </a:fld>
            <a:endParaRPr lang="en-US"/>
          </a:p>
        </p:txBody>
      </p:sp>
      <p:sp>
        <p:nvSpPr>
          <p:cNvPr id="191490" name="Rectangle 2"/>
          <p:cNvSpPr>
            <a:spLocks noGrp="1" noRot="1" noChangeAspect="1" noChangeArrowheads="1" noTextEdit="1"/>
          </p:cNvSpPr>
          <p:nvPr>
            <p:ph type="sldImg"/>
          </p:nvPr>
        </p:nvSpPr>
        <p:spPr>
          <a:ln/>
        </p:spPr>
      </p:sp>
      <p:sp>
        <p:nvSpPr>
          <p:cNvPr id="1914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FC80EF-2723-4E95-A03A-19EC5A381B45}" type="slidenum">
              <a:rPr lang="en-US"/>
              <a:pPr/>
              <a:t>18</a:t>
            </a:fld>
            <a:endParaRPr lang="en-US"/>
          </a:p>
        </p:txBody>
      </p:sp>
      <p:sp>
        <p:nvSpPr>
          <p:cNvPr id="194562" name="Rectangle 2"/>
          <p:cNvSpPr>
            <a:spLocks noGrp="1" noRot="1" noChangeAspect="1" noChangeArrowheads="1" noTextEdit="1"/>
          </p:cNvSpPr>
          <p:nvPr>
            <p:ph type="sldImg"/>
          </p:nvPr>
        </p:nvSpPr>
        <p:spPr>
          <a:ln/>
        </p:spPr>
      </p:sp>
      <p:sp>
        <p:nvSpPr>
          <p:cNvPr id="1945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B074F6-957D-45A6-84C0-F717DFA845E9}" type="slidenum">
              <a:rPr lang="en-US"/>
              <a:pPr/>
              <a:t>33</a:t>
            </a:fld>
            <a:endParaRPr lang="en-US"/>
          </a:p>
        </p:txBody>
      </p:sp>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87154C-4AE1-4977-AB1D-966B82351B1B}" type="slidenum">
              <a:rPr lang="en-US"/>
              <a:pPr/>
              <a:t>5</a:t>
            </a:fld>
            <a:endParaRPr lang="en-US"/>
          </a:p>
        </p:txBody>
      </p:sp>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ED7306-5F1B-4F41-915E-047375834418}" type="slidenum">
              <a:rPr lang="en-US"/>
              <a:pPr/>
              <a:t>6</a:t>
            </a:fld>
            <a:endParaRPr lang="en-US"/>
          </a:p>
        </p:txBody>
      </p:sp>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FFF3EE-89C2-477F-B481-3B4C6F01E23E}" type="slidenum">
              <a:rPr lang="en-US"/>
              <a:pPr/>
              <a:t>7</a:t>
            </a:fld>
            <a:endParaRPr lang="en-US"/>
          </a:p>
        </p:txBody>
      </p:sp>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6F2211-C902-451C-8771-5F1A5FF0F3DB}" type="slidenum">
              <a:rPr lang="en-US"/>
              <a:pPr/>
              <a:t>8</a:t>
            </a:fld>
            <a:endParaRPr lang="en-US"/>
          </a:p>
        </p:txBody>
      </p:sp>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59AD0EE3-E2DD-42CE-934F-533E72B17F06}" type="slidenum">
              <a:rPr lang="en-US"/>
              <a:pPr/>
              <a:t>10</a:t>
            </a:fld>
            <a:endParaRPr lang="en-US"/>
          </a:p>
        </p:txBody>
      </p:sp>
      <p:sp>
        <p:nvSpPr>
          <p:cNvPr id="513026" name="Rectangle 2"/>
          <p:cNvSpPr>
            <a:spLocks noGrp="1" noRot="1" noChangeAspect="1" noChangeArrowheads="1" noTextEdit="1"/>
          </p:cNvSpPr>
          <p:nvPr>
            <p:ph type="sldImg"/>
          </p:nvPr>
        </p:nvSpPr>
        <p:spPr>
          <a:xfrm>
            <a:off x="-31750" y="241300"/>
            <a:ext cx="6977063" cy="3925888"/>
          </a:xfrm>
          <a:ln/>
        </p:spPr>
      </p:sp>
      <p:sp>
        <p:nvSpPr>
          <p:cNvPr id="513027" name="Rectangle 3"/>
          <p:cNvSpPr>
            <a:spLocks noGrp="1" noChangeArrowheads="1"/>
          </p:cNvSpPr>
          <p:nvPr>
            <p:ph type="body" idx="1"/>
          </p:nvPr>
        </p:nvSpPr>
        <p:spPr>
          <a:xfrm>
            <a:off x="396130" y="4305716"/>
            <a:ext cx="5988371" cy="4182695"/>
          </a:xfrm>
        </p:spPr>
        <p:txBody>
          <a:bodyPr/>
          <a:lstStyle/>
          <a:p>
            <a:r>
              <a:rPr lang="en-US"/>
              <a:t>In an HSRP or VRRP group, one router is elected to handle all requests sent to the virtual IP address. With HSRP, this is the active router. An HSRP group has one active router, at least one standby router, and perhaps many listening routers. A VRRP group has one master router and one or more backup routers. </a:t>
            </a:r>
          </a:p>
          <a:p>
            <a:r>
              <a:rPr lang="en-US"/>
              <a:t>MHSRP provides 2 different standby interfaces under one interface. But some DHCP server like Cisco Network Registrar has to take responsibility of assigning the default gateway to one of the virtual IP addresses in a round robin fashion. </a:t>
            </a:r>
          </a:p>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98C491-F194-4E8E-8050-352F762C0E30}" type="slidenum">
              <a:rPr lang="en-US"/>
              <a:pPr/>
              <a:t>12</a:t>
            </a:fld>
            <a:endParaRPr lang="en-US"/>
          </a:p>
        </p:txBody>
      </p:sp>
      <p:sp>
        <p:nvSpPr>
          <p:cNvPr id="183298" name="Rectangle 2"/>
          <p:cNvSpPr>
            <a:spLocks noGrp="1" noRot="1" noChangeAspect="1" noChangeArrowheads="1" noTextEdit="1"/>
          </p:cNvSpPr>
          <p:nvPr>
            <p:ph type="sldImg"/>
          </p:nvPr>
        </p:nvSpPr>
        <p:spPr>
          <a:ln/>
        </p:spPr>
      </p:sp>
      <p:sp>
        <p:nvSpPr>
          <p:cNvPr id="183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C24C74-DA35-452B-B5FD-6B81B2ABFFF2}" type="slidenum">
              <a:rPr lang="en-US"/>
              <a:pPr/>
              <a:t>13</a:t>
            </a:fld>
            <a:endParaRPr lang="en-US"/>
          </a:p>
        </p:txBody>
      </p:sp>
      <p:sp>
        <p:nvSpPr>
          <p:cNvPr id="185346" name="Rectangle 2"/>
          <p:cNvSpPr>
            <a:spLocks noGrp="1" noRot="1" noChangeAspect="1" noChangeArrowheads="1" noTextEdit="1"/>
          </p:cNvSpPr>
          <p:nvPr>
            <p:ph type="sldImg"/>
          </p:nvPr>
        </p:nvSpPr>
        <p:spPr>
          <a:ln/>
        </p:spPr>
      </p:sp>
      <p:sp>
        <p:nvSpPr>
          <p:cNvPr id="185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E6E5D2-94CF-4C10-852F-8DCF046593A2}" type="slidenum">
              <a:rPr lang="en-US"/>
              <a:pPr/>
              <a:t>14</a:t>
            </a:fld>
            <a:endParaRPr lang="en-US"/>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srcRect/>
          <a:stretch>
            <a:fillRect/>
          </a:stretch>
        </p:blipFill>
        <p:spPr bwMode="auto">
          <a:xfrm>
            <a:off x="1" y="1893888"/>
            <a:ext cx="12187767" cy="2449512"/>
          </a:xfrm>
          <a:prstGeom prst="rect">
            <a:avLst/>
          </a:prstGeom>
          <a:noFill/>
          <a:ln w="9525">
            <a:noFill/>
            <a:miter lim="800000"/>
            <a:headEnd/>
            <a:tailEnd/>
          </a:ln>
        </p:spPr>
      </p:pic>
      <p:sp>
        <p:nvSpPr>
          <p:cNvPr id="5" name="Rectangle 3"/>
          <p:cNvSpPr>
            <a:spLocks noChangeArrowheads="1"/>
          </p:cNvSpPr>
          <p:nvPr/>
        </p:nvSpPr>
        <p:spPr bwMode="auto">
          <a:xfrm>
            <a:off x="5998634" y="6670529"/>
            <a:ext cx="2041365" cy="190646"/>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a:solidFill>
                  <a:srgbClr val="D3D3D3"/>
                </a:solidFill>
              </a:rPr>
              <a:t>© 2007 Cisco Systems, Inc. All rights reserved.</a:t>
            </a:r>
          </a:p>
        </p:txBody>
      </p:sp>
      <p:sp>
        <p:nvSpPr>
          <p:cNvPr id="6" name="Rectangle 4"/>
          <p:cNvSpPr>
            <a:spLocks noChangeArrowheads="1"/>
          </p:cNvSpPr>
          <p:nvPr/>
        </p:nvSpPr>
        <p:spPr bwMode="auto">
          <a:xfrm>
            <a:off x="9708947" y="6670529"/>
            <a:ext cx="656371" cy="190646"/>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sp>
        <p:nvSpPr>
          <p:cNvPr id="7" name="Rectangle 6"/>
          <p:cNvSpPr>
            <a:spLocks noChangeArrowheads="1"/>
          </p:cNvSpPr>
          <p:nvPr/>
        </p:nvSpPr>
        <p:spPr bwMode="auto">
          <a:xfrm>
            <a:off x="11566372" y="6624363"/>
            <a:ext cx="322946" cy="236812"/>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438141CB-360E-40E9-9317-ACCA91F305FB}" type="slidenum">
              <a:rPr lang="en-US" sz="1000">
                <a:solidFill>
                  <a:srgbClr val="D3D3D3"/>
                </a:solidFill>
              </a:rPr>
              <a:pPr algn="r" defTabSz="814388">
                <a:lnSpc>
                  <a:spcPct val="100000"/>
                </a:lnSpc>
                <a:defRPr/>
              </a:pPr>
              <a:t>‹#›</a:t>
            </a:fld>
            <a:endParaRPr lang="en-US" sz="1000">
              <a:solidFill>
                <a:srgbClr val="D3D3D3"/>
              </a:solidFill>
            </a:endParaRPr>
          </a:p>
        </p:txBody>
      </p:sp>
      <p:pic>
        <p:nvPicPr>
          <p:cNvPr id="8" name="Picture 9" descr="Cisco_NewLogo"/>
          <p:cNvPicPr>
            <a:picLocks noChangeAspect="1" noChangeArrowheads="1"/>
          </p:cNvPicPr>
          <p:nvPr/>
        </p:nvPicPr>
        <p:blipFill>
          <a:blip r:embed="rId3"/>
          <a:srcRect/>
          <a:stretch>
            <a:fillRect/>
          </a:stretch>
        </p:blipFill>
        <p:spPr bwMode="auto">
          <a:xfrm>
            <a:off x="7310967" y="5940426"/>
            <a:ext cx="4472517" cy="474663"/>
          </a:xfrm>
          <a:prstGeom prst="rect">
            <a:avLst/>
          </a:prstGeom>
          <a:noFill/>
          <a:ln w="9525">
            <a:noFill/>
            <a:miter lim="800000"/>
            <a:headEnd/>
            <a:tailEnd/>
          </a:ln>
        </p:spPr>
      </p:pic>
      <p:pic>
        <p:nvPicPr>
          <p:cNvPr id="9" name="Picture 10" descr="Cisco"/>
          <p:cNvPicPr>
            <a:picLocks noChangeAspect="1" noChangeArrowheads="1"/>
          </p:cNvPicPr>
          <p:nvPr/>
        </p:nvPicPr>
        <p:blipFill>
          <a:blip r:embed="rId4"/>
          <a:srcRect/>
          <a:stretch>
            <a:fillRect/>
          </a:stretch>
        </p:blipFill>
        <p:spPr bwMode="auto">
          <a:xfrm>
            <a:off x="328085" y="119064"/>
            <a:ext cx="1562100" cy="904875"/>
          </a:xfrm>
          <a:prstGeom prst="rect">
            <a:avLst/>
          </a:prstGeom>
          <a:noFill/>
          <a:ln w="9525">
            <a:noFill/>
            <a:miter lim="800000"/>
            <a:headEnd/>
            <a:tailEnd/>
          </a:ln>
        </p:spPr>
      </p:pic>
      <p:sp>
        <p:nvSpPr>
          <p:cNvPr id="10" name="Rectangle 11"/>
          <p:cNvSpPr>
            <a:spLocks noChangeArrowheads="1"/>
          </p:cNvSpPr>
          <p:nvPr/>
        </p:nvSpPr>
        <p:spPr bwMode="auto">
          <a:xfrm>
            <a:off x="1" y="6621188"/>
            <a:ext cx="810259" cy="236812"/>
          </a:xfrm>
          <a:prstGeom prst="rect">
            <a:avLst/>
          </a:prstGeom>
          <a:noFill/>
          <a:ln w="9525">
            <a:noFill/>
            <a:miter lim="800000"/>
            <a:headEnd/>
            <a:tailEnd/>
          </a:ln>
          <a:effectLst/>
        </p:spPr>
        <p:txBody>
          <a:bodyPr wrap="none" lIns="82124" tIns="41061" rIns="82124" bIns="41061" anchor="b" anchorCtr="1">
            <a:spAutoFit/>
          </a:bodyPr>
          <a:lstStyle/>
          <a:p>
            <a:pPr defTabSz="814388">
              <a:defRPr/>
            </a:pPr>
            <a:r>
              <a:rPr lang="en-US" sz="1000"/>
              <a:t>Version 4.0</a:t>
            </a:r>
            <a:endParaRPr lang="en-US"/>
          </a:p>
        </p:txBody>
      </p:sp>
      <p:sp>
        <p:nvSpPr>
          <p:cNvPr id="1247239" name="Rectangle 7"/>
          <p:cNvSpPr>
            <a:spLocks noGrp="1" noChangeArrowheads="1"/>
          </p:cNvSpPr>
          <p:nvPr>
            <p:ph type="ctrTitle"/>
          </p:nvPr>
        </p:nvSpPr>
        <p:spPr bwMode="white">
          <a:xfrm>
            <a:off x="414867" y="2671763"/>
            <a:ext cx="5024967" cy="830262"/>
          </a:xfrm>
          <a:ln/>
        </p:spPr>
        <p:txBody>
          <a:bodyPr anchor="ctr"/>
          <a:lstStyle>
            <a:lvl1pPr>
              <a:defRPr sz="3000" b="0">
                <a:solidFill>
                  <a:srgbClr val="FFFFFF"/>
                </a:solidFill>
              </a:defRPr>
            </a:lvl1pPr>
          </a:lstStyle>
          <a:p>
            <a:r>
              <a:rPr lang="en-US"/>
              <a:t>Click to edit Master title style</a:t>
            </a:r>
          </a:p>
        </p:txBody>
      </p:sp>
      <p:sp>
        <p:nvSpPr>
          <p:cNvPr id="1247240" name="Rectangle 8"/>
          <p:cNvSpPr>
            <a:spLocks noGrp="1" noChangeArrowheads="1"/>
          </p:cNvSpPr>
          <p:nvPr>
            <p:ph type="subTitle" idx="1"/>
          </p:nvPr>
        </p:nvSpPr>
        <p:spPr>
          <a:xfrm>
            <a:off x="414867" y="4672013"/>
            <a:ext cx="5471584"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21234" y="627063"/>
            <a:ext cx="2713567" cy="48450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74185" y="627063"/>
            <a:ext cx="7943849" cy="48450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874184" y="627063"/>
            <a:ext cx="10860616" cy="838200"/>
          </a:xfrm>
        </p:spPr>
        <p:txBody>
          <a:bodyPr/>
          <a:lstStyle/>
          <a:p>
            <a:r>
              <a:rPr lang="en-US"/>
              <a:t>Click to edit Master title style</a:t>
            </a:r>
          </a:p>
        </p:txBody>
      </p:sp>
      <p:sp>
        <p:nvSpPr>
          <p:cNvPr id="3" name="Table Placeholder 2"/>
          <p:cNvSpPr>
            <a:spLocks noGrp="1"/>
          </p:cNvSpPr>
          <p:nvPr>
            <p:ph type="tbl" idx="1"/>
          </p:nvPr>
        </p:nvSpPr>
        <p:spPr>
          <a:xfrm>
            <a:off x="874185" y="1900239"/>
            <a:ext cx="10587567" cy="3571875"/>
          </a:xfrm>
        </p:spPr>
        <p:txBody>
          <a:bodyPr/>
          <a:lstStyle/>
          <a:p>
            <a:pPr lvl="0"/>
            <a:r>
              <a:rPr lang="en-US" noProof="0"/>
              <a:t>Click icon to add table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74185" y="1900239"/>
            <a:ext cx="5192183"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69567" y="1900239"/>
            <a:ext cx="5192184"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74184" y="627063"/>
            <a:ext cx="10860616"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a:t>Slide Title</a:t>
            </a:r>
          </a:p>
        </p:txBody>
      </p:sp>
      <p:sp>
        <p:nvSpPr>
          <p:cNvPr id="1246212" name="Rectangle 4"/>
          <p:cNvSpPr>
            <a:spLocks noChangeArrowheads="1"/>
          </p:cNvSpPr>
          <p:nvPr/>
        </p:nvSpPr>
        <p:spPr bwMode="auto">
          <a:xfrm>
            <a:off x="11566372" y="6624363"/>
            <a:ext cx="322946" cy="236812"/>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E7BB9300-B90A-4EB0-A3A2-013753D0DD77}" type="slidenum">
              <a:rPr lang="en-US" sz="1000">
                <a:solidFill>
                  <a:srgbClr val="D3D3D3"/>
                </a:solidFill>
              </a:rPr>
              <a:pPr algn="r" defTabSz="814388">
                <a:lnSpc>
                  <a:spcPct val="100000"/>
                </a:lnSpc>
                <a:defRPr/>
              </a:pPr>
              <a:t>‹#›</a:t>
            </a:fld>
            <a:endParaRPr lang="en-US" sz="1000">
              <a:solidFill>
                <a:srgbClr val="D3D3D3"/>
              </a:solidFill>
            </a:endParaRPr>
          </a:p>
        </p:txBody>
      </p:sp>
      <p:sp>
        <p:nvSpPr>
          <p:cNvPr id="1028" name="Rectangle 5"/>
          <p:cNvSpPr>
            <a:spLocks noGrp="1" noChangeArrowheads="1"/>
          </p:cNvSpPr>
          <p:nvPr>
            <p:ph type="body" idx="1"/>
          </p:nvPr>
        </p:nvSpPr>
        <p:spPr bwMode="auto">
          <a:xfrm>
            <a:off x="874185" y="1900239"/>
            <a:ext cx="10587567"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pic>
        <p:nvPicPr>
          <p:cNvPr id="1029" name="Picture 6" descr="PPt_TopBand_Artwork"/>
          <p:cNvPicPr>
            <a:picLocks noChangeAspect="1" noChangeArrowheads="1"/>
          </p:cNvPicPr>
          <p:nvPr/>
        </p:nvPicPr>
        <p:blipFill>
          <a:blip r:embed="rId14"/>
          <a:srcRect/>
          <a:stretch>
            <a:fillRect/>
          </a:stretch>
        </p:blipFill>
        <p:spPr bwMode="auto">
          <a:xfrm>
            <a:off x="1" y="0"/>
            <a:ext cx="12187767" cy="685800"/>
          </a:xfrm>
          <a:prstGeom prst="rect">
            <a:avLst/>
          </a:prstGeom>
          <a:noFill/>
          <a:ln w="9525">
            <a:noFill/>
            <a:miter lim="800000"/>
            <a:headEnd/>
            <a:tailEnd/>
          </a:ln>
        </p:spPr>
      </p:pic>
      <p:sp>
        <p:nvSpPr>
          <p:cNvPr id="1246215" name="Rectangle 7"/>
          <p:cNvSpPr>
            <a:spLocks noChangeArrowheads="1"/>
          </p:cNvSpPr>
          <p:nvPr/>
        </p:nvSpPr>
        <p:spPr bwMode="auto">
          <a:xfrm>
            <a:off x="5998634" y="6670529"/>
            <a:ext cx="2041365" cy="190646"/>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a:solidFill>
                  <a:srgbClr val="D3D3D3"/>
                </a:solidFill>
              </a:rPr>
              <a:t>© 2007 Cisco Systems, Inc. All rights reserved.</a:t>
            </a:r>
          </a:p>
        </p:txBody>
      </p:sp>
      <p:sp>
        <p:nvSpPr>
          <p:cNvPr id="1246216" name="Rectangle 8"/>
          <p:cNvSpPr>
            <a:spLocks noChangeArrowheads="1"/>
          </p:cNvSpPr>
          <p:nvPr/>
        </p:nvSpPr>
        <p:spPr bwMode="auto">
          <a:xfrm>
            <a:off x="9708947" y="6670529"/>
            <a:ext cx="656371" cy="190646"/>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814388" rtl="0" eaLnBrk="1" fontAlgn="base" hangingPunct="1">
        <a:lnSpc>
          <a:spcPct val="90000"/>
        </a:lnSpc>
        <a:spcBef>
          <a:spcPct val="0"/>
        </a:spcBef>
        <a:spcAft>
          <a:spcPct val="0"/>
        </a:spcAft>
        <a:defRPr sz="3200" b="1">
          <a:solidFill>
            <a:srgbClr val="708CA1"/>
          </a:solidFill>
          <a:latin typeface="+mj-lt"/>
          <a:ea typeface="+mj-ea"/>
          <a:cs typeface="+mj-cs"/>
        </a:defRPr>
      </a:lvl1pPr>
      <a:lvl2pPr algn="l" defTabSz="814388" rtl="0" eaLnBrk="1" fontAlgn="base" hangingPunct="1">
        <a:lnSpc>
          <a:spcPct val="90000"/>
        </a:lnSpc>
        <a:spcBef>
          <a:spcPct val="0"/>
        </a:spcBef>
        <a:spcAft>
          <a:spcPct val="0"/>
        </a:spcAft>
        <a:defRPr sz="3200" b="1">
          <a:solidFill>
            <a:srgbClr val="708CA1"/>
          </a:solidFill>
          <a:latin typeface="Arial" charset="0"/>
        </a:defRPr>
      </a:lvl2pPr>
      <a:lvl3pPr algn="l" defTabSz="814388" rtl="0" eaLnBrk="1" fontAlgn="base" hangingPunct="1">
        <a:lnSpc>
          <a:spcPct val="90000"/>
        </a:lnSpc>
        <a:spcBef>
          <a:spcPct val="0"/>
        </a:spcBef>
        <a:spcAft>
          <a:spcPct val="0"/>
        </a:spcAft>
        <a:defRPr sz="3200" b="1">
          <a:solidFill>
            <a:srgbClr val="708CA1"/>
          </a:solidFill>
          <a:latin typeface="Arial" charset="0"/>
        </a:defRPr>
      </a:lvl3pPr>
      <a:lvl4pPr algn="l" defTabSz="814388" rtl="0" eaLnBrk="1" fontAlgn="base" hangingPunct="1">
        <a:lnSpc>
          <a:spcPct val="90000"/>
        </a:lnSpc>
        <a:spcBef>
          <a:spcPct val="0"/>
        </a:spcBef>
        <a:spcAft>
          <a:spcPct val="0"/>
        </a:spcAft>
        <a:defRPr sz="3200" b="1">
          <a:solidFill>
            <a:srgbClr val="708CA1"/>
          </a:solidFill>
          <a:latin typeface="Arial" charset="0"/>
        </a:defRPr>
      </a:lvl4pPr>
      <a:lvl5pPr algn="l" defTabSz="814388" rtl="0" eaLnBrk="1" fontAlgn="base" hangingPunct="1">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1" fontAlgn="base" hangingPunct="1">
        <a:lnSpc>
          <a:spcPct val="95000"/>
        </a:lnSpc>
        <a:spcBef>
          <a:spcPct val="35000"/>
        </a:spcBef>
        <a:spcAft>
          <a:spcPct val="0"/>
        </a:spcAft>
        <a:buClr>
          <a:srgbClr val="708CA1"/>
        </a:buClr>
        <a:buChar char="–"/>
        <a:defRPr sz="2000">
          <a:solidFill>
            <a:schemeClr val="tx1"/>
          </a:solidFill>
          <a:latin typeface="+mn-lt"/>
        </a:defRPr>
      </a:lvl2pPr>
      <a:lvl3pPr marL="914400" algn="l" defTabSz="814388" rtl="0" eaLnBrk="1" fontAlgn="base" hangingPunct="1">
        <a:lnSpc>
          <a:spcPct val="95000"/>
        </a:lnSpc>
        <a:spcBef>
          <a:spcPct val="35000"/>
        </a:spcBef>
        <a:spcAft>
          <a:spcPct val="0"/>
        </a:spcAft>
        <a:buClr>
          <a:srgbClr val="708CA1"/>
        </a:buClr>
        <a:buChar char="•"/>
        <a:defRPr sz="2000">
          <a:solidFill>
            <a:schemeClr val="tx1"/>
          </a:solidFill>
          <a:latin typeface="+mn-lt"/>
        </a:defRPr>
      </a:lvl3pPr>
      <a:lvl4pPr marL="1254125" indent="117475" algn="l" defTabSz="814388" rtl="0" eaLnBrk="1" fontAlgn="base" hangingPunct="1">
        <a:lnSpc>
          <a:spcPct val="95000"/>
        </a:lnSpc>
        <a:spcBef>
          <a:spcPct val="35000"/>
        </a:spcBef>
        <a:spcAft>
          <a:spcPct val="0"/>
        </a:spcAft>
        <a:buClr>
          <a:srgbClr val="708CA1"/>
        </a:buClr>
        <a:buChar char="–"/>
        <a:defRPr sz="2000">
          <a:solidFill>
            <a:schemeClr val="tx1"/>
          </a:solidFill>
          <a:latin typeface="+mn-lt"/>
        </a:defRPr>
      </a:lvl4pPr>
      <a:lvl5pPr marL="1604963" indent="223838" algn="l" defTabSz="814388" rtl="0" eaLnBrk="1" fontAlgn="base" hangingPunct="1">
        <a:lnSpc>
          <a:spcPct val="95000"/>
        </a:lnSpc>
        <a:spcBef>
          <a:spcPct val="35000"/>
        </a:spcBef>
        <a:spcAft>
          <a:spcPct val="0"/>
        </a:spcAft>
        <a:buClr>
          <a:srgbClr val="708CA1"/>
        </a:buClr>
        <a:buChar cha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057400"/>
            <a:ext cx="8229600" cy="1894362"/>
          </a:xfrm>
        </p:spPr>
        <p:txBody>
          <a:bodyPr/>
          <a:lstStyle/>
          <a:p>
            <a:r>
              <a:rPr lang="en-US" dirty="0">
                <a:latin typeface="Verdana" pitchFamily="34" charset="0"/>
                <a:ea typeface="Verdana" pitchFamily="34" charset="0"/>
                <a:cs typeface="Verdana" pitchFamily="34" charset="0"/>
              </a:rPr>
              <a:t>CCNA</a:t>
            </a:r>
            <a:br>
              <a:rPr lang="en-US" dirty="0">
                <a:latin typeface="Verdana" pitchFamily="34" charset="0"/>
                <a:ea typeface="Verdana" pitchFamily="34" charset="0"/>
                <a:cs typeface="Verdana" pitchFamily="34" charset="0"/>
              </a:rPr>
            </a:br>
            <a:r>
              <a:rPr lang="en-US" dirty="0">
                <a:latin typeface="Verdana" pitchFamily="34" charset="0"/>
                <a:ea typeface="Verdana" pitchFamily="34" charset="0"/>
                <a:cs typeface="Verdana" pitchFamily="34" charset="0"/>
              </a:rPr>
              <a:t>	(200-125)</a:t>
            </a:r>
          </a:p>
        </p:txBody>
      </p:sp>
      <p:sp>
        <p:nvSpPr>
          <p:cNvPr id="3" name="Subtitle 2"/>
          <p:cNvSpPr>
            <a:spLocks noGrp="1"/>
          </p:cNvSpPr>
          <p:nvPr>
            <p:ph type="subTitle" idx="1"/>
          </p:nvPr>
        </p:nvSpPr>
        <p:spPr>
          <a:xfrm>
            <a:off x="1016000" y="4343400"/>
            <a:ext cx="8229600" cy="1371600"/>
          </a:xfrm>
        </p:spPr>
        <p:txBody>
          <a:bodyPr>
            <a:normAutofit/>
          </a:bodyPr>
          <a:lstStyle/>
          <a:p>
            <a:r>
              <a:rPr lang="en-US" sz="2500" dirty="0">
                <a:latin typeface="Verdana" pitchFamily="34" charset="0"/>
                <a:ea typeface="Verdana" pitchFamily="34" charset="0"/>
                <a:cs typeface="Verdana" pitchFamily="34" charset="0"/>
              </a:rPr>
              <a:t>High Availability and Redundancy</a:t>
            </a:r>
          </a:p>
          <a:p>
            <a:r>
              <a:rPr lang="en-US" sz="2500" dirty="0">
                <a:latin typeface="Verdana" pitchFamily="34" charset="0"/>
                <a:ea typeface="Verdana" pitchFamily="34" charset="0"/>
                <a:cs typeface="Verdana" pitchFamily="34" charset="0"/>
              </a:rPr>
              <a:t>	(HSRP, VRRP, GLBP)</a:t>
            </a:r>
          </a:p>
          <a:p>
            <a:endParaRPr lang="en-US" sz="2500" dirty="0">
              <a:latin typeface="Verdana" pitchFamily="34" charset="0"/>
              <a:ea typeface="Verdana" pitchFamily="34" charset="0"/>
              <a:cs typeface="Verdana" pitchFamily="34" charset="0"/>
            </a:endParaRPr>
          </a:p>
        </p:txBody>
      </p:sp>
      <p:sp>
        <p:nvSpPr>
          <p:cNvPr id="4" name="Text Box 4"/>
          <p:cNvSpPr txBox="1">
            <a:spLocks noChangeArrowheads="1"/>
          </p:cNvSpPr>
          <p:nvPr/>
        </p:nvSpPr>
        <p:spPr bwMode="auto">
          <a:xfrm>
            <a:off x="1482056" y="5455475"/>
            <a:ext cx="4127500" cy="1746248"/>
          </a:xfrm>
          <a:prstGeom prst="rect">
            <a:avLst/>
          </a:prstGeom>
          <a:noFill/>
          <a:ln w="9525">
            <a:noFill/>
            <a:round/>
            <a:headEnd/>
            <a:tailEnd/>
          </a:ln>
        </p:spPr>
        <p:txBody>
          <a:bodyPr lIns="90000" tIns="46800" rIns="90000" bIns="4680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7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b="1" dirty="0">
                <a:solidFill>
                  <a:srgbClr val="4D4D4D"/>
                </a:solidFill>
                <a:ea typeface="SimSun" pitchFamily="2" charset="-122"/>
              </a:rPr>
              <a:t>Instructor: </a:t>
            </a:r>
          </a:p>
          <a:p>
            <a:pPr lvl="1">
              <a:spcBef>
                <a:spcPts val="7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r-PK" sz="1000" b="1" dirty="0">
                <a:solidFill>
                  <a:srgbClr val="4D4D4D"/>
                </a:solidFill>
                <a:ea typeface="SimSun" pitchFamily="2" charset="-122"/>
              </a:rPr>
              <a:t>Muhammad Naeem</a:t>
            </a:r>
            <a:endParaRPr lang="en-US" sz="1000" b="1" dirty="0">
              <a:solidFill>
                <a:srgbClr val="4D4D4D"/>
              </a:solidFill>
              <a:ea typeface="SimSun" pitchFamily="2" charset="-122"/>
            </a:endParaRPr>
          </a:p>
          <a:p>
            <a:pPr lvl="1">
              <a:spcBef>
                <a:spcPts val="7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b="1" dirty="0">
                <a:solidFill>
                  <a:srgbClr val="4D4D4D"/>
                </a:solidFill>
                <a:ea typeface="SimSun" pitchFamily="2" charset="-122"/>
              </a:rPr>
              <a:t>(MSIT/RHCE/CCNP/CCNA/MCSE)</a:t>
            </a:r>
          </a:p>
          <a:p>
            <a:pPr lvl="1">
              <a:spcBef>
                <a:spcPts val="7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b="1" dirty="0">
                <a:solidFill>
                  <a:srgbClr val="4D4D4D"/>
                </a:solidFill>
                <a:ea typeface="SimSun" pitchFamily="2" charset="-122"/>
              </a:rPr>
              <a:t>Cell: 0345-5238281</a:t>
            </a:r>
            <a:endParaRPr lang="ur-PK" sz="1000" b="1" dirty="0">
              <a:solidFill>
                <a:srgbClr val="4D4D4D"/>
              </a:solidFill>
              <a:ea typeface="SimSun" pitchFamily="2" charset="-122"/>
            </a:endParaRPr>
          </a:p>
          <a:p>
            <a:pPr lvl="1">
              <a:spcBef>
                <a:spcPts val="7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000" b="1" dirty="0">
                <a:solidFill>
                  <a:srgbClr val="4D4D4D"/>
                </a:solidFill>
                <a:ea typeface="SimSun" pitchFamily="2" charset="-122"/>
              </a:rPr>
              <a:t>E-Mail:  mna571@yahoo.com</a:t>
            </a:r>
          </a:p>
          <a:p>
            <a:pPr>
              <a:spcBef>
                <a:spcPts val="7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br>
              <a:rPr lang="en-GB" sz="1200" b="1" dirty="0">
                <a:solidFill>
                  <a:srgbClr val="4D4D4D"/>
                </a:solidFill>
                <a:ea typeface="SimSun" pitchFamily="2" charset="-122"/>
              </a:rPr>
            </a:br>
            <a:endParaRPr lang="en-GB" sz="1200" b="1" dirty="0">
              <a:solidFill>
                <a:srgbClr val="4D4D4D"/>
              </a:solidFill>
              <a:ea typeface="SimSun" pitchFamily="2" charset="-122"/>
            </a:endParaRPr>
          </a:p>
        </p:txBody>
      </p:sp>
    </p:spTree>
    <p:extLst>
      <p:ext uri="{BB962C8B-B14F-4D97-AF65-F5344CB8AC3E}">
        <p14:creationId xmlns:p14="http://schemas.microsoft.com/office/powerpoint/2010/main" val="1809244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Rectangle 2"/>
          <p:cNvSpPr>
            <a:spLocks noGrp="1" noChangeArrowheads="1"/>
          </p:cNvSpPr>
          <p:nvPr>
            <p:ph type="title"/>
          </p:nvPr>
        </p:nvSpPr>
        <p:spPr/>
        <p:txBody>
          <a:bodyPr/>
          <a:lstStyle/>
          <a:p>
            <a:r>
              <a:rPr lang="en-US"/>
              <a:t>HSRP</a:t>
            </a:r>
          </a:p>
        </p:txBody>
      </p:sp>
      <p:sp>
        <p:nvSpPr>
          <p:cNvPr id="512003" name="Rectangle 3"/>
          <p:cNvSpPr>
            <a:spLocks noGrp="1" noChangeArrowheads="1"/>
          </p:cNvSpPr>
          <p:nvPr>
            <p:ph type="body" idx="1"/>
          </p:nvPr>
        </p:nvSpPr>
        <p:spPr>
          <a:xfrm>
            <a:off x="609600" y="1905000"/>
            <a:ext cx="10966451" cy="4343400"/>
          </a:xfrm>
        </p:spPr>
        <p:txBody>
          <a:bodyPr/>
          <a:lstStyle/>
          <a:p>
            <a:r>
              <a:rPr lang="en-US" sz="2600" dirty="0"/>
              <a:t>Cisco Proprietary  Protocol</a:t>
            </a:r>
          </a:p>
          <a:p>
            <a:r>
              <a:rPr lang="en-US" sz="2600" dirty="0"/>
              <a:t>A group of routers function as one virtual router by sharing </a:t>
            </a:r>
            <a:r>
              <a:rPr lang="en-US" sz="2600" dirty="0">
                <a:solidFill>
                  <a:schemeClr val="accent2"/>
                </a:solidFill>
              </a:rPr>
              <a:t>ONE</a:t>
            </a:r>
            <a:r>
              <a:rPr lang="en-US" sz="2600" dirty="0"/>
              <a:t> virtual IP address and </a:t>
            </a:r>
            <a:r>
              <a:rPr lang="en-US" sz="2600" dirty="0">
                <a:solidFill>
                  <a:schemeClr val="accent2"/>
                </a:solidFill>
              </a:rPr>
              <a:t>ONE</a:t>
            </a:r>
            <a:r>
              <a:rPr lang="en-US" sz="2600" dirty="0"/>
              <a:t> virtual MAC address</a:t>
            </a:r>
          </a:p>
          <a:p>
            <a:r>
              <a:rPr lang="en-US" sz="2600" dirty="0"/>
              <a:t>One (Active) router performs packet forwarding for local hosts</a:t>
            </a:r>
          </a:p>
          <a:p>
            <a:r>
              <a:rPr lang="en-US" sz="2600" dirty="0"/>
              <a:t>The rest of the routers provide “hot standby” in case the active router fails</a:t>
            </a:r>
          </a:p>
          <a:p>
            <a:r>
              <a:rPr lang="en-US" sz="2600" dirty="0"/>
              <a:t>Standby routers stay idle as far as packet forwarding from the client side is concerned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a:t>Hot Standby Routing Protocol</a:t>
            </a:r>
          </a:p>
        </p:txBody>
      </p:sp>
      <p:sp>
        <p:nvSpPr>
          <p:cNvPr id="3" name="Content Placeholder 2"/>
          <p:cNvSpPr>
            <a:spLocks noGrp="1"/>
          </p:cNvSpPr>
          <p:nvPr>
            <p:ph idx="1"/>
          </p:nvPr>
        </p:nvSpPr>
        <p:spPr>
          <a:xfrm>
            <a:off x="874185" y="1682496"/>
            <a:ext cx="10952055" cy="4949952"/>
          </a:xfrm>
        </p:spPr>
        <p:txBody>
          <a:bodyPr rtlCol="0">
            <a:noAutofit/>
          </a:bodyPr>
          <a:lstStyle/>
          <a:p>
            <a:pPr>
              <a:defRPr/>
            </a:pPr>
            <a:r>
              <a:rPr lang="en-US" sz="2600" dirty="0"/>
              <a:t>Allow several routers to appear as single gateway IP</a:t>
            </a:r>
          </a:p>
          <a:p>
            <a:pPr>
              <a:defRPr/>
            </a:pPr>
            <a:r>
              <a:rPr lang="en-US" sz="2600" dirty="0"/>
              <a:t>Gateway IP for multiple routers is assigned to HSRP group</a:t>
            </a:r>
          </a:p>
          <a:p>
            <a:pPr>
              <a:defRPr/>
            </a:pPr>
            <a:r>
              <a:rPr lang="en-US" sz="2600" dirty="0"/>
              <a:t>To be aware of each Router status, the Routers  exchange Hello </a:t>
            </a:r>
            <a:r>
              <a:rPr lang="en-US" sz="2600" dirty="0" err="1"/>
              <a:t>msgs</a:t>
            </a:r>
            <a:r>
              <a:rPr lang="en-US" sz="2600" dirty="0"/>
              <a:t>.</a:t>
            </a:r>
          </a:p>
          <a:p>
            <a:pPr>
              <a:defRPr/>
            </a:pPr>
            <a:r>
              <a:rPr lang="en-US" sz="2600" dirty="0"/>
              <a:t>Hello </a:t>
            </a:r>
            <a:r>
              <a:rPr lang="en-US" sz="2600" dirty="0" err="1"/>
              <a:t>msg</a:t>
            </a:r>
            <a:r>
              <a:rPr lang="en-US" sz="2600" dirty="0"/>
              <a:t> sent to multicast destination </a:t>
            </a:r>
            <a:r>
              <a:rPr lang="en-US" sz="2600" dirty="0" err="1"/>
              <a:t>addr</a:t>
            </a:r>
            <a:r>
              <a:rPr lang="en-US" sz="2600" dirty="0"/>
              <a:t>: “224.0.0.2 using UDP port 1985”</a:t>
            </a:r>
          </a:p>
          <a:p>
            <a:pPr>
              <a:defRPr/>
            </a:pPr>
            <a:r>
              <a:rPr lang="en-US" sz="2600" dirty="0"/>
              <a:t>Hello </a:t>
            </a:r>
            <a:r>
              <a:rPr lang="en-US" sz="2600" dirty="0" err="1"/>
              <a:t>msg</a:t>
            </a:r>
            <a:r>
              <a:rPr lang="en-US" sz="2600" dirty="0"/>
              <a:t> – Sent out every 3sec</a:t>
            </a:r>
          </a:p>
          <a:p>
            <a:pPr>
              <a:defRPr/>
            </a:pPr>
            <a:r>
              <a:rPr lang="en-US" sz="2600" dirty="0"/>
              <a:t>HSRP group number can be between 0-255, but some catalyst support only 16 groups.</a:t>
            </a:r>
          </a:p>
          <a:p>
            <a:pPr>
              <a:defRPr/>
            </a:pPr>
            <a:r>
              <a:rPr lang="en-US" sz="2600" dirty="0"/>
              <a:t>HSRP groups are locally significant on any interface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5" name="Rectangle 3"/>
          <p:cNvSpPr>
            <a:spLocks noGrp="1" noChangeArrowheads="1"/>
          </p:cNvSpPr>
          <p:nvPr>
            <p:ph type="body" idx="1"/>
          </p:nvPr>
        </p:nvSpPr>
        <p:spPr>
          <a:xfrm>
            <a:off x="203200" y="3791712"/>
            <a:ext cx="4165600" cy="3048000"/>
          </a:xfrm>
        </p:spPr>
        <p:txBody>
          <a:bodyPr/>
          <a:lstStyle/>
          <a:p>
            <a:pPr>
              <a:buFont typeface="Arial" charset="0"/>
              <a:buNone/>
            </a:pPr>
            <a:r>
              <a:rPr lang="en-US" sz="1800" b="1" i="1"/>
              <a:t>One standby router</a:t>
            </a:r>
            <a:r>
              <a:rPr lang="en-US" sz="1800"/>
              <a:t> </a:t>
            </a:r>
          </a:p>
          <a:p>
            <a:r>
              <a:rPr lang="en-US" sz="1800"/>
              <a:t>The backup router in case the active router fails for the subnet. </a:t>
            </a:r>
          </a:p>
          <a:p>
            <a:r>
              <a:rPr lang="en-US" sz="1800"/>
              <a:t>In that case, the standby router becomes the active router and starts forwarding traffic destined to the virtual IP address.</a:t>
            </a:r>
          </a:p>
        </p:txBody>
      </p:sp>
      <p:sp>
        <p:nvSpPr>
          <p:cNvPr id="182278" name="Rectangle 6"/>
          <p:cNvSpPr>
            <a:spLocks noChangeArrowheads="1"/>
          </p:cNvSpPr>
          <p:nvPr/>
        </p:nvSpPr>
        <p:spPr bwMode="auto">
          <a:xfrm>
            <a:off x="406400" y="762000"/>
            <a:ext cx="11379200" cy="457200"/>
          </a:xfrm>
          <a:prstGeom prst="rect">
            <a:avLst/>
          </a:prstGeom>
          <a:solidFill>
            <a:schemeClr val="bg1"/>
          </a:solidFill>
          <a:ln w="38100">
            <a:noFill/>
            <a:miter lim="800000"/>
            <a:headEnd/>
            <a:tailEnd/>
          </a:ln>
          <a:effectLst/>
        </p:spPr>
        <p:txBody>
          <a:bodyPr wrap="none" anchor="ctr"/>
          <a:lstStyle/>
          <a:p>
            <a:endParaRPr lang="en-US"/>
          </a:p>
        </p:txBody>
      </p:sp>
      <p:pic>
        <p:nvPicPr>
          <p:cNvPr id="182279" name="Picture 7" descr="image"/>
          <p:cNvPicPr>
            <a:picLocks noChangeAspect="1" noChangeArrowheads="1"/>
          </p:cNvPicPr>
          <p:nvPr/>
        </p:nvPicPr>
        <p:blipFill>
          <a:blip r:embed="rId3"/>
          <a:srcRect/>
          <a:stretch>
            <a:fillRect/>
          </a:stretch>
        </p:blipFill>
        <p:spPr bwMode="auto">
          <a:xfrm>
            <a:off x="1816608" y="780290"/>
            <a:ext cx="7827264" cy="3053449"/>
          </a:xfrm>
          <a:prstGeom prst="rect">
            <a:avLst/>
          </a:prstGeom>
          <a:noFill/>
        </p:spPr>
      </p:pic>
      <p:sp>
        <p:nvSpPr>
          <p:cNvPr id="182280" name="Rectangle 8"/>
          <p:cNvSpPr>
            <a:spLocks noChangeArrowheads="1"/>
          </p:cNvSpPr>
          <p:nvPr/>
        </p:nvSpPr>
        <p:spPr bwMode="auto">
          <a:xfrm>
            <a:off x="4368800" y="3791712"/>
            <a:ext cx="4165600" cy="2743200"/>
          </a:xfrm>
          <a:prstGeom prst="rect">
            <a:avLst/>
          </a:prstGeom>
          <a:noFill/>
          <a:ln w="9525">
            <a:noFill/>
            <a:miter lim="800000"/>
            <a:headEnd/>
            <a:tailEnd/>
          </a:ln>
          <a:effectLst/>
        </p:spPr>
        <p:txBody>
          <a:bodyPr/>
          <a:lstStyle/>
          <a:p>
            <a:pPr marL="342900" indent="-342900">
              <a:spcBef>
                <a:spcPct val="20000"/>
              </a:spcBef>
              <a:buClr>
                <a:srgbClr val="009999"/>
              </a:buClr>
              <a:buSzPct val="125000"/>
              <a:buFont typeface="Arial" charset="0"/>
              <a:buNone/>
            </a:pPr>
            <a:r>
              <a:rPr lang="en-US" sz="1800" b="1" i="1" dirty="0">
                <a:latin typeface="Arial" charset="0"/>
              </a:rPr>
              <a:t>One virtual router</a:t>
            </a:r>
            <a:r>
              <a:rPr lang="en-US" sz="1800" dirty="0">
                <a:latin typeface="Arial" charset="0"/>
              </a:rPr>
              <a:t> </a:t>
            </a:r>
          </a:p>
          <a:p>
            <a:pPr marL="342900" indent="-342900">
              <a:spcBef>
                <a:spcPct val="20000"/>
              </a:spcBef>
              <a:buClr>
                <a:srgbClr val="009999"/>
              </a:buClr>
              <a:buSzPct val="125000"/>
              <a:buFont typeface="Arial" charset="0"/>
              <a:buChar char="•"/>
            </a:pPr>
            <a:r>
              <a:rPr lang="en-US" sz="1800" dirty="0">
                <a:latin typeface="Arial" charset="0"/>
              </a:rPr>
              <a:t>The virtual router is not an actual router. </a:t>
            </a:r>
          </a:p>
          <a:p>
            <a:pPr marL="342900" indent="-342900">
              <a:spcBef>
                <a:spcPct val="20000"/>
              </a:spcBef>
              <a:buClr>
                <a:srgbClr val="009999"/>
              </a:buClr>
              <a:buSzPct val="125000"/>
              <a:buFont typeface="Arial" charset="0"/>
              <a:buChar char="•"/>
            </a:pPr>
            <a:r>
              <a:rPr lang="en-US" sz="1800" dirty="0">
                <a:latin typeface="Arial" charset="0"/>
              </a:rPr>
              <a:t>Rather, it is a concept of the entire HSRP group acting as one virtual router as far as hosts on the subnet are concerned. </a:t>
            </a:r>
          </a:p>
        </p:txBody>
      </p:sp>
      <p:sp>
        <p:nvSpPr>
          <p:cNvPr id="182281" name="Rectangle 9"/>
          <p:cNvSpPr>
            <a:spLocks noChangeArrowheads="1"/>
          </p:cNvSpPr>
          <p:nvPr/>
        </p:nvSpPr>
        <p:spPr bwMode="auto">
          <a:xfrm>
            <a:off x="8432800" y="3791712"/>
            <a:ext cx="3759200" cy="2438400"/>
          </a:xfrm>
          <a:prstGeom prst="rect">
            <a:avLst/>
          </a:prstGeom>
          <a:noFill/>
          <a:ln w="9525">
            <a:noFill/>
            <a:miter lim="800000"/>
            <a:headEnd/>
            <a:tailEnd/>
          </a:ln>
          <a:effectLst/>
        </p:spPr>
        <p:txBody>
          <a:bodyPr/>
          <a:lstStyle/>
          <a:p>
            <a:pPr marL="342900" indent="-342900">
              <a:spcBef>
                <a:spcPct val="20000"/>
              </a:spcBef>
              <a:buClr>
                <a:srgbClr val="009999"/>
              </a:buClr>
              <a:buSzPct val="125000"/>
              <a:buFont typeface="Arial" charset="0"/>
              <a:buNone/>
            </a:pPr>
            <a:r>
              <a:rPr lang="en-US" sz="1800" b="1" i="1">
                <a:latin typeface="Arial" charset="0"/>
              </a:rPr>
              <a:t>One active router</a:t>
            </a:r>
            <a:r>
              <a:rPr lang="en-US" sz="1800">
                <a:latin typeface="Arial" charset="0"/>
              </a:rPr>
              <a:t> </a:t>
            </a:r>
          </a:p>
          <a:p>
            <a:pPr marL="342900" indent="-342900">
              <a:spcBef>
                <a:spcPct val="20000"/>
              </a:spcBef>
              <a:buClr>
                <a:srgbClr val="009999"/>
              </a:buClr>
              <a:buSzPct val="125000"/>
              <a:buFont typeface="Arial" charset="0"/>
              <a:buChar char="•"/>
            </a:pPr>
            <a:r>
              <a:rPr lang="en-US" sz="1800">
                <a:latin typeface="Arial" charset="0"/>
              </a:rPr>
              <a:t>The active router forwards traffic destined to the virtual IP address.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body" idx="1"/>
          </p:nvPr>
        </p:nvSpPr>
        <p:spPr>
          <a:xfrm>
            <a:off x="406400" y="4395216"/>
            <a:ext cx="11176000" cy="2362200"/>
          </a:xfrm>
        </p:spPr>
        <p:txBody>
          <a:bodyPr/>
          <a:lstStyle/>
          <a:p>
            <a:r>
              <a:rPr lang="en-US" sz="2000" dirty="0"/>
              <a:t>The </a:t>
            </a:r>
            <a:r>
              <a:rPr lang="en-US" sz="2000" b="1" dirty="0"/>
              <a:t>host</a:t>
            </a:r>
            <a:r>
              <a:rPr lang="en-US" sz="2000" dirty="0"/>
              <a:t> connected to the switch sends the packet destined for the </a:t>
            </a:r>
            <a:r>
              <a:rPr lang="en-US" sz="2000" b="1" dirty="0"/>
              <a:t>virtual router</a:t>
            </a:r>
            <a:r>
              <a:rPr lang="en-US" sz="2000" dirty="0"/>
              <a:t>, but in reality the </a:t>
            </a:r>
            <a:r>
              <a:rPr lang="en-US" sz="2000" b="1" dirty="0"/>
              <a:t>active router</a:t>
            </a:r>
            <a:r>
              <a:rPr lang="en-US" sz="2000" dirty="0"/>
              <a:t> does the packet </a:t>
            </a:r>
            <a:r>
              <a:rPr lang="en-US" sz="2000" b="1" dirty="0"/>
              <a:t>forwarding</a:t>
            </a:r>
            <a:r>
              <a:rPr lang="en-US" sz="2000" dirty="0"/>
              <a:t>. </a:t>
            </a:r>
          </a:p>
          <a:p>
            <a:r>
              <a:rPr lang="en-US" sz="2000" b="1" dirty="0"/>
              <a:t>Note</a:t>
            </a:r>
            <a:r>
              <a:rPr lang="en-US" sz="2000" dirty="0"/>
              <a:t>:  </a:t>
            </a:r>
            <a:r>
              <a:rPr lang="en-US" sz="2000" i="1" dirty="0"/>
              <a:t>Additional HSRP member routers—</a:t>
            </a:r>
            <a:r>
              <a:rPr lang="en-US" sz="2000" dirty="0"/>
              <a:t> Other routers are neither active nor standby, but they are configured to participate in the same HSRP group. </a:t>
            </a:r>
          </a:p>
          <a:p>
            <a:pPr lvl="1"/>
            <a:r>
              <a:rPr lang="en-US" sz="2000" dirty="0"/>
              <a:t>They monitor the current active and standby routers and transition into one of those roles if the current router fails for the subnet.</a:t>
            </a:r>
          </a:p>
        </p:txBody>
      </p:sp>
      <p:sp>
        <p:nvSpPr>
          <p:cNvPr id="184323" name="Rectangle 3"/>
          <p:cNvSpPr>
            <a:spLocks noChangeArrowheads="1"/>
          </p:cNvSpPr>
          <p:nvPr/>
        </p:nvSpPr>
        <p:spPr bwMode="auto">
          <a:xfrm>
            <a:off x="406400" y="762000"/>
            <a:ext cx="11379200" cy="457200"/>
          </a:xfrm>
          <a:prstGeom prst="rect">
            <a:avLst/>
          </a:prstGeom>
          <a:solidFill>
            <a:schemeClr val="bg1"/>
          </a:solidFill>
          <a:ln w="38100">
            <a:noFill/>
            <a:miter lim="800000"/>
            <a:headEnd/>
            <a:tailEnd/>
          </a:ln>
          <a:effectLst/>
        </p:spPr>
        <p:txBody>
          <a:bodyPr wrap="none" anchor="ctr"/>
          <a:lstStyle/>
          <a:p>
            <a:endParaRPr lang="en-US"/>
          </a:p>
        </p:txBody>
      </p:sp>
      <p:grpSp>
        <p:nvGrpSpPr>
          <p:cNvPr id="17" name="Group 16"/>
          <p:cNvGrpSpPr/>
          <p:nvPr/>
        </p:nvGrpSpPr>
        <p:grpSpPr>
          <a:xfrm>
            <a:off x="1162304" y="731521"/>
            <a:ext cx="9554464" cy="3560064"/>
            <a:chOff x="406400" y="1"/>
            <a:chExt cx="11176000" cy="3937575"/>
          </a:xfrm>
        </p:grpSpPr>
        <p:pic>
          <p:nvPicPr>
            <p:cNvPr id="184324" name="Picture 4" descr="image"/>
            <p:cNvPicPr>
              <a:picLocks noChangeAspect="1" noChangeArrowheads="1"/>
            </p:cNvPicPr>
            <p:nvPr/>
          </p:nvPicPr>
          <p:blipFill>
            <a:blip r:embed="rId3"/>
            <a:srcRect/>
            <a:stretch>
              <a:fillRect/>
            </a:stretch>
          </p:blipFill>
          <p:spPr bwMode="auto">
            <a:xfrm>
              <a:off x="1524000" y="1"/>
              <a:ext cx="9144000" cy="3567113"/>
            </a:xfrm>
            <a:prstGeom prst="rect">
              <a:avLst/>
            </a:prstGeom>
            <a:noFill/>
          </p:spPr>
        </p:pic>
        <p:sp>
          <p:nvSpPr>
            <p:cNvPr id="184327" name="Line 7"/>
            <p:cNvSpPr>
              <a:spLocks noChangeShapeType="1"/>
            </p:cNvSpPr>
            <p:nvPr/>
          </p:nvSpPr>
          <p:spPr bwMode="auto">
            <a:xfrm>
              <a:off x="4876800" y="685800"/>
              <a:ext cx="0" cy="457200"/>
            </a:xfrm>
            <a:prstGeom prst="line">
              <a:avLst/>
            </a:prstGeom>
            <a:noFill/>
            <a:ln w="38100">
              <a:solidFill>
                <a:srgbClr val="FF0000"/>
              </a:solidFill>
              <a:round/>
              <a:headEnd/>
              <a:tailEnd/>
            </a:ln>
            <a:effectLst/>
          </p:spPr>
          <p:txBody>
            <a:bodyPr/>
            <a:lstStyle/>
            <a:p>
              <a:endParaRPr lang="en-US"/>
            </a:p>
          </p:txBody>
        </p:sp>
        <p:sp>
          <p:nvSpPr>
            <p:cNvPr id="184328" name="Line 8"/>
            <p:cNvSpPr>
              <a:spLocks noChangeShapeType="1"/>
            </p:cNvSpPr>
            <p:nvPr/>
          </p:nvSpPr>
          <p:spPr bwMode="auto">
            <a:xfrm>
              <a:off x="4876800" y="1524000"/>
              <a:ext cx="0" cy="1371600"/>
            </a:xfrm>
            <a:prstGeom prst="line">
              <a:avLst/>
            </a:prstGeom>
            <a:noFill/>
            <a:ln w="38100">
              <a:solidFill>
                <a:srgbClr val="FF0000"/>
              </a:solidFill>
              <a:round/>
              <a:headEnd/>
              <a:tailEnd/>
            </a:ln>
            <a:effectLst/>
          </p:spPr>
          <p:txBody>
            <a:bodyPr/>
            <a:lstStyle/>
            <a:p>
              <a:endParaRPr lang="en-US"/>
            </a:p>
          </p:txBody>
        </p:sp>
        <p:sp>
          <p:nvSpPr>
            <p:cNvPr id="184329" name="Line 9"/>
            <p:cNvSpPr>
              <a:spLocks noChangeShapeType="1"/>
            </p:cNvSpPr>
            <p:nvPr/>
          </p:nvSpPr>
          <p:spPr bwMode="auto">
            <a:xfrm>
              <a:off x="4876800" y="2895600"/>
              <a:ext cx="1727200" cy="0"/>
            </a:xfrm>
            <a:prstGeom prst="line">
              <a:avLst/>
            </a:prstGeom>
            <a:noFill/>
            <a:ln w="38100">
              <a:solidFill>
                <a:srgbClr val="FF0000"/>
              </a:solidFill>
              <a:round/>
              <a:headEnd/>
              <a:tailEnd type="triangle" w="med" len="med"/>
            </a:ln>
            <a:effectLst/>
          </p:spPr>
          <p:txBody>
            <a:bodyPr/>
            <a:lstStyle/>
            <a:p>
              <a:endParaRPr lang="en-US"/>
            </a:p>
          </p:txBody>
        </p:sp>
        <p:sp>
          <p:nvSpPr>
            <p:cNvPr id="184330" name="Rectangle 10"/>
            <p:cNvSpPr>
              <a:spLocks noChangeArrowheads="1"/>
            </p:cNvSpPr>
            <p:nvPr/>
          </p:nvSpPr>
          <p:spPr bwMode="auto">
            <a:xfrm>
              <a:off x="5257800" y="3352801"/>
              <a:ext cx="2971800" cy="584775"/>
            </a:xfrm>
            <a:prstGeom prst="rect">
              <a:avLst/>
            </a:prstGeom>
            <a:solidFill>
              <a:srgbClr val="99CCFF"/>
            </a:solidFill>
            <a:ln w="76200">
              <a:solidFill>
                <a:schemeClr val="tx1"/>
              </a:solidFill>
              <a:miter lim="800000"/>
              <a:headEnd/>
              <a:tailEnd/>
            </a:ln>
            <a:effectLst/>
          </p:spPr>
          <p:txBody>
            <a:bodyPr anchor="ctr">
              <a:spAutoFit/>
            </a:bodyPr>
            <a:lstStyle/>
            <a:p>
              <a:pPr algn="ctr" eaLnBrk="0" hangingPunct="0">
                <a:spcBef>
                  <a:spcPct val="50000"/>
                </a:spcBef>
              </a:pPr>
              <a:r>
                <a:rPr lang="en-US" sz="1600" b="1">
                  <a:latin typeface="Arial" charset="0"/>
                </a:rPr>
                <a:t>172.16.10.110 </a:t>
              </a:r>
              <a:br>
                <a:rPr lang="en-US" sz="1600" b="1">
                  <a:latin typeface="Arial" charset="0"/>
                </a:rPr>
              </a:br>
              <a:r>
                <a:rPr lang="en-US" sz="1600" b="1">
                  <a:latin typeface="Arial" charset="0"/>
                </a:rPr>
                <a:t>0000.0c07.ac01</a:t>
              </a:r>
            </a:p>
          </p:txBody>
        </p:sp>
        <p:sp>
          <p:nvSpPr>
            <p:cNvPr id="184331" name="Text Box 11"/>
            <p:cNvSpPr txBox="1">
              <a:spLocks noChangeArrowheads="1"/>
            </p:cNvSpPr>
            <p:nvPr/>
          </p:nvSpPr>
          <p:spPr bwMode="auto">
            <a:xfrm>
              <a:off x="8839200" y="3352801"/>
              <a:ext cx="2743200" cy="584775"/>
            </a:xfrm>
            <a:prstGeom prst="rect">
              <a:avLst/>
            </a:prstGeom>
            <a:solidFill>
              <a:srgbClr val="FFFFCC"/>
            </a:solidFill>
            <a:ln w="76200">
              <a:solidFill>
                <a:schemeClr val="tx1"/>
              </a:solidFill>
              <a:miter lim="800000"/>
              <a:headEnd/>
              <a:tailEnd/>
            </a:ln>
            <a:effectLst/>
          </p:spPr>
          <p:txBody>
            <a:bodyPr>
              <a:spAutoFit/>
            </a:bodyPr>
            <a:lstStyle/>
            <a:p>
              <a:pPr algn="ctr" eaLnBrk="0" hangingPunct="0">
                <a:spcBef>
                  <a:spcPct val="50000"/>
                </a:spcBef>
              </a:pPr>
              <a:r>
                <a:rPr lang="en-US" sz="1600" b="1">
                  <a:latin typeface="Arial" charset="0"/>
                </a:rPr>
                <a:t>172.16.10.82</a:t>
              </a:r>
              <a:br>
                <a:rPr lang="en-US" sz="1600" b="1">
                  <a:latin typeface="Arial" charset="0"/>
                </a:rPr>
              </a:br>
              <a:r>
                <a:rPr lang="en-US" sz="1600" b="1">
                  <a:latin typeface="Arial" charset="0"/>
                </a:rPr>
                <a:t>0010.f6b3.d000</a:t>
              </a:r>
            </a:p>
          </p:txBody>
        </p:sp>
        <p:sp>
          <p:nvSpPr>
            <p:cNvPr id="184332" name="Text Box 12"/>
            <p:cNvSpPr txBox="1">
              <a:spLocks noChangeArrowheads="1"/>
            </p:cNvSpPr>
            <p:nvPr/>
          </p:nvSpPr>
          <p:spPr bwMode="auto">
            <a:xfrm>
              <a:off x="812800" y="3352801"/>
              <a:ext cx="2743200" cy="584775"/>
            </a:xfrm>
            <a:prstGeom prst="rect">
              <a:avLst/>
            </a:prstGeom>
            <a:solidFill>
              <a:srgbClr val="FFFFCC"/>
            </a:solidFill>
            <a:ln w="76200">
              <a:solidFill>
                <a:schemeClr val="tx1"/>
              </a:solidFill>
              <a:miter lim="800000"/>
              <a:headEnd/>
              <a:tailEnd/>
            </a:ln>
            <a:effectLst/>
          </p:spPr>
          <p:txBody>
            <a:bodyPr>
              <a:spAutoFit/>
            </a:bodyPr>
            <a:lstStyle/>
            <a:p>
              <a:pPr algn="ctr" eaLnBrk="0" hangingPunct="0">
                <a:spcBef>
                  <a:spcPct val="50000"/>
                </a:spcBef>
              </a:pPr>
              <a:r>
                <a:rPr lang="en-US" sz="1600" b="1" dirty="0">
                  <a:latin typeface="Arial" charset="0"/>
                </a:rPr>
                <a:t>172.16.10.169 </a:t>
              </a:r>
              <a:br>
                <a:rPr lang="en-US" sz="1600" b="1" dirty="0">
                  <a:latin typeface="Arial" charset="0"/>
                </a:rPr>
              </a:br>
              <a:r>
                <a:rPr lang="en-US" sz="1600" b="1" dirty="0">
                  <a:latin typeface="Arial" charset="0"/>
                </a:rPr>
                <a:t>0010.0b79.5800</a:t>
              </a:r>
            </a:p>
          </p:txBody>
        </p:sp>
        <p:sp>
          <p:nvSpPr>
            <p:cNvPr id="184334" name="AutoShape 14"/>
            <p:cNvSpPr>
              <a:spLocks noChangeArrowheads="1"/>
            </p:cNvSpPr>
            <p:nvPr/>
          </p:nvSpPr>
          <p:spPr bwMode="auto">
            <a:xfrm>
              <a:off x="6502400" y="152400"/>
              <a:ext cx="2946400" cy="914400"/>
            </a:xfrm>
            <a:prstGeom prst="wedgeRoundRectCallout">
              <a:avLst>
                <a:gd name="adj1" fmla="val -87931"/>
                <a:gd name="adj2" fmla="val -17532"/>
                <a:gd name="adj3" fmla="val 16667"/>
              </a:avLst>
            </a:prstGeom>
            <a:solidFill>
              <a:srgbClr val="99CCFF"/>
            </a:solidFill>
            <a:ln w="38100">
              <a:solidFill>
                <a:srgbClr val="FF0000"/>
              </a:solidFill>
              <a:miter lim="800000"/>
              <a:headEnd/>
              <a:tailEnd/>
            </a:ln>
            <a:effectLst/>
          </p:spPr>
          <p:txBody>
            <a:bodyPr/>
            <a:lstStyle/>
            <a:p>
              <a:pPr algn="ctr"/>
              <a:r>
                <a:rPr lang="en-US" sz="1800" b="1">
                  <a:latin typeface="Arial" charset="0"/>
                </a:rPr>
                <a:t>My default gateway is 172.16.10.110</a:t>
              </a:r>
            </a:p>
          </p:txBody>
        </p:sp>
        <p:sp>
          <p:nvSpPr>
            <p:cNvPr id="184335" name="Text Box 15"/>
            <p:cNvSpPr txBox="1">
              <a:spLocks noChangeArrowheads="1"/>
            </p:cNvSpPr>
            <p:nvPr/>
          </p:nvSpPr>
          <p:spPr bwMode="auto">
            <a:xfrm>
              <a:off x="406400" y="152400"/>
              <a:ext cx="3962400" cy="615553"/>
            </a:xfrm>
            <a:prstGeom prst="rect">
              <a:avLst/>
            </a:prstGeom>
            <a:solidFill>
              <a:srgbClr val="FFCCFF"/>
            </a:solidFill>
            <a:ln w="76200">
              <a:solidFill>
                <a:schemeClr val="tx1"/>
              </a:solidFill>
              <a:miter lim="800000"/>
              <a:headEnd/>
              <a:tailEnd/>
            </a:ln>
            <a:effectLst/>
          </p:spPr>
          <p:txBody>
            <a:bodyPr>
              <a:spAutoFit/>
            </a:bodyPr>
            <a:lstStyle/>
            <a:p>
              <a:pPr eaLnBrk="0" hangingPunct="0">
                <a:spcBef>
                  <a:spcPct val="50000"/>
                </a:spcBef>
              </a:pPr>
              <a:r>
                <a:rPr lang="en-US" sz="2000" b="1">
                  <a:latin typeface="Arial" charset="0"/>
                </a:rPr>
                <a:t>ARP Table</a:t>
              </a:r>
              <a:br>
                <a:rPr lang="en-US" sz="2000" b="1">
                  <a:latin typeface="Arial" charset="0"/>
                </a:rPr>
              </a:br>
              <a:r>
                <a:rPr lang="en-US" sz="1400" b="1">
                  <a:latin typeface="Arial" charset="0"/>
                </a:rPr>
                <a:t>172.16.10.110 =  0000.0c07.ac01</a:t>
              </a:r>
            </a:p>
          </p:txBody>
        </p:sp>
        <p:sp>
          <p:nvSpPr>
            <p:cNvPr id="184336" name="Line 16"/>
            <p:cNvSpPr>
              <a:spLocks noChangeShapeType="1"/>
            </p:cNvSpPr>
            <p:nvPr/>
          </p:nvSpPr>
          <p:spPr bwMode="auto">
            <a:xfrm>
              <a:off x="7518400" y="2895600"/>
              <a:ext cx="1422400" cy="0"/>
            </a:xfrm>
            <a:prstGeom prst="line">
              <a:avLst/>
            </a:prstGeom>
            <a:noFill/>
            <a:ln w="38100">
              <a:solidFill>
                <a:srgbClr val="FF0000"/>
              </a:solidFill>
              <a:round/>
              <a:headEnd/>
              <a:tailEnd type="triangle" w="med" len="med"/>
            </a:ln>
            <a:effectLst/>
          </p:spPr>
          <p:txBody>
            <a:bodyPr/>
            <a:lstStyle/>
            <a:p>
              <a:endParaRPr lang="en-US"/>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body" idx="1"/>
          </p:nvPr>
        </p:nvSpPr>
        <p:spPr>
          <a:xfrm>
            <a:off x="406400" y="3657600"/>
            <a:ext cx="11379200" cy="2743200"/>
          </a:xfrm>
        </p:spPr>
        <p:txBody>
          <a:bodyPr/>
          <a:lstStyle/>
          <a:p>
            <a:r>
              <a:rPr lang="en-US" sz="1800" dirty="0"/>
              <a:t>The </a:t>
            </a:r>
            <a:r>
              <a:rPr lang="en-US" sz="1800" b="1" dirty="0"/>
              <a:t>active router</a:t>
            </a:r>
            <a:r>
              <a:rPr lang="en-US" sz="1800" dirty="0"/>
              <a:t> assumes and maintains its active role through the transmission of </a:t>
            </a:r>
            <a:r>
              <a:rPr lang="en-US" sz="1800" b="1" dirty="0"/>
              <a:t>hello messages (default 3 seconds)</a:t>
            </a:r>
            <a:r>
              <a:rPr lang="en-US" sz="1800" dirty="0"/>
              <a:t>. </a:t>
            </a:r>
          </a:p>
          <a:p>
            <a:r>
              <a:rPr lang="en-US" sz="1800" dirty="0"/>
              <a:t>The hello interval time defines the interval between successive HSRP hello messages sent by active and standby routers. </a:t>
            </a:r>
          </a:p>
          <a:p>
            <a:r>
              <a:rPr lang="en-US" sz="1800" dirty="0"/>
              <a:t>The router with the </a:t>
            </a:r>
            <a:r>
              <a:rPr lang="en-US" sz="1800" b="1" dirty="0"/>
              <a:t>highest standby priority</a:t>
            </a:r>
            <a:r>
              <a:rPr lang="en-US" sz="1800" dirty="0"/>
              <a:t> in the group becomes the </a:t>
            </a:r>
            <a:r>
              <a:rPr lang="en-US" sz="1800" b="1" dirty="0"/>
              <a:t>active router</a:t>
            </a:r>
            <a:r>
              <a:rPr lang="en-US" sz="1800" dirty="0"/>
              <a:t>. </a:t>
            </a:r>
          </a:p>
          <a:p>
            <a:r>
              <a:rPr lang="en-US" sz="1800" dirty="0"/>
              <a:t>The </a:t>
            </a:r>
            <a:r>
              <a:rPr lang="en-US" sz="1800" b="1" dirty="0"/>
              <a:t>default</a:t>
            </a:r>
            <a:r>
              <a:rPr lang="en-US" sz="1800" dirty="0"/>
              <a:t> priority for an HSRP router is </a:t>
            </a:r>
            <a:r>
              <a:rPr lang="en-US" sz="1800" b="1" dirty="0"/>
              <a:t>100</a:t>
            </a:r>
            <a:r>
              <a:rPr lang="en-US" sz="1800" dirty="0"/>
              <a:t>; however, this option is configurable on a per-standby-group basis.</a:t>
            </a:r>
          </a:p>
          <a:p>
            <a:r>
              <a:rPr lang="en-US" sz="1800" dirty="0"/>
              <a:t>When the </a:t>
            </a:r>
            <a:r>
              <a:rPr lang="en-US" sz="1800" b="1" dirty="0"/>
              <a:t>preempt option</a:t>
            </a:r>
            <a:r>
              <a:rPr lang="en-US" sz="1800" dirty="0"/>
              <a:t> is </a:t>
            </a:r>
            <a:r>
              <a:rPr lang="en-US" sz="1800" b="1" dirty="0"/>
              <a:t>not configured</a:t>
            </a:r>
            <a:r>
              <a:rPr lang="en-US" sz="1800" dirty="0"/>
              <a:t>, the </a:t>
            </a:r>
            <a:r>
              <a:rPr lang="en-US" sz="1800" b="1" dirty="0"/>
              <a:t>first router to initialize</a:t>
            </a:r>
            <a:r>
              <a:rPr lang="en-US" sz="1800" dirty="0"/>
              <a:t> HSRP becomes the active router </a:t>
            </a:r>
          </a:p>
        </p:txBody>
      </p:sp>
      <p:sp>
        <p:nvSpPr>
          <p:cNvPr id="186371" name="Rectangle 3"/>
          <p:cNvSpPr>
            <a:spLocks noChangeArrowheads="1"/>
          </p:cNvSpPr>
          <p:nvPr/>
        </p:nvSpPr>
        <p:spPr bwMode="auto">
          <a:xfrm>
            <a:off x="406400" y="762000"/>
            <a:ext cx="11379200" cy="457200"/>
          </a:xfrm>
          <a:prstGeom prst="rect">
            <a:avLst/>
          </a:prstGeom>
          <a:solidFill>
            <a:schemeClr val="bg1"/>
          </a:solidFill>
          <a:ln w="38100">
            <a:noFill/>
            <a:miter lim="800000"/>
            <a:headEnd/>
            <a:tailEnd/>
          </a:ln>
          <a:effectLst/>
        </p:spPr>
        <p:txBody>
          <a:bodyPr wrap="none" anchor="ctr"/>
          <a:lstStyle/>
          <a:p>
            <a:endParaRPr lang="en-US"/>
          </a:p>
        </p:txBody>
      </p:sp>
      <p:grpSp>
        <p:nvGrpSpPr>
          <p:cNvPr id="20" name="Group 19"/>
          <p:cNvGrpSpPr/>
          <p:nvPr/>
        </p:nvGrpSpPr>
        <p:grpSpPr>
          <a:xfrm>
            <a:off x="1182624" y="841249"/>
            <a:ext cx="9241536" cy="2621279"/>
            <a:chOff x="-4181356" y="-1349247"/>
            <a:chExt cx="12625049" cy="3567113"/>
          </a:xfrm>
        </p:grpSpPr>
        <p:grpSp>
          <p:nvGrpSpPr>
            <p:cNvPr id="18" name="Group 17"/>
            <p:cNvGrpSpPr/>
            <p:nvPr/>
          </p:nvGrpSpPr>
          <p:grpSpPr>
            <a:xfrm>
              <a:off x="-4181356" y="-1349247"/>
              <a:ext cx="12625049" cy="3567113"/>
              <a:chOff x="-233180" y="1"/>
              <a:chExt cx="12625049" cy="3567113"/>
            </a:xfrm>
          </p:grpSpPr>
          <p:pic>
            <p:nvPicPr>
              <p:cNvPr id="186372" name="Picture 4" descr="image"/>
              <p:cNvPicPr>
                <a:picLocks noChangeAspect="1" noChangeArrowheads="1"/>
              </p:cNvPicPr>
              <p:nvPr/>
            </p:nvPicPr>
            <p:blipFill>
              <a:blip r:embed="rId3"/>
              <a:srcRect/>
              <a:stretch>
                <a:fillRect/>
              </a:stretch>
            </p:blipFill>
            <p:spPr bwMode="auto">
              <a:xfrm>
                <a:off x="1524000" y="1"/>
                <a:ext cx="9144000" cy="3567113"/>
              </a:xfrm>
              <a:prstGeom prst="rect">
                <a:avLst/>
              </a:prstGeom>
              <a:noFill/>
            </p:spPr>
          </p:pic>
          <p:sp>
            <p:nvSpPr>
              <p:cNvPr id="186373" name="Rectangle 5"/>
              <p:cNvSpPr>
                <a:spLocks noChangeArrowheads="1"/>
              </p:cNvSpPr>
              <p:nvPr/>
            </p:nvSpPr>
            <p:spPr bwMode="auto">
              <a:xfrm>
                <a:off x="4673600" y="2057401"/>
                <a:ext cx="2038663" cy="712013"/>
              </a:xfrm>
              <a:prstGeom prst="rect">
                <a:avLst/>
              </a:prstGeom>
              <a:solidFill>
                <a:srgbClr val="99CCFF"/>
              </a:solidFill>
              <a:ln w="25400">
                <a:solidFill>
                  <a:schemeClr val="tx1"/>
                </a:solidFill>
                <a:miter lim="800000"/>
                <a:headEnd/>
                <a:tailEnd/>
              </a:ln>
              <a:effectLst/>
            </p:spPr>
            <p:txBody>
              <a:bodyPr wrap="square" anchor="ctr">
                <a:spAutoFit/>
              </a:bodyPr>
              <a:lstStyle/>
              <a:p>
                <a:pPr algn="ctr" eaLnBrk="0" hangingPunct="0">
                  <a:spcBef>
                    <a:spcPct val="50000"/>
                  </a:spcBef>
                </a:pPr>
                <a:r>
                  <a:rPr lang="en-US" sz="1400" b="1" dirty="0">
                    <a:latin typeface="Arial" charset="0"/>
                  </a:rPr>
                  <a:t>172.16.10.110 </a:t>
                </a:r>
                <a:br>
                  <a:rPr lang="en-US" sz="1400" b="1" dirty="0">
                    <a:latin typeface="Arial" charset="0"/>
                  </a:rPr>
                </a:br>
                <a:r>
                  <a:rPr lang="en-US" sz="1400" b="1" dirty="0">
                    <a:latin typeface="Arial" charset="0"/>
                  </a:rPr>
                  <a:t>0000.0c07.ac01</a:t>
                </a:r>
              </a:p>
            </p:txBody>
          </p:sp>
          <p:sp>
            <p:nvSpPr>
              <p:cNvPr id="186374" name="Text Box 6"/>
              <p:cNvSpPr txBox="1">
                <a:spLocks noChangeArrowheads="1"/>
              </p:cNvSpPr>
              <p:nvPr/>
            </p:nvSpPr>
            <p:spPr bwMode="auto">
              <a:xfrm>
                <a:off x="10160000" y="2590801"/>
                <a:ext cx="2231869" cy="712013"/>
              </a:xfrm>
              <a:prstGeom prst="rect">
                <a:avLst/>
              </a:prstGeom>
              <a:solidFill>
                <a:srgbClr val="FFFFCC"/>
              </a:solidFill>
              <a:ln w="25400">
                <a:solidFill>
                  <a:schemeClr val="tx1"/>
                </a:solidFill>
                <a:miter lim="800000"/>
                <a:headEnd/>
                <a:tailEnd/>
              </a:ln>
              <a:effectLst/>
            </p:spPr>
            <p:txBody>
              <a:bodyPr wrap="square">
                <a:spAutoFit/>
              </a:bodyPr>
              <a:lstStyle/>
              <a:p>
                <a:pPr algn="ctr" eaLnBrk="0" hangingPunct="0">
                  <a:spcBef>
                    <a:spcPct val="50000"/>
                  </a:spcBef>
                </a:pPr>
                <a:r>
                  <a:rPr lang="en-US" sz="1400" b="1">
                    <a:latin typeface="Arial" charset="0"/>
                  </a:rPr>
                  <a:t>172.16.10.82</a:t>
                </a:r>
                <a:br>
                  <a:rPr lang="en-US" sz="1400" b="1">
                    <a:latin typeface="Arial" charset="0"/>
                  </a:rPr>
                </a:br>
                <a:r>
                  <a:rPr lang="en-US" sz="1400" b="1">
                    <a:latin typeface="Arial" charset="0"/>
                  </a:rPr>
                  <a:t>0010.f6b3.d000</a:t>
                </a:r>
              </a:p>
            </p:txBody>
          </p:sp>
          <p:sp>
            <p:nvSpPr>
              <p:cNvPr id="186375" name="Text Box 7"/>
              <p:cNvSpPr txBox="1">
                <a:spLocks noChangeArrowheads="1"/>
              </p:cNvSpPr>
              <p:nvPr/>
            </p:nvSpPr>
            <p:spPr bwMode="auto">
              <a:xfrm>
                <a:off x="-233180" y="2581276"/>
                <a:ext cx="2468380" cy="712013"/>
              </a:xfrm>
              <a:prstGeom prst="rect">
                <a:avLst/>
              </a:prstGeom>
              <a:solidFill>
                <a:srgbClr val="FFFFCC"/>
              </a:solidFill>
              <a:ln w="25400">
                <a:solidFill>
                  <a:schemeClr val="tx1"/>
                </a:solidFill>
                <a:miter lim="800000"/>
                <a:headEnd/>
                <a:tailEnd/>
              </a:ln>
              <a:effectLst/>
            </p:spPr>
            <p:txBody>
              <a:bodyPr wrap="square">
                <a:spAutoFit/>
              </a:bodyPr>
              <a:lstStyle/>
              <a:p>
                <a:pPr algn="ctr" eaLnBrk="0" hangingPunct="0">
                  <a:spcBef>
                    <a:spcPct val="50000"/>
                  </a:spcBef>
                </a:pPr>
                <a:r>
                  <a:rPr lang="en-US" sz="1400" b="1" dirty="0">
                    <a:latin typeface="Arial" charset="0"/>
                  </a:rPr>
                  <a:t>172.16.10.169 </a:t>
                </a:r>
                <a:br>
                  <a:rPr lang="en-US" sz="1400" b="1" dirty="0">
                    <a:latin typeface="Arial" charset="0"/>
                  </a:rPr>
                </a:br>
                <a:r>
                  <a:rPr lang="en-US" sz="1400" b="1" dirty="0">
                    <a:latin typeface="Arial" charset="0"/>
                  </a:rPr>
                  <a:t>0010.0b79.5800</a:t>
                </a:r>
              </a:p>
            </p:txBody>
          </p:sp>
          <p:sp>
            <p:nvSpPr>
              <p:cNvPr id="186376" name="AutoShape 8"/>
              <p:cNvSpPr>
                <a:spLocks noChangeArrowheads="1"/>
              </p:cNvSpPr>
              <p:nvPr/>
            </p:nvSpPr>
            <p:spPr bwMode="auto">
              <a:xfrm>
                <a:off x="6502400" y="152400"/>
                <a:ext cx="3424419" cy="926029"/>
              </a:xfrm>
              <a:prstGeom prst="wedgeRoundRectCallout">
                <a:avLst>
                  <a:gd name="adj1" fmla="val -87931"/>
                  <a:gd name="adj2" fmla="val -17532"/>
                  <a:gd name="adj3" fmla="val 16667"/>
                </a:avLst>
              </a:prstGeom>
              <a:solidFill>
                <a:srgbClr val="99CCFF"/>
              </a:solidFill>
              <a:ln w="38100">
                <a:solidFill>
                  <a:srgbClr val="FF0000"/>
                </a:solidFill>
                <a:miter lim="800000"/>
                <a:headEnd/>
                <a:tailEnd/>
              </a:ln>
              <a:effectLst/>
            </p:spPr>
            <p:txBody>
              <a:bodyPr/>
              <a:lstStyle/>
              <a:p>
                <a:pPr algn="ctr"/>
                <a:r>
                  <a:rPr lang="en-US" sz="1800" b="1" dirty="0">
                    <a:latin typeface="Arial" charset="0"/>
                  </a:rPr>
                  <a:t>My default gateway is 172.16.10.110</a:t>
                </a:r>
              </a:p>
            </p:txBody>
          </p:sp>
          <p:sp>
            <p:nvSpPr>
              <p:cNvPr id="186377" name="Text Box 9"/>
              <p:cNvSpPr txBox="1">
                <a:spLocks noChangeArrowheads="1"/>
              </p:cNvSpPr>
              <p:nvPr/>
            </p:nvSpPr>
            <p:spPr bwMode="auto">
              <a:xfrm>
                <a:off x="406400" y="152400"/>
                <a:ext cx="3962400" cy="837662"/>
              </a:xfrm>
              <a:prstGeom prst="rect">
                <a:avLst/>
              </a:prstGeom>
              <a:solidFill>
                <a:srgbClr val="FFCCFF"/>
              </a:solidFill>
              <a:ln w="76200">
                <a:solidFill>
                  <a:schemeClr val="tx1"/>
                </a:solidFill>
                <a:miter lim="800000"/>
                <a:headEnd/>
                <a:tailEnd/>
              </a:ln>
              <a:effectLst/>
            </p:spPr>
            <p:txBody>
              <a:bodyPr wrap="square">
                <a:spAutoFit/>
              </a:bodyPr>
              <a:lstStyle/>
              <a:p>
                <a:pPr eaLnBrk="0" hangingPunct="0">
                  <a:spcBef>
                    <a:spcPct val="50000"/>
                  </a:spcBef>
                </a:pPr>
                <a:r>
                  <a:rPr lang="en-US" sz="2000" b="1" dirty="0">
                    <a:latin typeface="Arial" charset="0"/>
                  </a:rPr>
                  <a:t>ARP Table</a:t>
                </a:r>
                <a:br>
                  <a:rPr lang="en-US" sz="2000" b="1" dirty="0">
                    <a:latin typeface="Arial" charset="0"/>
                  </a:rPr>
                </a:br>
                <a:r>
                  <a:rPr lang="en-US" sz="1400" b="1" dirty="0">
                    <a:latin typeface="Arial" charset="0"/>
                  </a:rPr>
                  <a:t>172.16.10.110 =  0000.0c07.ac01</a:t>
                </a:r>
              </a:p>
            </p:txBody>
          </p:sp>
          <p:sp>
            <p:nvSpPr>
              <p:cNvPr id="186378" name="Oval 10"/>
              <p:cNvSpPr>
                <a:spLocks noChangeArrowheads="1"/>
              </p:cNvSpPr>
              <p:nvPr/>
            </p:nvSpPr>
            <p:spPr bwMode="auto">
              <a:xfrm>
                <a:off x="8940800" y="1981200"/>
                <a:ext cx="1219200" cy="609600"/>
              </a:xfrm>
              <a:prstGeom prst="ellipse">
                <a:avLst/>
              </a:prstGeom>
              <a:noFill/>
              <a:ln w="38100">
                <a:solidFill>
                  <a:srgbClr val="FF0000"/>
                </a:solidFill>
                <a:round/>
                <a:headEnd/>
                <a:tailEnd/>
              </a:ln>
              <a:effectLst/>
            </p:spPr>
            <p:txBody>
              <a:bodyPr wrap="none" anchor="ctr"/>
              <a:lstStyle/>
              <a:p>
                <a:endParaRPr lang="en-US"/>
              </a:p>
            </p:txBody>
          </p:sp>
          <p:sp>
            <p:nvSpPr>
              <p:cNvPr id="186380" name="Line 12"/>
              <p:cNvSpPr>
                <a:spLocks noChangeShapeType="1"/>
              </p:cNvSpPr>
              <p:nvPr/>
            </p:nvSpPr>
            <p:spPr bwMode="auto">
              <a:xfrm flipH="1">
                <a:off x="3352800" y="3505200"/>
                <a:ext cx="6807200" cy="0"/>
              </a:xfrm>
              <a:prstGeom prst="line">
                <a:avLst/>
              </a:prstGeom>
              <a:noFill/>
              <a:ln w="38100">
                <a:solidFill>
                  <a:srgbClr val="FF0000"/>
                </a:solidFill>
                <a:round/>
                <a:headEnd type="triangle" w="med" len="med"/>
                <a:tailEnd type="triangle" w="med" len="med"/>
              </a:ln>
              <a:effectLst/>
            </p:spPr>
            <p:txBody>
              <a:bodyPr/>
              <a:lstStyle/>
              <a:p>
                <a:endParaRPr lang="en-US"/>
              </a:p>
            </p:txBody>
          </p:sp>
          <p:sp>
            <p:nvSpPr>
              <p:cNvPr id="186381" name="Text Box 13"/>
              <p:cNvSpPr txBox="1">
                <a:spLocks noChangeArrowheads="1"/>
              </p:cNvSpPr>
              <p:nvPr/>
            </p:nvSpPr>
            <p:spPr bwMode="auto">
              <a:xfrm>
                <a:off x="7010400" y="3124200"/>
                <a:ext cx="2641600" cy="304800"/>
              </a:xfrm>
              <a:prstGeom prst="rect">
                <a:avLst/>
              </a:prstGeom>
              <a:noFill/>
              <a:ln w="38100">
                <a:noFill/>
                <a:miter lim="800000"/>
                <a:headEnd/>
                <a:tailEnd/>
              </a:ln>
              <a:effectLst/>
            </p:spPr>
            <p:txBody>
              <a:bodyPr>
                <a:spAutoFit/>
              </a:bodyPr>
              <a:lstStyle/>
              <a:p>
                <a:pPr>
                  <a:spcBef>
                    <a:spcPct val="50000"/>
                  </a:spcBef>
                </a:pPr>
                <a:r>
                  <a:rPr lang="en-US" sz="1400" b="1" dirty="0">
                    <a:solidFill>
                      <a:srgbClr val="FF0000"/>
                    </a:solidFill>
                    <a:latin typeface="Arial" charset="0"/>
                  </a:rPr>
                  <a:t>HSRP Hello’s: Active</a:t>
                </a:r>
              </a:p>
            </p:txBody>
          </p:sp>
        </p:grpSp>
        <p:sp>
          <p:nvSpPr>
            <p:cNvPr id="186379" name="Line 11"/>
            <p:cNvSpPr>
              <a:spLocks noChangeShapeType="1"/>
            </p:cNvSpPr>
            <p:nvPr/>
          </p:nvSpPr>
          <p:spPr bwMode="auto">
            <a:xfrm flipH="1">
              <a:off x="5626100" y="1765300"/>
              <a:ext cx="0" cy="381000"/>
            </a:xfrm>
            <a:prstGeom prst="line">
              <a:avLst/>
            </a:prstGeom>
            <a:noFill/>
            <a:ln w="38100">
              <a:solidFill>
                <a:srgbClr val="FF0000"/>
              </a:solidFill>
              <a:round/>
              <a:headEnd/>
              <a:tailEnd/>
            </a:ln>
            <a:effectLst/>
          </p:spPr>
          <p:txBody>
            <a:bodyPr/>
            <a:lstStyle/>
            <a:p>
              <a:endParaRPr lang="en-US"/>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1" name="Rectangle 3"/>
          <p:cNvSpPr>
            <a:spLocks noGrp="1" noChangeArrowheads="1"/>
          </p:cNvSpPr>
          <p:nvPr>
            <p:ph type="body" idx="1"/>
          </p:nvPr>
        </p:nvSpPr>
        <p:spPr>
          <a:xfrm>
            <a:off x="508000" y="4165600"/>
            <a:ext cx="11379200" cy="2387600"/>
          </a:xfrm>
        </p:spPr>
        <p:txBody>
          <a:bodyPr/>
          <a:lstStyle/>
          <a:p>
            <a:r>
              <a:rPr lang="en-US" sz="1800" dirty="0"/>
              <a:t>The </a:t>
            </a:r>
            <a:r>
              <a:rPr lang="en-US" sz="1800" b="1" dirty="0"/>
              <a:t>second router</a:t>
            </a:r>
            <a:r>
              <a:rPr lang="en-US" sz="1800" dirty="0"/>
              <a:t> in the HSRP group to initialize or second highest priority is elected as the </a:t>
            </a:r>
            <a:r>
              <a:rPr lang="en-US" sz="1800" b="1" dirty="0"/>
              <a:t>standby router</a:t>
            </a:r>
            <a:r>
              <a:rPr lang="en-US" sz="1800" dirty="0"/>
              <a:t>. </a:t>
            </a:r>
          </a:p>
          <a:p>
            <a:r>
              <a:rPr lang="en-US" sz="1800" dirty="0"/>
              <a:t>The function of the standby router is to </a:t>
            </a:r>
            <a:r>
              <a:rPr lang="en-US" sz="1800" b="1" dirty="0"/>
              <a:t>monitor the operational status of the HSRP group</a:t>
            </a:r>
            <a:r>
              <a:rPr lang="en-US" sz="1800" dirty="0"/>
              <a:t> and to quickly assume packet-forwarding responsibility if the active router becomes inoperable. </a:t>
            </a:r>
          </a:p>
          <a:p>
            <a:r>
              <a:rPr lang="en-US" sz="1800" dirty="0"/>
              <a:t>The standby router </a:t>
            </a:r>
            <a:r>
              <a:rPr lang="en-US" sz="1800" b="1" dirty="0"/>
              <a:t>also transmits hello messages</a:t>
            </a:r>
            <a:r>
              <a:rPr lang="en-US" sz="1800" dirty="0"/>
              <a:t> to inform all other routers in the group of its </a:t>
            </a:r>
            <a:r>
              <a:rPr lang="en-US" sz="1800" b="1" dirty="0"/>
              <a:t>standby router role</a:t>
            </a:r>
            <a:r>
              <a:rPr lang="en-US" sz="1800" dirty="0"/>
              <a:t> and status.</a:t>
            </a:r>
          </a:p>
        </p:txBody>
      </p:sp>
      <p:grpSp>
        <p:nvGrpSpPr>
          <p:cNvPr id="17" name="Group 16"/>
          <p:cNvGrpSpPr/>
          <p:nvPr/>
        </p:nvGrpSpPr>
        <p:grpSpPr>
          <a:xfrm>
            <a:off x="851916" y="761493"/>
            <a:ext cx="10412984" cy="2985007"/>
            <a:chOff x="0" y="1"/>
            <a:chExt cx="12192000" cy="3567113"/>
          </a:xfrm>
        </p:grpSpPr>
        <p:sp>
          <p:nvSpPr>
            <p:cNvPr id="145412" name="Rectangle 4"/>
            <p:cNvSpPr>
              <a:spLocks noChangeArrowheads="1"/>
            </p:cNvSpPr>
            <p:nvPr/>
          </p:nvSpPr>
          <p:spPr bwMode="auto">
            <a:xfrm>
              <a:off x="406400" y="762000"/>
              <a:ext cx="11379200" cy="457200"/>
            </a:xfrm>
            <a:prstGeom prst="rect">
              <a:avLst/>
            </a:prstGeom>
            <a:solidFill>
              <a:schemeClr val="bg1"/>
            </a:solidFill>
            <a:ln w="38100">
              <a:noFill/>
              <a:miter lim="800000"/>
              <a:headEnd/>
              <a:tailEnd/>
            </a:ln>
            <a:effectLst/>
          </p:spPr>
          <p:txBody>
            <a:bodyPr wrap="none" anchor="ctr"/>
            <a:lstStyle/>
            <a:p>
              <a:endParaRPr lang="en-US"/>
            </a:p>
          </p:txBody>
        </p:sp>
        <p:pic>
          <p:nvPicPr>
            <p:cNvPr id="145413" name="Picture 5" descr="image"/>
            <p:cNvPicPr>
              <a:picLocks noChangeAspect="1" noChangeArrowheads="1"/>
            </p:cNvPicPr>
            <p:nvPr/>
          </p:nvPicPr>
          <p:blipFill>
            <a:blip r:embed="rId3"/>
            <a:srcRect/>
            <a:stretch>
              <a:fillRect/>
            </a:stretch>
          </p:blipFill>
          <p:spPr bwMode="auto">
            <a:xfrm>
              <a:off x="1524000" y="1"/>
              <a:ext cx="9144000" cy="3567113"/>
            </a:xfrm>
            <a:prstGeom prst="rect">
              <a:avLst/>
            </a:prstGeom>
            <a:noFill/>
          </p:spPr>
        </p:pic>
        <p:sp>
          <p:nvSpPr>
            <p:cNvPr id="145417" name="Rectangle 9"/>
            <p:cNvSpPr>
              <a:spLocks noChangeArrowheads="1"/>
            </p:cNvSpPr>
            <p:nvPr/>
          </p:nvSpPr>
          <p:spPr bwMode="auto">
            <a:xfrm>
              <a:off x="4673600" y="2057401"/>
              <a:ext cx="2032000" cy="542925"/>
            </a:xfrm>
            <a:prstGeom prst="rect">
              <a:avLst/>
            </a:prstGeom>
            <a:solidFill>
              <a:srgbClr val="99CCFF"/>
            </a:solidFill>
            <a:ln w="25400">
              <a:solidFill>
                <a:schemeClr val="tx1"/>
              </a:solidFill>
              <a:miter lim="800000"/>
              <a:headEnd/>
              <a:tailEnd/>
            </a:ln>
            <a:effectLst/>
          </p:spPr>
          <p:txBody>
            <a:bodyPr anchor="ctr">
              <a:spAutoFit/>
            </a:bodyPr>
            <a:lstStyle/>
            <a:p>
              <a:pPr algn="ctr" eaLnBrk="0" hangingPunct="0">
                <a:spcBef>
                  <a:spcPct val="50000"/>
                </a:spcBef>
              </a:pPr>
              <a:r>
                <a:rPr lang="en-US" sz="1400" b="1">
                  <a:latin typeface="Arial" charset="0"/>
                </a:rPr>
                <a:t>172.16.10.110 </a:t>
              </a:r>
              <a:br>
                <a:rPr lang="en-US" sz="1400" b="1">
                  <a:latin typeface="Arial" charset="0"/>
                </a:rPr>
              </a:br>
              <a:r>
                <a:rPr lang="en-US" sz="1400" b="1">
                  <a:latin typeface="Arial" charset="0"/>
                </a:rPr>
                <a:t>0000.0c07.ac01</a:t>
              </a:r>
            </a:p>
          </p:txBody>
        </p:sp>
        <p:sp>
          <p:nvSpPr>
            <p:cNvPr id="145418" name="Text Box 10"/>
            <p:cNvSpPr txBox="1">
              <a:spLocks noChangeArrowheads="1"/>
            </p:cNvSpPr>
            <p:nvPr/>
          </p:nvSpPr>
          <p:spPr bwMode="auto">
            <a:xfrm>
              <a:off x="10160000" y="2590801"/>
              <a:ext cx="2032000" cy="542925"/>
            </a:xfrm>
            <a:prstGeom prst="rect">
              <a:avLst/>
            </a:prstGeom>
            <a:solidFill>
              <a:srgbClr val="FFFFCC"/>
            </a:solidFill>
            <a:ln w="25400">
              <a:solidFill>
                <a:schemeClr val="tx1"/>
              </a:solidFill>
              <a:miter lim="800000"/>
              <a:headEnd/>
              <a:tailEnd/>
            </a:ln>
            <a:effectLst/>
          </p:spPr>
          <p:txBody>
            <a:bodyPr>
              <a:spAutoFit/>
            </a:bodyPr>
            <a:lstStyle/>
            <a:p>
              <a:pPr algn="ctr" eaLnBrk="0" hangingPunct="0">
                <a:spcBef>
                  <a:spcPct val="50000"/>
                </a:spcBef>
              </a:pPr>
              <a:r>
                <a:rPr lang="en-US" sz="1400" b="1" dirty="0">
                  <a:latin typeface="Arial" charset="0"/>
                </a:rPr>
                <a:t>172.16.10.82</a:t>
              </a:r>
              <a:br>
                <a:rPr lang="en-US" sz="1400" b="1" dirty="0">
                  <a:latin typeface="Arial" charset="0"/>
                </a:rPr>
              </a:br>
              <a:r>
                <a:rPr lang="en-US" sz="1400" b="1" dirty="0">
                  <a:latin typeface="Arial" charset="0"/>
                </a:rPr>
                <a:t>0010.f6b3.d000</a:t>
              </a:r>
            </a:p>
          </p:txBody>
        </p:sp>
        <p:sp>
          <p:nvSpPr>
            <p:cNvPr id="145419" name="Text Box 11"/>
            <p:cNvSpPr txBox="1">
              <a:spLocks noChangeArrowheads="1"/>
            </p:cNvSpPr>
            <p:nvPr/>
          </p:nvSpPr>
          <p:spPr bwMode="auto">
            <a:xfrm>
              <a:off x="0" y="2581276"/>
              <a:ext cx="2235200" cy="542925"/>
            </a:xfrm>
            <a:prstGeom prst="rect">
              <a:avLst/>
            </a:prstGeom>
            <a:solidFill>
              <a:srgbClr val="FFFFCC"/>
            </a:solidFill>
            <a:ln w="25400">
              <a:solidFill>
                <a:schemeClr val="tx1"/>
              </a:solidFill>
              <a:miter lim="800000"/>
              <a:headEnd/>
              <a:tailEnd/>
            </a:ln>
            <a:effectLst/>
          </p:spPr>
          <p:txBody>
            <a:bodyPr>
              <a:spAutoFit/>
            </a:bodyPr>
            <a:lstStyle/>
            <a:p>
              <a:pPr algn="ctr" eaLnBrk="0" hangingPunct="0">
                <a:spcBef>
                  <a:spcPct val="50000"/>
                </a:spcBef>
              </a:pPr>
              <a:r>
                <a:rPr lang="en-US" sz="1400" b="1">
                  <a:latin typeface="Arial" charset="0"/>
                </a:rPr>
                <a:t>172.16.10.169 </a:t>
              </a:r>
              <a:br>
                <a:rPr lang="en-US" sz="1400" b="1">
                  <a:latin typeface="Arial" charset="0"/>
                </a:rPr>
              </a:br>
              <a:r>
                <a:rPr lang="en-US" sz="1400" b="1">
                  <a:latin typeface="Arial" charset="0"/>
                </a:rPr>
                <a:t>0010.0b79.5800</a:t>
              </a:r>
            </a:p>
          </p:txBody>
        </p:sp>
        <p:sp>
          <p:nvSpPr>
            <p:cNvPr id="145420" name="AutoShape 12"/>
            <p:cNvSpPr>
              <a:spLocks noChangeArrowheads="1"/>
            </p:cNvSpPr>
            <p:nvPr/>
          </p:nvSpPr>
          <p:spPr bwMode="auto">
            <a:xfrm>
              <a:off x="6502400" y="152400"/>
              <a:ext cx="2946400" cy="914400"/>
            </a:xfrm>
            <a:prstGeom prst="wedgeRoundRectCallout">
              <a:avLst>
                <a:gd name="adj1" fmla="val -87931"/>
                <a:gd name="adj2" fmla="val -17532"/>
                <a:gd name="adj3" fmla="val 16667"/>
              </a:avLst>
            </a:prstGeom>
            <a:solidFill>
              <a:srgbClr val="99CCFF"/>
            </a:solidFill>
            <a:ln w="38100">
              <a:solidFill>
                <a:srgbClr val="FF0000"/>
              </a:solidFill>
              <a:miter lim="800000"/>
              <a:headEnd/>
              <a:tailEnd/>
            </a:ln>
            <a:effectLst/>
          </p:spPr>
          <p:txBody>
            <a:bodyPr/>
            <a:lstStyle/>
            <a:p>
              <a:pPr algn="ctr"/>
              <a:r>
                <a:rPr lang="en-US" sz="1800" b="1">
                  <a:latin typeface="Arial" charset="0"/>
                </a:rPr>
                <a:t>My default gateway is 172.16.10.110</a:t>
              </a:r>
            </a:p>
          </p:txBody>
        </p:sp>
        <p:sp>
          <p:nvSpPr>
            <p:cNvPr id="145421" name="Text Box 13"/>
            <p:cNvSpPr txBox="1">
              <a:spLocks noChangeArrowheads="1"/>
            </p:cNvSpPr>
            <p:nvPr/>
          </p:nvSpPr>
          <p:spPr bwMode="auto">
            <a:xfrm>
              <a:off x="406400" y="152400"/>
              <a:ext cx="3962400" cy="615553"/>
            </a:xfrm>
            <a:prstGeom prst="rect">
              <a:avLst/>
            </a:prstGeom>
            <a:solidFill>
              <a:srgbClr val="FFCCFF"/>
            </a:solidFill>
            <a:ln w="76200">
              <a:solidFill>
                <a:schemeClr val="tx1"/>
              </a:solidFill>
              <a:miter lim="800000"/>
              <a:headEnd/>
              <a:tailEnd/>
            </a:ln>
            <a:effectLst/>
          </p:spPr>
          <p:txBody>
            <a:bodyPr>
              <a:spAutoFit/>
            </a:bodyPr>
            <a:lstStyle/>
            <a:p>
              <a:pPr eaLnBrk="0" hangingPunct="0">
                <a:spcBef>
                  <a:spcPct val="50000"/>
                </a:spcBef>
              </a:pPr>
              <a:r>
                <a:rPr lang="en-US" sz="2000" b="1">
                  <a:latin typeface="Arial" charset="0"/>
                </a:rPr>
                <a:t>ARP Table</a:t>
              </a:r>
              <a:br>
                <a:rPr lang="en-US" sz="2000" b="1">
                  <a:latin typeface="Arial" charset="0"/>
                </a:rPr>
              </a:br>
              <a:r>
                <a:rPr lang="en-US" sz="1400" b="1">
                  <a:latin typeface="Arial" charset="0"/>
                </a:rPr>
                <a:t>172.16.10.110 =  0000.0c07.ac01</a:t>
              </a:r>
            </a:p>
          </p:txBody>
        </p:sp>
        <p:sp>
          <p:nvSpPr>
            <p:cNvPr id="145423" name="Oval 15"/>
            <p:cNvSpPr>
              <a:spLocks noChangeArrowheads="1"/>
            </p:cNvSpPr>
            <p:nvPr/>
          </p:nvSpPr>
          <p:spPr bwMode="auto">
            <a:xfrm>
              <a:off x="2540000" y="1981200"/>
              <a:ext cx="1219200" cy="609600"/>
            </a:xfrm>
            <a:prstGeom prst="ellipse">
              <a:avLst/>
            </a:prstGeom>
            <a:noFill/>
            <a:ln w="38100">
              <a:solidFill>
                <a:srgbClr val="FF0000"/>
              </a:solidFill>
              <a:round/>
              <a:headEnd/>
              <a:tailEnd/>
            </a:ln>
            <a:effectLst/>
          </p:spPr>
          <p:txBody>
            <a:bodyPr wrap="none" anchor="ctr"/>
            <a:lstStyle/>
            <a:p>
              <a:endParaRPr lang="en-US"/>
            </a:p>
          </p:txBody>
        </p:sp>
        <p:sp>
          <p:nvSpPr>
            <p:cNvPr id="145426" name="Line 18"/>
            <p:cNvSpPr>
              <a:spLocks noChangeShapeType="1"/>
            </p:cNvSpPr>
            <p:nvPr/>
          </p:nvSpPr>
          <p:spPr bwMode="auto">
            <a:xfrm flipH="1">
              <a:off x="3048000" y="3124200"/>
              <a:ext cx="0" cy="381000"/>
            </a:xfrm>
            <a:prstGeom prst="line">
              <a:avLst/>
            </a:prstGeom>
            <a:noFill/>
            <a:ln w="38100">
              <a:solidFill>
                <a:srgbClr val="FF0000"/>
              </a:solidFill>
              <a:round/>
              <a:headEnd/>
              <a:tailEnd/>
            </a:ln>
            <a:effectLst/>
          </p:spPr>
          <p:txBody>
            <a:bodyPr/>
            <a:lstStyle/>
            <a:p>
              <a:endParaRPr lang="en-US"/>
            </a:p>
          </p:txBody>
        </p:sp>
        <p:sp>
          <p:nvSpPr>
            <p:cNvPr id="145427" name="Line 19"/>
            <p:cNvSpPr>
              <a:spLocks noChangeShapeType="1"/>
            </p:cNvSpPr>
            <p:nvPr/>
          </p:nvSpPr>
          <p:spPr bwMode="auto">
            <a:xfrm flipH="1">
              <a:off x="1727200" y="3505200"/>
              <a:ext cx="6807200" cy="0"/>
            </a:xfrm>
            <a:prstGeom prst="line">
              <a:avLst/>
            </a:prstGeom>
            <a:noFill/>
            <a:ln w="38100">
              <a:solidFill>
                <a:srgbClr val="FF0000"/>
              </a:solidFill>
              <a:round/>
              <a:headEnd type="triangle" w="med" len="med"/>
              <a:tailEnd type="triangle" w="med" len="med"/>
            </a:ln>
            <a:effectLst/>
          </p:spPr>
          <p:txBody>
            <a:bodyPr/>
            <a:lstStyle/>
            <a:p>
              <a:endParaRPr lang="en-US"/>
            </a:p>
          </p:txBody>
        </p:sp>
        <p:sp>
          <p:nvSpPr>
            <p:cNvPr id="145428" name="Text Box 20"/>
            <p:cNvSpPr txBox="1">
              <a:spLocks noChangeArrowheads="1"/>
            </p:cNvSpPr>
            <p:nvPr/>
          </p:nvSpPr>
          <p:spPr bwMode="auto">
            <a:xfrm>
              <a:off x="3149600" y="3124200"/>
              <a:ext cx="3149600" cy="304800"/>
            </a:xfrm>
            <a:prstGeom prst="rect">
              <a:avLst/>
            </a:prstGeom>
            <a:noFill/>
            <a:ln w="38100">
              <a:noFill/>
              <a:miter lim="800000"/>
              <a:headEnd/>
              <a:tailEnd/>
            </a:ln>
            <a:effectLst/>
          </p:spPr>
          <p:txBody>
            <a:bodyPr>
              <a:spAutoFit/>
            </a:bodyPr>
            <a:lstStyle/>
            <a:p>
              <a:pPr>
                <a:spcBef>
                  <a:spcPct val="50000"/>
                </a:spcBef>
              </a:pPr>
              <a:r>
                <a:rPr lang="en-US" sz="1400" b="1" dirty="0">
                  <a:solidFill>
                    <a:srgbClr val="FF0000"/>
                  </a:solidFill>
                  <a:latin typeface="Arial" charset="0"/>
                </a:rPr>
                <a:t>HSRP Hello’s: Standby</a:t>
              </a: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body" idx="1"/>
          </p:nvPr>
        </p:nvSpPr>
        <p:spPr>
          <a:xfrm>
            <a:off x="508000" y="4267200"/>
            <a:ext cx="11379200" cy="2340864"/>
          </a:xfrm>
        </p:spPr>
        <p:txBody>
          <a:bodyPr/>
          <a:lstStyle/>
          <a:p>
            <a:pPr>
              <a:lnSpc>
                <a:spcPct val="90000"/>
              </a:lnSpc>
            </a:pPr>
            <a:r>
              <a:rPr lang="en-US" sz="1800" dirty="0"/>
              <a:t>The </a:t>
            </a:r>
            <a:r>
              <a:rPr lang="en-US" sz="1800" b="1" dirty="0"/>
              <a:t>virtual router</a:t>
            </a:r>
            <a:r>
              <a:rPr lang="en-US" sz="1800" dirty="0"/>
              <a:t> presents a consistent available router (default gateway) to the hosts. </a:t>
            </a:r>
          </a:p>
          <a:p>
            <a:pPr>
              <a:lnSpc>
                <a:spcPct val="90000"/>
              </a:lnSpc>
            </a:pPr>
            <a:r>
              <a:rPr lang="en-US" sz="1800" dirty="0"/>
              <a:t>The virtual router is assigned its </a:t>
            </a:r>
            <a:r>
              <a:rPr lang="en-US" sz="1800" b="1" dirty="0"/>
              <a:t>own IP address and virtual MAC address</a:t>
            </a:r>
            <a:r>
              <a:rPr lang="en-US" sz="1800" dirty="0"/>
              <a:t>; however, the </a:t>
            </a:r>
            <a:r>
              <a:rPr lang="en-US" sz="1800" b="1" dirty="0"/>
              <a:t>active router</a:t>
            </a:r>
            <a:r>
              <a:rPr lang="en-US" sz="1800" dirty="0"/>
              <a:t> acting as the virtual router actually forwards the packets.</a:t>
            </a:r>
          </a:p>
          <a:p>
            <a:pPr>
              <a:lnSpc>
                <a:spcPct val="90000"/>
              </a:lnSpc>
            </a:pPr>
            <a:r>
              <a:rPr lang="en-US" sz="1800" b="1" dirty="0"/>
              <a:t>Additional HSRP member routers</a:t>
            </a:r>
            <a:r>
              <a:rPr lang="en-US" sz="1800" dirty="0"/>
              <a:t>:  These routers in listen state monitor the hello messages but do not respond. </a:t>
            </a:r>
          </a:p>
          <a:p>
            <a:pPr lvl="1">
              <a:lnSpc>
                <a:spcPct val="90000"/>
              </a:lnSpc>
            </a:pPr>
            <a:r>
              <a:rPr lang="en-US" sz="1800" dirty="0"/>
              <a:t>Do forward any packets addressed to the routers' IP addresses. </a:t>
            </a:r>
          </a:p>
          <a:p>
            <a:pPr lvl="1">
              <a:lnSpc>
                <a:spcPct val="90000"/>
              </a:lnSpc>
            </a:pPr>
            <a:r>
              <a:rPr lang="en-US" sz="1800" dirty="0"/>
              <a:t>Do </a:t>
            </a:r>
            <a:r>
              <a:rPr lang="en-US" sz="1800" u="sng" dirty="0"/>
              <a:t>not</a:t>
            </a:r>
            <a:r>
              <a:rPr lang="en-US" sz="1800" dirty="0"/>
              <a:t> forward packets destined for the virtual router because they are not the active router.</a:t>
            </a:r>
          </a:p>
        </p:txBody>
      </p:sp>
      <p:grpSp>
        <p:nvGrpSpPr>
          <p:cNvPr id="14" name="Group 13"/>
          <p:cNvGrpSpPr/>
          <p:nvPr/>
        </p:nvGrpSpPr>
        <p:grpSpPr>
          <a:xfrm>
            <a:off x="670560" y="792481"/>
            <a:ext cx="10570464" cy="3401567"/>
            <a:chOff x="0" y="1"/>
            <a:chExt cx="12192000" cy="3567113"/>
          </a:xfrm>
        </p:grpSpPr>
        <p:sp>
          <p:nvSpPr>
            <p:cNvPr id="188419" name="Rectangle 3"/>
            <p:cNvSpPr>
              <a:spLocks noChangeArrowheads="1"/>
            </p:cNvSpPr>
            <p:nvPr/>
          </p:nvSpPr>
          <p:spPr bwMode="auto">
            <a:xfrm>
              <a:off x="406400" y="762000"/>
              <a:ext cx="11379200" cy="457200"/>
            </a:xfrm>
            <a:prstGeom prst="rect">
              <a:avLst/>
            </a:prstGeom>
            <a:solidFill>
              <a:schemeClr val="bg1"/>
            </a:solidFill>
            <a:ln w="38100">
              <a:noFill/>
              <a:miter lim="800000"/>
              <a:headEnd/>
              <a:tailEnd/>
            </a:ln>
            <a:effectLst/>
          </p:spPr>
          <p:txBody>
            <a:bodyPr wrap="none" anchor="ctr"/>
            <a:lstStyle/>
            <a:p>
              <a:endParaRPr lang="en-US"/>
            </a:p>
          </p:txBody>
        </p:sp>
        <p:pic>
          <p:nvPicPr>
            <p:cNvPr id="188420" name="Picture 4" descr="image"/>
            <p:cNvPicPr>
              <a:picLocks noChangeAspect="1" noChangeArrowheads="1"/>
            </p:cNvPicPr>
            <p:nvPr/>
          </p:nvPicPr>
          <p:blipFill>
            <a:blip r:embed="rId3"/>
            <a:srcRect/>
            <a:stretch>
              <a:fillRect/>
            </a:stretch>
          </p:blipFill>
          <p:spPr bwMode="auto">
            <a:xfrm>
              <a:off x="1524000" y="1"/>
              <a:ext cx="9144000" cy="3567113"/>
            </a:xfrm>
            <a:prstGeom prst="rect">
              <a:avLst/>
            </a:prstGeom>
            <a:noFill/>
          </p:spPr>
        </p:pic>
        <p:sp>
          <p:nvSpPr>
            <p:cNvPr id="188421" name="Rectangle 5"/>
            <p:cNvSpPr>
              <a:spLocks noChangeArrowheads="1"/>
            </p:cNvSpPr>
            <p:nvPr/>
          </p:nvSpPr>
          <p:spPr bwMode="auto">
            <a:xfrm>
              <a:off x="4673600" y="2057401"/>
              <a:ext cx="2032000" cy="542925"/>
            </a:xfrm>
            <a:prstGeom prst="rect">
              <a:avLst/>
            </a:prstGeom>
            <a:solidFill>
              <a:srgbClr val="99CCFF"/>
            </a:solidFill>
            <a:ln w="25400">
              <a:solidFill>
                <a:schemeClr val="tx1"/>
              </a:solidFill>
              <a:miter lim="800000"/>
              <a:headEnd/>
              <a:tailEnd/>
            </a:ln>
            <a:effectLst/>
          </p:spPr>
          <p:txBody>
            <a:bodyPr anchor="ctr">
              <a:spAutoFit/>
            </a:bodyPr>
            <a:lstStyle/>
            <a:p>
              <a:pPr algn="ctr" eaLnBrk="0" hangingPunct="0">
                <a:spcBef>
                  <a:spcPct val="50000"/>
                </a:spcBef>
              </a:pPr>
              <a:r>
                <a:rPr lang="en-US" sz="1400" b="1">
                  <a:latin typeface="Arial" charset="0"/>
                </a:rPr>
                <a:t>172.16.10.110 </a:t>
              </a:r>
              <a:br>
                <a:rPr lang="en-US" sz="1400" b="1">
                  <a:latin typeface="Arial" charset="0"/>
                </a:rPr>
              </a:br>
              <a:r>
                <a:rPr lang="en-US" sz="1400" b="1">
                  <a:latin typeface="Arial" charset="0"/>
                </a:rPr>
                <a:t>0000.0c07.ac01</a:t>
              </a:r>
            </a:p>
          </p:txBody>
        </p:sp>
        <p:sp>
          <p:nvSpPr>
            <p:cNvPr id="188422" name="Text Box 6"/>
            <p:cNvSpPr txBox="1">
              <a:spLocks noChangeArrowheads="1"/>
            </p:cNvSpPr>
            <p:nvPr/>
          </p:nvSpPr>
          <p:spPr bwMode="auto">
            <a:xfrm>
              <a:off x="10160000" y="2590801"/>
              <a:ext cx="2032000" cy="542925"/>
            </a:xfrm>
            <a:prstGeom prst="rect">
              <a:avLst/>
            </a:prstGeom>
            <a:solidFill>
              <a:srgbClr val="FFFFCC"/>
            </a:solidFill>
            <a:ln w="25400">
              <a:solidFill>
                <a:schemeClr val="tx1"/>
              </a:solidFill>
              <a:miter lim="800000"/>
              <a:headEnd/>
              <a:tailEnd/>
            </a:ln>
            <a:effectLst/>
          </p:spPr>
          <p:txBody>
            <a:bodyPr>
              <a:spAutoFit/>
            </a:bodyPr>
            <a:lstStyle/>
            <a:p>
              <a:pPr algn="ctr" eaLnBrk="0" hangingPunct="0">
                <a:spcBef>
                  <a:spcPct val="50000"/>
                </a:spcBef>
              </a:pPr>
              <a:r>
                <a:rPr lang="en-US" sz="1400" b="1">
                  <a:latin typeface="Arial" charset="0"/>
                </a:rPr>
                <a:t>172.16.10.82</a:t>
              </a:r>
              <a:br>
                <a:rPr lang="en-US" sz="1400" b="1">
                  <a:latin typeface="Arial" charset="0"/>
                </a:rPr>
              </a:br>
              <a:r>
                <a:rPr lang="en-US" sz="1400" b="1">
                  <a:latin typeface="Arial" charset="0"/>
                </a:rPr>
                <a:t>0010.f6b3.d000</a:t>
              </a:r>
            </a:p>
          </p:txBody>
        </p:sp>
        <p:sp>
          <p:nvSpPr>
            <p:cNvPr id="188423" name="Text Box 7"/>
            <p:cNvSpPr txBox="1">
              <a:spLocks noChangeArrowheads="1"/>
            </p:cNvSpPr>
            <p:nvPr/>
          </p:nvSpPr>
          <p:spPr bwMode="auto">
            <a:xfrm>
              <a:off x="0" y="2581276"/>
              <a:ext cx="2235200" cy="542925"/>
            </a:xfrm>
            <a:prstGeom prst="rect">
              <a:avLst/>
            </a:prstGeom>
            <a:solidFill>
              <a:srgbClr val="FFFFCC"/>
            </a:solidFill>
            <a:ln w="25400">
              <a:solidFill>
                <a:schemeClr val="tx1"/>
              </a:solidFill>
              <a:miter lim="800000"/>
              <a:headEnd/>
              <a:tailEnd/>
            </a:ln>
            <a:effectLst/>
          </p:spPr>
          <p:txBody>
            <a:bodyPr>
              <a:spAutoFit/>
            </a:bodyPr>
            <a:lstStyle/>
            <a:p>
              <a:pPr algn="ctr" eaLnBrk="0" hangingPunct="0">
                <a:spcBef>
                  <a:spcPct val="50000"/>
                </a:spcBef>
              </a:pPr>
              <a:r>
                <a:rPr lang="en-US" sz="1400" b="1">
                  <a:latin typeface="Arial" charset="0"/>
                </a:rPr>
                <a:t>172.16.10.169 </a:t>
              </a:r>
              <a:br>
                <a:rPr lang="en-US" sz="1400" b="1">
                  <a:latin typeface="Arial" charset="0"/>
                </a:rPr>
              </a:br>
              <a:r>
                <a:rPr lang="en-US" sz="1400" b="1">
                  <a:latin typeface="Arial" charset="0"/>
                </a:rPr>
                <a:t>0010.0b79.5800</a:t>
              </a:r>
            </a:p>
          </p:txBody>
        </p:sp>
        <p:sp>
          <p:nvSpPr>
            <p:cNvPr id="188424" name="AutoShape 8"/>
            <p:cNvSpPr>
              <a:spLocks noChangeArrowheads="1"/>
            </p:cNvSpPr>
            <p:nvPr/>
          </p:nvSpPr>
          <p:spPr bwMode="auto">
            <a:xfrm>
              <a:off x="6502400" y="152400"/>
              <a:ext cx="2946400" cy="914400"/>
            </a:xfrm>
            <a:prstGeom prst="wedgeRoundRectCallout">
              <a:avLst>
                <a:gd name="adj1" fmla="val -87931"/>
                <a:gd name="adj2" fmla="val -17532"/>
                <a:gd name="adj3" fmla="val 16667"/>
              </a:avLst>
            </a:prstGeom>
            <a:solidFill>
              <a:srgbClr val="99CCFF"/>
            </a:solidFill>
            <a:ln w="38100">
              <a:solidFill>
                <a:srgbClr val="FF0000"/>
              </a:solidFill>
              <a:miter lim="800000"/>
              <a:headEnd/>
              <a:tailEnd/>
            </a:ln>
            <a:effectLst/>
          </p:spPr>
          <p:txBody>
            <a:bodyPr/>
            <a:lstStyle/>
            <a:p>
              <a:pPr algn="ctr"/>
              <a:r>
                <a:rPr lang="en-US" sz="1800" b="1">
                  <a:latin typeface="Arial" charset="0"/>
                </a:rPr>
                <a:t>My default gateway is 172.16.10.110</a:t>
              </a:r>
            </a:p>
          </p:txBody>
        </p:sp>
        <p:sp>
          <p:nvSpPr>
            <p:cNvPr id="188425" name="Text Box 9"/>
            <p:cNvSpPr txBox="1">
              <a:spLocks noChangeArrowheads="1"/>
            </p:cNvSpPr>
            <p:nvPr/>
          </p:nvSpPr>
          <p:spPr bwMode="auto">
            <a:xfrm>
              <a:off x="406400" y="152400"/>
              <a:ext cx="3962400" cy="615553"/>
            </a:xfrm>
            <a:prstGeom prst="rect">
              <a:avLst/>
            </a:prstGeom>
            <a:solidFill>
              <a:srgbClr val="FFCCFF"/>
            </a:solidFill>
            <a:ln w="76200">
              <a:solidFill>
                <a:schemeClr val="tx1"/>
              </a:solidFill>
              <a:miter lim="800000"/>
              <a:headEnd/>
              <a:tailEnd/>
            </a:ln>
            <a:effectLst/>
          </p:spPr>
          <p:txBody>
            <a:bodyPr>
              <a:spAutoFit/>
            </a:bodyPr>
            <a:lstStyle/>
            <a:p>
              <a:pPr eaLnBrk="0" hangingPunct="0">
                <a:spcBef>
                  <a:spcPct val="50000"/>
                </a:spcBef>
              </a:pPr>
              <a:r>
                <a:rPr lang="en-US" sz="2000" b="1">
                  <a:latin typeface="Arial" charset="0"/>
                </a:rPr>
                <a:t>ARP Table</a:t>
              </a:r>
              <a:br>
                <a:rPr lang="en-US" sz="2000" b="1">
                  <a:latin typeface="Arial" charset="0"/>
                </a:rPr>
              </a:br>
              <a:r>
                <a:rPr lang="en-US" sz="1400" b="1">
                  <a:latin typeface="Arial" charset="0"/>
                </a:rPr>
                <a:t>172.16.10.110 =  0000.0c07.ac01</a:t>
              </a:r>
            </a:p>
          </p:txBody>
        </p:sp>
        <p:sp>
          <p:nvSpPr>
            <p:cNvPr id="188426" name="Oval 10"/>
            <p:cNvSpPr>
              <a:spLocks noChangeArrowheads="1"/>
            </p:cNvSpPr>
            <p:nvPr/>
          </p:nvSpPr>
          <p:spPr bwMode="auto">
            <a:xfrm>
              <a:off x="6502400" y="1981200"/>
              <a:ext cx="1219200" cy="609600"/>
            </a:xfrm>
            <a:prstGeom prst="ellipse">
              <a:avLst/>
            </a:prstGeom>
            <a:noFill/>
            <a:ln w="38100">
              <a:solidFill>
                <a:srgbClr val="FF0000"/>
              </a:solidFill>
              <a:round/>
              <a:headEnd/>
              <a:tailEnd/>
            </a:ln>
            <a:effectLst/>
          </p:spPr>
          <p:txBody>
            <a:bodyPr wrap="none" anchor="ctr"/>
            <a:lstStyle/>
            <a:p>
              <a:endParaRPr lang="en-US"/>
            </a:p>
          </p:txBody>
        </p:sp>
        <p:sp>
          <p:nvSpPr>
            <p:cNvPr id="188430" name="AutoShape 14"/>
            <p:cNvSpPr>
              <a:spLocks noChangeArrowheads="1"/>
            </p:cNvSpPr>
            <p:nvPr/>
          </p:nvSpPr>
          <p:spPr bwMode="auto">
            <a:xfrm>
              <a:off x="10058400" y="609600"/>
              <a:ext cx="2133600" cy="1600200"/>
            </a:xfrm>
            <a:prstGeom prst="wedgeRoundRectCallout">
              <a:avLst>
                <a:gd name="adj1" fmla="val -54069"/>
                <a:gd name="adj2" fmla="val 69245"/>
                <a:gd name="adj3" fmla="val 16667"/>
              </a:avLst>
            </a:prstGeom>
            <a:solidFill>
              <a:schemeClr val="bg1"/>
            </a:solidFill>
            <a:ln w="38100">
              <a:solidFill>
                <a:srgbClr val="FF0000"/>
              </a:solidFill>
              <a:miter lim="800000"/>
              <a:headEnd/>
              <a:tailEnd/>
            </a:ln>
            <a:effectLst/>
          </p:spPr>
          <p:txBody>
            <a:bodyPr/>
            <a:lstStyle/>
            <a:p>
              <a:pPr algn="ctr"/>
              <a:r>
                <a:rPr lang="en-US" sz="1600">
                  <a:latin typeface="Arial" charset="0"/>
                </a:rPr>
                <a:t>I receive and forward packet sent to the virtual router.</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body" idx="1"/>
          </p:nvPr>
        </p:nvSpPr>
        <p:spPr>
          <a:xfrm>
            <a:off x="459232" y="4425696"/>
            <a:ext cx="11379200" cy="2432304"/>
          </a:xfrm>
        </p:spPr>
        <p:txBody>
          <a:bodyPr/>
          <a:lstStyle/>
          <a:p>
            <a:pPr>
              <a:lnSpc>
                <a:spcPct val="90000"/>
              </a:lnSpc>
            </a:pPr>
            <a:r>
              <a:rPr lang="en-US" sz="1800" dirty="0"/>
              <a:t>When the </a:t>
            </a:r>
            <a:r>
              <a:rPr lang="en-US" sz="1800" b="1" dirty="0"/>
              <a:t>active router fails</a:t>
            </a:r>
            <a:r>
              <a:rPr lang="en-US" sz="1800" dirty="0"/>
              <a:t>, the other HSRP routers stop receiving hello messages and the standby router assumes the role of the active router. </a:t>
            </a:r>
          </a:p>
          <a:p>
            <a:pPr>
              <a:lnSpc>
                <a:spcPct val="90000"/>
              </a:lnSpc>
            </a:pPr>
            <a:r>
              <a:rPr lang="en-US" sz="1800" dirty="0"/>
              <a:t>This occurs when the </a:t>
            </a:r>
            <a:r>
              <a:rPr lang="en-US" sz="1800" b="1" i="1" dirty="0" err="1"/>
              <a:t>holdtime</a:t>
            </a:r>
            <a:r>
              <a:rPr lang="en-US" sz="1800" b="1" dirty="0"/>
              <a:t> expires (default 10 seconds)</a:t>
            </a:r>
            <a:r>
              <a:rPr lang="en-US" sz="1800" dirty="0"/>
              <a:t>. </a:t>
            </a:r>
          </a:p>
          <a:p>
            <a:pPr>
              <a:lnSpc>
                <a:spcPct val="90000"/>
              </a:lnSpc>
            </a:pPr>
            <a:r>
              <a:rPr lang="en-US" sz="1800" dirty="0"/>
              <a:t>Because the </a:t>
            </a:r>
            <a:r>
              <a:rPr lang="en-US" sz="1800" b="1" dirty="0"/>
              <a:t>new active router</a:t>
            </a:r>
            <a:r>
              <a:rPr lang="en-US" sz="1800" dirty="0"/>
              <a:t> </a:t>
            </a:r>
            <a:r>
              <a:rPr lang="en-US" sz="1800" b="1" dirty="0"/>
              <a:t>assumes both the IP address and virtual MAC address of the virtual router</a:t>
            </a:r>
            <a:r>
              <a:rPr lang="en-US" sz="1800" dirty="0"/>
              <a:t>, </a:t>
            </a:r>
            <a:r>
              <a:rPr lang="en-US" sz="1800" b="1" dirty="0"/>
              <a:t>the end stations see no disruption in service. </a:t>
            </a:r>
          </a:p>
          <a:p>
            <a:pPr>
              <a:lnSpc>
                <a:spcPct val="90000"/>
              </a:lnSpc>
            </a:pPr>
            <a:r>
              <a:rPr lang="en-US" sz="1800" dirty="0"/>
              <a:t>The end-user stations continue to send packets to the virtual router's virtual MAC address and IP address where the new active router delivers the packets to the destination.</a:t>
            </a:r>
          </a:p>
        </p:txBody>
      </p:sp>
      <p:grpSp>
        <p:nvGrpSpPr>
          <p:cNvPr id="25" name="Group 24"/>
          <p:cNvGrpSpPr/>
          <p:nvPr/>
        </p:nvGrpSpPr>
        <p:grpSpPr>
          <a:xfrm>
            <a:off x="694944" y="804673"/>
            <a:ext cx="10460736" cy="3316223"/>
            <a:chOff x="0" y="1"/>
            <a:chExt cx="12192000" cy="3567113"/>
          </a:xfrm>
        </p:grpSpPr>
        <p:sp>
          <p:nvSpPr>
            <p:cNvPr id="190467" name="Rectangle 3"/>
            <p:cNvSpPr>
              <a:spLocks noChangeArrowheads="1"/>
            </p:cNvSpPr>
            <p:nvPr/>
          </p:nvSpPr>
          <p:spPr bwMode="auto">
            <a:xfrm>
              <a:off x="406400" y="762000"/>
              <a:ext cx="11379200" cy="457200"/>
            </a:xfrm>
            <a:prstGeom prst="rect">
              <a:avLst/>
            </a:prstGeom>
            <a:solidFill>
              <a:schemeClr val="bg1"/>
            </a:solidFill>
            <a:ln w="38100">
              <a:noFill/>
              <a:miter lim="800000"/>
              <a:headEnd/>
              <a:tailEnd/>
            </a:ln>
            <a:effectLst/>
          </p:spPr>
          <p:txBody>
            <a:bodyPr wrap="none" anchor="ctr"/>
            <a:lstStyle/>
            <a:p>
              <a:endParaRPr lang="en-US"/>
            </a:p>
          </p:txBody>
        </p:sp>
        <p:pic>
          <p:nvPicPr>
            <p:cNvPr id="190468" name="Picture 4" descr="image"/>
            <p:cNvPicPr>
              <a:picLocks noChangeAspect="1" noChangeArrowheads="1"/>
            </p:cNvPicPr>
            <p:nvPr/>
          </p:nvPicPr>
          <p:blipFill>
            <a:blip r:embed="rId3"/>
            <a:srcRect/>
            <a:stretch>
              <a:fillRect/>
            </a:stretch>
          </p:blipFill>
          <p:spPr bwMode="auto">
            <a:xfrm>
              <a:off x="1524000" y="1"/>
              <a:ext cx="9144000" cy="3567113"/>
            </a:xfrm>
            <a:prstGeom prst="rect">
              <a:avLst/>
            </a:prstGeom>
            <a:noFill/>
          </p:spPr>
        </p:pic>
        <p:sp>
          <p:nvSpPr>
            <p:cNvPr id="190469" name="Rectangle 5"/>
            <p:cNvSpPr>
              <a:spLocks noChangeArrowheads="1"/>
            </p:cNvSpPr>
            <p:nvPr/>
          </p:nvSpPr>
          <p:spPr bwMode="auto">
            <a:xfrm>
              <a:off x="4673600" y="2057401"/>
              <a:ext cx="2032000" cy="542925"/>
            </a:xfrm>
            <a:prstGeom prst="rect">
              <a:avLst/>
            </a:prstGeom>
            <a:solidFill>
              <a:srgbClr val="99CCFF"/>
            </a:solidFill>
            <a:ln w="25400">
              <a:solidFill>
                <a:schemeClr val="tx1"/>
              </a:solidFill>
              <a:miter lim="800000"/>
              <a:headEnd/>
              <a:tailEnd/>
            </a:ln>
            <a:effectLst/>
          </p:spPr>
          <p:txBody>
            <a:bodyPr anchor="ctr">
              <a:spAutoFit/>
            </a:bodyPr>
            <a:lstStyle/>
            <a:p>
              <a:pPr algn="ctr" eaLnBrk="0" hangingPunct="0">
                <a:spcBef>
                  <a:spcPct val="50000"/>
                </a:spcBef>
              </a:pPr>
              <a:r>
                <a:rPr lang="en-US" sz="1400" b="1">
                  <a:latin typeface="Arial" charset="0"/>
                </a:rPr>
                <a:t>172.16.10.110 </a:t>
              </a:r>
              <a:br>
                <a:rPr lang="en-US" sz="1400" b="1">
                  <a:latin typeface="Arial" charset="0"/>
                </a:rPr>
              </a:br>
              <a:r>
                <a:rPr lang="en-US" sz="1400" b="1">
                  <a:latin typeface="Arial" charset="0"/>
                </a:rPr>
                <a:t>0000.0c07.ac01</a:t>
              </a:r>
            </a:p>
          </p:txBody>
        </p:sp>
        <p:sp>
          <p:nvSpPr>
            <p:cNvPr id="190470" name="Text Box 6"/>
            <p:cNvSpPr txBox="1">
              <a:spLocks noChangeArrowheads="1"/>
            </p:cNvSpPr>
            <p:nvPr/>
          </p:nvSpPr>
          <p:spPr bwMode="auto">
            <a:xfrm>
              <a:off x="10160000" y="2590801"/>
              <a:ext cx="2032000" cy="542925"/>
            </a:xfrm>
            <a:prstGeom prst="rect">
              <a:avLst/>
            </a:prstGeom>
            <a:solidFill>
              <a:srgbClr val="FFFFCC"/>
            </a:solidFill>
            <a:ln w="25400">
              <a:solidFill>
                <a:schemeClr val="tx1"/>
              </a:solidFill>
              <a:miter lim="800000"/>
              <a:headEnd/>
              <a:tailEnd/>
            </a:ln>
            <a:effectLst/>
          </p:spPr>
          <p:txBody>
            <a:bodyPr>
              <a:spAutoFit/>
            </a:bodyPr>
            <a:lstStyle/>
            <a:p>
              <a:pPr algn="ctr" eaLnBrk="0" hangingPunct="0">
                <a:spcBef>
                  <a:spcPct val="50000"/>
                </a:spcBef>
              </a:pPr>
              <a:r>
                <a:rPr lang="en-US" sz="1400" b="1">
                  <a:latin typeface="Arial" charset="0"/>
                </a:rPr>
                <a:t>172.16.10.82</a:t>
              </a:r>
              <a:br>
                <a:rPr lang="en-US" sz="1400" b="1">
                  <a:latin typeface="Arial" charset="0"/>
                </a:rPr>
              </a:br>
              <a:r>
                <a:rPr lang="en-US" sz="1400" b="1">
                  <a:latin typeface="Arial" charset="0"/>
                </a:rPr>
                <a:t>0010.f6b3.d000</a:t>
              </a:r>
            </a:p>
          </p:txBody>
        </p:sp>
        <p:sp>
          <p:nvSpPr>
            <p:cNvPr id="190471" name="Text Box 7"/>
            <p:cNvSpPr txBox="1">
              <a:spLocks noChangeArrowheads="1"/>
            </p:cNvSpPr>
            <p:nvPr/>
          </p:nvSpPr>
          <p:spPr bwMode="auto">
            <a:xfrm>
              <a:off x="0" y="2581276"/>
              <a:ext cx="2235200" cy="542925"/>
            </a:xfrm>
            <a:prstGeom prst="rect">
              <a:avLst/>
            </a:prstGeom>
            <a:solidFill>
              <a:srgbClr val="FFFFCC"/>
            </a:solidFill>
            <a:ln w="25400">
              <a:solidFill>
                <a:schemeClr val="tx1"/>
              </a:solidFill>
              <a:miter lim="800000"/>
              <a:headEnd/>
              <a:tailEnd/>
            </a:ln>
            <a:effectLst/>
          </p:spPr>
          <p:txBody>
            <a:bodyPr>
              <a:spAutoFit/>
            </a:bodyPr>
            <a:lstStyle/>
            <a:p>
              <a:pPr algn="ctr" eaLnBrk="0" hangingPunct="0">
                <a:spcBef>
                  <a:spcPct val="50000"/>
                </a:spcBef>
              </a:pPr>
              <a:r>
                <a:rPr lang="en-US" sz="1400" b="1">
                  <a:latin typeface="Arial" charset="0"/>
                </a:rPr>
                <a:t>172.16.10.169 </a:t>
              </a:r>
              <a:br>
                <a:rPr lang="en-US" sz="1400" b="1">
                  <a:latin typeface="Arial" charset="0"/>
                </a:rPr>
              </a:br>
              <a:r>
                <a:rPr lang="en-US" sz="1400" b="1">
                  <a:latin typeface="Arial" charset="0"/>
                </a:rPr>
                <a:t>0010.0b79.5800</a:t>
              </a:r>
            </a:p>
          </p:txBody>
        </p:sp>
        <p:sp>
          <p:nvSpPr>
            <p:cNvPr id="190472" name="AutoShape 8"/>
            <p:cNvSpPr>
              <a:spLocks noChangeArrowheads="1"/>
            </p:cNvSpPr>
            <p:nvPr/>
          </p:nvSpPr>
          <p:spPr bwMode="auto">
            <a:xfrm>
              <a:off x="6502400" y="152400"/>
              <a:ext cx="2946400" cy="914400"/>
            </a:xfrm>
            <a:prstGeom prst="wedgeRoundRectCallout">
              <a:avLst>
                <a:gd name="adj1" fmla="val -87931"/>
                <a:gd name="adj2" fmla="val -17532"/>
                <a:gd name="adj3" fmla="val 16667"/>
              </a:avLst>
            </a:prstGeom>
            <a:solidFill>
              <a:srgbClr val="99CCFF"/>
            </a:solidFill>
            <a:ln w="38100">
              <a:solidFill>
                <a:srgbClr val="FF0000"/>
              </a:solidFill>
              <a:miter lim="800000"/>
              <a:headEnd/>
              <a:tailEnd/>
            </a:ln>
            <a:effectLst/>
          </p:spPr>
          <p:txBody>
            <a:bodyPr/>
            <a:lstStyle/>
            <a:p>
              <a:pPr algn="ctr"/>
              <a:r>
                <a:rPr lang="en-US" sz="1800" b="1">
                  <a:latin typeface="Arial" charset="0"/>
                </a:rPr>
                <a:t>My default gateway is 172.16.10.110</a:t>
              </a:r>
            </a:p>
          </p:txBody>
        </p:sp>
        <p:sp>
          <p:nvSpPr>
            <p:cNvPr id="190473" name="Text Box 9"/>
            <p:cNvSpPr txBox="1">
              <a:spLocks noChangeArrowheads="1"/>
            </p:cNvSpPr>
            <p:nvPr/>
          </p:nvSpPr>
          <p:spPr bwMode="auto">
            <a:xfrm>
              <a:off x="406400" y="152400"/>
              <a:ext cx="3962400" cy="615553"/>
            </a:xfrm>
            <a:prstGeom prst="rect">
              <a:avLst/>
            </a:prstGeom>
            <a:solidFill>
              <a:srgbClr val="FFCCFF"/>
            </a:solidFill>
            <a:ln w="76200">
              <a:solidFill>
                <a:schemeClr val="tx1"/>
              </a:solidFill>
              <a:miter lim="800000"/>
              <a:headEnd/>
              <a:tailEnd/>
            </a:ln>
            <a:effectLst/>
          </p:spPr>
          <p:txBody>
            <a:bodyPr>
              <a:spAutoFit/>
            </a:bodyPr>
            <a:lstStyle/>
            <a:p>
              <a:pPr eaLnBrk="0" hangingPunct="0">
                <a:spcBef>
                  <a:spcPct val="50000"/>
                </a:spcBef>
              </a:pPr>
              <a:r>
                <a:rPr lang="en-US" sz="2000" b="1">
                  <a:latin typeface="Arial" charset="0"/>
                </a:rPr>
                <a:t>ARP Table</a:t>
              </a:r>
              <a:br>
                <a:rPr lang="en-US" sz="2000" b="1">
                  <a:latin typeface="Arial" charset="0"/>
                </a:rPr>
              </a:br>
              <a:r>
                <a:rPr lang="en-US" sz="1400" b="1">
                  <a:latin typeface="Arial" charset="0"/>
                </a:rPr>
                <a:t>172.16.10.110 =  0000.0c07.ac01</a:t>
              </a:r>
            </a:p>
          </p:txBody>
        </p:sp>
        <p:sp>
          <p:nvSpPr>
            <p:cNvPr id="190474" name="Oval 10"/>
            <p:cNvSpPr>
              <a:spLocks noChangeArrowheads="1"/>
            </p:cNvSpPr>
            <p:nvPr/>
          </p:nvSpPr>
          <p:spPr bwMode="auto">
            <a:xfrm>
              <a:off x="8940800" y="1981200"/>
              <a:ext cx="1219200" cy="609600"/>
            </a:xfrm>
            <a:prstGeom prst="ellipse">
              <a:avLst/>
            </a:prstGeom>
            <a:noFill/>
            <a:ln w="38100">
              <a:solidFill>
                <a:srgbClr val="FF0000"/>
              </a:solidFill>
              <a:round/>
              <a:headEnd/>
              <a:tailEnd/>
            </a:ln>
            <a:effectLst/>
          </p:spPr>
          <p:txBody>
            <a:bodyPr wrap="none" anchor="ctr"/>
            <a:lstStyle/>
            <a:p>
              <a:endParaRPr lang="en-US"/>
            </a:p>
          </p:txBody>
        </p:sp>
        <p:sp>
          <p:nvSpPr>
            <p:cNvPr id="190476" name="Line 12"/>
            <p:cNvSpPr>
              <a:spLocks noChangeShapeType="1"/>
            </p:cNvSpPr>
            <p:nvPr/>
          </p:nvSpPr>
          <p:spPr bwMode="auto">
            <a:xfrm flipH="1">
              <a:off x="9550400" y="3124200"/>
              <a:ext cx="0" cy="381000"/>
            </a:xfrm>
            <a:prstGeom prst="line">
              <a:avLst/>
            </a:prstGeom>
            <a:noFill/>
            <a:ln w="38100">
              <a:solidFill>
                <a:srgbClr val="FF0000"/>
              </a:solidFill>
              <a:round/>
              <a:headEnd/>
              <a:tailEnd/>
            </a:ln>
            <a:effectLst/>
          </p:spPr>
          <p:txBody>
            <a:bodyPr/>
            <a:lstStyle/>
            <a:p>
              <a:endParaRPr lang="en-US"/>
            </a:p>
          </p:txBody>
        </p:sp>
        <p:sp>
          <p:nvSpPr>
            <p:cNvPr id="190477" name="Line 13"/>
            <p:cNvSpPr>
              <a:spLocks noChangeShapeType="1"/>
            </p:cNvSpPr>
            <p:nvPr/>
          </p:nvSpPr>
          <p:spPr bwMode="auto">
            <a:xfrm flipH="1">
              <a:off x="3352800" y="3505200"/>
              <a:ext cx="6807200" cy="0"/>
            </a:xfrm>
            <a:prstGeom prst="line">
              <a:avLst/>
            </a:prstGeom>
            <a:noFill/>
            <a:ln w="38100">
              <a:solidFill>
                <a:srgbClr val="FF0000"/>
              </a:solidFill>
              <a:round/>
              <a:headEnd type="triangle" w="med" len="med"/>
              <a:tailEnd type="triangle" w="med" len="med"/>
            </a:ln>
            <a:effectLst/>
          </p:spPr>
          <p:txBody>
            <a:bodyPr/>
            <a:lstStyle/>
            <a:p>
              <a:endParaRPr lang="en-US"/>
            </a:p>
          </p:txBody>
        </p:sp>
        <p:sp>
          <p:nvSpPr>
            <p:cNvPr id="190478" name="Text Box 14"/>
            <p:cNvSpPr txBox="1">
              <a:spLocks noChangeArrowheads="1"/>
            </p:cNvSpPr>
            <p:nvPr/>
          </p:nvSpPr>
          <p:spPr bwMode="auto">
            <a:xfrm>
              <a:off x="7010400" y="3124200"/>
              <a:ext cx="2641600" cy="304800"/>
            </a:xfrm>
            <a:prstGeom prst="rect">
              <a:avLst/>
            </a:prstGeom>
            <a:noFill/>
            <a:ln w="38100">
              <a:noFill/>
              <a:miter lim="800000"/>
              <a:headEnd/>
              <a:tailEnd/>
            </a:ln>
            <a:effectLst/>
          </p:spPr>
          <p:txBody>
            <a:bodyPr>
              <a:spAutoFit/>
            </a:bodyPr>
            <a:lstStyle/>
            <a:p>
              <a:pPr>
                <a:spcBef>
                  <a:spcPct val="50000"/>
                </a:spcBef>
              </a:pPr>
              <a:r>
                <a:rPr lang="en-US" sz="1400" b="1">
                  <a:solidFill>
                    <a:srgbClr val="FF0000"/>
                  </a:solidFill>
                  <a:latin typeface="Arial" charset="0"/>
                </a:rPr>
                <a:t>HSRP Hello’s: Active</a:t>
              </a:r>
            </a:p>
          </p:txBody>
        </p:sp>
        <p:sp>
          <p:nvSpPr>
            <p:cNvPr id="190479" name="Line 15"/>
            <p:cNvSpPr>
              <a:spLocks noChangeShapeType="1"/>
            </p:cNvSpPr>
            <p:nvPr/>
          </p:nvSpPr>
          <p:spPr bwMode="auto">
            <a:xfrm flipH="1">
              <a:off x="3048000" y="3124200"/>
              <a:ext cx="0" cy="381000"/>
            </a:xfrm>
            <a:prstGeom prst="line">
              <a:avLst/>
            </a:prstGeom>
            <a:noFill/>
            <a:ln w="38100">
              <a:solidFill>
                <a:srgbClr val="FF0000"/>
              </a:solidFill>
              <a:round/>
              <a:headEnd/>
              <a:tailEnd/>
            </a:ln>
            <a:effectLst/>
          </p:spPr>
          <p:txBody>
            <a:bodyPr/>
            <a:lstStyle/>
            <a:p>
              <a:endParaRPr lang="en-US"/>
            </a:p>
          </p:txBody>
        </p:sp>
        <p:sp>
          <p:nvSpPr>
            <p:cNvPr id="190480" name="Line 16"/>
            <p:cNvSpPr>
              <a:spLocks noChangeShapeType="1"/>
            </p:cNvSpPr>
            <p:nvPr/>
          </p:nvSpPr>
          <p:spPr bwMode="auto">
            <a:xfrm flipH="1">
              <a:off x="1727200" y="3505200"/>
              <a:ext cx="6807200" cy="0"/>
            </a:xfrm>
            <a:prstGeom prst="line">
              <a:avLst/>
            </a:prstGeom>
            <a:noFill/>
            <a:ln w="38100">
              <a:solidFill>
                <a:srgbClr val="FF0000"/>
              </a:solidFill>
              <a:round/>
              <a:headEnd type="triangle" w="med" len="med"/>
              <a:tailEnd type="triangle" w="med" len="med"/>
            </a:ln>
            <a:effectLst/>
          </p:spPr>
          <p:txBody>
            <a:bodyPr/>
            <a:lstStyle/>
            <a:p>
              <a:endParaRPr lang="en-US"/>
            </a:p>
          </p:txBody>
        </p:sp>
        <p:sp>
          <p:nvSpPr>
            <p:cNvPr id="190481" name="Text Box 17"/>
            <p:cNvSpPr txBox="1">
              <a:spLocks noChangeArrowheads="1"/>
            </p:cNvSpPr>
            <p:nvPr/>
          </p:nvSpPr>
          <p:spPr bwMode="auto">
            <a:xfrm>
              <a:off x="3149600" y="3124200"/>
              <a:ext cx="3149600" cy="304800"/>
            </a:xfrm>
            <a:prstGeom prst="rect">
              <a:avLst/>
            </a:prstGeom>
            <a:noFill/>
            <a:ln w="38100">
              <a:noFill/>
              <a:miter lim="800000"/>
              <a:headEnd/>
              <a:tailEnd/>
            </a:ln>
            <a:effectLst/>
          </p:spPr>
          <p:txBody>
            <a:bodyPr>
              <a:spAutoFit/>
            </a:bodyPr>
            <a:lstStyle/>
            <a:p>
              <a:pPr>
                <a:spcBef>
                  <a:spcPct val="50000"/>
                </a:spcBef>
              </a:pPr>
              <a:r>
                <a:rPr lang="en-US" sz="1400" b="1">
                  <a:solidFill>
                    <a:srgbClr val="FF0000"/>
                  </a:solidFill>
                  <a:latin typeface="Arial" charset="0"/>
                </a:rPr>
                <a:t>HSRP Hello’s</a:t>
              </a:r>
            </a:p>
          </p:txBody>
        </p:sp>
        <p:sp>
          <p:nvSpPr>
            <p:cNvPr id="190482" name="Line 18"/>
            <p:cNvSpPr>
              <a:spLocks noChangeShapeType="1"/>
            </p:cNvSpPr>
            <p:nvPr/>
          </p:nvSpPr>
          <p:spPr bwMode="auto">
            <a:xfrm>
              <a:off x="4876800" y="685800"/>
              <a:ext cx="0" cy="457200"/>
            </a:xfrm>
            <a:prstGeom prst="line">
              <a:avLst/>
            </a:prstGeom>
            <a:noFill/>
            <a:ln w="38100">
              <a:solidFill>
                <a:srgbClr val="FF0000"/>
              </a:solidFill>
              <a:round/>
              <a:headEnd/>
              <a:tailEnd/>
            </a:ln>
            <a:effectLst/>
          </p:spPr>
          <p:txBody>
            <a:bodyPr/>
            <a:lstStyle/>
            <a:p>
              <a:endParaRPr lang="en-US"/>
            </a:p>
          </p:txBody>
        </p:sp>
        <p:sp>
          <p:nvSpPr>
            <p:cNvPr id="190483" name="Line 19"/>
            <p:cNvSpPr>
              <a:spLocks noChangeShapeType="1"/>
            </p:cNvSpPr>
            <p:nvPr/>
          </p:nvSpPr>
          <p:spPr bwMode="auto">
            <a:xfrm>
              <a:off x="4876800" y="1524000"/>
              <a:ext cx="0" cy="1371600"/>
            </a:xfrm>
            <a:prstGeom prst="line">
              <a:avLst/>
            </a:prstGeom>
            <a:noFill/>
            <a:ln w="38100">
              <a:solidFill>
                <a:srgbClr val="FF0000"/>
              </a:solidFill>
              <a:round/>
              <a:headEnd/>
              <a:tailEnd/>
            </a:ln>
            <a:effectLst/>
          </p:spPr>
          <p:txBody>
            <a:bodyPr/>
            <a:lstStyle/>
            <a:p>
              <a:endParaRPr lang="en-US"/>
            </a:p>
          </p:txBody>
        </p:sp>
        <p:sp>
          <p:nvSpPr>
            <p:cNvPr id="190484" name="Line 20"/>
            <p:cNvSpPr>
              <a:spLocks noChangeShapeType="1"/>
            </p:cNvSpPr>
            <p:nvPr/>
          </p:nvSpPr>
          <p:spPr bwMode="auto">
            <a:xfrm>
              <a:off x="4876800" y="2895600"/>
              <a:ext cx="1727200" cy="0"/>
            </a:xfrm>
            <a:prstGeom prst="line">
              <a:avLst/>
            </a:prstGeom>
            <a:noFill/>
            <a:ln w="38100">
              <a:solidFill>
                <a:srgbClr val="FF0000"/>
              </a:solidFill>
              <a:round/>
              <a:headEnd/>
              <a:tailEnd type="triangle" w="med" len="med"/>
            </a:ln>
            <a:effectLst/>
          </p:spPr>
          <p:txBody>
            <a:bodyPr/>
            <a:lstStyle/>
            <a:p>
              <a:endParaRPr lang="en-US"/>
            </a:p>
          </p:txBody>
        </p:sp>
        <p:sp>
          <p:nvSpPr>
            <p:cNvPr id="190485" name="Line 21"/>
            <p:cNvSpPr>
              <a:spLocks noChangeShapeType="1"/>
            </p:cNvSpPr>
            <p:nvPr/>
          </p:nvSpPr>
          <p:spPr bwMode="auto">
            <a:xfrm flipH="1">
              <a:off x="3454400" y="3048000"/>
              <a:ext cx="3149600" cy="0"/>
            </a:xfrm>
            <a:prstGeom prst="line">
              <a:avLst/>
            </a:prstGeom>
            <a:noFill/>
            <a:ln w="38100">
              <a:solidFill>
                <a:srgbClr val="FF0000"/>
              </a:solidFill>
              <a:prstDash val="sysDot"/>
              <a:round/>
              <a:headEnd/>
              <a:tailEnd/>
            </a:ln>
            <a:effectLst/>
          </p:spPr>
          <p:txBody>
            <a:bodyPr/>
            <a:lstStyle/>
            <a:p>
              <a:endParaRPr lang="en-US"/>
            </a:p>
          </p:txBody>
        </p:sp>
        <p:sp>
          <p:nvSpPr>
            <p:cNvPr id="190486" name="AutoShape 22"/>
            <p:cNvSpPr>
              <a:spLocks noChangeArrowheads="1"/>
            </p:cNvSpPr>
            <p:nvPr/>
          </p:nvSpPr>
          <p:spPr bwMode="auto">
            <a:xfrm>
              <a:off x="0" y="914400"/>
              <a:ext cx="2641600" cy="1600200"/>
            </a:xfrm>
            <a:prstGeom prst="wedgeRoundRectCallout">
              <a:avLst>
                <a:gd name="adj1" fmla="val 49278"/>
                <a:gd name="adj2" fmla="val 56546"/>
                <a:gd name="adj3" fmla="val 16667"/>
              </a:avLst>
            </a:prstGeom>
            <a:solidFill>
              <a:schemeClr val="bg1"/>
            </a:solidFill>
            <a:ln w="38100">
              <a:solidFill>
                <a:srgbClr val="FF0000"/>
              </a:solidFill>
              <a:miter lim="800000"/>
              <a:headEnd/>
              <a:tailEnd/>
            </a:ln>
            <a:effectLst/>
          </p:spPr>
          <p:txBody>
            <a:bodyPr/>
            <a:lstStyle/>
            <a:p>
              <a:pPr algn="ctr"/>
              <a:r>
                <a:rPr lang="en-US" sz="1400">
                  <a:latin typeface="Arial" charset="0"/>
                </a:rPr>
                <a:t>I don’t see Hellos from Active (10 secs), so I will receive and forward packet sent to the virtual router.</a:t>
              </a:r>
            </a:p>
          </p:txBody>
        </p:sp>
        <p:sp>
          <p:nvSpPr>
            <p:cNvPr id="190487" name="Text Box 23"/>
            <p:cNvSpPr txBox="1">
              <a:spLocks noChangeArrowheads="1"/>
            </p:cNvSpPr>
            <p:nvPr/>
          </p:nvSpPr>
          <p:spPr bwMode="auto">
            <a:xfrm>
              <a:off x="2641600" y="2057401"/>
              <a:ext cx="1828800" cy="307777"/>
            </a:xfrm>
            <a:prstGeom prst="rect">
              <a:avLst/>
            </a:prstGeom>
            <a:solidFill>
              <a:schemeClr val="bg1"/>
            </a:solidFill>
            <a:ln w="38100">
              <a:noFill/>
              <a:miter lim="800000"/>
              <a:headEnd/>
              <a:tailEnd/>
            </a:ln>
            <a:effectLst/>
          </p:spPr>
          <p:txBody>
            <a:bodyPr>
              <a:spAutoFit/>
            </a:bodyPr>
            <a:lstStyle/>
            <a:p>
              <a:pPr>
                <a:spcBef>
                  <a:spcPct val="50000"/>
                </a:spcBef>
              </a:pPr>
              <a:r>
                <a:rPr lang="en-US" sz="1400" b="1">
                  <a:latin typeface="Arial" charset="0"/>
                </a:rPr>
                <a:t>New Active Router</a:t>
              </a: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body" idx="1"/>
          </p:nvPr>
        </p:nvSpPr>
        <p:spPr>
          <a:xfrm>
            <a:off x="516128" y="4303776"/>
            <a:ext cx="11176000" cy="2371344"/>
          </a:xfrm>
        </p:spPr>
        <p:txBody>
          <a:bodyPr/>
          <a:lstStyle/>
          <a:p>
            <a:pPr>
              <a:lnSpc>
                <a:spcPct val="80000"/>
              </a:lnSpc>
            </a:pPr>
            <a:r>
              <a:rPr lang="en-US" sz="2000" dirty="0"/>
              <a:t>If </a:t>
            </a:r>
            <a:r>
              <a:rPr lang="en-US" sz="2000" b="1" dirty="0"/>
              <a:t>both the active and standby routers fail:</a:t>
            </a:r>
            <a:r>
              <a:rPr lang="en-US" sz="2000" dirty="0"/>
              <a:t> </a:t>
            </a:r>
          </a:p>
          <a:p>
            <a:pPr lvl="1">
              <a:lnSpc>
                <a:spcPct val="80000"/>
              </a:lnSpc>
            </a:pPr>
            <a:r>
              <a:rPr lang="en-US" sz="2000" dirty="0"/>
              <a:t>all routers in the HSRP group contend for the active and standby router roles. </a:t>
            </a:r>
          </a:p>
          <a:p>
            <a:pPr>
              <a:lnSpc>
                <a:spcPct val="80000"/>
              </a:lnSpc>
            </a:pPr>
            <a:r>
              <a:rPr lang="en-US" sz="2000" dirty="0"/>
              <a:t>When the </a:t>
            </a:r>
            <a:r>
              <a:rPr lang="en-US" sz="2000" b="1" dirty="0"/>
              <a:t>active router only fails:</a:t>
            </a:r>
            <a:r>
              <a:rPr lang="en-US" sz="2000" dirty="0"/>
              <a:t> </a:t>
            </a:r>
          </a:p>
          <a:p>
            <a:pPr lvl="1">
              <a:lnSpc>
                <a:spcPct val="80000"/>
              </a:lnSpc>
            </a:pPr>
            <a:r>
              <a:rPr lang="en-US" sz="2000" dirty="0"/>
              <a:t>the standby takes over. </a:t>
            </a:r>
          </a:p>
          <a:p>
            <a:pPr lvl="1">
              <a:lnSpc>
                <a:spcPct val="80000"/>
              </a:lnSpc>
            </a:pPr>
            <a:r>
              <a:rPr lang="en-US" sz="2000" dirty="0"/>
              <a:t>If there are other routers participating in the group, those routers then contend to be the new standby router. </a:t>
            </a:r>
          </a:p>
          <a:p>
            <a:pPr>
              <a:lnSpc>
                <a:spcPct val="80000"/>
              </a:lnSpc>
            </a:pPr>
            <a:r>
              <a:rPr lang="en-US" sz="2000" dirty="0"/>
              <a:t>The following sections discuss HSRP mechanics in more detail.</a:t>
            </a:r>
          </a:p>
        </p:txBody>
      </p:sp>
      <p:grpSp>
        <p:nvGrpSpPr>
          <p:cNvPr id="16" name="Group 15"/>
          <p:cNvGrpSpPr/>
          <p:nvPr/>
        </p:nvGrpSpPr>
        <p:grpSpPr>
          <a:xfrm>
            <a:off x="747776" y="707137"/>
            <a:ext cx="10359136" cy="3499103"/>
            <a:chOff x="406400" y="1"/>
            <a:chExt cx="11379200" cy="3937575"/>
          </a:xfrm>
        </p:grpSpPr>
        <p:sp>
          <p:nvSpPr>
            <p:cNvPr id="193539" name="Rectangle 3"/>
            <p:cNvSpPr>
              <a:spLocks noChangeArrowheads="1"/>
            </p:cNvSpPr>
            <p:nvPr/>
          </p:nvSpPr>
          <p:spPr bwMode="auto">
            <a:xfrm>
              <a:off x="406400" y="762000"/>
              <a:ext cx="11379200" cy="457200"/>
            </a:xfrm>
            <a:prstGeom prst="rect">
              <a:avLst/>
            </a:prstGeom>
            <a:solidFill>
              <a:schemeClr val="bg1"/>
            </a:solidFill>
            <a:ln w="38100">
              <a:noFill/>
              <a:miter lim="800000"/>
              <a:headEnd/>
              <a:tailEnd/>
            </a:ln>
            <a:effectLst/>
          </p:spPr>
          <p:txBody>
            <a:bodyPr wrap="none" anchor="ctr"/>
            <a:lstStyle/>
            <a:p>
              <a:endParaRPr lang="en-US"/>
            </a:p>
          </p:txBody>
        </p:sp>
        <p:pic>
          <p:nvPicPr>
            <p:cNvPr id="193540" name="Picture 4" descr="image"/>
            <p:cNvPicPr>
              <a:picLocks noChangeAspect="1" noChangeArrowheads="1"/>
            </p:cNvPicPr>
            <p:nvPr/>
          </p:nvPicPr>
          <p:blipFill>
            <a:blip r:embed="rId3"/>
            <a:srcRect/>
            <a:stretch>
              <a:fillRect/>
            </a:stretch>
          </p:blipFill>
          <p:spPr bwMode="auto">
            <a:xfrm>
              <a:off x="1524000" y="1"/>
              <a:ext cx="9144000" cy="3567113"/>
            </a:xfrm>
            <a:prstGeom prst="rect">
              <a:avLst/>
            </a:prstGeom>
            <a:noFill/>
          </p:spPr>
        </p:pic>
        <p:sp>
          <p:nvSpPr>
            <p:cNvPr id="193541" name="Line 5"/>
            <p:cNvSpPr>
              <a:spLocks noChangeShapeType="1"/>
            </p:cNvSpPr>
            <p:nvPr/>
          </p:nvSpPr>
          <p:spPr bwMode="auto">
            <a:xfrm>
              <a:off x="4876800" y="685800"/>
              <a:ext cx="0" cy="457200"/>
            </a:xfrm>
            <a:prstGeom prst="line">
              <a:avLst/>
            </a:prstGeom>
            <a:noFill/>
            <a:ln w="38100">
              <a:solidFill>
                <a:srgbClr val="FF0000"/>
              </a:solidFill>
              <a:round/>
              <a:headEnd/>
              <a:tailEnd/>
            </a:ln>
            <a:effectLst/>
          </p:spPr>
          <p:txBody>
            <a:bodyPr/>
            <a:lstStyle/>
            <a:p>
              <a:endParaRPr lang="en-US"/>
            </a:p>
          </p:txBody>
        </p:sp>
        <p:sp>
          <p:nvSpPr>
            <p:cNvPr id="193542" name="Line 6"/>
            <p:cNvSpPr>
              <a:spLocks noChangeShapeType="1"/>
            </p:cNvSpPr>
            <p:nvPr/>
          </p:nvSpPr>
          <p:spPr bwMode="auto">
            <a:xfrm>
              <a:off x="4876800" y="1524000"/>
              <a:ext cx="0" cy="1371600"/>
            </a:xfrm>
            <a:prstGeom prst="line">
              <a:avLst/>
            </a:prstGeom>
            <a:noFill/>
            <a:ln w="38100">
              <a:solidFill>
                <a:srgbClr val="FF0000"/>
              </a:solidFill>
              <a:round/>
              <a:headEnd/>
              <a:tailEnd/>
            </a:ln>
            <a:effectLst/>
          </p:spPr>
          <p:txBody>
            <a:bodyPr/>
            <a:lstStyle/>
            <a:p>
              <a:endParaRPr lang="en-US"/>
            </a:p>
          </p:txBody>
        </p:sp>
        <p:sp>
          <p:nvSpPr>
            <p:cNvPr id="193543" name="Line 7"/>
            <p:cNvSpPr>
              <a:spLocks noChangeShapeType="1"/>
            </p:cNvSpPr>
            <p:nvPr/>
          </p:nvSpPr>
          <p:spPr bwMode="auto">
            <a:xfrm>
              <a:off x="4876800" y="2895600"/>
              <a:ext cx="1727200" cy="0"/>
            </a:xfrm>
            <a:prstGeom prst="line">
              <a:avLst/>
            </a:prstGeom>
            <a:noFill/>
            <a:ln w="38100">
              <a:solidFill>
                <a:srgbClr val="FF0000"/>
              </a:solidFill>
              <a:round/>
              <a:headEnd/>
              <a:tailEnd type="triangle" w="med" len="med"/>
            </a:ln>
            <a:effectLst/>
          </p:spPr>
          <p:txBody>
            <a:bodyPr/>
            <a:lstStyle/>
            <a:p>
              <a:endParaRPr lang="en-US"/>
            </a:p>
          </p:txBody>
        </p:sp>
        <p:sp>
          <p:nvSpPr>
            <p:cNvPr id="193544" name="Rectangle 8"/>
            <p:cNvSpPr>
              <a:spLocks noChangeArrowheads="1"/>
            </p:cNvSpPr>
            <p:nvPr/>
          </p:nvSpPr>
          <p:spPr bwMode="auto">
            <a:xfrm>
              <a:off x="5257800" y="3352801"/>
              <a:ext cx="2971800" cy="584775"/>
            </a:xfrm>
            <a:prstGeom prst="rect">
              <a:avLst/>
            </a:prstGeom>
            <a:solidFill>
              <a:srgbClr val="99CCFF"/>
            </a:solidFill>
            <a:ln w="76200">
              <a:solidFill>
                <a:schemeClr val="tx1"/>
              </a:solidFill>
              <a:miter lim="800000"/>
              <a:headEnd/>
              <a:tailEnd/>
            </a:ln>
            <a:effectLst/>
          </p:spPr>
          <p:txBody>
            <a:bodyPr anchor="ctr">
              <a:spAutoFit/>
            </a:bodyPr>
            <a:lstStyle/>
            <a:p>
              <a:pPr algn="ctr" eaLnBrk="0" hangingPunct="0">
                <a:spcBef>
                  <a:spcPct val="50000"/>
                </a:spcBef>
              </a:pPr>
              <a:r>
                <a:rPr lang="en-US" sz="1600" b="1">
                  <a:latin typeface="Arial" charset="0"/>
                </a:rPr>
                <a:t>172.16.10.110 </a:t>
              </a:r>
              <a:br>
                <a:rPr lang="en-US" sz="1600" b="1">
                  <a:latin typeface="Arial" charset="0"/>
                </a:rPr>
              </a:br>
              <a:r>
                <a:rPr lang="en-US" sz="1600" b="1">
                  <a:latin typeface="Arial" charset="0"/>
                </a:rPr>
                <a:t>0000.0c07.ac01</a:t>
              </a:r>
            </a:p>
          </p:txBody>
        </p:sp>
        <p:sp>
          <p:nvSpPr>
            <p:cNvPr id="193545" name="Text Box 9"/>
            <p:cNvSpPr txBox="1">
              <a:spLocks noChangeArrowheads="1"/>
            </p:cNvSpPr>
            <p:nvPr/>
          </p:nvSpPr>
          <p:spPr bwMode="auto">
            <a:xfrm>
              <a:off x="8839200" y="3352801"/>
              <a:ext cx="2743200" cy="584775"/>
            </a:xfrm>
            <a:prstGeom prst="rect">
              <a:avLst/>
            </a:prstGeom>
            <a:solidFill>
              <a:srgbClr val="FFFFCC"/>
            </a:solidFill>
            <a:ln w="76200">
              <a:solidFill>
                <a:schemeClr val="tx1"/>
              </a:solidFill>
              <a:miter lim="800000"/>
              <a:headEnd/>
              <a:tailEnd/>
            </a:ln>
            <a:effectLst/>
          </p:spPr>
          <p:txBody>
            <a:bodyPr>
              <a:spAutoFit/>
            </a:bodyPr>
            <a:lstStyle/>
            <a:p>
              <a:pPr algn="ctr" eaLnBrk="0" hangingPunct="0">
                <a:spcBef>
                  <a:spcPct val="50000"/>
                </a:spcBef>
              </a:pPr>
              <a:r>
                <a:rPr lang="en-US" sz="1600" b="1">
                  <a:latin typeface="Arial" charset="0"/>
                </a:rPr>
                <a:t>172.16.10.82</a:t>
              </a:r>
              <a:br>
                <a:rPr lang="en-US" sz="1600" b="1">
                  <a:latin typeface="Arial" charset="0"/>
                </a:rPr>
              </a:br>
              <a:r>
                <a:rPr lang="en-US" sz="1600" b="1">
                  <a:latin typeface="Arial" charset="0"/>
                </a:rPr>
                <a:t>0010.f6b3.d000</a:t>
              </a:r>
            </a:p>
          </p:txBody>
        </p:sp>
        <p:sp>
          <p:nvSpPr>
            <p:cNvPr id="193546" name="Text Box 10"/>
            <p:cNvSpPr txBox="1">
              <a:spLocks noChangeArrowheads="1"/>
            </p:cNvSpPr>
            <p:nvPr/>
          </p:nvSpPr>
          <p:spPr bwMode="auto">
            <a:xfrm>
              <a:off x="812800" y="3352801"/>
              <a:ext cx="2743200" cy="584775"/>
            </a:xfrm>
            <a:prstGeom prst="rect">
              <a:avLst/>
            </a:prstGeom>
            <a:solidFill>
              <a:srgbClr val="FFFFCC"/>
            </a:solidFill>
            <a:ln w="76200">
              <a:solidFill>
                <a:schemeClr val="tx1"/>
              </a:solidFill>
              <a:miter lim="800000"/>
              <a:headEnd/>
              <a:tailEnd/>
            </a:ln>
            <a:effectLst/>
          </p:spPr>
          <p:txBody>
            <a:bodyPr>
              <a:spAutoFit/>
            </a:bodyPr>
            <a:lstStyle/>
            <a:p>
              <a:pPr algn="ctr" eaLnBrk="0" hangingPunct="0">
                <a:spcBef>
                  <a:spcPct val="50000"/>
                </a:spcBef>
              </a:pPr>
              <a:r>
                <a:rPr lang="en-US" sz="1600" b="1">
                  <a:latin typeface="Arial" charset="0"/>
                </a:rPr>
                <a:t>172.16.10.169 </a:t>
              </a:r>
              <a:br>
                <a:rPr lang="en-US" sz="1600" b="1">
                  <a:latin typeface="Arial" charset="0"/>
                </a:rPr>
              </a:br>
              <a:r>
                <a:rPr lang="en-US" sz="1600" b="1">
                  <a:latin typeface="Arial" charset="0"/>
                </a:rPr>
                <a:t>0010.0b79.5800</a:t>
              </a:r>
            </a:p>
          </p:txBody>
        </p:sp>
        <p:sp>
          <p:nvSpPr>
            <p:cNvPr id="193547" name="AutoShape 11"/>
            <p:cNvSpPr>
              <a:spLocks noChangeArrowheads="1"/>
            </p:cNvSpPr>
            <p:nvPr/>
          </p:nvSpPr>
          <p:spPr bwMode="auto">
            <a:xfrm>
              <a:off x="6502400" y="152400"/>
              <a:ext cx="2946400" cy="914400"/>
            </a:xfrm>
            <a:prstGeom prst="wedgeRoundRectCallout">
              <a:avLst>
                <a:gd name="adj1" fmla="val -87931"/>
                <a:gd name="adj2" fmla="val -17532"/>
                <a:gd name="adj3" fmla="val 16667"/>
              </a:avLst>
            </a:prstGeom>
            <a:solidFill>
              <a:srgbClr val="99CCFF"/>
            </a:solidFill>
            <a:ln w="38100">
              <a:solidFill>
                <a:srgbClr val="FF0000"/>
              </a:solidFill>
              <a:miter lim="800000"/>
              <a:headEnd/>
              <a:tailEnd/>
            </a:ln>
            <a:effectLst/>
          </p:spPr>
          <p:txBody>
            <a:bodyPr/>
            <a:lstStyle/>
            <a:p>
              <a:pPr algn="ctr"/>
              <a:r>
                <a:rPr lang="en-US" sz="1800" b="1">
                  <a:latin typeface="Arial" charset="0"/>
                </a:rPr>
                <a:t>My default gateway is 172.16.10.110</a:t>
              </a:r>
            </a:p>
          </p:txBody>
        </p:sp>
        <p:sp>
          <p:nvSpPr>
            <p:cNvPr id="193548" name="Text Box 12"/>
            <p:cNvSpPr txBox="1">
              <a:spLocks noChangeArrowheads="1"/>
            </p:cNvSpPr>
            <p:nvPr/>
          </p:nvSpPr>
          <p:spPr bwMode="auto">
            <a:xfrm>
              <a:off x="406400" y="152400"/>
              <a:ext cx="3962400" cy="615553"/>
            </a:xfrm>
            <a:prstGeom prst="rect">
              <a:avLst/>
            </a:prstGeom>
            <a:solidFill>
              <a:srgbClr val="FFCCFF"/>
            </a:solidFill>
            <a:ln w="76200">
              <a:solidFill>
                <a:schemeClr val="tx1"/>
              </a:solidFill>
              <a:miter lim="800000"/>
              <a:headEnd/>
              <a:tailEnd/>
            </a:ln>
            <a:effectLst/>
          </p:spPr>
          <p:txBody>
            <a:bodyPr>
              <a:spAutoFit/>
            </a:bodyPr>
            <a:lstStyle/>
            <a:p>
              <a:pPr eaLnBrk="0" hangingPunct="0">
                <a:spcBef>
                  <a:spcPct val="50000"/>
                </a:spcBef>
              </a:pPr>
              <a:r>
                <a:rPr lang="en-US" sz="2000" b="1">
                  <a:latin typeface="Arial" charset="0"/>
                </a:rPr>
                <a:t>ARP Table</a:t>
              </a:r>
              <a:br>
                <a:rPr lang="en-US" sz="2000" b="1">
                  <a:latin typeface="Arial" charset="0"/>
                </a:rPr>
              </a:br>
              <a:r>
                <a:rPr lang="en-US" sz="1400" b="1">
                  <a:latin typeface="Arial" charset="0"/>
                </a:rPr>
                <a:t>172.16.10.110 =  0000.0c07.ac01</a:t>
              </a:r>
            </a:p>
          </p:txBody>
        </p:sp>
        <p:sp>
          <p:nvSpPr>
            <p:cNvPr id="193549" name="Line 13"/>
            <p:cNvSpPr>
              <a:spLocks noChangeShapeType="1"/>
            </p:cNvSpPr>
            <p:nvPr/>
          </p:nvSpPr>
          <p:spPr bwMode="auto">
            <a:xfrm>
              <a:off x="7518400" y="2895600"/>
              <a:ext cx="1422400" cy="0"/>
            </a:xfrm>
            <a:prstGeom prst="line">
              <a:avLst/>
            </a:prstGeom>
            <a:noFill/>
            <a:ln w="38100">
              <a:solidFill>
                <a:srgbClr val="FF0000"/>
              </a:solidFill>
              <a:round/>
              <a:headEnd/>
              <a:tailEnd type="triangle" w="med" len="med"/>
            </a:ln>
            <a:effectLst/>
          </p:spPr>
          <p:txBody>
            <a:bodyPr/>
            <a:lstStyle/>
            <a:p>
              <a:endParaRPr lang="en-US"/>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90" name="Rectangle 6"/>
          <p:cNvSpPr>
            <a:spLocks noGrp="1" noChangeArrowheads="1"/>
          </p:cNvSpPr>
          <p:nvPr>
            <p:ph type="title"/>
          </p:nvPr>
        </p:nvSpPr>
        <p:spPr>
          <a:xfrm>
            <a:off x="874184" y="627063"/>
            <a:ext cx="10860616" cy="579945"/>
          </a:xfrm>
        </p:spPr>
        <p:txBody>
          <a:bodyPr/>
          <a:lstStyle/>
          <a:p>
            <a:r>
              <a:rPr lang="en-US" dirty="0"/>
              <a:t>HSRP States</a:t>
            </a:r>
          </a:p>
        </p:txBody>
      </p:sp>
      <p:sp>
        <p:nvSpPr>
          <p:cNvPr id="195591" name="Rectangle 7"/>
          <p:cNvSpPr>
            <a:spLocks noGrp="1" noChangeArrowheads="1"/>
          </p:cNvSpPr>
          <p:nvPr>
            <p:ph type="body" idx="1"/>
          </p:nvPr>
        </p:nvSpPr>
        <p:spPr>
          <a:xfrm>
            <a:off x="621792" y="1341120"/>
            <a:ext cx="11204448" cy="5187696"/>
          </a:xfrm>
        </p:spPr>
        <p:txBody>
          <a:bodyPr/>
          <a:lstStyle/>
          <a:p>
            <a:pPr>
              <a:lnSpc>
                <a:spcPct val="90000"/>
              </a:lnSpc>
            </a:pPr>
            <a:r>
              <a:rPr lang="en-US" sz="1800" b="1" i="1" dirty="0">
                <a:solidFill>
                  <a:schemeClr val="accent2"/>
                </a:solidFill>
              </a:rPr>
              <a:t>Initial state</a:t>
            </a:r>
            <a:r>
              <a:rPr lang="en-US" sz="1800" i="1" dirty="0"/>
              <a:t>—</a:t>
            </a:r>
            <a:r>
              <a:rPr lang="en-US" sz="1800" dirty="0"/>
              <a:t> All routers begin in the initial state. This state is entered via a configuration change or when an interface is initiated. HSRP is not </a:t>
            </a:r>
            <a:r>
              <a:rPr lang="en-US" sz="1800" dirty="0" err="1"/>
              <a:t>runnning</a:t>
            </a:r>
            <a:r>
              <a:rPr lang="en-US" sz="1800" dirty="0"/>
              <a:t>.</a:t>
            </a:r>
          </a:p>
          <a:p>
            <a:pPr>
              <a:lnSpc>
                <a:spcPct val="90000"/>
              </a:lnSpc>
            </a:pPr>
            <a:r>
              <a:rPr lang="en-US" sz="1800" b="1" i="1" dirty="0">
                <a:solidFill>
                  <a:schemeClr val="accent2"/>
                </a:solidFill>
              </a:rPr>
              <a:t>Learn state</a:t>
            </a:r>
            <a:r>
              <a:rPr lang="en-US" sz="1800" i="1" dirty="0"/>
              <a:t>—</a:t>
            </a:r>
            <a:r>
              <a:rPr lang="en-US" sz="1800" dirty="0"/>
              <a:t> The router </a:t>
            </a:r>
            <a:r>
              <a:rPr lang="en-US" sz="1800" b="1" dirty="0"/>
              <a:t>has not determined the virtual IP address</a:t>
            </a:r>
            <a:r>
              <a:rPr lang="en-US" sz="1800" dirty="0"/>
              <a:t>, and has </a:t>
            </a:r>
            <a:r>
              <a:rPr lang="en-US" sz="1800" b="1" dirty="0"/>
              <a:t>not yet seen a hello message from the active router</a:t>
            </a:r>
            <a:r>
              <a:rPr lang="en-US" sz="1800" dirty="0"/>
              <a:t>. In this state, the router is still waiting to hear from the active router.</a:t>
            </a:r>
          </a:p>
          <a:p>
            <a:pPr>
              <a:lnSpc>
                <a:spcPct val="90000"/>
              </a:lnSpc>
            </a:pPr>
            <a:r>
              <a:rPr lang="en-US" sz="1800" b="1" i="1" dirty="0">
                <a:solidFill>
                  <a:schemeClr val="accent2"/>
                </a:solidFill>
              </a:rPr>
              <a:t>Listen state</a:t>
            </a:r>
            <a:r>
              <a:rPr lang="en-US" sz="1800" i="1" dirty="0"/>
              <a:t>—</a:t>
            </a:r>
            <a:r>
              <a:rPr lang="en-US" sz="1800" dirty="0"/>
              <a:t> The router </a:t>
            </a:r>
            <a:r>
              <a:rPr lang="en-US" sz="1800" b="1" dirty="0"/>
              <a:t>knows the virtual IP &amp; </a:t>
            </a:r>
            <a:r>
              <a:rPr lang="en-US" sz="1800" b="1"/>
              <a:t>virtual Mac address</a:t>
            </a:r>
            <a:r>
              <a:rPr lang="en-US" sz="1800" dirty="0"/>
              <a:t>, </a:t>
            </a:r>
            <a:r>
              <a:rPr lang="en-US" sz="1800" b="1" dirty="0"/>
              <a:t>but</a:t>
            </a:r>
            <a:r>
              <a:rPr lang="en-US" sz="1800" dirty="0"/>
              <a:t> </a:t>
            </a:r>
            <a:r>
              <a:rPr lang="en-US" sz="1800" b="1" dirty="0"/>
              <a:t>is neither the active router nor the standby router</a:t>
            </a:r>
            <a:r>
              <a:rPr lang="en-US" sz="1800" dirty="0"/>
              <a:t>. All other routers participating in the HSRP group besides the active or standby routers reside in this state. </a:t>
            </a:r>
          </a:p>
          <a:p>
            <a:pPr>
              <a:lnSpc>
                <a:spcPct val="90000"/>
              </a:lnSpc>
            </a:pPr>
            <a:r>
              <a:rPr lang="en-US" sz="1800" b="1" i="1" dirty="0">
                <a:solidFill>
                  <a:schemeClr val="accent2"/>
                </a:solidFill>
              </a:rPr>
              <a:t>Speak state</a:t>
            </a:r>
            <a:r>
              <a:rPr lang="en-US" sz="1800" i="1" dirty="0"/>
              <a:t>—</a:t>
            </a:r>
            <a:r>
              <a:rPr lang="en-US" sz="1800" dirty="0"/>
              <a:t> HSRP routers in the speak state </a:t>
            </a:r>
            <a:r>
              <a:rPr lang="en-US" sz="1800" b="1" dirty="0"/>
              <a:t>send periodic hello messages and actively participate in the election of the active or standby router</a:t>
            </a:r>
            <a:r>
              <a:rPr lang="en-US" sz="1800" dirty="0"/>
              <a:t>. The router remains in the speak state unless it becomes an active or standby router.</a:t>
            </a:r>
          </a:p>
          <a:p>
            <a:pPr>
              <a:lnSpc>
                <a:spcPct val="90000"/>
              </a:lnSpc>
            </a:pPr>
            <a:r>
              <a:rPr lang="en-US" sz="1800" b="1" i="1" dirty="0">
                <a:solidFill>
                  <a:schemeClr val="accent2"/>
                </a:solidFill>
              </a:rPr>
              <a:t>Standby state</a:t>
            </a:r>
            <a:r>
              <a:rPr lang="en-US" sz="1800" i="1" dirty="0"/>
              <a:t>—</a:t>
            </a:r>
            <a:r>
              <a:rPr lang="en-US" sz="1800" dirty="0"/>
              <a:t> In the standby state, the HSRP router is a </a:t>
            </a:r>
            <a:r>
              <a:rPr lang="en-US" sz="1800" b="1" dirty="0"/>
              <a:t>candidate to become the next active router</a:t>
            </a:r>
            <a:r>
              <a:rPr lang="en-US" sz="1800" dirty="0"/>
              <a:t> and sends periodic hello messages. There must be at least one standby router in the HSRP group.</a:t>
            </a:r>
          </a:p>
          <a:p>
            <a:pPr>
              <a:lnSpc>
                <a:spcPct val="90000"/>
              </a:lnSpc>
            </a:pPr>
            <a:r>
              <a:rPr lang="en-US" sz="1800" b="1" i="1" dirty="0">
                <a:solidFill>
                  <a:schemeClr val="accent2"/>
                </a:solidFill>
              </a:rPr>
              <a:t>Active state</a:t>
            </a:r>
            <a:r>
              <a:rPr lang="en-US" sz="1800" i="1" dirty="0"/>
              <a:t>—</a:t>
            </a:r>
            <a:r>
              <a:rPr lang="en-US" sz="1800" dirty="0"/>
              <a:t> In the active state, the router is </a:t>
            </a:r>
            <a:r>
              <a:rPr lang="en-US" sz="1800" b="1" dirty="0"/>
              <a:t>currently forwarding packets</a:t>
            </a:r>
            <a:r>
              <a:rPr lang="en-US" sz="1800" dirty="0"/>
              <a:t> that are sent to the virtual MAC and IP address of the HSRP group. The active router also sends periodic hello messages.</a:t>
            </a:r>
          </a:p>
          <a:p>
            <a:pPr>
              <a:lnSpc>
                <a:spcPct val="90000"/>
              </a:lnSpc>
            </a:pPr>
            <a:r>
              <a:rPr lang="en-US" sz="1800" dirty="0"/>
              <a:t>Not all HSRP routers transition through all states. For example, a router that is not the standby or active router does not enter the standby or active states.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Objectives:</a:t>
            </a:r>
          </a:p>
        </p:txBody>
      </p:sp>
      <p:sp>
        <p:nvSpPr>
          <p:cNvPr id="3" name="Content Placeholder 2"/>
          <p:cNvSpPr>
            <a:spLocks noGrp="1"/>
          </p:cNvSpPr>
          <p:nvPr>
            <p:ph idx="1"/>
          </p:nvPr>
        </p:nvSpPr>
        <p:spPr>
          <a:xfrm>
            <a:off x="874185" y="1900239"/>
            <a:ext cx="10587567" cy="4000499"/>
          </a:xfrm>
        </p:spPr>
        <p:txBody>
          <a:bodyPr/>
          <a:lstStyle/>
          <a:p>
            <a:r>
              <a:rPr lang="en-US" dirty="0"/>
              <a:t>High  Availability </a:t>
            </a:r>
          </a:p>
          <a:p>
            <a:r>
              <a:rPr lang="en-US" dirty="0"/>
              <a:t>Layer 3 Redundancy Protocols</a:t>
            </a:r>
          </a:p>
          <a:p>
            <a:pPr lvl="1"/>
            <a:r>
              <a:rPr lang="en-US" dirty="0"/>
              <a:t>HSRP (Hot Standby Router Protocol)</a:t>
            </a:r>
          </a:p>
          <a:p>
            <a:pPr lvl="1"/>
            <a:r>
              <a:rPr lang="en-US" dirty="0"/>
              <a:t>VRRP (Virtual Router Redundancy Protocol)</a:t>
            </a:r>
          </a:p>
          <a:p>
            <a:pPr lvl="1"/>
            <a:r>
              <a:rPr lang="en-US" dirty="0"/>
              <a:t>GLBP (Global Load Balancing Protocol)</a:t>
            </a:r>
          </a:p>
        </p:txBody>
      </p:sp>
    </p:spTree>
    <p:extLst>
      <p:ext uri="{BB962C8B-B14F-4D97-AF65-F5344CB8AC3E}">
        <p14:creationId xmlns:p14="http://schemas.microsoft.com/office/powerpoint/2010/main" val="14130919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a:xfrm>
            <a:off x="874184" y="627063"/>
            <a:ext cx="10860616" cy="665289"/>
          </a:xfrm>
        </p:spPr>
        <p:txBody>
          <a:bodyPr/>
          <a:lstStyle/>
          <a:p>
            <a:r>
              <a:rPr lang="en-US" dirty="0"/>
              <a:t>HSRP States</a:t>
            </a:r>
          </a:p>
        </p:txBody>
      </p:sp>
      <p:pic>
        <p:nvPicPr>
          <p:cNvPr id="198660" name="Picture 4" descr="Multilayer_Switch"/>
          <p:cNvPicPr>
            <a:picLocks noChangeAspect="1" noChangeArrowheads="1"/>
          </p:cNvPicPr>
          <p:nvPr/>
        </p:nvPicPr>
        <p:blipFill>
          <a:blip r:embed="rId2"/>
          <a:srcRect/>
          <a:stretch>
            <a:fillRect/>
          </a:stretch>
        </p:blipFill>
        <p:spPr bwMode="auto">
          <a:xfrm>
            <a:off x="7156451" y="1765300"/>
            <a:ext cx="770467" cy="706438"/>
          </a:xfrm>
          <a:prstGeom prst="rect">
            <a:avLst/>
          </a:prstGeom>
          <a:noFill/>
        </p:spPr>
      </p:pic>
      <p:pic>
        <p:nvPicPr>
          <p:cNvPr id="198661" name="Picture 5" descr="Multilayer_Switch"/>
          <p:cNvPicPr>
            <a:picLocks noChangeAspect="1" noChangeArrowheads="1"/>
          </p:cNvPicPr>
          <p:nvPr/>
        </p:nvPicPr>
        <p:blipFill>
          <a:blip r:embed="rId2"/>
          <a:srcRect/>
          <a:stretch>
            <a:fillRect/>
          </a:stretch>
        </p:blipFill>
        <p:spPr bwMode="auto">
          <a:xfrm>
            <a:off x="3930651" y="1763714"/>
            <a:ext cx="770467" cy="706437"/>
          </a:xfrm>
          <a:prstGeom prst="rect">
            <a:avLst/>
          </a:prstGeom>
          <a:noFill/>
        </p:spPr>
      </p:pic>
      <p:sp>
        <p:nvSpPr>
          <p:cNvPr id="198662" name="Line 6"/>
          <p:cNvSpPr>
            <a:spLocks noChangeShapeType="1"/>
          </p:cNvSpPr>
          <p:nvPr/>
        </p:nvSpPr>
        <p:spPr bwMode="auto">
          <a:xfrm flipV="1">
            <a:off x="4684184" y="2101851"/>
            <a:ext cx="2523067" cy="9525"/>
          </a:xfrm>
          <a:prstGeom prst="line">
            <a:avLst/>
          </a:prstGeom>
          <a:noFill/>
          <a:ln w="50800">
            <a:solidFill>
              <a:schemeClr val="accent2"/>
            </a:solidFill>
            <a:round/>
            <a:headEnd type="none" w="sm" len="sm"/>
            <a:tailEnd type="none" w="sm" len="sm"/>
          </a:ln>
          <a:effectLst/>
        </p:spPr>
        <p:txBody>
          <a:bodyPr wrap="none" anchor="ctr"/>
          <a:lstStyle/>
          <a:p>
            <a:endParaRPr lang="en-US"/>
          </a:p>
        </p:txBody>
      </p:sp>
      <p:sp>
        <p:nvSpPr>
          <p:cNvPr id="198663" name="Text Box 7"/>
          <p:cNvSpPr txBox="1">
            <a:spLocks noChangeArrowheads="1"/>
          </p:cNvSpPr>
          <p:nvPr/>
        </p:nvSpPr>
        <p:spPr bwMode="auto">
          <a:xfrm>
            <a:off x="3886201" y="3579813"/>
            <a:ext cx="4135967" cy="303212"/>
          </a:xfrm>
          <a:prstGeom prst="rect">
            <a:avLst/>
          </a:prstGeom>
          <a:noFill/>
          <a:ln w="28575" algn="ctr">
            <a:noFill/>
            <a:miter lim="800000"/>
            <a:headEnd/>
            <a:tailEnd/>
          </a:ln>
          <a:effectLst/>
        </p:spPr>
        <p:txBody>
          <a:bodyPr lIns="82124" tIns="41061" rIns="82124" bIns="41061">
            <a:spAutoFit/>
          </a:bodyPr>
          <a:lstStyle/>
          <a:p>
            <a:pPr defTabSz="814388" eaLnBrk="0" hangingPunct="0">
              <a:lnSpc>
                <a:spcPct val="90000"/>
              </a:lnSpc>
            </a:pPr>
            <a:endParaRPr lang="en-US" sz="1600" b="1">
              <a:latin typeface="Arial" charset="0"/>
            </a:endParaRPr>
          </a:p>
        </p:txBody>
      </p:sp>
      <p:sp>
        <p:nvSpPr>
          <p:cNvPr id="198664" name="Text Box 8"/>
          <p:cNvSpPr txBox="1">
            <a:spLocks noChangeArrowheads="1"/>
          </p:cNvSpPr>
          <p:nvPr/>
        </p:nvSpPr>
        <p:spPr bwMode="auto">
          <a:xfrm>
            <a:off x="3926417" y="2774951"/>
            <a:ext cx="3172444" cy="304523"/>
          </a:xfrm>
          <a:prstGeom prst="rect">
            <a:avLst/>
          </a:prstGeom>
          <a:noFill/>
          <a:ln w="28575" algn="ctr">
            <a:noFill/>
            <a:miter lim="800000"/>
            <a:headEnd/>
            <a:tailEnd/>
          </a:ln>
          <a:effectLst/>
        </p:spPr>
        <p:txBody>
          <a:bodyPr wrap="none" lIns="82124" tIns="41061" rIns="82124" bIns="41061">
            <a:spAutoFit/>
          </a:bodyPr>
          <a:lstStyle/>
          <a:p>
            <a:pPr defTabSz="814388" eaLnBrk="0" hangingPunct="0">
              <a:lnSpc>
                <a:spcPct val="90000"/>
              </a:lnSpc>
            </a:pPr>
            <a:r>
              <a:rPr lang="en-GB" sz="1600" b="1">
                <a:solidFill>
                  <a:schemeClr val="accent2"/>
                </a:solidFill>
                <a:latin typeface="Arial" charset="0"/>
              </a:rPr>
              <a:t>Initial			Initial</a:t>
            </a:r>
            <a:endParaRPr lang="en-US" sz="1600" b="1">
              <a:solidFill>
                <a:schemeClr val="accent2"/>
              </a:solidFill>
              <a:latin typeface="Arial" charset="0"/>
            </a:endParaRPr>
          </a:p>
        </p:txBody>
      </p:sp>
      <p:sp>
        <p:nvSpPr>
          <p:cNvPr id="198665" name="Text Box 9"/>
          <p:cNvSpPr txBox="1">
            <a:spLocks noChangeArrowheads="1"/>
          </p:cNvSpPr>
          <p:nvPr/>
        </p:nvSpPr>
        <p:spPr bwMode="auto">
          <a:xfrm>
            <a:off x="3966633" y="3322638"/>
            <a:ext cx="3238168" cy="304523"/>
          </a:xfrm>
          <a:prstGeom prst="rect">
            <a:avLst/>
          </a:prstGeom>
          <a:noFill/>
          <a:ln w="28575" algn="ctr">
            <a:noFill/>
            <a:miter lim="800000"/>
            <a:headEnd/>
            <a:tailEnd/>
          </a:ln>
          <a:effectLst/>
        </p:spPr>
        <p:txBody>
          <a:bodyPr wrap="none" lIns="82124" tIns="41061" rIns="82124" bIns="41061">
            <a:spAutoFit/>
          </a:bodyPr>
          <a:lstStyle/>
          <a:p>
            <a:pPr defTabSz="814388" eaLnBrk="0" hangingPunct="0">
              <a:lnSpc>
                <a:spcPct val="90000"/>
              </a:lnSpc>
            </a:pPr>
            <a:r>
              <a:rPr lang="en-GB" sz="1600" b="1">
                <a:solidFill>
                  <a:schemeClr val="accent2"/>
                </a:solidFill>
                <a:latin typeface="Arial" charset="0"/>
              </a:rPr>
              <a:t>Listen			Listen</a:t>
            </a:r>
            <a:endParaRPr lang="en-US" sz="1600" b="1">
              <a:solidFill>
                <a:schemeClr val="accent2"/>
              </a:solidFill>
              <a:latin typeface="Arial" charset="0"/>
            </a:endParaRPr>
          </a:p>
        </p:txBody>
      </p:sp>
      <p:sp>
        <p:nvSpPr>
          <p:cNvPr id="198666" name="Text Box 10"/>
          <p:cNvSpPr txBox="1">
            <a:spLocks noChangeArrowheads="1"/>
          </p:cNvSpPr>
          <p:nvPr/>
        </p:nvSpPr>
        <p:spPr bwMode="auto">
          <a:xfrm>
            <a:off x="3858684" y="5233988"/>
            <a:ext cx="3236564" cy="304523"/>
          </a:xfrm>
          <a:prstGeom prst="rect">
            <a:avLst/>
          </a:prstGeom>
          <a:noFill/>
          <a:ln w="28575" algn="ctr">
            <a:noFill/>
            <a:miter lim="800000"/>
            <a:headEnd/>
            <a:tailEnd/>
          </a:ln>
          <a:effectLst/>
        </p:spPr>
        <p:txBody>
          <a:bodyPr wrap="none" lIns="82124" tIns="41061" rIns="82124" bIns="41061">
            <a:spAutoFit/>
          </a:bodyPr>
          <a:lstStyle/>
          <a:p>
            <a:pPr defTabSz="814388" eaLnBrk="0" hangingPunct="0">
              <a:lnSpc>
                <a:spcPct val="90000"/>
              </a:lnSpc>
            </a:pPr>
            <a:r>
              <a:rPr lang="en-GB" sz="1600" b="1">
                <a:solidFill>
                  <a:schemeClr val="accent2"/>
                </a:solidFill>
                <a:latin typeface="Arial" charset="0"/>
              </a:rPr>
              <a:t>Active			Speak</a:t>
            </a:r>
            <a:endParaRPr lang="en-US" sz="1600" b="1">
              <a:solidFill>
                <a:schemeClr val="accent2"/>
              </a:solidFill>
              <a:latin typeface="Arial" charset="0"/>
            </a:endParaRPr>
          </a:p>
        </p:txBody>
      </p:sp>
      <p:sp>
        <p:nvSpPr>
          <p:cNvPr id="198667" name="Text Box 11"/>
          <p:cNvSpPr txBox="1">
            <a:spLocks noChangeArrowheads="1"/>
          </p:cNvSpPr>
          <p:nvPr/>
        </p:nvSpPr>
        <p:spPr bwMode="auto">
          <a:xfrm>
            <a:off x="3843867" y="4603751"/>
            <a:ext cx="4284133" cy="303213"/>
          </a:xfrm>
          <a:prstGeom prst="rect">
            <a:avLst/>
          </a:prstGeom>
          <a:noFill/>
          <a:ln w="28575" algn="ctr">
            <a:noFill/>
            <a:miter lim="800000"/>
            <a:headEnd/>
            <a:tailEnd/>
          </a:ln>
          <a:effectLst/>
        </p:spPr>
        <p:txBody>
          <a:bodyPr lIns="82124" tIns="41061" rIns="82124" bIns="41061">
            <a:spAutoFit/>
          </a:bodyPr>
          <a:lstStyle/>
          <a:p>
            <a:pPr defTabSz="814388" eaLnBrk="0" hangingPunct="0">
              <a:lnSpc>
                <a:spcPct val="90000"/>
              </a:lnSpc>
            </a:pPr>
            <a:r>
              <a:rPr lang="en-GB" sz="1600" b="1">
                <a:solidFill>
                  <a:schemeClr val="accent2"/>
                </a:solidFill>
                <a:latin typeface="Arial" charset="0"/>
              </a:rPr>
              <a:t>Standby		Listen</a:t>
            </a:r>
            <a:endParaRPr lang="en-US" sz="1600" b="1">
              <a:solidFill>
                <a:schemeClr val="accent2"/>
              </a:solidFill>
              <a:latin typeface="Arial" charset="0"/>
            </a:endParaRPr>
          </a:p>
        </p:txBody>
      </p:sp>
      <p:sp>
        <p:nvSpPr>
          <p:cNvPr id="198668" name="Text Box 12"/>
          <p:cNvSpPr txBox="1">
            <a:spLocks noChangeArrowheads="1"/>
          </p:cNvSpPr>
          <p:nvPr/>
        </p:nvSpPr>
        <p:spPr bwMode="auto">
          <a:xfrm>
            <a:off x="3901018" y="4013201"/>
            <a:ext cx="3236564" cy="304523"/>
          </a:xfrm>
          <a:prstGeom prst="rect">
            <a:avLst/>
          </a:prstGeom>
          <a:noFill/>
          <a:ln w="28575" algn="ctr">
            <a:noFill/>
            <a:miter lim="800000"/>
            <a:headEnd/>
            <a:tailEnd/>
          </a:ln>
          <a:effectLst/>
        </p:spPr>
        <p:txBody>
          <a:bodyPr wrap="none" lIns="82124" tIns="41061" rIns="82124" bIns="41061">
            <a:spAutoFit/>
          </a:bodyPr>
          <a:lstStyle/>
          <a:p>
            <a:pPr defTabSz="814388" eaLnBrk="0" hangingPunct="0">
              <a:lnSpc>
                <a:spcPct val="90000"/>
              </a:lnSpc>
            </a:pPr>
            <a:r>
              <a:rPr lang="en-GB" sz="1600" b="1">
                <a:solidFill>
                  <a:schemeClr val="accent2"/>
                </a:solidFill>
                <a:latin typeface="Arial" charset="0"/>
              </a:rPr>
              <a:t>Speak			Speak</a:t>
            </a:r>
            <a:endParaRPr lang="en-US" sz="1600" b="1">
              <a:solidFill>
                <a:schemeClr val="accent2"/>
              </a:solidFill>
              <a:latin typeface="Arial" charset="0"/>
            </a:endParaRPr>
          </a:p>
        </p:txBody>
      </p:sp>
      <p:sp>
        <p:nvSpPr>
          <p:cNvPr id="198669" name="Text Box 13"/>
          <p:cNvSpPr txBox="1">
            <a:spLocks noChangeArrowheads="1"/>
          </p:cNvSpPr>
          <p:nvPr/>
        </p:nvSpPr>
        <p:spPr bwMode="auto">
          <a:xfrm>
            <a:off x="4076701" y="5873751"/>
            <a:ext cx="3138461" cy="304523"/>
          </a:xfrm>
          <a:prstGeom prst="rect">
            <a:avLst/>
          </a:prstGeom>
          <a:noFill/>
          <a:ln w="28575" algn="ctr">
            <a:noFill/>
            <a:miter lim="800000"/>
            <a:headEnd/>
            <a:tailEnd/>
          </a:ln>
          <a:effectLst/>
        </p:spPr>
        <p:txBody>
          <a:bodyPr wrap="none" lIns="82124" tIns="41061" rIns="82124" bIns="41061">
            <a:spAutoFit/>
          </a:bodyPr>
          <a:lstStyle/>
          <a:p>
            <a:pPr defTabSz="814388" eaLnBrk="0" hangingPunct="0">
              <a:lnSpc>
                <a:spcPct val="90000"/>
              </a:lnSpc>
            </a:pPr>
            <a:r>
              <a:rPr lang="en-GB" sz="1600" b="1">
                <a:latin typeface="Arial" charset="0"/>
              </a:rPr>
              <a:t>		         </a:t>
            </a:r>
            <a:r>
              <a:rPr lang="en-GB" sz="1600" b="1">
                <a:solidFill>
                  <a:schemeClr val="accent2"/>
                </a:solidFill>
                <a:latin typeface="Arial" charset="0"/>
              </a:rPr>
              <a:t>Standby</a:t>
            </a:r>
            <a:endParaRPr lang="en-US" sz="1600" b="1">
              <a:solidFill>
                <a:schemeClr val="accent2"/>
              </a:solidFill>
              <a:latin typeface="Arial" charset="0"/>
            </a:endParaRPr>
          </a:p>
        </p:txBody>
      </p:sp>
      <p:sp>
        <p:nvSpPr>
          <p:cNvPr id="198670" name="Line 14"/>
          <p:cNvSpPr>
            <a:spLocks noChangeShapeType="1"/>
          </p:cNvSpPr>
          <p:nvPr/>
        </p:nvSpPr>
        <p:spPr bwMode="auto">
          <a:xfrm>
            <a:off x="4279901" y="3078163"/>
            <a:ext cx="14817" cy="233362"/>
          </a:xfrm>
          <a:prstGeom prst="line">
            <a:avLst/>
          </a:prstGeom>
          <a:noFill/>
          <a:ln w="28575">
            <a:solidFill>
              <a:schemeClr val="tx1"/>
            </a:solidFill>
            <a:round/>
            <a:headEnd/>
            <a:tailEnd type="triangle" w="med" len="med"/>
          </a:ln>
          <a:effectLst/>
        </p:spPr>
        <p:txBody>
          <a:bodyPr lIns="82124" tIns="41061" rIns="82124" bIns="41061"/>
          <a:lstStyle/>
          <a:p>
            <a:endParaRPr lang="en-US"/>
          </a:p>
        </p:txBody>
      </p:sp>
      <p:sp>
        <p:nvSpPr>
          <p:cNvPr id="198671" name="Line 15"/>
          <p:cNvSpPr>
            <a:spLocks noChangeShapeType="1"/>
          </p:cNvSpPr>
          <p:nvPr/>
        </p:nvSpPr>
        <p:spPr bwMode="auto">
          <a:xfrm>
            <a:off x="4294717" y="3627438"/>
            <a:ext cx="0" cy="284162"/>
          </a:xfrm>
          <a:prstGeom prst="line">
            <a:avLst/>
          </a:prstGeom>
          <a:noFill/>
          <a:ln w="28575">
            <a:solidFill>
              <a:schemeClr val="tx1"/>
            </a:solidFill>
            <a:round/>
            <a:headEnd/>
            <a:tailEnd type="triangle" w="med" len="med"/>
          </a:ln>
          <a:effectLst/>
        </p:spPr>
        <p:txBody>
          <a:bodyPr lIns="82124" tIns="41061" rIns="82124" bIns="41061"/>
          <a:lstStyle/>
          <a:p>
            <a:endParaRPr lang="en-US"/>
          </a:p>
        </p:txBody>
      </p:sp>
      <p:sp>
        <p:nvSpPr>
          <p:cNvPr id="198672" name="Line 16"/>
          <p:cNvSpPr>
            <a:spLocks noChangeShapeType="1"/>
          </p:cNvSpPr>
          <p:nvPr/>
        </p:nvSpPr>
        <p:spPr bwMode="auto">
          <a:xfrm>
            <a:off x="4239684" y="4297363"/>
            <a:ext cx="0" cy="233362"/>
          </a:xfrm>
          <a:prstGeom prst="line">
            <a:avLst/>
          </a:prstGeom>
          <a:noFill/>
          <a:ln w="28575">
            <a:solidFill>
              <a:schemeClr val="tx1"/>
            </a:solidFill>
            <a:round/>
            <a:headEnd/>
            <a:tailEnd type="triangle" w="med" len="med"/>
          </a:ln>
          <a:effectLst/>
        </p:spPr>
        <p:txBody>
          <a:bodyPr lIns="82124" tIns="41061" rIns="82124" bIns="41061"/>
          <a:lstStyle/>
          <a:p>
            <a:endParaRPr lang="en-US"/>
          </a:p>
        </p:txBody>
      </p:sp>
      <p:sp>
        <p:nvSpPr>
          <p:cNvPr id="198673" name="Line 17"/>
          <p:cNvSpPr>
            <a:spLocks noChangeShapeType="1"/>
          </p:cNvSpPr>
          <p:nvPr/>
        </p:nvSpPr>
        <p:spPr bwMode="auto">
          <a:xfrm>
            <a:off x="4254500" y="4927601"/>
            <a:ext cx="0" cy="233363"/>
          </a:xfrm>
          <a:prstGeom prst="line">
            <a:avLst/>
          </a:prstGeom>
          <a:noFill/>
          <a:ln w="28575">
            <a:solidFill>
              <a:schemeClr val="tx1"/>
            </a:solidFill>
            <a:round/>
            <a:headEnd/>
            <a:tailEnd type="triangle" w="med" len="med"/>
          </a:ln>
          <a:effectLst/>
        </p:spPr>
        <p:txBody>
          <a:bodyPr lIns="82124" tIns="41061" rIns="82124" bIns="41061"/>
          <a:lstStyle/>
          <a:p>
            <a:endParaRPr lang="en-US"/>
          </a:p>
        </p:txBody>
      </p:sp>
      <p:sp>
        <p:nvSpPr>
          <p:cNvPr id="198674" name="Line 18"/>
          <p:cNvSpPr>
            <a:spLocks noChangeShapeType="1"/>
          </p:cNvSpPr>
          <p:nvPr/>
        </p:nvSpPr>
        <p:spPr bwMode="auto">
          <a:xfrm>
            <a:off x="7463367" y="3068639"/>
            <a:ext cx="0" cy="223837"/>
          </a:xfrm>
          <a:prstGeom prst="line">
            <a:avLst/>
          </a:prstGeom>
          <a:noFill/>
          <a:ln w="28575">
            <a:solidFill>
              <a:schemeClr val="tx1"/>
            </a:solidFill>
            <a:round/>
            <a:headEnd/>
            <a:tailEnd type="triangle" w="med" len="med"/>
          </a:ln>
          <a:effectLst/>
        </p:spPr>
        <p:txBody>
          <a:bodyPr lIns="82124" tIns="41061" rIns="82124" bIns="41061"/>
          <a:lstStyle/>
          <a:p>
            <a:endParaRPr lang="en-US"/>
          </a:p>
        </p:txBody>
      </p:sp>
      <p:sp>
        <p:nvSpPr>
          <p:cNvPr id="198675" name="Line 19"/>
          <p:cNvSpPr>
            <a:spLocks noChangeShapeType="1"/>
          </p:cNvSpPr>
          <p:nvPr/>
        </p:nvSpPr>
        <p:spPr bwMode="auto">
          <a:xfrm>
            <a:off x="7478184" y="3698875"/>
            <a:ext cx="0" cy="254000"/>
          </a:xfrm>
          <a:prstGeom prst="line">
            <a:avLst/>
          </a:prstGeom>
          <a:noFill/>
          <a:ln w="28575">
            <a:solidFill>
              <a:schemeClr val="tx1"/>
            </a:solidFill>
            <a:round/>
            <a:headEnd/>
            <a:tailEnd type="triangle" w="med" len="med"/>
          </a:ln>
          <a:effectLst/>
        </p:spPr>
        <p:txBody>
          <a:bodyPr lIns="82124" tIns="41061" rIns="82124" bIns="41061"/>
          <a:lstStyle/>
          <a:p>
            <a:endParaRPr lang="en-US"/>
          </a:p>
        </p:txBody>
      </p:sp>
      <p:sp>
        <p:nvSpPr>
          <p:cNvPr id="198676" name="Line 20"/>
          <p:cNvSpPr>
            <a:spLocks noChangeShapeType="1"/>
          </p:cNvSpPr>
          <p:nvPr/>
        </p:nvSpPr>
        <p:spPr bwMode="auto">
          <a:xfrm>
            <a:off x="7463367" y="4297364"/>
            <a:ext cx="0" cy="274637"/>
          </a:xfrm>
          <a:prstGeom prst="line">
            <a:avLst/>
          </a:prstGeom>
          <a:noFill/>
          <a:ln w="28575">
            <a:solidFill>
              <a:schemeClr val="tx1"/>
            </a:solidFill>
            <a:round/>
            <a:headEnd/>
            <a:tailEnd type="triangle" w="med" len="med"/>
          </a:ln>
          <a:effectLst/>
        </p:spPr>
        <p:txBody>
          <a:bodyPr lIns="82124" tIns="41061" rIns="82124" bIns="41061"/>
          <a:lstStyle/>
          <a:p>
            <a:endParaRPr lang="en-US"/>
          </a:p>
        </p:txBody>
      </p:sp>
      <p:sp>
        <p:nvSpPr>
          <p:cNvPr id="198677" name="Line 21"/>
          <p:cNvSpPr>
            <a:spLocks noChangeShapeType="1"/>
          </p:cNvSpPr>
          <p:nvPr/>
        </p:nvSpPr>
        <p:spPr bwMode="auto">
          <a:xfrm>
            <a:off x="7478184" y="4927601"/>
            <a:ext cx="0" cy="263525"/>
          </a:xfrm>
          <a:prstGeom prst="line">
            <a:avLst/>
          </a:prstGeom>
          <a:noFill/>
          <a:ln w="28575">
            <a:solidFill>
              <a:schemeClr val="tx1"/>
            </a:solidFill>
            <a:round/>
            <a:headEnd/>
            <a:tailEnd type="triangle" w="med" len="med"/>
          </a:ln>
          <a:effectLst/>
        </p:spPr>
        <p:txBody>
          <a:bodyPr lIns="82124" tIns="41061" rIns="82124" bIns="41061"/>
          <a:lstStyle/>
          <a:p>
            <a:endParaRPr lang="en-US"/>
          </a:p>
        </p:txBody>
      </p:sp>
      <p:sp>
        <p:nvSpPr>
          <p:cNvPr id="198678" name="Line 22"/>
          <p:cNvSpPr>
            <a:spLocks noChangeShapeType="1"/>
          </p:cNvSpPr>
          <p:nvPr/>
        </p:nvSpPr>
        <p:spPr bwMode="auto">
          <a:xfrm>
            <a:off x="7505700" y="5578476"/>
            <a:ext cx="0" cy="263525"/>
          </a:xfrm>
          <a:prstGeom prst="line">
            <a:avLst/>
          </a:prstGeom>
          <a:noFill/>
          <a:ln w="28575">
            <a:solidFill>
              <a:schemeClr val="tx1"/>
            </a:solidFill>
            <a:round/>
            <a:headEnd/>
            <a:tailEnd type="triangle" w="med" len="med"/>
          </a:ln>
          <a:effectLst/>
        </p:spPr>
        <p:txBody>
          <a:bodyPr lIns="82124" tIns="41061" rIns="82124" bIns="41061"/>
          <a:lstStyle/>
          <a:p>
            <a:endParaRPr lang="en-US"/>
          </a:p>
        </p:txBody>
      </p:sp>
      <p:sp>
        <p:nvSpPr>
          <p:cNvPr id="198679" name="Text Box 23"/>
          <p:cNvSpPr txBox="1">
            <a:spLocks noChangeArrowheads="1"/>
          </p:cNvSpPr>
          <p:nvPr/>
        </p:nvSpPr>
        <p:spPr bwMode="auto">
          <a:xfrm>
            <a:off x="2423584" y="1852614"/>
            <a:ext cx="1023843" cy="747721"/>
          </a:xfrm>
          <a:prstGeom prst="rect">
            <a:avLst/>
          </a:prstGeom>
          <a:noFill/>
          <a:ln w="28575" algn="ctr">
            <a:noFill/>
            <a:miter lim="800000"/>
            <a:headEnd/>
            <a:tailEnd/>
          </a:ln>
          <a:effectLst/>
        </p:spPr>
        <p:txBody>
          <a:bodyPr wrap="none" lIns="82124" tIns="41061" rIns="82124" bIns="41061">
            <a:spAutoFit/>
          </a:bodyPr>
          <a:lstStyle/>
          <a:p>
            <a:pPr algn="ctr" defTabSz="814388" eaLnBrk="0" hangingPunct="0">
              <a:lnSpc>
                <a:spcPct val="90000"/>
              </a:lnSpc>
            </a:pPr>
            <a:r>
              <a:rPr lang="en-GB" sz="1600" b="1">
                <a:latin typeface="Arial" charset="0"/>
              </a:rPr>
              <a:t>Router A</a:t>
            </a:r>
          </a:p>
          <a:p>
            <a:pPr algn="ctr" defTabSz="814388" eaLnBrk="0" hangingPunct="0">
              <a:lnSpc>
                <a:spcPct val="90000"/>
              </a:lnSpc>
            </a:pPr>
            <a:r>
              <a:rPr lang="en-GB" sz="1600" b="1">
                <a:latin typeface="Arial" charset="0"/>
              </a:rPr>
              <a:t>Priority</a:t>
            </a:r>
          </a:p>
          <a:p>
            <a:pPr algn="ctr" defTabSz="814388" eaLnBrk="0" hangingPunct="0">
              <a:lnSpc>
                <a:spcPct val="90000"/>
              </a:lnSpc>
            </a:pPr>
            <a:r>
              <a:rPr lang="en-GB" sz="1600" b="1">
                <a:latin typeface="Arial" charset="0"/>
              </a:rPr>
              <a:t>100</a:t>
            </a:r>
            <a:endParaRPr lang="en-US" sz="1600" b="1">
              <a:latin typeface="Arial" charset="0"/>
            </a:endParaRPr>
          </a:p>
        </p:txBody>
      </p:sp>
      <p:sp>
        <p:nvSpPr>
          <p:cNvPr id="198680" name="Text Box 24"/>
          <p:cNvSpPr txBox="1">
            <a:spLocks noChangeArrowheads="1"/>
          </p:cNvSpPr>
          <p:nvPr/>
        </p:nvSpPr>
        <p:spPr bwMode="auto">
          <a:xfrm>
            <a:off x="7965018" y="1873250"/>
            <a:ext cx="1031474" cy="747721"/>
          </a:xfrm>
          <a:prstGeom prst="rect">
            <a:avLst/>
          </a:prstGeom>
          <a:noFill/>
          <a:ln w="28575" algn="ctr">
            <a:noFill/>
            <a:miter lim="800000"/>
            <a:headEnd/>
            <a:tailEnd/>
          </a:ln>
          <a:effectLst/>
        </p:spPr>
        <p:txBody>
          <a:bodyPr wrap="none" lIns="82124" tIns="41061" rIns="82124" bIns="41061">
            <a:spAutoFit/>
          </a:bodyPr>
          <a:lstStyle/>
          <a:p>
            <a:pPr algn="ctr" defTabSz="814388" eaLnBrk="0" hangingPunct="0">
              <a:lnSpc>
                <a:spcPct val="90000"/>
              </a:lnSpc>
            </a:pPr>
            <a:r>
              <a:rPr lang="en-GB" sz="1600" b="1">
                <a:latin typeface="Arial" charset="0"/>
              </a:rPr>
              <a:t>Router B</a:t>
            </a:r>
          </a:p>
          <a:p>
            <a:pPr algn="ctr" defTabSz="814388" eaLnBrk="0" hangingPunct="0">
              <a:lnSpc>
                <a:spcPct val="90000"/>
              </a:lnSpc>
            </a:pPr>
            <a:r>
              <a:rPr lang="en-GB" sz="1600" b="1">
                <a:latin typeface="Arial" charset="0"/>
              </a:rPr>
              <a:t>Priority</a:t>
            </a:r>
          </a:p>
          <a:p>
            <a:pPr algn="ctr" defTabSz="814388" eaLnBrk="0" hangingPunct="0">
              <a:lnSpc>
                <a:spcPct val="90000"/>
              </a:lnSpc>
            </a:pPr>
            <a:r>
              <a:rPr lang="en-GB" sz="1600" b="1">
                <a:latin typeface="Arial" charset="0"/>
              </a:rPr>
              <a:t>50</a:t>
            </a:r>
            <a:endParaRPr lang="en-US" sz="1600" b="1">
              <a:latin typeface="Arial" charset="0"/>
            </a:endParaRPr>
          </a:p>
        </p:txBody>
      </p:sp>
      <p:sp>
        <p:nvSpPr>
          <p:cNvPr id="198681" name="Text Box 25"/>
          <p:cNvSpPr txBox="1">
            <a:spLocks noChangeArrowheads="1"/>
          </p:cNvSpPr>
          <p:nvPr/>
        </p:nvSpPr>
        <p:spPr bwMode="auto">
          <a:xfrm>
            <a:off x="4199467" y="1363663"/>
            <a:ext cx="2726489" cy="332223"/>
          </a:xfrm>
          <a:prstGeom prst="rect">
            <a:avLst/>
          </a:prstGeom>
          <a:noFill/>
          <a:ln w="28575" algn="ctr">
            <a:noFill/>
            <a:miter lim="800000"/>
            <a:headEnd/>
            <a:tailEnd/>
          </a:ln>
          <a:effectLst/>
        </p:spPr>
        <p:txBody>
          <a:bodyPr wrap="none" lIns="82124" tIns="41061" rIns="82124" bIns="41061">
            <a:spAutoFit/>
          </a:bodyPr>
          <a:lstStyle/>
          <a:p>
            <a:pPr defTabSz="814388" eaLnBrk="0" hangingPunct="0">
              <a:lnSpc>
                <a:spcPct val="90000"/>
              </a:lnSpc>
            </a:pPr>
            <a:r>
              <a:rPr lang="en-GB" sz="1800" b="1">
                <a:latin typeface="Arial" charset="0"/>
              </a:rPr>
              <a:t>HSRP Standby Group 1</a:t>
            </a:r>
            <a:endParaRPr lang="en-US" sz="1800" b="1">
              <a:latin typeface="Arial" charset="0"/>
            </a:endParaRPr>
          </a:p>
        </p:txBody>
      </p:sp>
      <p:sp>
        <p:nvSpPr>
          <p:cNvPr id="198682" name="Line 26"/>
          <p:cNvSpPr>
            <a:spLocks noChangeShapeType="1"/>
          </p:cNvSpPr>
          <p:nvPr/>
        </p:nvSpPr>
        <p:spPr bwMode="auto">
          <a:xfrm flipH="1">
            <a:off x="7112001" y="4724400"/>
            <a:ext cx="1807633" cy="0"/>
          </a:xfrm>
          <a:prstGeom prst="line">
            <a:avLst/>
          </a:prstGeom>
          <a:noFill/>
          <a:ln w="28575">
            <a:solidFill>
              <a:schemeClr val="accent2"/>
            </a:solidFill>
            <a:round/>
            <a:headEnd/>
            <a:tailEnd type="triangle" w="med" len="med"/>
          </a:ln>
          <a:effectLst/>
        </p:spPr>
        <p:txBody>
          <a:bodyPr lIns="82124" tIns="41061" rIns="82124" bIns="41061"/>
          <a:lstStyle/>
          <a:p>
            <a:endParaRPr lang="en-US"/>
          </a:p>
        </p:txBody>
      </p:sp>
      <p:sp>
        <p:nvSpPr>
          <p:cNvPr id="198683" name="Text Box 27"/>
          <p:cNvSpPr txBox="1">
            <a:spLocks noChangeArrowheads="1"/>
          </p:cNvSpPr>
          <p:nvPr/>
        </p:nvSpPr>
        <p:spPr bwMode="auto">
          <a:xfrm>
            <a:off x="9169400" y="4157663"/>
            <a:ext cx="2768600" cy="969320"/>
          </a:xfrm>
          <a:prstGeom prst="rect">
            <a:avLst/>
          </a:prstGeom>
          <a:noFill/>
          <a:ln w="28575" algn="ctr">
            <a:noFill/>
            <a:miter lim="800000"/>
            <a:headEnd/>
            <a:tailEnd/>
          </a:ln>
          <a:effectLst/>
        </p:spPr>
        <p:txBody>
          <a:bodyPr lIns="82124" tIns="41061" rIns="82124" bIns="41061">
            <a:spAutoFit/>
          </a:bodyPr>
          <a:lstStyle/>
          <a:p>
            <a:pPr defTabSz="814388" eaLnBrk="0" hangingPunct="0">
              <a:lnSpc>
                <a:spcPct val="90000"/>
              </a:lnSpc>
            </a:pPr>
            <a:r>
              <a:rPr lang="en-GB" sz="1600" b="1">
                <a:latin typeface="Arial" charset="0"/>
              </a:rPr>
              <a:t>Router B hears that router A has a higher priority, so router B returns to the listen state.</a:t>
            </a:r>
            <a:endParaRPr lang="en-US" sz="1600" b="1">
              <a:latin typeface="Arial" charset="0"/>
            </a:endParaRPr>
          </a:p>
        </p:txBody>
      </p:sp>
      <p:sp>
        <p:nvSpPr>
          <p:cNvPr id="198684" name="Line 28"/>
          <p:cNvSpPr>
            <a:spLocks noChangeShapeType="1"/>
          </p:cNvSpPr>
          <p:nvPr/>
        </p:nvSpPr>
        <p:spPr bwMode="auto">
          <a:xfrm>
            <a:off x="2925233" y="4389438"/>
            <a:ext cx="975784" cy="0"/>
          </a:xfrm>
          <a:prstGeom prst="line">
            <a:avLst/>
          </a:prstGeom>
          <a:noFill/>
          <a:ln w="28575">
            <a:solidFill>
              <a:schemeClr val="accent2"/>
            </a:solidFill>
            <a:round/>
            <a:headEnd/>
            <a:tailEnd type="triangle" w="med" len="med"/>
          </a:ln>
          <a:effectLst/>
        </p:spPr>
        <p:txBody>
          <a:bodyPr lIns="82124" tIns="41061" rIns="82124" bIns="41061"/>
          <a:lstStyle/>
          <a:p>
            <a:endParaRPr lang="en-US"/>
          </a:p>
        </p:txBody>
      </p:sp>
      <p:sp>
        <p:nvSpPr>
          <p:cNvPr id="198685" name="Text Box 29"/>
          <p:cNvSpPr txBox="1">
            <a:spLocks noChangeArrowheads="1"/>
          </p:cNvSpPr>
          <p:nvPr/>
        </p:nvSpPr>
        <p:spPr bwMode="auto">
          <a:xfrm>
            <a:off x="186267" y="3487738"/>
            <a:ext cx="2768600" cy="969320"/>
          </a:xfrm>
          <a:prstGeom prst="rect">
            <a:avLst/>
          </a:prstGeom>
          <a:noFill/>
          <a:ln w="28575" algn="ctr">
            <a:noFill/>
            <a:miter lim="800000"/>
            <a:headEnd/>
            <a:tailEnd/>
          </a:ln>
          <a:effectLst/>
        </p:spPr>
        <p:txBody>
          <a:bodyPr lIns="82124" tIns="41061" rIns="82124" bIns="41061">
            <a:spAutoFit/>
          </a:bodyPr>
          <a:lstStyle/>
          <a:p>
            <a:pPr defTabSz="814388" eaLnBrk="0" hangingPunct="0">
              <a:lnSpc>
                <a:spcPct val="90000"/>
              </a:lnSpc>
            </a:pPr>
            <a:r>
              <a:rPr lang="en-GB" sz="1600" b="1">
                <a:latin typeface="Arial" charset="0"/>
              </a:rPr>
              <a:t>Router A does not hear any higher priority than itself, so promotes itself to standby.</a:t>
            </a:r>
            <a:endParaRPr lang="en-US" sz="1600" b="1">
              <a:latin typeface="Arial" charset="0"/>
            </a:endParaRPr>
          </a:p>
        </p:txBody>
      </p:sp>
      <p:sp>
        <p:nvSpPr>
          <p:cNvPr id="198686" name="Text Box 30"/>
          <p:cNvSpPr txBox="1">
            <a:spLocks noChangeArrowheads="1"/>
          </p:cNvSpPr>
          <p:nvPr/>
        </p:nvSpPr>
        <p:spPr bwMode="auto">
          <a:xfrm>
            <a:off x="241300" y="4930776"/>
            <a:ext cx="2768600" cy="747721"/>
          </a:xfrm>
          <a:prstGeom prst="rect">
            <a:avLst/>
          </a:prstGeom>
          <a:noFill/>
          <a:ln w="28575" algn="ctr">
            <a:noFill/>
            <a:miter lim="800000"/>
            <a:headEnd/>
            <a:tailEnd/>
          </a:ln>
          <a:effectLst/>
        </p:spPr>
        <p:txBody>
          <a:bodyPr lIns="82124" tIns="41061" rIns="82124" bIns="41061">
            <a:spAutoFit/>
          </a:bodyPr>
          <a:lstStyle/>
          <a:p>
            <a:pPr defTabSz="814388" eaLnBrk="0" hangingPunct="0">
              <a:lnSpc>
                <a:spcPct val="90000"/>
              </a:lnSpc>
            </a:pPr>
            <a:r>
              <a:rPr lang="en-GB" sz="1600" b="1">
                <a:latin typeface="Arial" charset="0"/>
              </a:rPr>
              <a:t>Router A does not hear an active router, so promotes itself to active.</a:t>
            </a:r>
            <a:endParaRPr lang="en-US" sz="1600" b="1">
              <a:latin typeface="Arial" charset="0"/>
            </a:endParaRPr>
          </a:p>
        </p:txBody>
      </p:sp>
      <p:sp>
        <p:nvSpPr>
          <p:cNvPr id="198687" name="Line 31"/>
          <p:cNvSpPr>
            <a:spLocks noChangeShapeType="1"/>
          </p:cNvSpPr>
          <p:nvPr/>
        </p:nvSpPr>
        <p:spPr bwMode="auto">
          <a:xfrm>
            <a:off x="2967567" y="5080000"/>
            <a:ext cx="975784" cy="0"/>
          </a:xfrm>
          <a:prstGeom prst="line">
            <a:avLst/>
          </a:prstGeom>
          <a:noFill/>
          <a:ln w="28575">
            <a:solidFill>
              <a:schemeClr val="accent2"/>
            </a:solidFill>
            <a:round/>
            <a:headEnd/>
            <a:tailEnd type="triangle" w="med" len="med"/>
          </a:ln>
          <a:effectLst/>
        </p:spPr>
        <p:txBody>
          <a:bodyPr lIns="82124" tIns="41061" rIns="82124" bIns="41061"/>
          <a:lstStyle/>
          <a:p>
            <a:endParaRPr lang="en-US"/>
          </a:p>
        </p:txBody>
      </p:sp>
      <p:sp>
        <p:nvSpPr>
          <p:cNvPr id="198688" name="Text Box 32"/>
          <p:cNvSpPr txBox="1">
            <a:spLocks noChangeArrowheads="1"/>
          </p:cNvSpPr>
          <p:nvPr/>
        </p:nvSpPr>
        <p:spPr bwMode="auto">
          <a:xfrm>
            <a:off x="9245600" y="3124200"/>
            <a:ext cx="2565400" cy="526122"/>
          </a:xfrm>
          <a:prstGeom prst="rect">
            <a:avLst/>
          </a:prstGeom>
          <a:noFill/>
          <a:ln w="28575" algn="ctr">
            <a:noFill/>
            <a:miter lim="800000"/>
            <a:headEnd/>
            <a:tailEnd/>
          </a:ln>
          <a:effectLst/>
        </p:spPr>
        <p:txBody>
          <a:bodyPr lIns="82124" tIns="41061" rIns="82124" bIns="41061">
            <a:spAutoFit/>
          </a:bodyPr>
          <a:lstStyle/>
          <a:p>
            <a:pPr defTabSz="814388" eaLnBrk="0" hangingPunct="0">
              <a:lnSpc>
                <a:spcPct val="90000"/>
              </a:lnSpc>
            </a:pPr>
            <a:r>
              <a:rPr lang="en-GB" sz="1600" b="1">
                <a:latin typeface="Arial" charset="0"/>
              </a:rPr>
              <a:t>All other routers remain in this state.</a:t>
            </a:r>
            <a:endParaRPr lang="en-US" sz="1600" b="1">
              <a:latin typeface="Arial" charset="0"/>
            </a:endParaRPr>
          </a:p>
        </p:txBody>
      </p:sp>
      <p:sp>
        <p:nvSpPr>
          <p:cNvPr id="198689" name="Line 33"/>
          <p:cNvSpPr>
            <a:spLocks noChangeShapeType="1"/>
          </p:cNvSpPr>
          <p:nvPr/>
        </p:nvSpPr>
        <p:spPr bwMode="auto">
          <a:xfrm flipH="1">
            <a:off x="8229600" y="3505200"/>
            <a:ext cx="812800" cy="0"/>
          </a:xfrm>
          <a:prstGeom prst="line">
            <a:avLst/>
          </a:prstGeom>
          <a:noFill/>
          <a:ln w="28575">
            <a:solidFill>
              <a:schemeClr val="accent2"/>
            </a:solidFill>
            <a:round/>
            <a:headEnd/>
            <a:tailEnd type="triangle" w="med" len="med"/>
          </a:ln>
          <a:effectLst/>
        </p:spPr>
        <p:txBody>
          <a:bodyPr lIns="82124" tIns="41061" rIns="82124" bIns="41061"/>
          <a:lstStyle/>
          <a:p>
            <a:endParaRPr lang="en-US"/>
          </a:p>
        </p:txBody>
      </p:sp>
      <p:pic>
        <p:nvPicPr>
          <p:cNvPr id="198690" name="Picture 34" descr="Multilayer_Switch"/>
          <p:cNvPicPr>
            <a:picLocks noChangeAspect="1" noChangeArrowheads="1"/>
          </p:cNvPicPr>
          <p:nvPr/>
        </p:nvPicPr>
        <p:blipFill>
          <a:blip r:embed="rId2"/>
          <a:srcRect/>
          <a:stretch>
            <a:fillRect/>
          </a:stretch>
        </p:blipFill>
        <p:spPr bwMode="auto">
          <a:xfrm>
            <a:off x="10464800" y="1828800"/>
            <a:ext cx="770467" cy="706438"/>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a:xfrm>
            <a:off x="642536" y="675831"/>
            <a:ext cx="10860616" cy="665289"/>
          </a:xfrm>
        </p:spPr>
        <p:txBody>
          <a:bodyPr/>
          <a:lstStyle/>
          <a:p>
            <a:r>
              <a:rPr lang="en-US" dirty="0"/>
              <a:t>HSRP Group Identifier </a:t>
            </a:r>
          </a:p>
        </p:txBody>
      </p:sp>
      <p:sp>
        <p:nvSpPr>
          <p:cNvPr id="192515" name="Rectangle 3"/>
          <p:cNvSpPr>
            <a:spLocks noGrp="1" noChangeArrowheads="1"/>
          </p:cNvSpPr>
          <p:nvPr>
            <p:ph type="body" idx="1"/>
          </p:nvPr>
        </p:nvSpPr>
        <p:spPr>
          <a:xfrm>
            <a:off x="508000" y="1536192"/>
            <a:ext cx="5283200" cy="5017008"/>
          </a:xfrm>
        </p:spPr>
        <p:txBody>
          <a:bodyPr/>
          <a:lstStyle/>
          <a:p>
            <a:r>
              <a:rPr lang="en-US" sz="2000" dirty="0"/>
              <a:t>Router A has a priority of 200 </a:t>
            </a:r>
          </a:p>
          <a:p>
            <a:r>
              <a:rPr lang="en-US" sz="2000" dirty="0"/>
              <a:t>Router B has a default priority of 100. </a:t>
            </a:r>
          </a:p>
          <a:p>
            <a:r>
              <a:rPr lang="en-US" sz="2000" dirty="0"/>
              <a:t>Router A assumes the active router role and forwards all frames addressed to the well-known MAC address of 0000.0c07.ac</a:t>
            </a:r>
            <a:r>
              <a:rPr lang="en-US" sz="2000" b="1" i="1" dirty="0"/>
              <a:t>xx</a:t>
            </a:r>
            <a:r>
              <a:rPr lang="en-US" sz="2000" dirty="0"/>
              <a:t>, where </a:t>
            </a:r>
            <a:r>
              <a:rPr lang="en-US" sz="2000" b="1" i="1" dirty="0"/>
              <a:t>xx</a:t>
            </a:r>
            <a:r>
              <a:rPr lang="en-US" sz="2000" dirty="0"/>
              <a:t> is the </a:t>
            </a:r>
            <a:r>
              <a:rPr lang="en-US" sz="2000" b="1" dirty="0"/>
              <a:t>HSRP group identifier</a:t>
            </a:r>
            <a:r>
              <a:rPr lang="en-US" sz="2000" dirty="0"/>
              <a:t>.</a:t>
            </a:r>
          </a:p>
        </p:txBody>
      </p:sp>
      <p:pic>
        <p:nvPicPr>
          <p:cNvPr id="192518" name="Picture 6" descr="image"/>
          <p:cNvPicPr>
            <a:picLocks noChangeAspect="1" noChangeArrowheads="1"/>
          </p:cNvPicPr>
          <p:nvPr/>
        </p:nvPicPr>
        <p:blipFill>
          <a:blip r:embed="rId2"/>
          <a:srcRect/>
          <a:stretch>
            <a:fillRect/>
          </a:stretch>
        </p:blipFill>
        <p:spPr bwMode="auto">
          <a:xfrm>
            <a:off x="5525008" y="1274064"/>
            <a:ext cx="6350000" cy="3962400"/>
          </a:xfrm>
          <a:prstGeom prst="rect">
            <a:avLst/>
          </a:prstGeom>
          <a:noFill/>
        </p:spPr>
      </p:pic>
      <p:pic>
        <p:nvPicPr>
          <p:cNvPr id="192519" name="Picture 7"/>
          <p:cNvPicPr>
            <a:picLocks noChangeAspect="1" noChangeArrowheads="1"/>
          </p:cNvPicPr>
          <p:nvPr/>
        </p:nvPicPr>
        <p:blipFill>
          <a:blip r:embed="rId3"/>
          <a:srcRect/>
          <a:stretch>
            <a:fillRect/>
          </a:stretch>
        </p:blipFill>
        <p:spPr bwMode="auto">
          <a:xfrm>
            <a:off x="8432801" y="4038600"/>
            <a:ext cx="2120900" cy="228600"/>
          </a:xfrm>
          <a:prstGeom prst="rect">
            <a:avLst/>
          </a:prstGeom>
          <a:noFill/>
          <a:ln w="38100">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a:xfrm>
            <a:off x="654728" y="675831"/>
            <a:ext cx="10860616" cy="604329"/>
          </a:xfrm>
        </p:spPr>
        <p:txBody>
          <a:bodyPr/>
          <a:lstStyle/>
          <a:p>
            <a:r>
              <a:rPr lang="en-US" dirty="0"/>
              <a:t>HSRP Group Identifier </a:t>
            </a:r>
          </a:p>
        </p:txBody>
      </p:sp>
      <p:sp>
        <p:nvSpPr>
          <p:cNvPr id="219139" name="Rectangle 3"/>
          <p:cNvSpPr>
            <a:spLocks noGrp="1" noChangeArrowheads="1"/>
          </p:cNvSpPr>
          <p:nvPr>
            <p:ph type="body" idx="1"/>
          </p:nvPr>
        </p:nvSpPr>
        <p:spPr>
          <a:xfrm>
            <a:off x="508000" y="4800600"/>
            <a:ext cx="11379200" cy="1752600"/>
          </a:xfrm>
        </p:spPr>
        <p:txBody>
          <a:bodyPr/>
          <a:lstStyle/>
          <a:p>
            <a:pPr>
              <a:lnSpc>
                <a:spcPct val="80000"/>
              </a:lnSpc>
            </a:pPr>
            <a:r>
              <a:rPr lang="en-US" sz="2000" dirty="0"/>
              <a:t>If the HSRP group number of router A is 01, the MAC address that corresponds to the virtual IP address is 0000.0c07.ac01. </a:t>
            </a:r>
          </a:p>
          <a:p>
            <a:pPr>
              <a:lnSpc>
                <a:spcPct val="80000"/>
              </a:lnSpc>
            </a:pPr>
            <a:r>
              <a:rPr lang="en-US" sz="2000" dirty="0"/>
              <a:t>If the HSRP group number of router A is 2f, the MAC address that corresponds to the virtual IP address is 0000.0c07.ac2f. </a:t>
            </a:r>
          </a:p>
          <a:p>
            <a:pPr>
              <a:lnSpc>
                <a:spcPct val="80000"/>
              </a:lnSpc>
            </a:pPr>
            <a:r>
              <a:rPr lang="en-US" sz="2000" dirty="0"/>
              <a:t>The HSRP group number is the standby group number (47) converted to hexadecimal (2f). </a:t>
            </a:r>
          </a:p>
        </p:txBody>
      </p:sp>
      <p:pic>
        <p:nvPicPr>
          <p:cNvPr id="219140" name="Picture 4" descr="310p_013"/>
          <p:cNvPicPr>
            <a:picLocks noChangeAspect="1" noChangeArrowheads="1"/>
          </p:cNvPicPr>
          <p:nvPr/>
        </p:nvPicPr>
        <p:blipFill>
          <a:blip r:embed="rId2"/>
          <a:srcRect/>
          <a:stretch>
            <a:fillRect/>
          </a:stretch>
        </p:blipFill>
        <p:spPr bwMode="auto">
          <a:xfrm>
            <a:off x="1820672" y="1328930"/>
            <a:ext cx="7847584" cy="3352084"/>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lstStyle/>
          <a:p>
            <a:r>
              <a:rPr lang="en-US"/>
              <a:t>Configuring HSRP: Group, Virtual IP</a:t>
            </a:r>
          </a:p>
        </p:txBody>
      </p:sp>
      <p:sp>
        <p:nvSpPr>
          <p:cNvPr id="226307" name="Rectangle 3"/>
          <p:cNvSpPr>
            <a:spLocks noGrp="1" noChangeArrowheads="1"/>
          </p:cNvSpPr>
          <p:nvPr>
            <p:ph type="body" idx="1"/>
          </p:nvPr>
        </p:nvSpPr>
        <p:spPr>
          <a:xfrm>
            <a:off x="874185" y="1900239"/>
            <a:ext cx="10587567" cy="3890961"/>
          </a:xfrm>
        </p:spPr>
        <p:txBody>
          <a:bodyPr/>
          <a:lstStyle/>
          <a:p>
            <a:r>
              <a:rPr lang="en-US" sz="2000" dirty="0"/>
              <a:t>To configure a router as a member of an HSRP standby group, enter this command in interface configuration mode:</a:t>
            </a:r>
          </a:p>
          <a:p>
            <a:pPr>
              <a:buFont typeface="Arial" charset="0"/>
              <a:buNone/>
            </a:pPr>
            <a:r>
              <a:rPr lang="en-US" sz="2000" dirty="0"/>
              <a:t>	(Physical interface or VLAN interface if VLANs are used) </a:t>
            </a:r>
            <a:endParaRPr lang="en-US" sz="2000" i="1" dirty="0"/>
          </a:p>
          <a:p>
            <a:pPr>
              <a:buFont typeface="Arial" charset="0"/>
              <a:buNone/>
            </a:pPr>
            <a:endParaRPr lang="en-US" sz="2000" b="1" dirty="0">
              <a:latin typeface="Courier New" pitchFamily="49" charset="0"/>
            </a:endParaRPr>
          </a:p>
          <a:p>
            <a:pPr>
              <a:buFont typeface="Arial" charset="0"/>
              <a:buNone/>
            </a:pPr>
            <a:r>
              <a:rPr lang="en-US" sz="2000" b="1" dirty="0">
                <a:latin typeface="Courier New" pitchFamily="49" charset="0"/>
              </a:rPr>
              <a:t>	</a:t>
            </a:r>
            <a:r>
              <a:rPr lang="en-US" sz="2000" dirty="0">
                <a:latin typeface="Courier New" pitchFamily="49" charset="0"/>
              </a:rPr>
              <a:t>Switch(</a:t>
            </a:r>
            <a:r>
              <a:rPr lang="en-US" sz="2000" dirty="0" err="1">
                <a:latin typeface="Courier New" pitchFamily="49" charset="0"/>
              </a:rPr>
              <a:t>config</a:t>
            </a:r>
            <a:r>
              <a:rPr lang="en-US" sz="2000" dirty="0">
                <a:latin typeface="Courier New" pitchFamily="49" charset="0"/>
              </a:rPr>
              <a:t>-if)#</a:t>
            </a:r>
            <a:r>
              <a:rPr lang="en-US" sz="2000" b="1" dirty="0">
                <a:latin typeface="Courier New" pitchFamily="49" charset="0"/>
              </a:rPr>
              <a:t>standby </a:t>
            </a:r>
            <a:r>
              <a:rPr lang="en-US" sz="2000" b="1" i="1" dirty="0">
                <a:latin typeface="Courier New" pitchFamily="49" charset="0"/>
              </a:rPr>
              <a:t>group-number</a:t>
            </a:r>
            <a:r>
              <a:rPr lang="en-US" sz="2000" b="1" dirty="0">
                <a:latin typeface="Courier New" pitchFamily="49" charset="0"/>
              </a:rPr>
              <a:t> </a:t>
            </a:r>
            <a:r>
              <a:rPr lang="en-US" sz="2000" b="1" dirty="0" err="1">
                <a:latin typeface="Courier New" pitchFamily="49" charset="0"/>
              </a:rPr>
              <a:t>ip</a:t>
            </a:r>
            <a:r>
              <a:rPr lang="en-US" sz="2000" b="1" dirty="0">
                <a:latin typeface="Courier New" pitchFamily="49" charset="0"/>
              </a:rPr>
              <a:t> </a:t>
            </a:r>
            <a:r>
              <a:rPr lang="en-US" sz="2000" b="1" i="1" dirty="0">
                <a:latin typeface="Courier New" pitchFamily="49" charset="0"/>
              </a:rPr>
              <a:t>virtual-</a:t>
            </a:r>
            <a:r>
              <a:rPr lang="en-US" sz="2000" b="1" i="1" dirty="0" err="1">
                <a:latin typeface="Courier New" pitchFamily="49" charset="0"/>
              </a:rPr>
              <a:t>ip</a:t>
            </a:r>
            <a:r>
              <a:rPr lang="en-US" sz="2000" b="1" i="1" dirty="0">
                <a:latin typeface="Courier New" pitchFamily="49" charset="0"/>
              </a:rPr>
              <a:t>-address</a:t>
            </a:r>
            <a:r>
              <a:rPr lang="en-US" sz="2000" b="1" dirty="0">
                <a:latin typeface="Courier New" pitchFamily="49" charset="0"/>
              </a:rPr>
              <a:t> </a:t>
            </a:r>
            <a:endParaRPr lang="en-US" sz="2000" b="1" i="1" dirty="0">
              <a:latin typeface="Courier New" pitchFamily="49" charset="0"/>
            </a:endParaRPr>
          </a:p>
          <a:p>
            <a:endParaRPr lang="en-US" sz="2000" b="1" i="1" dirty="0"/>
          </a:p>
          <a:p>
            <a:r>
              <a:rPr lang="en-US" sz="2000" b="1" i="1" dirty="0"/>
              <a:t>group-number</a:t>
            </a:r>
            <a:r>
              <a:rPr lang="en-US" sz="2000" dirty="0"/>
              <a:t> refers to the HSRP standby group number. </a:t>
            </a:r>
          </a:p>
          <a:p>
            <a:pPr lvl="1"/>
            <a:r>
              <a:rPr lang="en-US" sz="2000" dirty="0"/>
              <a:t>The group number can range from 0 to 255. </a:t>
            </a:r>
          </a:p>
          <a:p>
            <a:r>
              <a:rPr lang="en-US" sz="2000" b="1" i="1" dirty="0"/>
              <a:t>virtual-</a:t>
            </a:r>
            <a:r>
              <a:rPr lang="en-US" sz="2000" b="1" i="1" dirty="0" err="1"/>
              <a:t>ip</a:t>
            </a:r>
            <a:r>
              <a:rPr lang="en-US" sz="2000" b="1" i="1" dirty="0"/>
              <a:t>-address</a:t>
            </a:r>
            <a:r>
              <a:rPr lang="en-US" sz="2000" dirty="0"/>
              <a:t> indicates the virtual IP address of the HSRP group.</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a:xfrm>
            <a:off x="874184" y="627063"/>
            <a:ext cx="10860616" cy="640905"/>
          </a:xfrm>
        </p:spPr>
        <p:txBody>
          <a:bodyPr/>
          <a:lstStyle/>
          <a:p>
            <a:r>
              <a:rPr lang="en-US" dirty="0"/>
              <a:t>Configuring HSRP: Group, Priority</a:t>
            </a:r>
          </a:p>
        </p:txBody>
      </p:sp>
      <p:sp>
        <p:nvSpPr>
          <p:cNvPr id="234499" name="Rectangle 3"/>
          <p:cNvSpPr>
            <a:spLocks noGrp="1" noChangeArrowheads="1"/>
          </p:cNvSpPr>
          <p:nvPr>
            <p:ph type="body" idx="1"/>
          </p:nvPr>
        </p:nvSpPr>
        <p:spPr>
          <a:xfrm>
            <a:off x="874185" y="1546671"/>
            <a:ext cx="10732599" cy="5128449"/>
          </a:xfrm>
        </p:spPr>
        <p:txBody>
          <a:bodyPr/>
          <a:lstStyle/>
          <a:p>
            <a:r>
              <a:rPr lang="en-US" sz="2000" dirty="0"/>
              <a:t>Each standby group has its own active and standby routers. </a:t>
            </a:r>
          </a:p>
          <a:p>
            <a:r>
              <a:rPr lang="en-US" sz="2000" dirty="0"/>
              <a:t>To set the priority value of a router, enter this command in interface configuration mode:</a:t>
            </a:r>
          </a:p>
          <a:p>
            <a:endParaRPr lang="en-US" sz="2000" i="1" dirty="0"/>
          </a:p>
          <a:p>
            <a:r>
              <a:rPr lang="en-US" sz="2000" dirty="0">
                <a:latin typeface="Courier New" pitchFamily="49" charset="0"/>
              </a:rPr>
              <a:t>Switch(</a:t>
            </a:r>
            <a:r>
              <a:rPr lang="en-US" sz="2000" dirty="0" err="1">
                <a:latin typeface="Courier New" pitchFamily="49" charset="0"/>
              </a:rPr>
              <a:t>config</a:t>
            </a:r>
            <a:r>
              <a:rPr lang="en-US" sz="2000" dirty="0">
                <a:latin typeface="Courier New" pitchFamily="49" charset="0"/>
              </a:rPr>
              <a:t>-if)#</a:t>
            </a:r>
            <a:r>
              <a:rPr lang="en-US" sz="2000" b="1" dirty="0">
                <a:latin typeface="Courier New" pitchFamily="49" charset="0"/>
              </a:rPr>
              <a:t>standby </a:t>
            </a:r>
            <a:r>
              <a:rPr lang="en-US" sz="2000" b="1" i="1" dirty="0">
                <a:latin typeface="Courier New" pitchFamily="49" charset="0"/>
              </a:rPr>
              <a:t>group-number</a:t>
            </a:r>
            <a:r>
              <a:rPr lang="en-US" sz="2000" b="1" dirty="0">
                <a:latin typeface="Courier New" pitchFamily="49" charset="0"/>
              </a:rPr>
              <a:t> priority </a:t>
            </a:r>
            <a:r>
              <a:rPr lang="en-US" sz="2000" b="1" i="1" dirty="0" err="1">
                <a:latin typeface="Courier New" pitchFamily="49" charset="0"/>
              </a:rPr>
              <a:t>priority</a:t>
            </a:r>
            <a:r>
              <a:rPr lang="en-US" sz="2000" b="1" i="1" dirty="0">
                <a:latin typeface="Courier New" pitchFamily="49" charset="0"/>
              </a:rPr>
              <a:t>-value</a:t>
            </a:r>
            <a:r>
              <a:rPr lang="en-US" sz="2000" b="1" dirty="0"/>
              <a:t> </a:t>
            </a:r>
          </a:p>
          <a:p>
            <a:endParaRPr lang="en-US" sz="2000" b="1" dirty="0"/>
          </a:p>
          <a:p>
            <a:r>
              <a:rPr lang="en-US" sz="2000" dirty="0"/>
              <a:t>The </a:t>
            </a:r>
            <a:r>
              <a:rPr lang="en-US" sz="2000" b="1" i="1" dirty="0"/>
              <a:t>priority-value</a:t>
            </a:r>
            <a:r>
              <a:rPr lang="en-US" sz="2000" dirty="0"/>
              <a:t> indicates the number that prioritizes a potential standby router. </a:t>
            </a:r>
          </a:p>
          <a:p>
            <a:r>
              <a:rPr lang="en-US" sz="2000" dirty="0"/>
              <a:t>The range is 0 to 255; the default is 100. </a:t>
            </a:r>
          </a:p>
          <a:p>
            <a:r>
              <a:rPr lang="en-US" sz="2000" dirty="0"/>
              <a:t>During the election process, the router in an HSRP group with the </a:t>
            </a:r>
            <a:r>
              <a:rPr lang="en-US" sz="2000" b="1" dirty="0"/>
              <a:t>highest priority becomes the forwarding router</a:t>
            </a:r>
            <a:r>
              <a:rPr lang="en-US" sz="2000" dirty="0"/>
              <a:t>. </a:t>
            </a:r>
          </a:p>
          <a:p>
            <a:r>
              <a:rPr lang="en-US" sz="2000" dirty="0"/>
              <a:t>If several routers have the same priority, the physical IP address of the router's interface is used as a tiebreaker. </a:t>
            </a:r>
          </a:p>
          <a:p>
            <a:r>
              <a:rPr lang="en-US" sz="2000" dirty="0"/>
              <a:t>The router with the numerically </a:t>
            </a:r>
            <a:r>
              <a:rPr lang="en-US" sz="2000" b="1" dirty="0"/>
              <a:t>highest IP address wins</a:t>
            </a:r>
            <a:r>
              <a:rPr lang="en-US" sz="2000" dirty="0"/>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874184" y="627063"/>
            <a:ext cx="10860616" cy="653097"/>
          </a:xfrm>
        </p:spPr>
        <p:txBody>
          <a:bodyPr/>
          <a:lstStyle/>
          <a:p>
            <a:r>
              <a:rPr lang="en-US" dirty="0"/>
              <a:t>Configuring HSRP Preempt </a:t>
            </a:r>
          </a:p>
        </p:txBody>
      </p:sp>
      <p:sp>
        <p:nvSpPr>
          <p:cNvPr id="230403" name="Rectangle 3"/>
          <p:cNvSpPr>
            <a:spLocks noGrp="1" noChangeArrowheads="1"/>
          </p:cNvSpPr>
          <p:nvPr>
            <p:ph type="body" idx="1"/>
          </p:nvPr>
        </p:nvSpPr>
        <p:spPr>
          <a:xfrm>
            <a:off x="861993" y="1595439"/>
            <a:ext cx="10842327" cy="4878513"/>
          </a:xfrm>
        </p:spPr>
        <p:txBody>
          <a:bodyPr/>
          <a:lstStyle/>
          <a:p>
            <a:r>
              <a:rPr lang="en-US" sz="2000" dirty="0"/>
              <a:t>The standby router automatically assumes the active router role when the active router fails or is removed from service. </a:t>
            </a:r>
          </a:p>
          <a:p>
            <a:r>
              <a:rPr lang="en-US" sz="2000" dirty="0"/>
              <a:t>This new active router remains the forwarding router even when the former active router with the higher priority regains service in the network.</a:t>
            </a:r>
          </a:p>
          <a:p>
            <a:r>
              <a:rPr lang="en-US" sz="2000" dirty="0"/>
              <a:t>The </a:t>
            </a:r>
            <a:r>
              <a:rPr lang="en-US" sz="2000" b="1" dirty="0"/>
              <a:t>former active router can be configured to resume</a:t>
            </a:r>
            <a:r>
              <a:rPr lang="en-US" sz="2000" dirty="0"/>
              <a:t> the forwarding router role from a router with a lower priority. </a:t>
            </a:r>
          </a:p>
          <a:p>
            <a:r>
              <a:rPr lang="en-US" sz="2000" dirty="0"/>
              <a:t>To enable a router to resume the active state after a state change, enter the following command in interface configuration mode:</a:t>
            </a:r>
            <a:endParaRPr lang="en-US" sz="2000" i="1" dirty="0"/>
          </a:p>
          <a:p>
            <a:r>
              <a:rPr lang="en-US" sz="2000" dirty="0">
                <a:latin typeface="Courier New" pitchFamily="49" charset="0"/>
              </a:rPr>
              <a:t>Switch(</a:t>
            </a:r>
            <a:r>
              <a:rPr lang="en-US" sz="2000" dirty="0" err="1">
                <a:latin typeface="Courier New" pitchFamily="49" charset="0"/>
              </a:rPr>
              <a:t>config</a:t>
            </a:r>
            <a:r>
              <a:rPr lang="en-US" sz="2000" dirty="0">
                <a:latin typeface="Courier New" pitchFamily="49" charset="0"/>
              </a:rPr>
              <a:t>-if)#</a:t>
            </a:r>
            <a:r>
              <a:rPr lang="en-US" sz="2000" i="1" dirty="0">
                <a:latin typeface="Courier New" pitchFamily="49" charset="0"/>
              </a:rPr>
              <a:t>standby</a:t>
            </a:r>
            <a:r>
              <a:rPr lang="en-US" sz="2000" dirty="0">
                <a:latin typeface="Courier New" pitchFamily="49" charset="0"/>
              </a:rPr>
              <a:t> [</a:t>
            </a:r>
            <a:r>
              <a:rPr lang="en-US" sz="2000" i="1" dirty="0">
                <a:latin typeface="Courier New" pitchFamily="49" charset="0"/>
              </a:rPr>
              <a:t>group-number</a:t>
            </a:r>
            <a:r>
              <a:rPr lang="en-US" sz="2000" dirty="0">
                <a:latin typeface="Courier New" pitchFamily="49" charset="0"/>
              </a:rPr>
              <a:t>] </a:t>
            </a:r>
            <a:r>
              <a:rPr lang="en-US" sz="2000" i="1" dirty="0">
                <a:latin typeface="Courier New" pitchFamily="49" charset="0"/>
              </a:rPr>
              <a:t>preempt</a:t>
            </a:r>
            <a:r>
              <a:rPr lang="en-US" sz="2000" dirty="0">
                <a:latin typeface="Courier New" pitchFamily="49" charset="0"/>
              </a:rPr>
              <a:t> [{</a:t>
            </a:r>
            <a:r>
              <a:rPr lang="en-US" sz="2000" i="1" dirty="0">
                <a:latin typeface="Courier New" pitchFamily="49" charset="0"/>
              </a:rPr>
              <a:t>delay</a:t>
            </a:r>
            <a:r>
              <a:rPr lang="en-US" sz="2000" dirty="0">
                <a:latin typeface="Courier New" pitchFamily="49" charset="0"/>
              </a:rPr>
              <a:t>} [</a:t>
            </a:r>
            <a:r>
              <a:rPr lang="en-US" sz="2000" i="1" dirty="0">
                <a:latin typeface="Courier New" pitchFamily="49" charset="0"/>
              </a:rPr>
              <a:t>minimum</a:t>
            </a:r>
            <a:r>
              <a:rPr lang="en-US" sz="2000" dirty="0">
                <a:latin typeface="Courier New" pitchFamily="49" charset="0"/>
              </a:rPr>
              <a:t> </a:t>
            </a:r>
            <a:r>
              <a:rPr lang="en-US" sz="2000" i="1" dirty="0">
                <a:latin typeface="Courier New" pitchFamily="49" charset="0"/>
              </a:rPr>
              <a:t>delay</a:t>
            </a:r>
            <a:r>
              <a:rPr lang="en-US" sz="2000" dirty="0">
                <a:latin typeface="Courier New" pitchFamily="49" charset="0"/>
              </a:rPr>
              <a:t>] [</a:t>
            </a:r>
            <a:r>
              <a:rPr lang="en-US" sz="2000" i="1" dirty="0">
                <a:latin typeface="Courier New" pitchFamily="49" charset="0"/>
              </a:rPr>
              <a:t>sync</a:t>
            </a:r>
            <a:r>
              <a:rPr lang="en-US" sz="2000" dirty="0">
                <a:latin typeface="Courier New" pitchFamily="49" charset="0"/>
              </a:rPr>
              <a:t> </a:t>
            </a:r>
            <a:r>
              <a:rPr lang="en-US" sz="2000" i="1" dirty="0">
                <a:latin typeface="Courier New" pitchFamily="49" charset="0"/>
              </a:rPr>
              <a:t>delay</a:t>
            </a:r>
            <a:r>
              <a:rPr lang="en-US" sz="2000" dirty="0">
                <a:latin typeface="Courier New" pitchFamily="49" charset="0"/>
              </a:rPr>
              <a:t>]]</a:t>
            </a:r>
            <a:r>
              <a:rPr lang="en-US" sz="2000" dirty="0"/>
              <a:t> </a:t>
            </a:r>
          </a:p>
          <a:p>
            <a:endParaRPr lang="en-US" sz="2000" dirty="0"/>
          </a:p>
          <a:p>
            <a:r>
              <a:rPr lang="en-US" sz="2000" dirty="0"/>
              <a:t>To remove the interface from preemptive status, enter the following command:</a:t>
            </a:r>
            <a:endParaRPr lang="en-US" sz="2000" i="1" dirty="0"/>
          </a:p>
          <a:p>
            <a:r>
              <a:rPr lang="en-US" sz="2000" dirty="0">
                <a:latin typeface="Courier New" pitchFamily="49" charset="0"/>
              </a:rPr>
              <a:t>Switch(</a:t>
            </a:r>
            <a:r>
              <a:rPr lang="en-US" sz="2000" dirty="0" err="1">
                <a:latin typeface="Courier New" pitchFamily="49" charset="0"/>
              </a:rPr>
              <a:t>config</a:t>
            </a:r>
            <a:r>
              <a:rPr lang="en-US" sz="2000" dirty="0">
                <a:latin typeface="Courier New" pitchFamily="49" charset="0"/>
              </a:rPr>
              <a:t>-if)#</a:t>
            </a:r>
            <a:r>
              <a:rPr lang="en-US" sz="2000" i="1" dirty="0">
                <a:latin typeface="Courier New" pitchFamily="49" charset="0"/>
              </a:rPr>
              <a:t>no standby</a:t>
            </a:r>
            <a:r>
              <a:rPr lang="en-US" sz="2000" dirty="0">
                <a:latin typeface="Courier New" pitchFamily="49" charset="0"/>
              </a:rPr>
              <a:t> </a:t>
            </a:r>
            <a:r>
              <a:rPr lang="en-US" sz="2000" i="1" dirty="0">
                <a:latin typeface="Courier New" pitchFamily="49" charset="0"/>
              </a:rPr>
              <a:t>group-number</a:t>
            </a:r>
            <a:r>
              <a:rPr lang="en-US" sz="2000" dirty="0">
                <a:latin typeface="Courier New" pitchFamily="49" charset="0"/>
              </a:rPr>
              <a:t> </a:t>
            </a:r>
            <a:r>
              <a:rPr lang="en-US" sz="2000" i="1" dirty="0">
                <a:latin typeface="Courier New" pitchFamily="49" charset="0"/>
              </a:rPr>
              <a:t>preempt</a:t>
            </a:r>
            <a:r>
              <a:rPr lang="en-US" sz="2000" dirty="0">
                <a:latin typeface="Courier New" pitchFamily="49" charset="0"/>
              </a:rPr>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a:xfrm>
            <a:off x="264584" y="639255"/>
            <a:ext cx="3746584" cy="689673"/>
          </a:xfrm>
        </p:spPr>
        <p:txBody>
          <a:bodyPr/>
          <a:lstStyle/>
          <a:p>
            <a:r>
              <a:rPr lang="en-US" dirty="0"/>
              <a:t>Configuring HSRP</a:t>
            </a:r>
          </a:p>
        </p:txBody>
      </p:sp>
      <p:grpSp>
        <p:nvGrpSpPr>
          <p:cNvPr id="8" name="Group 7"/>
          <p:cNvGrpSpPr/>
          <p:nvPr/>
        </p:nvGrpSpPr>
        <p:grpSpPr>
          <a:xfrm>
            <a:off x="4988560" y="914400"/>
            <a:ext cx="6350000" cy="3962400"/>
            <a:chOff x="5842000" y="1219200"/>
            <a:chExt cx="6350000" cy="3962400"/>
          </a:xfrm>
        </p:grpSpPr>
        <p:pic>
          <p:nvPicPr>
            <p:cNvPr id="235524" name="Picture 4" descr="image"/>
            <p:cNvPicPr>
              <a:picLocks noChangeAspect="1" noChangeArrowheads="1"/>
            </p:cNvPicPr>
            <p:nvPr/>
          </p:nvPicPr>
          <p:blipFill>
            <a:blip r:embed="rId2"/>
            <a:srcRect/>
            <a:stretch>
              <a:fillRect/>
            </a:stretch>
          </p:blipFill>
          <p:spPr bwMode="auto">
            <a:xfrm>
              <a:off x="5842000" y="1219200"/>
              <a:ext cx="6350000" cy="3962400"/>
            </a:xfrm>
            <a:prstGeom prst="rect">
              <a:avLst/>
            </a:prstGeom>
            <a:noFill/>
          </p:spPr>
        </p:pic>
        <p:pic>
          <p:nvPicPr>
            <p:cNvPr id="235525" name="Picture 5"/>
            <p:cNvPicPr>
              <a:picLocks noChangeAspect="1" noChangeArrowheads="1"/>
            </p:cNvPicPr>
            <p:nvPr/>
          </p:nvPicPr>
          <p:blipFill>
            <a:blip r:embed="rId3"/>
            <a:srcRect/>
            <a:stretch>
              <a:fillRect/>
            </a:stretch>
          </p:blipFill>
          <p:spPr bwMode="auto">
            <a:xfrm>
              <a:off x="8432801" y="3886200"/>
              <a:ext cx="2120900" cy="228600"/>
            </a:xfrm>
            <a:prstGeom prst="rect">
              <a:avLst/>
            </a:prstGeom>
            <a:noFill/>
            <a:ln w="38100">
              <a:noFill/>
              <a:miter lim="800000"/>
              <a:headEnd/>
              <a:tailEnd/>
            </a:ln>
            <a:effectLst/>
          </p:spPr>
        </p:pic>
      </p:grpSp>
      <p:sp>
        <p:nvSpPr>
          <p:cNvPr id="235527" name="Rectangle 7"/>
          <p:cNvSpPr>
            <a:spLocks noGrp="1" noChangeArrowheads="1"/>
          </p:cNvSpPr>
          <p:nvPr>
            <p:ph type="body" idx="1"/>
          </p:nvPr>
        </p:nvSpPr>
        <p:spPr>
          <a:xfrm>
            <a:off x="508000" y="1597152"/>
            <a:ext cx="6197600" cy="4956048"/>
          </a:xfrm>
          <a:noFill/>
          <a:ln/>
        </p:spPr>
        <p:txBody>
          <a:bodyPr/>
          <a:lstStyle/>
          <a:p>
            <a:pPr>
              <a:buFont typeface="Arial" charset="0"/>
              <a:buNone/>
            </a:pPr>
            <a:r>
              <a:rPr lang="en-US" sz="1600" b="1" dirty="0">
                <a:latin typeface="Courier New" pitchFamily="49" charset="0"/>
              </a:rPr>
              <a:t>Router A</a:t>
            </a:r>
          </a:p>
          <a:p>
            <a:pPr>
              <a:buFont typeface="Arial" charset="0"/>
              <a:buNone/>
            </a:pPr>
            <a:r>
              <a:rPr lang="en-US" sz="1600" b="1" dirty="0">
                <a:latin typeface="Courier New" pitchFamily="49" charset="0"/>
              </a:rPr>
              <a:t>interface </a:t>
            </a:r>
            <a:r>
              <a:rPr lang="en-US" sz="1600" b="1" dirty="0" err="1">
                <a:latin typeface="Courier New" pitchFamily="49" charset="0"/>
              </a:rPr>
              <a:t>vlan</a:t>
            </a:r>
            <a:r>
              <a:rPr lang="en-US" sz="1600" b="1" dirty="0">
                <a:latin typeface="Courier New" pitchFamily="49" charset="0"/>
              </a:rPr>
              <a:t> 10</a:t>
            </a:r>
          </a:p>
          <a:p>
            <a:pPr>
              <a:buFont typeface="Arial" charset="0"/>
              <a:buNone/>
            </a:pPr>
            <a:r>
              <a:rPr lang="en-US" sz="1600" b="1" dirty="0" err="1">
                <a:latin typeface="Courier New" pitchFamily="49" charset="0"/>
              </a:rPr>
              <a:t>ip</a:t>
            </a:r>
            <a:r>
              <a:rPr lang="en-US" sz="1600" b="1" dirty="0">
                <a:latin typeface="Courier New" pitchFamily="49" charset="0"/>
              </a:rPr>
              <a:t> add 172.16.10.82 255.255.255.0</a:t>
            </a:r>
          </a:p>
          <a:p>
            <a:pPr>
              <a:buFont typeface="Arial" charset="0"/>
              <a:buNone/>
            </a:pPr>
            <a:r>
              <a:rPr lang="en-US" sz="1600" b="1" dirty="0">
                <a:latin typeface="Courier New" pitchFamily="49" charset="0"/>
              </a:rPr>
              <a:t>  standby 1 priority </a:t>
            </a:r>
            <a:r>
              <a:rPr lang="en-US" sz="1600" b="1" dirty="0">
                <a:solidFill>
                  <a:srgbClr val="FF0000"/>
                </a:solidFill>
                <a:latin typeface="Courier New" pitchFamily="49" charset="0"/>
              </a:rPr>
              <a:t>200</a:t>
            </a:r>
            <a:r>
              <a:rPr lang="en-US" sz="1600" b="1" dirty="0">
                <a:latin typeface="Courier New" pitchFamily="49" charset="0"/>
              </a:rPr>
              <a:t> </a:t>
            </a:r>
          </a:p>
          <a:p>
            <a:pPr>
              <a:buFont typeface="Arial" charset="0"/>
              <a:buNone/>
            </a:pPr>
            <a:r>
              <a:rPr lang="en-US" sz="1600" b="1" dirty="0">
                <a:latin typeface="Courier New" pitchFamily="49" charset="0"/>
              </a:rPr>
              <a:t>  standby 1 </a:t>
            </a:r>
            <a:r>
              <a:rPr lang="en-US" sz="1600" b="1" dirty="0" err="1">
                <a:latin typeface="Courier New" pitchFamily="49" charset="0"/>
              </a:rPr>
              <a:t>ip</a:t>
            </a:r>
            <a:r>
              <a:rPr lang="en-US" sz="1600" b="1" dirty="0">
                <a:latin typeface="Courier New" pitchFamily="49" charset="0"/>
              </a:rPr>
              <a:t> </a:t>
            </a:r>
            <a:r>
              <a:rPr lang="en-US" sz="1600" b="1" dirty="0">
                <a:solidFill>
                  <a:schemeClr val="accent2"/>
                </a:solidFill>
                <a:effectLst>
                  <a:outerShdw blurRad="38100" dist="38100" dir="2700000" algn="tl">
                    <a:srgbClr val="C0C0C0"/>
                  </a:outerShdw>
                </a:effectLst>
                <a:latin typeface="Courier New" pitchFamily="49" charset="0"/>
              </a:rPr>
              <a:t>172.16.10.110</a:t>
            </a:r>
            <a:r>
              <a:rPr lang="en-US" sz="1600" dirty="0">
                <a:solidFill>
                  <a:schemeClr val="accent2"/>
                </a:solidFill>
                <a:latin typeface="Courier New" pitchFamily="49" charset="0"/>
              </a:rPr>
              <a:t> </a:t>
            </a:r>
          </a:p>
          <a:p>
            <a:pPr>
              <a:buFont typeface="Arial" charset="0"/>
              <a:buNone/>
            </a:pPr>
            <a:r>
              <a:rPr lang="en-US" sz="1600" b="1" dirty="0">
                <a:latin typeface="Courier New" pitchFamily="49" charset="0"/>
              </a:rPr>
              <a:t>  standby 1 preempt </a:t>
            </a:r>
            <a:endParaRPr lang="en-US" sz="1600" dirty="0">
              <a:latin typeface="Courier New" pitchFamily="49" charset="0"/>
            </a:endParaRPr>
          </a:p>
          <a:p>
            <a:pPr>
              <a:buFont typeface="Arial" charset="0"/>
              <a:buNone/>
            </a:pPr>
            <a:endParaRPr lang="en-US" sz="1600" b="1" dirty="0">
              <a:latin typeface="Courier New" pitchFamily="49" charset="0"/>
            </a:endParaRPr>
          </a:p>
          <a:p>
            <a:pPr>
              <a:buFont typeface="Arial" charset="0"/>
              <a:buNone/>
            </a:pPr>
            <a:endParaRPr lang="en-US" sz="1600" b="1" dirty="0">
              <a:latin typeface="Courier New" pitchFamily="49" charset="0"/>
            </a:endParaRPr>
          </a:p>
          <a:p>
            <a:pPr>
              <a:buFont typeface="Arial" charset="0"/>
              <a:buNone/>
            </a:pPr>
            <a:r>
              <a:rPr lang="en-US" sz="1600" b="1" dirty="0">
                <a:latin typeface="Courier New" pitchFamily="49" charset="0"/>
              </a:rPr>
              <a:t>Router B</a:t>
            </a:r>
          </a:p>
          <a:p>
            <a:pPr>
              <a:buFont typeface="Arial" charset="0"/>
              <a:buNone/>
            </a:pPr>
            <a:r>
              <a:rPr lang="en-US" sz="1600" b="1" dirty="0">
                <a:latin typeface="Courier New" pitchFamily="49" charset="0"/>
              </a:rPr>
              <a:t>interface </a:t>
            </a:r>
            <a:r>
              <a:rPr lang="en-US" sz="1600" b="1" dirty="0" err="1">
                <a:latin typeface="Courier New" pitchFamily="49" charset="0"/>
              </a:rPr>
              <a:t>vlan</a:t>
            </a:r>
            <a:r>
              <a:rPr lang="en-US" sz="1600" b="1" dirty="0">
                <a:latin typeface="Courier New" pitchFamily="49" charset="0"/>
              </a:rPr>
              <a:t> 10</a:t>
            </a:r>
          </a:p>
          <a:p>
            <a:pPr>
              <a:buFont typeface="Arial" charset="0"/>
              <a:buNone/>
            </a:pPr>
            <a:r>
              <a:rPr lang="en-US" sz="1600" b="1" dirty="0" err="1">
                <a:latin typeface="Courier New" pitchFamily="49" charset="0"/>
              </a:rPr>
              <a:t>ip</a:t>
            </a:r>
            <a:r>
              <a:rPr lang="en-US" sz="1600" b="1" dirty="0">
                <a:latin typeface="Courier New" pitchFamily="49" charset="0"/>
              </a:rPr>
              <a:t> add 172.16.10.169 255.255.255.0</a:t>
            </a:r>
          </a:p>
          <a:p>
            <a:pPr>
              <a:buFont typeface="Arial" charset="0"/>
              <a:buNone/>
            </a:pPr>
            <a:r>
              <a:rPr lang="en-US" sz="1600" b="1" dirty="0">
                <a:latin typeface="Courier New" pitchFamily="49" charset="0"/>
              </a:rPr>
              <a:t>  standby 1 priority </a:t>
            </a:r>
            <a:r>
              <a:rPr lang="en-US" sz="1600" b="1" dirty="0">
                <a:solidFill>
                  <a:srgbClr val="FF0000"/>
                </a:solidFill>
                <a:latin typeface="Courier New" pitchFamily="49" charset="0"/>
              </a:rPr>
              <a:t>100</a:t>
            </a:r>
            <a:r>
              <a:rPr lang="en-US" sz="1600" b="1" dirty="0">
                <a:latin typeface="Courier New" pitchFamily="49" charset="0"/>
              </a:rPr>
              <a:t> </a:t>
            </a:r>
          </a:p>
          <a:p>
            <a:pPr>
              <a:buFont typeface="Arial" charset="0"/>
              <a:buNone/>
            </a:pPr>
            <a:r>
              <a:rPr lang="en-US" sz="1600" b="1" dirty="0">
                <a:latin typeface="Courier New" pitchFamily="49" charset="0"/>
              </a:rPr>
              <a:t>  standby 1 </a:t>
            </a:r>
            <a:r>
              <a:rPr lang="en-US" sz="1600" b="1" dirty="0" err="1">
                <a:latin typeface="Courier New" pitchFamily="49" charset="0"/>
              </a:rPr>
              <a:t>ip</a:t>
            </a:r>
            <a:r>
              <a:rPr lang="en-US" sz="1600" b="1" dirty="0">
                <a:latin typeface="Courier New" pitchFamily="49" charset="0"/>
              </a:rPr>
              <a:t> </a:t>
            </a:r>
            <a:r>
              <a:rPr lang="en-US" sz="1600" b="1" dirty="0">
                <a:solidFill>
                  <a:schemeClr val="accent2"/>
                </a:solidFill>
                <a:effectLst>
                  <a:outerShdw blurRad="38100" dist="38100" dir="2700000" algn="tl">
                    <a:srgbClr val="C0C0C0"/>
                  </a:outerShdw>
                </a:effectLst>
                <a:latin typeface="Courier New" pitchFamily="49" charset="0"/>
              </a:rPr>
              <a:t>172.16.10.110</a:t>
            </a:r>
            <a:r>
              <a:rPr lang="en-US" sz="1600" dirty="0">
                <a:latin typeface="Courier New" pitchFamily="49" charset="0"/>
              </a:rPr>
              <a:t> </a:t>
            </a:r>
          </a:p>
          <a:p>
            <a:pPr>
              <a:buFont typeface="Arial" charset="0"/>
              <a:buNone/>
            </a:pPr>
            <a:r>
              <a:rPr lang="en-US" sz="1600" b="1" dirty="0">
                <a:latin typeface="Courier New" pitchFamily="49" charset="0"/>
              </a:rPr>
              <a:t>  standby 1 preempt </a:t>
            </a:r>
            <a:endParaRPr lang="en-US" sz="1600" dirty="0">
              <a:latin typeface="Courier New" pitchFamily="49" charset="0"/>
            </a:endParaRPr>
          </a:p>
          <a:p>
            <a:pPr>
              <a:buFont typeface="Arial" charset="0"/>
              <a:buNone/>
            </a:pPr>
            <a:endParaRPr lang="en-US" sz="1600" b="1" dirty="0">
              <a:latin typeface="Courier New" pitchFamily="49"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3" name="Rectangle 5"/>
          <p:cNvSpPr>
            <a:spLocks noChangeArrowheads="1"/>
          </p:cNvSpPr>
          <p:nvPr/>
        </p:nvSpPr>
        <p:spPr bwMode="auto">
          <a:xfrm>
            <a:off x="231648" y="1164336"/>
            <a:ext cx="11379200" cy="457200"/>
          </a:xfrm>
          <a:prstGeom prst="rect">
            <a:avLst/>
          </a:prstGeom>
          <a:solidFill>
            <a:schemeClr val="bg1"/>
          </a:solidFill>
          <a:ln w="38100">
            <a:noFill/>
            <a:miter lim="800000"/>
            <a:headEnd/>
            <a:tailEnd/>
          </a:ln>
          <a:effectLst/>
        </p:spPr>
        <p:txBody>
          <a:bodyPr wrap="none" anchor="ctr"/>
          <a:lstStyle/>
          <a:p>
            <a:endParaRPr lang="en-US" dirty="0"/>
          </a:p>
        </p:txBody>
      </p:sp>
      <p:sp>
        <p:nvSpPr>
          <p:cNvPr id="232454" name="Rectangle 6"/>
          <p:cNvSpPr>
            <a:spLocks noChangeArrowheads="1"/>
          </p:cNvSpPr>
          <p:nvPr/>
        </p:nvSpPr>
        <p:spPr bwMode="auto">
          <a:xfrm>
            <a:off x="1054608" y="4145280"/>
            <a:ext cx="4977892" cy="2712720"/>
          </a:xfrm>
          <a:prstGeom prst="rect">
            <a:avLst/>
          </a:prstGeom>
          <a:solidFill>
            <a:schemeClr val="bg1"/>
          </a:solidFill>
          <a:ln w="9525">
            <a:noFill/>
            <a:miter lim="800000"/>
            <a:headEnd/>
            <a:tailEnd/>
          </a:ln>
          <a:effectLst/>
        </p:spPr>
        <p:txBody>
          <a:bodyPr/>
          <a:lstStyle/>
          <a:p>
            <a:pPr marL="342900" indent="-342900">
              <a:spcBef>
                <a:spcPct val="20000"/>
              </a:spcBef>
              <a:buClr>
                <a:srgbClr val="009999"/>
              </a:buClr>
              <a:buSzPct val="125000"/>
              <a:buFont typeface="Arial" charset="0"/>
              <a:buNone/>
            </a:pPr>
            <a:r>
              <a:rPr lang="en-US" sz="1800" b="1" dirty="0">
                <a:latin typeface="Courier New" pitchFamily="49" charset="0"/>
              </a:rPr>
              <a:t>Router A</a:t>
            </a:r>
          </a:p>
          <a:p>
            <a:pPr marL="342900" indent="-342900">
              <a:spcBef>
                <a:spcPct val="20000"/>
              </a:spcBef>
              <a:buClr>
                <a:srgbClr val="009999"/>
              </a:buClr>
              <a:buSzPct val="125000"/>
              <a:buFont typeface="Arial" charset="0"/>
              <a:buNone/>
            </a:pPr>
            <a:r>
              <a:rPr lang="en-US" sz="1800" b="1" dirty="0">
                <a:latin typeface="Courier New" pitchFamily="49" charset="0"/>
              </a:rPr>
              <a:t>inter FastEthernet1/0 </a:t>
            </a:r>
          </a:p>
          <a:p>
            <a:pPr marL="342900" indent="-342900">
              <a:spcBef>
                <a:spcPct val="20000"/>
              </a:spcBef>
              <a:buClr>
                <a:srgbClr val="009999"/>
              </a:buClr>
              <a:buSzPct val="125000"/>
              <a:buFont typeface="Arial" charset="0"/>
              <a:buNone/>
            </a:pPr>
            <a:r>
              <a:rPr lang="en-US" sz="1800" b="1" dirty="0">
                <a:latin typeface="Courier New" pitchFamily="49" charset="0"/>
              </a:rPr>
              <a:t>  </a:t>
            </a:r>
            <a:r>
              <a:rPr lang="en-US" sz="1800" b="1" dirty="0" err="1">
                <a:latin typeface="Courier New" pitchFamily="49" charset="0"/>
              </a:rPr>
              <a:t>ip</a:t>
            </a:r>
            <a:r>
              <a:rPr lang="en-US" sz="1800" b="1" dirty="0">
                <a:latin typeface="Courier New" pitchFamily="49" charset="0"/>
              </a:rPr>
              <a:t> address 10.144.220.3 /22</a:t>
            </a:r>
          </a:p>
          <a:p>
            <a:pPr marL="342900" indent="-342900">
              <a:spcBef>
                <a:spcPct val="20000"/>
              </a:spcBef>
              <a:buClr>
                <a:srgbClr val="009999"/>
              </a:buClr>
              <a:buSzPct val="125000"/>
              <a:buFont typeface="Arial" charset="0"/>
              <a:buNone/>
            </a:pPr>
            <a:r>
              <a:rPr lang="en-US" sz="1800" b="1" dirty="0">
                <a:latin typeface="Courier New" pitchFamily="49" charset="0"/>
              </a:rPr>
              <a:t>  standby 1 priority </a:t>
            </a:r>
            <a:r>
              <a:rPr lang="en-US" sz="1800" b="1" dirty="0">
                <a:solidFill>
                  <a:srgbClr val="FF0000"/>
                </a:solidFill>
                <a:latin typeface="Courier New" pitchFamily="49" charset="0"/>
              </a:rPr>
              <a:t>120</a:t>
            </a:r>
            <a:r>
              <a:rPr lang="en-US" sz="1800" b="1" dirty="0">
                <a:latin typeface="Courier New" pitchFamily="49" charset="0"/>
              </a:rPr>
              <a:t> </a:t>
            </a:r>
          </a:p>
          <a:p>
            <a:pPr marL="342900" indent="-342900">
              <a:spcBef>
                <a:spcPct val="20000"/>
              </a:spcBef>
              <a:buClr>
                <a:srgbClr val="009999"/>
              </a:buClr>
              <a:buSzPct val="125000"/>
              <a:buFont typeface="Arial" charset="0"/>
              <a:buNone/>
            </a:pPr>
            <a:r>
              <a:rPr lang="en-US" sz="1800" b="1" dirty="0">
                <a:latin typeface="Courier New" pitchFamily="49" charset="0"/>
              </a:rPr>
              <a:t>  standby 1 preempt </a:t>
            </a:r>
          </a:p>
          <a:p>
            <a:pPr marL="342900" indent="-342900">
              <a:spcBef>
                <a:spcPct val="20000"/>
              </a:spcBef>
              <a:buClr>
                <a:srgbClr val="009999"/>
              </a:buClr>
              <a:buSzPct val="125000"/>
              <a:buFont typeface="Arial" charset="0"/>
              <a:buNone/>
            </a:pPr>
            <a:r>
              <a:rPr lang="en-US" sz="1800" b="1" dirty="0">
                <a:latin typeface="Courier New" pitchFamily="49" charset="0"/>
              </a:rPr>
              <a:t>  standby 1 </a:t>
            </a:r>
            <a:r>
              <a:rPr lang="en-US" sz="1800" b="1" dirty="0" err="1">
                <a:latin typeface="Courier New" pitchFamily="49" charset="0"/>
              </a:rPr>
              <a:t>ip</a:t>
            </a:r>
            <a:r>
              <a:rPr lang="en-US" sz="1800" b="1" dirty="0">
                <a:latin typeface="Courier New" pitchFamily="49" charset="0"/>
              </a:rPr>
              <a:t> </a:t>
            </a:r>
            <a:r>
              <a:rPr lang="en-US" sz="1800" b="1" dirty="0">
                <a:solidFill>
                  <a:schemeClr val="accent2"/>
                </a:solidFill>
                <a:effectLst>
                  <a:outerShdw blurRad="38100" dist="38100" dir="2700000" algn="tl">
                    <a:srgbClr val="C0C0C0"/>
                  </a:outerShdw>
                </a:effectLst>
                <a:latin typeface="Courier New" pitchFamily="49" charset="0"/>
              </a:rPr>
              <a:t>10.144.220.1</a:t>
            </a:r>
            <a:r>
              <a:rPr lang="en-US" sz="1800" dirty="0">
                <a:latin typeface="Courier New" pitchFamily="49" charset="0"/>
              </a:rPr>
              <a:t> </a:t>
            </a:r>
          </a:p>
        </p:txBody>
      </p:sp>
      <p:sp>
        <p:nvSpPr>
          <p:cNvPr id="232455" name="Rectangle 7"/>
          <p:cNvSpPr>
            <a:spLocks noChangeArrowheads="1"/>
          </p:cNvSpPr>
          <p:nvPr/>
        </p:nvSpPr>
        <p:spPr bwMode="auto">
          <a:xfrm>
            <a:off x="6845808" y="4145280"/>
            <a:ext cx="5142992" cy="2511552"/>
          </a:xfrm>
          <a:prstGeom prst="rect">
            <a:avLst/>
          </a:prstGeom>
          <a:noFill/>
          <a:ln w="9525">
            <a:noFill/>
            <a:miter lim="800000"/>
            <a:headEnd/>
            <a:tailEnd/>
          </a:ln>
          <a:effectLst/>
        </p:spPr>
        <p:txBody>
          <a:bodyPr/>
          <a:lstStyle/>
          <a:p>
            <a:pPr marL="342900" indent="-342900">
              <a:spcBef>
                <a:spcPct val="20000"/>
              </a:spcBef>
              <a:buClr>
                <a:srgbClr val="009999"/>
              </a:buClr>
              <a:buSzPct val="125000"/>
              <a:buFont typeface="Arial" charset="0"/>
              <a:buNone/>
            </a:pPr>
            <a:r>
              <a:rPr lang="en-US" sz="1800" b="1" dirty="0">
                <a:latin typeface="Courier New" pitchFamily="49" charset="0"/>
              </a:rPr>
              <a:t>Router B</a:t>
            </a:r>
          </a:p>
          <a:p>
            <a:pPr marL="342900" indent="-342900">
              <a:spcBef>
                <a:spcPct val="20000"/>
              </a:spcBef>
              <a:buClr>
                <a:srgbClr val="009999"/>
              </a:buClr>
              <a:buSzPct val="125000"/>
              <a:buFont typeface="Arial" charset="0"/>
              <a:buNone/>
            </a:pPr>
            <a:r>
              <a:rPr lang="en-US" sz="1800" b="1" dirty="0">
                <a:latin typeface="Courier New" pitchFamily="49" charset="0"/>
              </a:rPr>
              <a:t>interface FastEthernet3/0 </a:t>
            </a:r>
          </a:p>
          <a:p>
            <a:pPr marL="342900" indent="-342900">
              <a:spcBef>
                <a:spcPct val="20000"/>
              </a:spcBef>
              <a:buClr>
                <a:srgbClr val="009999"/>
              </a:buClr>
              <a:buSzPct val="125000"/>
              <a:buFont typeface="Arial" charset="0"/>
              <a:buNone/>
            </a:pPr>
            <a:r>
              <a:rPr lang="en-US" sz="1800" b="1" dirty="0">
                <a:latin typeface="Courier New" pitchFamily="49" charset="0"/>
              </a:rPr>
              <a:t> </a:t>
            </a:r>
            <a:r>
              <a:rPr lang="en-US" sz="1800" b="1" dirty="0" err="1">
                <a:latin typeface="Courier New" pitchFamily="49" charset="0"/>
              </a:rPr>
              <a:t>ip</a:t>
            </a:r>
            <a:r>
              <a:rPr lang="en-US" sz="1800" b="1" dirty="0">
                <a:latin typeface="Courier New" pitchFamily="49" charset="0"/>
              </a:rPr>
              <a:t> address 10.144.220.2 /22</a:t>
            </a:r>
          </a:p>
          <a:p>
            <a:pPr marL="342900" indent="-342900">
              <a:spcBef>
                <a:spcPct val="20000"/>
              </a:spcBef>
              <a:buClr>
                <a:srgbClr val="009999"/>
              </a:buClr>
              <a:buSzPct val="125000"/>
              <a:buFont typeface="Arial" charset="0"/>
              <a:buNone/>
            </a:pPr>
            <a:r>
              <a:rPr lang="en-US" sz="1800" b="1" dirty="0">
                <a:latin typeface="Courier New" pitchFamily="49" charset="0"/>
              </a:rPr>
              <a:t> standby 1 priority </a:t>
            </a:r>
            <a:r>
              <a:rPr lang="en-US" sz="1800" b="1" dirty="0">
                <a:solidFill>
                  <a:srgbClr val="FF0000"/>
                </a:solidFill>
                <a:latin typeface="Courier New" pitchFamily="49" charset="0"/>
              </a:rPr>
              <a:t>110</a:t>
            </a:r>
            <a:r>
              <a:rPr lang="en-US" sz="1800" b="1" dirty="0">
                <a:latin typeface="Courier New" pitchFamily="49" charset="0"/>
              </a:rPr>
              <a:t> </a:t>
            </a:r>
          </a:p>
          <a:p>
            <a:pPr marL="342900" indent="-342900">
              <a:spcBef>
                <a:spcPct val="20000"/>
              </a:spcBef>
              <a:buClr>
                <a:srgbClr val="009999"/>
              </a:buClr>
              <a:buSzPct val="125000"/>
              <a:buFont typeface="Arial" charset="0"/>
              <a:buNone/>
            </a:pPr>
            <a:r>
              <a:rPr lang="en-US" sz="1800" b="1" dirty="0">
                <a:latin typeface="Courier New" pitchFamily="49" charset="0"/>
              </a:rPr>
              <a:t> standby 1 preempt </a:t>
            </a:r>
          </a:p>
          <a:p>
            <a:pPr marL="342900" indent="-342900">
              <a:spcBef>
                <a:spcPct val="20000"/>
              </a:spcBef>
              <a:buClr>
                <a:srgbClr val="009999"/>
              </a:buClr>
              <a:buSzPct val="125000"/>
              <a:buFont typeface="Arial" charset="0"/>
              <a:buNone/>
            </a:pPr>
            <a:r>
              <a:rPr lang="en-US" sz="1800" b="1" dirty="0">
                <a:latin typeface="Courier New" pitchFamily="49" charset="0"/>
              </a:rPr>
              <a:t> standby 1 </a:t>
            </a:r>
            <a:r>
              <a:rPr lang="en-US" sz="1800" b="1" dirty="0" err="1">
                <a:latin typeface="Courier New" pitchFamily="49" charset="0"/>
              </a:rPr>
              <a:t>ip</a:t>
            </a:r>
            <a:r>
              <a:rPr lang="en-US" sz="1800" b="1" dirty="0">
                <a:latin typeface="Courier New" pitchFamily="49" charset="0"/>
              </a:rPr>
              <a:t> </a:t>
            </a:r>
            <a:r>
              <a:rPr lang="en-US" sz="1800" b="1" dirty="0">
                <a:solidFill>
                  <a:schemeClr val="accent2"/>
                </a:solidFill>
                <a:effectLst>
                  <a:outerShdw blurRad="38100" dist="38100" dir="2700000" algn="tl">
                    <a:srgbClr val="C0C0C0"/>
                  </a:outerShdw>
                </a:effectLst>
                <a:latin typeface="Courier New" pitchFamily="49" charset="0"/>
              </a:rPr>
              <a:t>10.144.220.1</a:t>
            </a:r>
            <a:r>
              <a:rPr lang="en-US" sz="1800" b="1" dirty="0">
                <a:latin typeface="Courier New" pitchFamily="49" charset="0"/>
              </a:rPr>
              <a:t> </a:t>
            </a:r>
          </a:p>
        </p:txBody>
      </p:sp>
      <p:sp>
        <p:nvSpPr>
          <p:cNvPr id="232457" name="Text Box 9"/>
          <p:cNvSpPr txBox="1">
            <a:spLocks noChangeArrowheads="1"/>
          </p:cNvSpPr>
          <p:nvPr/>
        </p:nvSpPr>
        <p:spPr bwMode="auto">
          <a:xfrm>
            <a:off x="3840480" y="1267969"/>
            <a:ext cx="3493264" cy="369332"/>
          </a:xfrm>
          <a:prstGeom prst="rect">
            <a:avLst/>
          </a:prstGeom>
          <a:noFill/>
          <a:ln w="76200">
            <a:noFill/>
            <a:miter lim="800000"/>
            <a:headEnd/>
            <a:tailEnd/>
          </a:ln>
          <a:effectLst/>
        </p:spPr>
        <p:txBody>
          <a:bodyPr wrap="none">
            <a:spAutoFit/>
          </a:bodyPr>
          <a:lstStyle/>
          <a:p>
            <a:r>
              <a:rPr lang="en-US" sz="1800" b="1" dirty="0">
                <a:solidFill>
                  <a:schemeClr val="accent2"/>
                </a:solidFill>
                <a:effectLst>
                  <a:outerShdw blurRad="38100" dist="38100" dir="2700000" algn="tl">
                    <a:srgbClr val="C0C0C0"/>
                  </a:outerShdw>
                </a:effectLst>
                <a:latin typeface="Courier New" pitchFamily="49" charset="0"/>
              </a:rPr>
              <a:t>Virtual IP: 10.144.220.1</a:t>
            </a:r>
          </a:p>
        </p:txBody>
      </p:sp>
      <p:grpSp>
        <p:nvGrpSpPr>
          <p:cNvPr id="11" name="Group 10"/>
          <p:cNvGrpSpPr/>
          <p:nvPr/>
        </p:nvGrpSpPr>
        <p:grpSpPr>
          <a:xfrm>
            <a:off x="678688" y="1807465"/>
            <a:ext cx="10464800" cy="2149475"/>
            <a:chOff x="1117600" y="685801"/>
            <a:chExt cx="10464800" cy="2149475"/>
          </a:xfrm>
        </p:grpSpPr>
        <p:pic>
          <p:nvPicPr>
            <p:cNvPr id="232456" name="Picture 8" descr="Network Diagram"/>
            <p:cNvPicPr>
              <a:picLocks noChangeAspect="1" noChangeArrowheads="1"/>
            </p:cNvPicPr>
            <p:nvPr/>
          </p:nvPicPr>
          <p:blipFill>
            <a:blip r:embed="rId2"/>
            <a:srcRect/>
            <a:stretch>
              <a:fillRect/>
            </a:stretch>
          </p:blipFill>
          <p:spPr bwMode="auto">
            <a:xfrm>
              <a:off x="1117600" y="685801"/>
              <a:ext cx="10160000" cy="1863725"/>
            </a:xfrm>
            <a:prstGeom prst="rect">
              <a:avLst/>
            </a:prstGeom>
            <a:noFill/>
          </p:spPr>
        </p:pic>
        <p:sp>
          <p:nvSpPr>
            <p:cNvPr id="232458" name="Text Box 10"/>
            <p:cNvSpPr txBox="1">
              <a:spLocks noChangeArrowheads="1"/>
            </p:cNvSpPr>
            <p:nvPr/>
          </p:nvSpPr>
          <p:spPr bwMode="auto">
            <a:xfrm>
              <a:off x="1320800" y="2438401"/>
              <a:ext cx="2844800" cy="396875"/>
            </a:xfrm>
            <a:prstGeom prst="rect">
              <a:avLst/>
            </a:prstGeom>
            <a:noFill/>
            <a:ln w="76200">
              <a:noFill/>
              <a:miter lim="800000"/>
              <a:headEnd/>
              <a:tailEnd/>
            </a:ln>
            <a:effectLst/>
          </p:spPr>
          <p:txBody>
            <a:bodyPr>
              <a:spAutoFit/>
            </a:bodyPr>
            <a:lstStyle/>
            <a:p>
              <a:pPr>
                <a:spcBef>
                  <a:spcPct val="50000"/>
                </a:spcBef>
              </a:pPr>
              <a:r>
                <a:rPr lang="en-US" sz="2000" b="1">
                  <a:solidFill>
                    <a:srgbClr val="FF0000"/>
                  </a:solidFill>
                  <a:latin typeface="Arial" charset="0"/>
                </a:rPr>
                <a:t>Active Router</a:t>
              </a:r>
            </a:p>
          </p:txBody>
        </p:sp>
        <p:sp>
          <p:nvSpPr>
            <p:cNvPr id="232459" name="Text Box 11"/>
            <p:cNvSpPr txBox="1">
              <a:spLocks noChangeArrowheads="1"/>
            </p:cNvSpPr>
            <p:nvPr/>
          </p:nvSpPr>
          <p:spPr bwMode="auto">
            <a:xfrm>
              <a:off x="8737600" y="2362201"/>
              <a:ext cx="2844800" cy="396875"/>
            </a:xfrm>
            <a:prstGeom prst="rect">
              <a:avLst/>
            </a:prstGeom>
            <a:noFill/>
            <a:ln w="76200">
              <a:noFill/>
              <a:miter lim="800000"/>
              <a:headEnd/>
              <a:tailEnd/>
            </a:ln>
            <a:effectLst/>
          </p:spPr>
          <p:txBody>
            <a:bodyPr>
              <a:spAutoFit/>
            </a:bodyPr>
            <a:lstStyle/>
            <a:p>
              <a:pPr>
                <a:spcBef>
                  <a:spcPct val="50000"/>
                </a:spcBef>
              </a:pPr>
              <a:r>
                <a:rPr lang="en-US" sz="2000" b="1">
                  <a:solidFill>
                    <a:srgbClr val="FF0000"/>
                  </a:solidFill>
                  <a:latin typeface="Arial" charset="0"/>
                </a:rPr>
                <a:t>Standby Router</a:t>
              </a: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1" name="Rectangle 3"/>
          <p:cNvSpPr>
            <a:spLocks noGrp="1" noChangeArrowheads="1"/>
          </p:cNvSpPr>
          <p:nvPr>
            <p:ph type="body" idx="1"/>
          </p:nvPr>
        </p:nvSpPr>
        <p:spPr>
          <a:xfrm>
            <a:off x="508000" y="4888992"/>
            <a:ext cx="11379200" cy="1664208"/>
          </a:xfrm>
        </p:spPr>
        <p:txBody>
          <a:bodyPr/>
          <a:lstStyle/>
          <a:p>
            <a:r>
              <a:rPr lang="en-US" sz="2000" dirty="0"/>
              <a:t>While running HSRP, it is important that the end-user stations do not discover the actual MAC addresses of the routers in the standby group. </a:t>
            </a:r>
          </a:p>
          <a:p>
            <a:r>
              <a:rPr lang="en-US" sz="2000" dirty="0"/>
              <a:t>Any protocol that informs a host of the router's actual address must be disabled. </a:t>
            </a:r>
          </a:p>
        </p:txBody>
      </p:sp>
      <p:sp>
        <p:nvSpPr>
          <p:cNvPr id="227333" name="Rectangle 5"/>
          <p:cNvSpPr>
            <a:spLocks noChangeArrowheads="1"/>
          </p:cNvSpPr>
          <p:nvPr/>
        </p:nvSpPr>
        <p:spPr bwMode="auto">
          <a:xfrm>
            <a:off x="406400" y="838200"/>
            <a:ext cx="11379200" cy="381000"/>
          </a:xfrm>
          <a:prstGeom prst="rect">
            <a:avLst/>
          </a:prstGeom>
          <a:solidFill>
            <a:schemeClr val="bg1"/>
          </a:solidFill>
          <a:ln w="38100">
            <a:noFill/>
            <a:miter lim="800000"/>
            <a:headEnd/>
            <a:tailEnd/>
          </a:ln>
          <a:effectLst/>
        </p:spPr>
        <p:txBody>
          <a:bodyPr wrap="none" anchor="ctr"/>
          <a:lstStyle/>
          <a:p>
            <a:endParaRPr lang="en-US" dirty="0"/>
          </a:p>
        </p:txBody>
      </p:sp>
      <p:grpSp>
        <p:nvGrpSpPr>
          <p:cNvPr id="11" name="Group 10"/>
          <p:cNvGrpSpPr/>
          <p:nvPr/>
        </p:nvGrpSpPr>
        <p:grpSpPr>
          <a:xfrm>
            <a:off x="1353312" y="987553"/>
            <a:ext cx="9144000" cy="3567113"/>
            <a:chOff x="1524000" y="1"/>
            <a:chExt cx="9144000" cy="3567113"/>
          </a:xfrm>
        </p:grpSpPr>
        <p:pic>
          <p:nvPicPr>
            <p:cNvPr id="227334" name="Picture 6" descr="image"/>
            <p:cNvPicPr>
              <a:picLocks noChangeAspect="1" noChangeArrowheads="1"/>
            </p:cNvPicPr>
            <p:nvPr/>
          </p:nvPicPr>
          <p:blipFill>
            <a:blip r:embed="rId2"/>
            <a:srcRect/>
            <a:stretch>
              <a:fillRect/>
            </a:stretch>
          </p:blipFill>
          <p:spPr bwMode="auto">
            <a:xfrm>
              <a:off x="1524000" y="1"/>
              <a:ext cx="9144000" cy="3567113"/>
            </a:xfrm>
            <a:prstGeom prst="rect">
              <a:avLst/>
            </a:prstGeom>
            <a:noFill/>
          </p:spPr>
        </p:pic>
        <p:sp>
          <p:nvSpPr>
            <p:cNvPr id="227335" name="Line 7"/>
            <p:cNvSpPr>
              <a:spLocks noChangeShapeType="1"/>
            </p:cNvSpPr>
            <p:nvPr/>
          </p:nvSpPr>
          <p:spPr bwMode="auto">
            <a:xfrm>
              <a:off x="4470400" y="762000"/>
              <a:ext cx="0" cy="1143000"/>
            </a:xfrm>
            <a:prstGeom prst="line">
              <a:avLst/>
            </a:prstGeom>
            <a:noFill/>
            <a:ln w="38100">
              <a:solidFill>
                <a:srgbClr val="FF0000"/>
              </a:solidFill>
              <a:round/>
              <a:headEnd/>
              <a:tailEnd type="triangle" w="med" len="med"/>
            </a:ln>
            <a:effectLst/>
          </p:spPr>
          <p:txBody>
            <a:bodyPr/>
            <a:lstStyle/>
            <a:p>
              <a:endParaRPr lang="en-US"/>
            </a:p>
          </p:txBody>
        </p:sp>
        <p:sp>
          <p:nvSpPr>
            <p:cNvPr id="227336" name="Text Box 8"/>
            <p:cNvSpPr txBox="1">
              <a:spLocks noChangeArrowheads="1"/>
            </p:cNvSpPr>
            <p:nvPr/>
          </p:nvSpPr>
          <p:spPr bwMode="auto">
            <a:xfrm>
              <a:off x="2336800" y="533401"/>
              <a:ext cx="1930400" cy="338554"/>
            </a:xfrm>
            <a:prstGeom prst="rect">
              <a:avLst/>
            </a:prstGeom>
            <a:noFill/>
            <a:ln w="38100">
              <a:noFill/>
              <a:miter lim="800000"/>
              <a:headEnd/>
              <a:tailEnd/>
            </a:ln>
            <a:effectLst/>
          </p:spPr>
          <p:txBody>
            <a:bodyPr>
              <a:spAutoFit/>
            </a:bodyPr>
            <a:lstStyle/>
            <a:p>
              <a:pPr>
                <a:spcBef>
                  <a:spcPct val="50000"/>
                </a:spcBef>
              </a:pPr>
              <a:r>
                <a:rPr lang="en-US" sz="1600">
                  <a:solidFill>
                    <a:srgbClr val="FF0000"/>
                  </a:solidFill>
                  <a:latin typeface="Arial" charset="0"/>
                </a:rPr>
                <a:t>DHCP Request</a:t>
              </a:r>
            </a:p>
          </p:txBody>
        </p:sp>
        <p:sp>
          <p:nvSpPr>
            <p:cNvPr id="227337" name="Line 9"/>
            <p:cNvSpPr>
              <a:spLocks noChangeShapeType="1"/>
            </p:cNvSpPr>
            <p:nvPr/>
          </p:nvSpPr>
          <p:spPr bwMode="auto">
            <a:xfrm flipV="1">
              <a:off x="5181600" y="685800"/>
              <a:ext cx="0" cy="1219200"/>
            </a:xfrm>
            <a:prstGeom prst="line">
              <a:avLst/>
            </a:prstGeom>
            <a:noFill/>
            <a:ln w="38100">
              <a:solidFill>
                <a:srgbClr val="FF0000"/>
              </a:solidFill>
              <a:round/>
              <a:headEnd/>
              <a:tailEnd type="triangle" w="med" len="med"/>
            </a:ln>
            <a:effectLst/>
          </p:spPr>
          <p:txBody>
            <a:bodyPr/>
            <a:lstStyle/>
            <a:p>
              <a:endParaRPr lang="en-US"/>
            </a:p>
          </p:txBody>
        </p:sp>
        <p:sp>
          <p:nvSpPr>
            <p:cNvPr id="227338" name="Text Box 10"/>
            <p:cNvSpPr txBox="1">
              <a:spLocks noChangeArrowheads="1"/>
            </p:cNvSpPr>
            <p:nvPr/>
          </p:nvSpPr>
          <p:spPr bwMode="auto">
            <a:xfrm>
              <a:off x="5791200" y="457200"/>
              <a:ext cx="3556000" cy="584775"/>
            </a:xfrm>
            <a:prstGeom prst="rect">
              <a:avLst/>
            </a:prstGeom>
            <a:noFill/>
            <a:ln w="38100">
              <a:noFill/>
              <a:miter lim="800000"/>
              <a:headEnd/>
              <a:tailEnd/>
            </a:ln>
            <a:effectLst/>
          </p:spPr>
          <p:txBody>
            <a:bodyPr>
              <a:spAutoFit/>
            </a:bodyPr>
            <a:lstStyle/>
            <a:p>
              <a:pPr>
                <a:spcBef>
                  <a:spcPct val="50000"/>
                </a:spcBef>
              </a:pPr>
              <a:r>
                <a:rPr lang="en-US" sz="1600" dirty="0">
                  <a:solidFill>
                    <a:srgbClr val="FF0000"/>
                  </a:solidFill>
                  <a:latin typeface="Arial" charset="0"/>
                </a:rPr>
                <a:t>DHCP Server Reply: Default Gateway = Virtual IP Address</a:t>
              </a: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a:xfrm>
            <a:off x="508424" y="614871"/>
            <a:ext cx="10860616" cy="592137"/>
          </a:xfrm>
        </p:spPr>
        <p:txBody>
          <a:bodyPr/>
          <a:lstStyle/>
          <a:p>
            <a:r>
              <a:rPr lang="en-US" dirty="0"/>
              <a:t>Verifying an HSRP Standby Interface</a:t>
            </a:r>
          </a:p>
        </p:txBody>
      </p:sp>
      <p:sp>
        <p:nvSpPr>
          <p:cNvPr id="228355" name="Rectangle 3"/>
          <p:cNvSpPr>
            <a:spLocks noGrp="1" noChangeArrowheads="1"/>
          </p:cNvSpPr>
          <p:nvPr>
            <p:ph type="body" idx="1"/>
          </p:nvPr>
        </p:nvSpPr>
        <p:spPr>
          <a:xfrm>
            <a:off x="508000" y="4791456"/>
            <a:ext cx="11379200" cy="1761744"/>
          </a:xfrm>
        </p:spPr>
        <p:txBody>
          <a:bodyPr/>
          <a:lstStyle/>
          <a:p>
            <a:pPr>
              <a:lnSpc>
                <a:spcPct val="80000"/>
              </a:lnSpc>
            </a:pPr>
            <a:r>
              <a:rPr lang="en-US" sz="1800" dirty="0"/>
              <a:t>Using the VLAN ID as the HSRP standby group identifier makes troubleshooting HSRP issues easier. </a:t>
            </a:r>
          </a:p>
          <a:p>
            <a:pPr>
              <a:lnSpc>
                <a:spcPct val="80000"/>
              </a:lnSpc>
            </a:pPr>
            <a:r>
              <a:rPr lang="en-US" sz="1800" dirty="0"/>
              <a:t>However, it may not always be possible, because the group identifier can only be specified in the range of 0 to 255.</a:t>
            </a:r>
          </a:p>
          <a:p>
            <a:pPr>
              <a:lnSpc>
                <a:spcPct val="80000"/>
              </a:lnSpc>
            </a:pPr>
            <a:r>
              <a:rPr lang="en-US" sz="1800" dirty="0"/>
              <a:t>Note: In the previous examples the group identifier is “1”.</a:t>
            </a:r>
          </a:p>
          <a:p>
            <a:pPr eaLnBrk="0" hangingPunct="0">
              <a:lnSpc>
                <a:spcPct val="104000"/>
              </a:lnSpc>
              <a:spcBef>
                <a:spcPct val="0"/>
              </a:spcBef>
              <a:spcAft>
                <a:spcPts val="650"/>
              </a:spcAft>
              <a:buClr>
                <a:schemeClr val="folHlink"/>
              </a:buClr>
              <a:buSzTx/>
              <a:buFontTx/>
              <a:buChar char="•"/>
            </a:pPr>
            <a:r>
              <a:rPr lang="en-US" sz="2000" dirty="0"/>
              <a:t>Enabling HSRP on a Cisco router interface </a:t>
            </a:r>
            <a:r>
              <a:rPr lang="en-US" sz="2000" b="1" dirty="0"/>
              <a:t>automatically disables ICMP redirects </a:t>
            </a:r>
            <a:r>
              <a:rPr lang="en-US" sz="2000" dirty="0"/>
              <a:t>to ensure that the actual addresses of the participating HSRP routers are not discovered.</a:t>
            </a:r>
            <a:endParaRPr lang="en-US" sz="1800" dirty="0"/>
          </a:p>
        </p:txBody>
      </p:sp>
      <p:sp>
        <p:nvSpPr>
          <p:cNvPr id="228356" name="Rectangle 4"/>
          <p:cNvSpPr>
            <a:spLocks noChangeArrowheads="1"/>
          </p:cNvSpPr>
          <p:nvPr/>
        </p:nvSpPr>
        <p:spPr bwMode="auto">
          <a:xfrm>
            <a:off x="654304" y="1581912"/>
            <a:ext cx="10668000" cy="3048000"/>
          </a:xfrm>
          <a:prstGeom prst="rect">
            <a:avLst/>
          </a:prstGeom>
          <a:noFill/>
          <a:ln w="9525">
            <a:solidFill>
              <a:schemeClr val="tx1"/>
            </a:solidFill>
            <a:miter lim="800000"/>
            <a:headEnd/>
            <a:tailEnd/>
          </a:ln>
          <a:effectLst/>
        </p:spPr>
        <p:txBody>
          <a:bodyPr/>
          <a:lstStyle/>
          <a:p>
            <a:pPr marL="342900" indent="-342900">
              <a:spcBef>
                <a:spcPct val="20000"/>
              </a:spcBef>
              <a:buClr>
                <a:srgbClr val="009999"/>
              </a:buClr>
              <a:buSzPct val="125000"/>
              <a:buFont typeface="Arial" charset="0"/>
              <a:buNone/>
            </a:pPr>
            <a:r>
              <a:rPr lang="en-US" sz="1600" b="1" dirty="0" err="1">
                <a:latin typeface="Courier New" pitchFamily="49" charset="0"/>
              </a:rPr>
              <a:t>Switch#show</a:t>
            </a:r>
            <a:r>
              <a:rPr lang="en-US" sz="1600" b="1" dirty="0">
                <a:latin typeface="Courier New" pitchFamily="49" charset="0"/>
              </a:rPr>
              <a:t> running-</a:t>
            </a:r>
            <a:r>
              <a:rPr lang="en-US" sz="1600" b="1" dirty="0" err="1">
                <a:latin typeface="Courier New" pitchFamily="49" charset="0"/>
              </a:rPr>
              <a:t>config</a:t>
            </a:r>
            <a:r>
              <a:rPr lang="en-US" sz="1600" b="1" dirty="0">
                <a:latin typeface="Courier New" pitchFamily="49" charset="0"/>
              </a:rPr>
              <a:t> </a:t>
            </a:r>
          </a:p>
          <a:p>
            <a:pPr marL="342900" indent="-342900">
              <a:spcBef>
                <a:spcPct val="20000"/>
              </a:spcBef>
              <a:buClr>
                <a:srgbClr val="009999"/>
              </a:buClr>
              <a:buSzPct val="125000"/>
              <a:buFont typeface="Arial" charset="0"/>
              <a:buNone/>
            </a:pPr>
            <a:r>
              <a:rPr lang="en-US" sz="1600" b="1" dirty="0">
                <a:latin typeface="Courier New" pitchFamily="49" charset="0"/>
              </a:rPr>
              <a:t>Building configuration... </a:t>
            </a:r>
          </a:p>
          <a:p>
            <a:pPr marL="342900" indent="-342900">
              <a:spcBef>
                <a:spcPct val="20000"/>
              </a:spcBef>
              <a:buClr>
                <a:srgbClr val="009999"/>
              </a:buClr>
              <a:buSzPct val="125000"/>
              <a:buFont typeface="Arial" charset="0"/>
              <a:buNone/>
            </a:pPr>
            <a:r>
              <a:rPr lang="en-US" sz="1600" b="1" dirty="0">
                <a:latin typeface="Courier New" pitchFamily="49" charset="0"/>
              </a:rPr>
              <a:t>Current configuration: ! </a:t>
            </a:r>
          </a:p>
          <a:p>
            <a:pPr marL="342900" indent="-342900">
              <a:spcBef>
                <a:spcPct val="20000"/>
              </a:spcBef>
              <a:buClr>
                <a:srgbClr val="009999"/>
              </a:buClr>
              <a:buSzPct val="125000"/>
              <a:buFont typeface="Arial" charset="0"/>
              <a:buNone/>
            </a:pPr>
            <a:r>
              <a:rPr lang="en-US" sz="1600" b="1" dirty="0">
                <a:latin typeface="Courier New" pitchFamily="49" charset="0"/>
              </a:rPr>
              <a:t>(text deleted) </a:t>
            </a:r>
          </a:p>
          <a:p>
            <a:pPr marL="342900" indent="-342900">
              <a:spcBef>
                <a:spcPct val="20000"/>
              </a:spcBef>
              <a:buClr>
                <a:srgbClr val="009999"/>
              </a:buClr>
              <a:buSzPct val="125000"/>
              <a:buFont typeface="Arial" charset="0"/>
              <a:buNone/>
            </a:pPr>
            <a:r>
              <a:rPr lang="en-US" sz="1600" b="1" dirty="0">
                <a:latin typeface="Courier New" pitchFamily="49" charset="0"/>
              </a:rPr>
              <a:t>interface Vlan</a:t>
            </a:r>
            <a:r>
              <a:rPr lang="en-US" sz="1600" b="1" dirty="0">
                <a:solidFill>
                  <a:srgbClr val="FF0000"/>
                </a:solidFill>
                <a:latin typeface="Courier New" pitchFamily="49" charset="0"/>
              </a:rPr>
              <a:t>10</a:t>
            </a:r>
            <a:r>
              <a:rPr lang="en-US" sz="1600" b="1" dirty="0">
                <a:latin typeface="Courier New" pitchFamily="49" charset="0"/>
              </a:rPr>
              <a:t> </a:t>
            </a:r>
          </a:p>
          <a:p>
            <a:pPr marL="342900" indent="-342900">
              <a:spcBef>
                <a:spcPct val="20000"/>
              </a:spcBef>
              <a:buClr>
                <a:srgbClr val="009999"/>
              </a:buClr>
              <a:buSzPct val="125000"/>
              <a:buFont typeface="Arial" charset="0"/>
              <a:buNone/>
            </a:pPr>
            <a:r>
              <a:rPr lang="en-US" sz="1600" b="1" dirty="0">
                <a:latin typeface="Courier New" pitchFamily="49" charset="0"/>
              </a:rPr>
              <a:t>   </a:t>
            </a:r>
            <a:r>
              <a:rPr lang="en-US" sz="1600" b="1" dirty="0" err="1">
                <a:latin typeface="Courier New" pitchFamily="49" charset="0"/>
              </a:rPr>
              <a:t>ip</a:t>
            </a:r>
            <a:r>
              <a:rPr lang="en-US" sz="1600" b="1" dirty="0">
                <a:latin typeface="Courier New" pitchFamily="49" charset="0"/>
              </a:rPr>
              <a:t> address 172.16.10.82 255.255.255.0 </a:t>
            </a:r>
          </a:p>
          <a:p>
            <a:pPr marL="342900" indent="-342900">
              <a:spcBef>
                <a:spcPct val="20000"/>
              </a:spcBef>
              <a:buClr>
                <a:srgbClr val="009999"/>
              </a:buClr>
              <a:buSzPct val="125000"/>
              <a:buFont typeface="Arial" charset="0"/>
              <a:buNone/>
            </a:pPr>
            <a:r>
              <a:rPr lang="en-US" sz="1600" b="1" dirty="0">
                <a:latin typeface="Courier New" pitchFamily="49" charset="0"/>
              </a:rPr>
              <a:t>   no </a:t>
            </a:r>
            <a:r>
              <a:rPr lang="en-US" sz="1600" b="1" dirty="0" err="1">
                <a:latin typeface="Courier New" pitchFamily="49" charset="0"/>
              </a:rPr>
              <a:t>ip</a:t>
            </a:r>
            <a:r>
              <a:rPr lang="en-US" sz="1600" b="1" dirty="0">
                <a:latin typeface="Courier New" pitchFamily="49" charset="0"/>
              </a:rPr>
              <a:t> redirects </a:t>
            </a:r>
          </a:p>
          <a:p>
            <a:pPr marL="342900" indent="-342900">
              <a:spcBef>
                <a:spcPct val="20000"/>
              </a:spcBef>
              <a:buClr>
                <a:srgbClr val="009999"/>
              </a:buClr>
              <a:buSzPct val="125000"/>
              <a:buFont typeface="Arial" charset="0"/>
              <a:buNone/>
            </a:pPr>
            <a:r>
              <a:rPr lang="en-US" sz="1600" b="1" dirty="0">
                <a:latin typeface="Courier New" pitchFamily="49" charset="0"/>
              </a:rPr>
              <a:t>   standby </a:t>
            </a:r>
            <a:r>
              <a:rPr lang="en-US" sz="1600" b="1" dirty="0">
                <a:solidFill>
                  <a:srgbClr val="FF0000"/>
                </a:solidFill>
                <a:latin typeface="Courier New" pitchFamily="49" charset="0"/>
              </a:rPr>
              <a:t>10</a:t>
            </a:r>
            <a:r>
              <a:rPr lang="en-US" sz="1600" b="1" dirty="0">
                <a:latin typeface="Courier New" pitchFamily="49" charset="0"/>
              </a:rPr>
              <a:t> </a:t>
            </a:r>
            <a:r>
              <a:rPr lang="en-US" sz="1600" b="1" dirty="0" err="1">
                <a:latin typeface="Courier New" pitchFamily="49" charset="0"/>
              </a:rPr>
              <a:t>ip</a:t>
            </a:r>
            <a:r>
              <a:rPr lang="en-US" sz="1600" b="1" dirty="0">
                <a:latin typeface="Courier New" pitchFamily="49" charset="0"/>
              </a:rPr>
              <a:t> 172.16.10.110 </a:t>
            </a:r>
          </a:p>
          <a:p>
            <a:pPr marL="342900" indent="-342900">
              <a:spcBef>
                <a:spcPct val="20000"/>
              </a:spcBef>
              <a:buClr>
                <a:srgbClr val="009999"/>
              </a:buClr>
              <a:buSzPct val="125000"/>
              <a:buFont typeface="Arial" charset="0"/>
              <a:buNone/>
            </a:pPr>
            <a:r>
              <a:rPr lang="en-US" sz="1600" b="1" dirty="0">
                <a:latin typeface="Courier New" pitchFamily="49" charset="0"/>
              </a:rPr>
              <a:t>! </a:t>
            </a:r>
          </a:p>
          <a:p>
            <a:pPr marL="342900" indent="-342900">
              <a:spcBef>
                <a:spcPct val="20000"/>
              </a:spcBef>
              <a:buClr>
                <a:srgbClr val="009999"/>
              </a:buClr>
              <a:buSzPct val="125000"/>
              <a:buFont typeface="Arial" charset="0"/>
              <a:buNone/>
            </a:pPr>
            <a:r>
              <a:rPr lang="en-US" sz="1600" b="1" dirty="0">
                <a:latin typeface="Courier New" pitchFamily="49" charset="0"/>
              </a:rPr>
              <a:t>(text deleted)  </a:t>
            </a:r>
            <a:endParaRPr lang="en-US" b="1" dirty="0">
              <a:latin typeface="Arial"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t>Implementing High Availability </a:t>
            </a:r>
          </a:p>
        </p:txBody>
      </p:sp>
      <p:sp>
        <p:nvSpPr>
          <p:cNvPr id="120835" name="Rectangle 3"/>
          <p:cNvSpPr>
            <a:spLocks noGrp="1" noChangeArrowheads="1"/>
          </p:cNvSpPr>
          <p:nvPr>
            <p:ph type="body" idx="1"/>
          </p:nvPr>
        </p:nvSpPr>
        <p:spPr>
          <a:xfrm>
            <a:off x="666496" y="1670304"/>
            <a:ext cx="11037824" cy="4882896"/>
          </a:xfrm>
        </p:spPr>
        <p:txBody>
          <a:bodyPr/>
          <a:lstStyle/>
          <a:p>
            <a:r>
              <a:rPr lang="en-US" sz="1800" dirty="0"/>
              <a:t>To achieve high network availability, the following network components are required:</a:t>
            </a:r>
          </a:p>
          <a:p>
            <a:r>
              <a:rPr lang="en-US" sz="1800" i="1" dirty="0"/>
              <a:t>Reliable, fault-tolerant network devices—</a:t>
            </a:r>
            <a:r>
              <a:rPr lang="en-US" sz="1800" dirty="0"/>
              <a:t> Hardware and software reliability to automatically identify and overcome failures.</a:t>
            </a:r>
          </a:p>
          <a:p>
            <a:r>
              <a:rPr lang="en-US" sz="1800" i="1" dirty="0"/>
              <a:t>Device and link redundancy—</a:t>
            </a:r>
            <a:r>
              <a:rPr lang="en-US" sz="1800" dirty="0"/>
              <a:t> Entire devices may be redundant or modules within devices may be redundant. Links may also be redundant.</a:t>
            </a:r>
          </a:p>
          <a:p>
            <a:r>
              <a:rPr lang="en-US" sz="1800" i="1" dirty="0"/>
              <a:t>Resilient network technologies—</a:t>
            </a:r>
            <a:r>
              <a:rPr lang="en-US" sz="1800" dirty="0"/>
              <a:t> Intelligence that ensures fast recovery around any device or link failure.</a:t>
            </a:r>
          </a:p>
          <a:p>
            <a:r>
              <a:rPr lang="en-US" sz="1800" i="1" dirty="0"/>
              <a:t>Optimized network design—</a:t>
            </a:r>
            <a:r>
              <a:rPr lang="en-US" sz="1800" dirty="0"/>
              <a:t> Well-defined network topologies and configurations designed to ensure that there is no single point of failure.</a:t>
            </a:r>
          </a:p>
          <a:p>
            <a:r>
              <a:rPr lang="en-US" sz="1800" i="1" dirty="0"/>
              <a:t>Best practices—</a:t>
            </a:r>
            <a:r>
              <a:rPr lang="en-US" sz="1800" dirty="0"/>
              <a:t> Documented procedures for deploying and maintaining a robust e-commerce network infrastructure.</a:t>
            </a:r>
          </a:p>
          <a:p>
            <a:r>
              <a:rPr lang="en-US" sz="1800" i="1" dirty="0"/>
              <a:t>Change control—</a:t>
            </a:r>
            <a:r>
              <a:rPr lang="en-US" sz="1800" dirty="0"/>
              <a:t> Better control over changes made to network devices and maintenance of documentation regarding those changes.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p:txBody>
          <a:bodyPr/>
          <a:lstStyle/>
          <a:p>
            <a:r>
              <a:rPr lang="en-US"/>
              <a:t>HSRP Load Balancing </a:t>
            </a:r>
          </a:p>
        </p:txBody>
      </p:sp>
      <p:pic>
        <p:nvPicPr>
          <p:cNvPr id="220165" name="Picture 5" descr="image"/>
          <p:cNvPicPr>
            <a:picLocks noChangeAspect="1" noChangeArrowheads="1"/>
          </p:cNvPicPr>
          <p:nvPr/>
        </p:nvPicPr>
        <p:blipFill>
          <a:blip r:embed="rId2"/>
          <a:srcRect/>
          <a:stretch>
            <a:fillRect/>
          </a:stretch>
        </p:blipFill>
        <p:spPr bwMode="auto">
          <a:xfrm>
            <a:off x="1296416" y="1736979"/>
            <a:ext cx="8761984" cy="4206056"/>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a:xfrm>
            <a:off x="691304" y="748983"/>
            <a:ext cx="10860616" cy="506793"/>
          </a:xfrm>
        </p:spPr>
        <p:txBody>
          <a:bodyPr/>
          <a:lstStyle/>
          <a:p>
            <a:r>
              <a:rPr lang="en-US" dirty="0"/>
              <a:t>HSRP Load Balancing </a:t>
            </a:r>
          </a:p>
        </p:txBody>
      </p:sp>
      <p:sp>
        <p:nvSpPr>
          <p:cNvPr id="236547" name="Rectangle 3"/>
          <p:cNvSpPr>
            <a:spLocks noGrp="1" noChangeArrowheads="1"/>
          </p:cNvSpPr>
          <p:nvPr>
            <p:ph type="body" idx="1"/>
          </p:nvPr>
        </p:nvSpPr>
        <p:spPr>
          <a:xfrm>
            <a:off x="508000" y="4343400"/>
            <a:ext cx="11379200" cy="2362200"/>
          </a:xfrm>
        </p:spPr>
        <p:txBody>
          <a:bodyPr/>
          <a:lstStyle/>
          <a:p>
            <a:pPr>
              <a:lnSpc>
                <a:spcPct val="80000"/>
              </a:lnSpc>
            </a:pPr>
            <a:r>
              <a:rPr lang="en-US" sz="2000" dirty="0"/>
              <a:t>To facilitate load sharing, a single router may be a member of multiple HSRP standby groups on a single segment or VLAN. </a:t>
            </a:r>
          </a:p>
          <a:p>
            <a:pPr>
              <a:lnSpc>
                <a:spcPct val="80000"/>
              </a:lnSpc>
            </a:pPr>
            <a:r>
              <a:rPr lang="en-US" sz="2000" dirty="0"/>
              <a:t>Configuring multiple standby groups further enables redundancy and load sharing within networks and allows redundant routers to be more fully utilized. </a:t>
            </a:r>
          </a:p>
          <a:p>
            <a:pPr>
              <a:lnSpc>
                <a:spcPct val="80000"/>
              </a:lnSpc>
            </a:pPr>
            <a:r>
              <a:rPr lang="en-US" sz="2000" dirty="0"/>
              <a:t>While a </a:t>
            </a:r>
            <a:r>
              <a:rPr lang="en-US" sz="2000" b="1" dirty="0"/>
              <a:t>router is actively forwarding traffic for one HSRP group</a:t>
            </a:r>
            <a:r>
              <a:rPr lang="en-US" sz="2000" dirty="0"/>
              <a:t>, it can be in the </a:t>
            </a:r>
            <a:r>
              <a:rPr lang="en-US" sz="2000" b="1" dirty="0"/>
              <a:t>standby or listen state for another group</a:t>
            </a:r>
            <a:r>
              <a:rPr lang="en-US" sz="2000" dirty="0"/>
              <a:t>. </a:t>
            </a:r>
          </a:p>
          <a:p>
            <a:pPr>
              <a:lnSpc>
                <a:spcPct val="80000"/>
              </a:lnSpc>
            </a:pPr>
            <a:r>
              <a:rPr lang="en-US" sz="2000" dirty="0"/>
              <a:t>Each standby group emulates a single virtual router. </a:t>
            </a:r>
          </a:p>
        </p:txBody>
      </p:sp>
      <p:pic>
        <p:nvPicPr>
          <p:cNvPr id="236549" name="Picture 5" descr="image"/>
          <p:cNvPicPr>
            <a:picLocks noChangeAspect="1" noChangeArrowheads="1"/>
          </p:cNvPicPr>
          <p:nvPr/>
        </p:nvPicPr>
        <p:blipFill>
          <a:blip r:embed="rId2"/>
          <a:srcRect/>
          <a:stretch>
            <a:fillRect/>
          </a:stretch>
        </p:blipFill>
        <p:spPr bwMode="auto">
          <a:xfrm>
            <a:off x="2682240" y="1240536"/>
            <a:ext cx="6315456" cy="3031419"/>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lstStyle/>
          <a:p>
            <a:r>
              <a:rPr lang="en-US"/>
              <a:t>HSRP Load Balancing </a:t>
            </a:r>
          </a:p>
        </p:txBody>
      </p:sp>
      <p:sp>
        <p:nvSpPr>
          <p:cNvPr id="237571" name="Rectangle 3"/>
          <p:cNvSpPr>
            <a:spLocks noGrp="1" noChangeArrowheads="1"/>
          </p:cNvSpPr>
          <p:nvPr>
            <p:ph type="body" idx="1"/>
          </p:nvPr>
        </p:nvSpPr>
        <p:spPr>
          <a:xfrm>
            <a:off x="508000" y="4953000"/>
            <a:ext cx="11379200" cy="1600200"/>
          </a:xfrm>
        </p:spPr>
        <p:txBody>
          <a:bodyPr/>
          <a:lstStyle/>
          <a:p>
            <a:pPr>
              <a:lnSpc>
                <a:spcPct val="90000"/>
              </a:lnSpc>
            </a:pPr>
            <a:r>
              <a:rPr lang="en-US" sz="2000"/>
              <a:t>Both router A and router B are members of groups 1 and 2. </a:t>
            </a:r>
          </a:p>
          <a:p>
            <a:pPr>
              <a:lnSpc>
                <a:spcPct val="90000"/>
              </a:lnSpc>
            </a:pPr>
            <a:r>
              <a:rPr lang="en-US" sz="2000"/>
              <a:t>However, router A is the active forwarding router for group 1 and the standby router for group 2. </a:t>
            </a:r>
          </a:p>
          <a:p>
            <a:pPr>
              <a:lnSpc>
                <a:spcPct val="90000"/>
              </a:lnSpc>
            </a:pPr>
            <a:r>
              <a:rPr lang="en-US" sz="2000"/>
              <a:t>Router B is the active forwarding router for group 2 and the standby router for group 1. </a:t>
            </a:r>
          </a:p>
        </p:txBody>
      </p:sp>
      <p:pic>
        <p:nvPicPr>
          <p:cNvPr id="237572" name="Picture 4" descr="image"/>
          <p:cNvPicPr>
            <a:picLocks noChangeAspect="1" noChangeArrowheads="1"/>
          </p:cNvPicPr>
          <p:nvPr/>
        </p:nvPicPr>
        <p:blipFill>
          <a:blip r:embed="rId2"/>
          <a:srcRect/>
          <a:stretch>
            <a:fillRect/>
          </a:stretch>
        </p:blipFill>
        <p:spPr bwMode="auto">
          <a:xfrm>
            <a:off x="609600" y="1691640"/>
            <a:ext cx="6305550" cy="3026664"/>
          </a:xfrm>
          <a:prstGeom prst="rect">
            <a:avLst/>
          </a:prstGeom>
          <a:noFill/>
        </p:spPr>
      </p:pic>
      <p:sp>
        <p:nvSpPr>
          <p:cNvPr id="237573" name="Text Box 5"/>
          <p:cNvSpPr txBox="1">
            <a:spLocks noChangeArrowheads="1"/>
          </p:cNvSpPr>
          <p:nvPr/>
        </p:nvSpPr>
        <p:spPr bwMode="auto">
          <a:xfrm>
            <a:off x="7632192" y="1295400"/>
            <a:ext cx="3962400" cy="1815882"/>
          </a:xfrm>
          <a:prstGeom prst="rect">
            <a:avLst/>
          </a:prstGeom>
          <a:noFill/>
          <a:ln w="38100">
            <a:noFill/>
            <a:miter lim="800000"/>
            <a:headEnd/>
            <a:tailEnd/>
          </a:ln>
          <a:effectLst/>
        </p:spPr>
        <p:txBody>
          <a:bodyPr>
            <a:spAutoFit/>
          </a:bodyPr>
          <a:lstStyle/>
          <a:p>
            <a:r>
              <a:rPr lang="en-US" sz="1600">
                <a:latin typeface="Arial" charset="0"/>
              </a:rPr>
              <a:t>Note: There can be up to 255 standby groups on any VLAN or interface.</a:t>
            </a:r>
          </a:p>
          <a:p>
            <a:r>
              <a:rPr lang="en-US" sz="1600">
                <a:latin typeface="Arial" charset="0"/>
              </a:rPr>
              <a:t>Increasing the number of groups in which a router participates increases the management load on the router and may affect the performance of the router for very large numbers of HSRP groups.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874184" y="566103"/>
            <a:ext cx="10860616" cy="838200"/>
          </a:xfrm>
        </p:spPr>
        <p:txBody>
          <a:bodyPr/>
          <a:lstStyle/>
          <a:p>
            <a:r>
              <a:rPr lang="en-US" dirty="0"/>
              <a:t>HSRP Load Balancing </a:t>
            </a:r>
          </a:p>
        </p:txBody>
      </p:sp>
      <p:sp>
        <p:nvSpPr>
          <p:cNvPr id="147459" name="Rectangle 3"/>
          <p:cNvSpPr>
            <a:spLocks noGrp="1" noChangeArrowheads="1"/>
          </p:cNvSpPr>
          <p:nvPr>
            <p:ph type="body" idx="1"/>
          </p:nvPr>
        </p:nvSpPr>
        <p:spPr>
          <a:xfrm>
            <a:off x="508000" y="4724400"/>
            <a:ext cx="11379200" cy="1828800"/>
          </a:xfrm>
        </p:spPr>
        <p:txBody>
          <a:bodyPr/>
          <a:lstStyle/>
          <a:p>
            <a:r>
              <a:rPr lang="en-US"/>
              <a:t>Two HSRP-enabled routers participate in two separate VLANs using Inter-Switch Link (ISL) or 802.1Q. </a:t>
            </a:r>
          </a:p>
          <a:p>
            <a:r>
              <a:rPr lang="en-US"/>
              <a:t>Trunking allows users to configure HSRP redundancy between multiple routers to eliminate situations in which a single point of failure causes traffic interruptions. </a:t>
            </a:r>
          </a:p>
        </p:txBody>
      </p:sp>
      <p:pic>
        <p:nvPicPr>
          <p:cNvPr id="147462" name="Picture 6" descr="image"/>
          <p:cNvPicPr>
            <a:picLocks noChangeAspect="1" noChangeArrowheads="1"/>
          </p:cNvPicPr>
          <p:nvPr/>
        </p:nvPicPr>
        <p:blipFill>
          <a:blip r:embed="rId3"/>
          <a:srcRect/>
          <a:stretch>
            <a:fillRect/>
          </a:stretch>
        </p:blipFill>
        <p:spPr bwMode="auto">
          <a:xfrm>
            <a:off x="922528" y="1584960"/>
            <a:ext cx="9562592" cy="2869065"/>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a:xfrm>
            <a:off x="691304" y="529527"/>
            <a:ext cx="10860616" cy="838200"/>
          </a:xfrm>
        </p:spPr>
        <p:txBody>
          <a:bodyPr/>
          <a:lstStyle/>
          <a:p>
            <a:r>
              <a:rPr lang="en-US" dirty="0"/>
              <a:t>HSRP Load Balancing </a:t>
            </a:r>
          </a:p>
        </p:txBody>
      </p:sp>
      <p:sp>
        <p:nvSpPr>
          <p:cNvPr id="238595" name="Rectangle 3"/>
          <p:cNvSpPr>
            <a:spLocks noGrp="1" noChangeArrowheads="1"/>
          </p:cNvSpPr>
          <p:nvPr>
            <p:ph type="body" idx="1"/>
          </p:nvPr>
        </p:nvSpPr>
        <p:spPr>
          <a:xfrm>
            <a:off x="556768" y="4806696"/>
            <a:ext cx="11379200" cy="1905000"/>
          </a:xfrm>
        </p:spPr>
        <p:txBody>
          <a:bodyPr/>
          <a:lstStyle/>
          <a:p>
            <a:pPr>
              <a:lnSpc>
                <a:spcPct val="90000"/>
              </a:lnSpc>
            </a:pPr>
            <a:r>
              <a:rPr lang="en-US" dirty="0"/>
              <a:t>Routers or Layer 3 switches can belong to multiple groups within multiple VLANs. </a:t>
            </a:r>
          </a:p>
          <a:p>
            <a:pPr>
              <a:lnSpc>
                <a:spcPct val="90000"/>
              </a:lnSpc>
            </a:pPr>
            <a:r>
              <a:rPr lang="en-US" dirty="0"/>
              <a:t>As members of multiple hot standby groups, routers can simultaneously provide redundant backup and perform load sharing across different IP subnets.</a:t>
            </a:r>
          </a:p>
        </p:txBody>
      </p:sp>
      <p:pic>
        <p:nvPicPr>
          <p:cNvPr id="238597" name="Picture 5" descr="image"/>
          <p:cNvPicPr>
            <a:picLocks noChangeAspect="1" noChangeArrowheads="1"/>
          </p:cNvPicPr>
          <p:nvPr/>
        </p:nvPicPr>
        <p:blipFill>
          <a:blip r:embed="rId2"/>
          <a:srcRect/>
          <a:stretch>
            <a:fillRect/>
          </a:stretch>
        </p:blipFill>
        <p:spPr bwMode="auto">
          <a:xfrm>
            <a:off x="2206752" y="1575816"/>
            <a:ext cx="7132320" cy="3027762"/>
          </a:xfrm>
          <a:prstGeom prst="rect">
            <a:avLst/>
          </a:prstGeo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825416" y="492951"/>
            <a:ext cx="10860616" cy="838200"/>
          </a:xfrm>
        </p:spPr>
        <p:txBody>
          <a:bodyPr/>
          <a:lstStyle/>
          <a:p>
            <a:r>
              <a:rPr lang="en-US" dirty="0"/>
              <a:t>Timers</a:t>
            </a:r>
          </a:p>
        </p:txBody>
      </p:sp>
      <p:sp>
        <p:nvSpPr>
          <p:cNvPr id="242691" name="Rectangle 3"/>
          <p:cNvSpPr>
            <a:spLocks noGrp="1" noChangeArrowheads="1"/>
          </p:cNvSpPr>
          <p:nvPr>
            <p:ph type="body" idx="1"/>
          </p:nvPr>
        </p:nvSpPr>
        <p:spPr>
          <a:xfrm>
            <a:off x="621792" y="1510095"/>
            <a:ext cx="11094719" cy="5024817"/>
          </a:xfrm>
        </p:spPr>
        <p:txBody>
          <a:bodyPr/>
          <a:lstStyle/>
          <a:p>
            <a:r>
              <a:rPr lang="en-US" sz="2000" dirty="0"/>
              <a:t>Both the </a:t>
            </a:r>
            <a:r>
              <a:rPr lang="en-US" sz="2000" i="1" dirty="0" err="1"/>
              <a:t>hellotime</a:t>
            </a:r>
            <a:r>
              <a:rPr lang="en-US" sz="2000" dirty="0"/>
              <a:t> and the </a:t>
            </a:r>
            <a:r>
              <a:rPr lang="en-US" sz="2000" i="1" dirty="0" err="1"/>
              <a:t>holdtime</a:t>
            </a:r>
            <a:r>
              <a:rPr lang="en-US" sz="2000" dirty="0"/>
              <a:t> parameters are configurable. </a:t>
            </a:r>
          </a:p>
          <a:p>
            <a:r>
              <a:rPr lang="en-US" sz="2000" dirty="0"/>
              <a:t>To configure the time between hello messages and the time before other group routers declare the active or standby router to be nonfunctioning, enter this command in interface configuration mode:</a:t>
            </a:r>
            <a:endParaRPr lang="en-US" sz="2000" i="1" dirty="0"/>
          </a:p>
          <a:p>
            <a:pPr>
              <a:buFont typeface="Arial" charset="0"/>
              <a:buNone/>
            </a:pPr>
            <a:r>
              <a:rPr lang="en-US" sz="2000" i="1" dirty="0">
                <a:latin typeface="Courier New" pitchFamily="49" charset="0"/>
              </a:rPr>
              <a:t>	standby</a:t>
            </a:r>
            <a:r>
              <a:rPr lang="en-US" sz="2000" dirty="0">
                <a:latin typeface="Courier New" pitchFamily="49" charset="0"/>
              </a:rPr>
              <a:t> </a:t>
            </a:r>
            <a:r>
              <a:rPr lang="en-US" sz="2000" i="1" dirty="0">
                <a:latin typeface="Courier New" pitchFamily="49" charset="0"/>
              </a:rPr>
              <a:t>group-number</a:t>
            </a:r>
            <a:r>
              <a:rPr lang="en-US" sz="2000" dirty="0">
                <a:latin typeface="Courier New" pitchFamily="49" charset="0"/>
              </a:rPr>
              <a:t> </a:t>
            </a:r>
            <a:r>
              <a:rPr lang="en-US" sz="2000" i="1" dirty="0">
                <a:latin typeface="Courier New" pitchFamily="49" charset="0"/>
              </a:rPr>
              <a:t>timers</a:t>
            </a:r>
            <a:r>
              <a:rPr lang="en-US" sz="2000" dirty="0">
                <a:latin typeface="Courier New" pitchFamily="49" charset="0"/>
              </a:rPr>
              <a:t> </a:t>
            </a:r>
            <a:r>
              <a:rPr lang="en-US" sz="2000" i="1" dirty="0" err="1">
                <a:latin typeface="Courier New" pitchFamily="49" charset="0"/>
              </a:rPr>
              <a:t>hellotime</a:t>
            </a:r>
            <a:r>
              <a:rPr lang="en-US" sz="2000" i="1" dirty="0">
                <a:latin typeface="Courier New" pitchFamily="49" charset="0"/>
              </a:rPr>
              <a:t> </a:t>
            </a:r>
            <a:r>
              <a:rPr lang="en-US" sz="2000" i="1" dirty="0" err="1">
                <a:latin typeface="Courier New" pitchFamily="49" charset="0"/>
              </a:rPr>
              <a:t>holdtime</a:t>
            </a:r>
            <a:r>
              <a:rPr lang="en-US" sz="2000" dirty="0"/>
              <a:t> </a:t>
            </a:r>
          </a:p>
          <a:p>
            <a:r>
              <a:rPr lang="en-US" sz="2000" dirty="0"/>
              <a:t>The value of the </a:t>
            </a:r>
            <a:r>
              <a:rPr lang="en-US" sz="2000" b="1" i="1" dirty="0" err="1"/>
              <a:t>hellotime</a:t>
            </a:r>
            <a:r>
              <a:rPr lang="en-US" sz="2000" dirty="0"/>
              <a:t> parameter is in seconds, </a:t>
            </a:r>
            <a:r>
              <a:rPr lang="en-US" sz="2000" b="1" dirty="0"/>
              <a:t>3 seconds</a:t>
            </a:r>
            <a:r>
              <a:rPr lang="en-US" sz="2000" dirty="0"/>
              <a:t> being the default value. </a:t>
            </a:r>
          </a:p>
          <a:p>
            <a:r>
              <a:rPr lang="en-US" sz="2000" dirty="0"/>
              <a:t>The </a:t>
            </a:r>
            <a:r>
              <a:rPr lang="en-US" sz="2000" i="1" dirty="0" err="1"/>
              <a:t>hellotime</a:t>
            </a:r>
            <a:r>
              <a:rPr lang="en-US" sz="2000" dirty="0"/>
              <a:t> parameter value varies from 1 to 255.</a:t>
            </a:r>
          </a:p>
          <a:p>
            <a:endParaRPr lang="en-US" sz="2000" dirty="0"/>
          </a:p>
          <a:p>
            <a:r>
              <a:rPr lang="en-US" sz="2000" dirty="0"/>
              <a:t>The value of the </a:t>
            </a:r>
            <a:r>
              <a:rPr lang="en-US" sz="2000" b="1" i="1" dirty="0" err="1"/>
              <a:t>holdtime</a:t>
            </a:r>
            <a:r>
              <a:rPr lang="en-US" sz="2000" dirty="0"/>
              <a:t> parameter is also in seconds, </a:t>
            </a:r>
            <a:r>
              <a:rPr lang="en-US" sz="2000" b="1" dirty="0"/>
              <a:t>10 seconds</a:t>
            </a:r>
            <a:r>
              <a:rPr lang="en-US" sz="2000" dirty="0"/>
              <a:t> being the default value. </a:t>
            </a:r>
          </a:p>
          <a:p>
            <a:r>
              <a:rPr lang="en-US" sz="2000" dirty="0"/>
              <a:t>The </a:t>
            </a:r>
            <a:r>
              <a:rPr lang="en-US" sz="2000" i="1" dirty="0" err="1"/>
              <a:t>holdtime</a:t>
            </a:r>
            <a:r>
              <a:rPr lang="en-US" sz="2000" dirty="0"/>
              <a:t> parameter value varies from 1 to 255.</a:t>
            </a:r>
          </a:p>
          <a:p>
            <a:r>
              <a:rPr lang="en-US" sz="2000" dirty="0"/>
              <a:t>To reinstate the default standby timer values, enter the following command:</a:t>
            </a:r>
            <a:endParaRPr lang="en-US" sz="2000" i="1" dirty="0"/>
          </a:p>
          <a:p>
            <a:pPr>
              <a:buFont typeface="Arial" charset="0"/>
              <a:buNone/>
            </a:pPr>
            <a:r>
              <a:rPr lang="en-US" sz="2000" i="1" dirty="0">
                <a:latin typeface="Courier New" pitchFamily="49" charset="0"/>
              </a:rPr>
              <a:t>	no standby</a:t>
            </a:r>
            <a:r>
              <a:rPr lang="en-US" sz="2000" dirty="0">
                <a:latin typeface="Courier New" pitchFamily="49" charset="0"/>
              </a:rPr>
              <a:t> </a:t>
            </a:r>
            <a:r>
              <a:rPr lang="en-US" sz="2000" i="1" dirty="0">
                <a:latin typeface="Courier New" pitchFamily="49" charset="0"/>
              </a:rPr>
              <a:t>group-number</a:t>
            </a:r>
            <a:r>
              <a:rPr lang="en-US" sz="2000" dirty="0">
                <a:latin typeface="Courier New" pitchFamily="49" charset="0"/>
              </a:rPr>
              <a:t> </a:t>
            </a:r>
            <a:r>
              <a:rPr lang="en-US" sz="2000" i="1" dirty="0">
                <a:latin typeface="Courier New" pitchFamily="49" charset="0"/>
              </a:rPr>
              <a:t>timers</a:t>
            </a:r>
            <a:r>
              <a:rPr lang="en-US" sz="2000" dirty="0">
                <a:latin typeface="Courier New" pitchFamily="49" charset="0"/>
              </a:rPr>
              <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a:xfrm>
            <a:off x="520616" y="480759"/>
            <a:ext cx="10860616" cy="775017"/>
          </a:xfrm>
        </p:spPr>
        <p:txBody>
          <a:bodyPr/>
          <a:lstStyle/>
          <a:p>
            <a:r>
              <a:rPr lang="en-US" dirty="0"/>
              <a:t>Configuring HSRP Interface Tracking </a:t>
            </a:r>
          </a:p>
        </p:txBody>
      </p:sp>
      <p:sp>
        <p:nvSpPr>
          <p:cNvPr id="243715" name="Rectangle 3"/>
          <p:cNvSpPr>
            <a:spLocks noGrp="1" noChangeArrowheads="1"/>
          </p:cNvSpPr>
          <p:nvPr>
            <p:ph type="body" idx="1"/>
          </p:nvPr>
        </p:nvSpPr>
        <p:spPr>
          <a:xfrm>
            <a:off x="508000" y="4194048"/>
            <a:ext cx="11379200" cy="2663952"/>
          </a:xfrm>
        </p:spPr>
        <p:txBody>
          <a:bodyPr/>
          <a:lstStyle/>
          <a:p>
            <a:pPr>
              <a:lnSpc>
                <a:spcPct val="80000"/>
              </a:lnSpc>
            </a:pPr>
            <a:r>
              <a:rPr lang="en-US" sz="1800" dirty="0"/>
              <a:t>In some situations, the status of an interface directly affects which router needs to become the active router. </a:t>
            </a:r>
          </a:p>
          <a:p>
            <a:pPr>
              <a:lnSpc>
                <a:spcPct val="80000"/>
              </a:lnSpc>
            </a:pPr>
            <a:r>
              <a:rPr lang="en-US" sz="1800" dirty="0"/>
              <a:t>This is particularly true when each of the routers in an HSRP group has a different path to resources within the campus network.</a:t>
            </a:r>
          </a:p>
          <a:p>
            <a:pPr>
              <a:lnSpc>
                <a:spcPct val="80000"/>
              </a:lnSpc>
            </a:pPr>
            <a:r>
              <a:rPr lang="en-US" sz="1800" dirty="0"/>
              <a:t>Router A and router B reside in a branch office. </a:t>
            </a:r>
          </a:p>
          <a:p>
            <a:pPr>
              <a:lnSpc>
                <a:spcPct val="80000"/>
              </a:lnSpc>
            </a:pPr>
            <a:r>
              <a:rPr lang="en-US" sz="1800" dirty="0"/>
              <a:t>These two routers each support a T1 link to headquarters. </a:t>
            </a:r>
          </a:p>
          <a:p>
            <a:pPr>
              <a:lnSpc>
                <a:spcPct val="80000"/>
              </a:lnSpc>
            </a:pPr>
            <a:r>
              <a:rPr lang="en-US" sz="1800" dirty="0"/>
              <a:t>Router A has the higher priority and is the active forwarding router for standby group 47. </a:t>
            </a:r>
          </a:p>
          <a:p>
            <a:pPr>
              <a:lnSpc>
                <a:spcPct val="80000"/>
              </a:lnSpc>
            </a:pPr>
            <a:r>
              <a:rPr lang="en-US" sz="1800" dirty="0"/>
              <a:t>Router B is the standby router for that group. </a:t>
            </a:r>
          </a:p>
          <a:p>
            <a:pPr>
              <a:lnSpc>
                <a:spcPct val="80000"/>
              </a:lnSpc>
            </a:pPr>
            <a:r>
              <a:rPr lang="en-US" sz="1800" dirty="0"/>
              <a:t>Routers A and B are exchanging hello messages through their E0 interfaces.</a:t>
            </a:r>
          </a:p>
        </p:txBody>
      </p:sp>
      <p:grpSp>
        <p:nvGrpSpPr>
          <p:cNvPr id="9" name="Group 8"/>
          <p:cNvGrpSpPr/>
          <p:nvPr/>
        </p:nvGrpSpPr>
        <p:grpSpPr>
          <a:xfrm>
            <a:off x="1865376" y="1447800"/>
            <a:ext cx="7351776" cy="2612136"/>
            <a:chOff x="1828800" y="1362456"/>
            <a:chExt cx="7721600" cy="2838450"/>
          </a:xfrm>
        </p:grpSpPr>
        <p:pic>
          <p:nvPicPr>
            <p:cNvPr id="243717" name="Picture 5" descr="image"/>
            <p:cNvPicPr>
              <a:picLocks noChangeAspect="1" noChangeArrowheads="1"/>
            </p:cNvPicPr>
            <p:nvPr/>
          </p:nvPicPr>
          <p:blipFill>
            <a:blip r:embed="rId2"/>
            <a:srcRect/>
            <a:stretch>
              <a:fillRect/>
            </a:stretch>
          </p:blipFill>
          <p:spPr bwMode="auto">
            <a:xfrm>
              <a:off x="1828800" y="1362456"/>
              <a:ext cx="7721600" cy="2838450"/>
            </a:xfrm>
            <a:prstGeom prst="rect">
              <a:avLst/>
            </a:prstGeom>
            <a:noFill/>
          </p:spPr>
        </p:pic>
        <p:sp>
          <p:nvSpPr>
            <p:cNvPr id="243718" name="Line 6"/>
            <p:cNvSpPr>
              <a:spLocks noChangeShapeType="1"/>
            </p:cNvSpPr>
            <p:nvPr/>
          </p:nvSpPr>
          <p:spPr bwMode="auto">
            <a:xfrm flipH="1">
              <a:off x="4775200" y="1676400"/>
              <a:ext cx="1930400" cy="0"/>
            </a:xfrm>
            <a:prstGeom prst="line">
              <a:avLst/>
            </a:prstGeom>
            <a:noFill/>
            <a:ln w="38100">
              <a:solidFill>
                <a:srgbClr val="FF0000"/>
              </a:solidFill>
              <a:round/>
              <a:headEnd/>
              <a:tailEnd type="triangle" w="med" len="med"/>
            </a:ln>
            <a:effectLst/>
          </p:spPr>
          <p:txBody>
            <a:bodyPr/>
            <a:lstStyle/>
            <a:p>
              <a:endParaRPr lang="en-US"/>
            </a:p>
          </p:txBody>
        </p:sp>
      </p:grpSp>
      <p:sp>
        <p:nvSpPr>
          <p:cNvPr id="243719" name="Text Box 7"/>
          <p:cNvSpPr txBox="1">
            <a:spLocks noChangeArrowheads="1"/>
          </p:cNvSpPr>
          <p:nvPr/>
        </p:nvSpPr>
        <p:spPr bwMode="auto">
          <a:xfrm>
            <a:off x="4572000" y="1295400"/>
            <a:ext cx="1930400" cy="336550"/>
          </a:xfrm>
          <a:prstGeom prst="rect">
            <a:avLst/>
          </a:prstGeom>
          <a:noFill/>
          <a:ln w="38100">
            <a:noFill/>
            <a:miter lim="800000"/>
            <a:headEnd/>
            <a:tailEnd/>
          </a:ln>
          <a:effectLst/>
        </p:spPr>
        <p:txBody>
          <a:bodyPr>
            <a:spAutoFit/>
          </a:bodyPr>
          <a:lstStyle/>
          <a:p>
            <a:pPr>
              <a:spcBef>
                <a:spcPct val="50000"/>
              </a:spcBef>
            </a:pPr>
            <a:r>
              <a:rPr lang="en-US" sz="1600">
                <a:solidFill>
                  <a:srgbClr val="FF0000"/>
                </a:solidFill>
                <a:latin typeface="Arial" charset="0"/>
              </a:rPr>
              <a:t>Active Router</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a:xfrm>
            <a:off x="593768" y="621792"/>
            <a:ext cx="10860616" cy="838200"/>
          </a:xfrm>
        </p:spPr>
        <p:txBody>
          <a:bodyPr/>
          <a:lstStyle/>
          <a:p>
            <a:r>
              <a:rPr lang="en-US" dirty="0"/>
              <a:t>Configuring HSRP Interface Tracking</a:t>
            </a:r>
          </a:p>
        </p:txBody>
      </p:sp>
      <p:sp>
        <p:nvSpPr>
          <p:cNvPr id="244739" name="Rectangle 3"/>
          <p:cNvSpPr>
            <a:spLocks noGrp="1" noChangeArrowheads="1"/>
          </p:cNvSpPr>
          <p:nvPr>
            <p:ph type="body" idx="1"/>
          </p:nvPr>
        </p:nvSpPr>
        <p:spPr>
          <a:xfrm>
            <a:off x="495808" y="4779264"/>
            <a:ext cx="11379200" cy="1786128"/>
          </a:xfrm>
        </p:spPr>
        <p:txBody>
          <a:bodyPr/>
          <a:lstStyle/>
          <a:p>
            <a:r>
              <a:rPr lang="en-US" dirty="0"/>
              <a:t>Primary T1 link experiences a failure. </a:t>
            </a:r>
          </a:p>
          <a:p>
            <a:r>
              <a:rPr lang="en-US" b="1" dirty="0"/>
              <a:t>Without HSRP enabled</a:t>
            </a:r>
            <a:r>
              <a:rPr lang="en-US" dirty="0"/>
              <a:t>, router A would detect the failed link and send an </a:t>
            </a:r>
            <a:r>
              <a:rPr lang="en-US" b="1" dirty="0"/>
              <a:t>ICMP redirect</a:t>
            </a:r>
            <a:r>
              <a:rPr lang="en-US" dirty="0"/>
              <a:t> to router B. </a:t>
            </a:r>
          </a:p>
        </p:txBody>
      </p:sp>
      <p:grpSp>
        <p:nvGrpSpPr>
          <p:cNvPr id="15" name="Group 14"/>
          <p:cNvGrpSpPr/>
          <p:nvPr/>
        </p:nvGrpSpPr>
        <p:grpSpPr>
          <a:xfrm>
            <a:off x="1072896" y="1764792"/>
            <a:ext cx="9753600" cy="2838450"/>
            <a:chOff x="1828800" y="1143000"/>
            <a:chExt cx="9753600" cy="2838450"/>
          </a:xfrm>
        </p:grpSpPr>
        <p:pic>
          <p:nvPicPr>
            <p:cNvPr id="244740" name="Picture 4" descr="image"/>
            <p:cNvPicPr>
              <a:picLocks noChangeAspect="1" noChangeArrowheads="1"/>
            </p:cNvPicPr>
            <p:nvPr/>
          </p:nvPicPr>
          <p:blipFill>
            <a:blip r:embed="rId2"/>
            <a:srcRect/>
            <a:stretch>
              <a:fillRect/>
            </a:stretch>
          </p:blipFill>
          <p:spPr bwMode="auto">
            <a:xfrm>
              <a:off x="1828800" y="1143000"/>
              <a:ext cx="7721600" cy="2838450"/>
            </a:xfrm>
            <a:prstGeom prst="rect">
              <a:avLst/>
            </a:prstGeom>
            <a:noFill/>
          </p:spPr>
        </p:pic>
        <p:sp>
          <p:nvSpPr>
            <p:cNvPr id="244741" name="Line 5"/>
            <p:cNvSpPr>
              <a:spLocks noChangeShapeType="1"/>
            </p:cNvSpPr>
            <p:nvPr/>
          </p:nvSpPr>
          <p:spPr bwMode="auto">
            <a:xfrm flipH="1">
              <a:off x="4775200" y="1676400"/>
              <a:ext cx="1930400" cy="0"/>
            </a:xfrm>
            <a:prstGeom prst="line">
              <a:avLst/>
            </a:prstGeom>
            <a:noFill/>
            <a:ln w="38100">
              <a:solidFill>
                <a:srgbClr val="FF0000"/>
              </a:solidFill>
              <a:round/>
              <a:headEnd/>
              <a:tailEnd type="triangle" w="med" len="med"/>
            </a:ln>
            <a:effectLst/>
          </p:spPr>
          <p:txBody>
            <a:bodyPr/>
            <a:lstStyle/>
            <a:p>
              <a:endParaRPr lang="en-US"/>
            </a:p>
          </p:txBody>
        </p:sp>
        <p:sp>
          <p:nvSpPr>
            <p:cNvPr id="244742" name="Text Box 6"/>
            <p:cNvSpPr txBox="1">
              <a:spLocks noChangeArrowheads="1"/>
            </p:cNvSpPr>
            <p:nvPr/>
          </p:nvSpPr>
          <p:spPr bwMode="auto">
            <a:xfrm>
              <a:off x="4572000" y="1295400"/>
              <a:ext cx="1930400" cy="336550"/>
            </a:xfrm>
            <a:prstGeom prst="rect">
              <a:avLst/>
            </a:prstGeom>
            <a:noFill/>
            <a:ln w="38100">
              <a:noFill/>
              <a:miter lim="800000"/>
              <a:headEnd/>
              <a:tailEnd/>
            </a:ln>
            <a:effectLst/>
          </p:spPr>
          <p:txBody>
            <a:bodyPr>
              <a:spAutoFit/>
            </a:bodyPr>
            <a:lstStyle/>
            <a:p>
              <a:pPr>
                <a:spcBef>
                  <a:spcPct val="50000"/>
                </a:spcBef>
              </a:pPr>
              <a:r>
                <a:rPr lang="en-US" sz="1600">
                  <a:solidFill>
                    <a:srgbClr val="FF0000"/>
                  </a:solidFill>
                  <a:latin typeface="Arial" charset="0"/>
                </a:rPr>
                <a:t>Active Router</a:t>
              </a:r>
            </a:p>
          </p:txBody>
        </p:sp>
        <p:sp>
          <p:nvSpPr>
            <p:cNvPr id="244743" name="Text Box 7"/>
            <p:cNvSpPr txBox="1">
              <a:spLocks noChangeArrowheads="1"/>
            </p:cNvSpPr>
            <p:nvPr/>
          </p:nvSpPr>
          <p:spPr bwMode="auto">
            <a:xfrm>
              <a:off x="5994400" y="1752600"/>
              <a:ext cx="609600" cy="369332"/>
            </a:xfrm>
            <a:prstGeom prst="rect">
              <a:avLst/>
            </a:prstGeom>
            <a:noFill/>
            <a:ln w="38100">
              <a:noFill/>
              <a:miter lim="800000"/>
              <a:headEnd/>
              <a:tailEnd/>
            </a:ln>
            <a:effectLst/>
          </p:spPr>
          <p:txBody>
            <a:bodyPr>
              <a:spAutoFit/>
            </a:bodyPr>
            <a:lstStyle/>
            <a:p>
              <a:pPr>
                <a:spcBef>
                  <a:spcPct val="50000"/>
                </a:spcBef>
              </a:pPr>
              <a:r>
                <a:rPr lang="en-US" b="1">
                  <a:solidFill>
                    <a:srgbClr val="FF0000"/>
                  </a:solidFill>
                  <a:latin typeface="Arial" charset="0"/>
                </a:rPr>
                <a:t>X</a:t>
              </a:r>
            </a:p>
          </p:txBody>
        </p:sp>
        <p:sp>
          <p:nvSpPr>
            <p:cNvPr id="244744" name="Line 8"/>
            <p:cNvSpPr>
              <a:spLocks noChangeShapeType="1"/>
            </p:cNvSpPr>
            <p:nvPr/>
          </p:nvSpPr>
          <p:spPr bwMode="auto">
            <a:xfrm>
              <a:off x="7315200" y="2057400"/>
              <a:ext cx="1320800" cy="381000"/>
            </a:xfrm>
            <a:prstGeom prst="line">
              <a:avLst/>
            </a:prstGeom>
            <a:noFill/>
            <a:ln w="38100">
              <a:solidFill>
                <a:srgbClr val="FF0000"/>
              </a:solidFill>
              <a:round/>
              <a:headEnd/>
              <a:tailEnd type="triangle" w="med" len="med"/>
            </a:ln>
            <a:effectLst/>
          </p:spPr>
          <p:txBody>
            <a:bodyPr/>
            <a:lstStyle/>
            <a:p>
              <a:endParaRPr lang="en-US"/>
            </a:p>
          </p:txBody>
        </p:sp>
        <p:sp>
          <p:nvSpPr>
            <p:cNvPr id="244745" name="Text Box 9"/>
            <p:cNvSpPr txBox="1">
              <a:spLocks noChangeArrowheads="1"/>
            </p:cNvSpPr>
            <p:nvPr/>
          </p:nvSpPr>
          <p:spPr bwMode="auto">
            <a:xfrm>
              <a:off x="9550400" y="1295400"/>
              <a:ext cx="1930400" cy="1077218"/>
            </a:xfrm>
            <a:prstGeom prst="rect">
              <a:avLst/>
            </a:prstGeom>
            <a:noFill/>
            <a:ln w="38100">
              <a:noFill/>
              <a:miter lim="800000"/>
              <a:headEnd/>
              <a:tailEnd/>
            </a:ln>
            <a:effectLst/>
          </p:spPr>
          <p:txBody>
            <a:bodyPr>
              <a:spAutoFit/>
            </a:bodyPr>
            <a:lstStyle/>
            <a:p>
              <a:pPr>
                <a:spcBef>
                  <a:spcPct val="50000"/>
                </a:spcBef>
              </a:pPr>
              <a:r>
                <a:rPr lang="en-US" sz="1600">
                  <a:solidFill>
                    <a:srgbClr val="FF0000"/>
                  </a:solidFill>
                  <a:latin typeface="Arial" charset="0"/>
                </a:rPr>
                <a:t>Router A sends ICMP Redirect to Host, pointing it to Router B.</a:t>
              </a:r>
            </a:p>
          </p:txBody>
        </p:sp>
        <p:sp>
          <p:nvSpPr>
            <p:cNvPr id="244746" name="Line 10"/>
            <p:cNvSpPr>
              <a:spLocks noChangeShapeType="1"/>
            </p:cNvSpPr>
            <p:nvPr/>
          </p:nvSpPr>
          <p:spPr bwMode="auto">
            <a:xfrm flipH="1">
              <a:off x="7721600" y="2286000"/>
              <a:ext cx="1524000" cy="762000"/>
            </a:xfrm>
            <a:prstGeom prst="line">
              <a:avLst/>
            </a:prstGeom>
            <a:noFill/>
            <a:ln w="38100">
              <a:solidFill>
                <a:srgbClr val="FF0000"/>
              </a:solidFill>
              <a:round/>
              <a:headEnd/>
              <a:tailEnd type="triangle" w="med" len="med"/>
            </a:ln>
            <a:effectLst/>
          </p:spPr>
          <p:txBody>
            <a:bodyPr/>
            <a:lstStyle/>
            <a:p>
              <a:endParaRPr lang="en-US"/>
            </a:p>
          </p:txBody>
        </p:sp>
        <p:sp>
          <p:nvSpPr>
            <p:cNvPr id="244747" name="Text Box 11"/>
            <p:cNvSpPr txBox="1">
              <a:spLocks noChangeArrowheads="1"/>
            </p:cNvSpPr>
            <p:nvPr/>
          </p:nvSpPr>
          <p:spPr bwMode="auto">
            <a:xfrm>
              <a:off x="9652000" y="2819401"/>
              <a:ext cx="1930400" cy="830997"/>
            </a:xfrm>
            <a:prstGeom prst="rect">
              <a:avLst/>
            </a:prstGeom>
            <a:noFill/>
            <a:ln w="38100">
              <a:noFill/>
              <a:miter lim="800000"/>
              <a:headEnd/>
              <a:tailEnd/>
            </a:ln>
            <a:effectLst/>
          </p:spPr>
          <p:txBody>
            <a:bodyPr>
              <a:spAutoFit/>
            </a:bodyPr>
            <a:lstStyle/>
            <a:p>
              <a:pPr>
                <a:spcBef>
                  <a:spcPct val="50000"/>
                </a:spcBef>
              </a:pPr>
              <a:r>
                <a:rPr lang="en-US" sz="1600">
                  <a:solidFill>
                    <a:srgbClr val="FF0000"/>
                  </a:solidFill>
                  <a:latin typeface="Arial" charset="0"/>
                </a:rPr>
                <a:t>Host now  sends packets to Router B.</a:t>
              </a:r>
            </a:p>
          </p:txBody>
        </p:sp>
        <p:sp>
          <p:nvSpPr>
            <p:cNvPr id="244748" name="Line 12"/>
            <p:cNvSpPr>
              <a:spLocks noChangeShapeType="1"/>
            </p:cNvSpPr>
            <p:nvPr/>
          </p:nvSpPr>
          <p:spPr bwMode="auto">
            <a:xfrm flipH="1" flipV="1">
              <a:off x="7721600" y="2057400"/>
              <a:ext cx="1016000" cy="228600"/>
            </a:xfrm>
            <a:prstGeom prst="line">
              <a:avLst/>
            </a:prstGeom>
            <a:noFill/>
            <a:ln w="38100">
              <a:solidFill>
                <a:srgbClr val="FF0000"/>
              </a:solidFill>
              <a:round/>
              <a:headEnd/>
              <a:tailEnd type="triangle" w="med" len="med"/>
            </a:ln>
            <a:effectLst/>
          </p:spPr>
          <p:txBody>
            <a:bodyPr/>
            <a:lstStyle/>
            <a:p>
              <a:endParaRPr lang="en-US"/>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a:xfrm>
            <a:off x="874184" y="627063"/>
            <a:ext cx="10860616" cy="604329"/>
          </a:xfrm>
        </p:spPr>
        <p:txBody>
          <a:bodyPr/>
          <a:lstStyle/>
          <a:p>
            <a:r>
              <a:rPr lang="en-US" dirty="0"/>
              <a:t>Configuring HSRP Interface Tracking </a:t>
            </a:r>
          </a:p>
        </p:txBody>
      </p:sp>
      <p:sp>
        <p:nvSpPr>
          <p:cNvPr id="274435" name="Rectangle 3"/>
          <p:cNvSpPr>
            <a:spLocks noGrp="1" noChangeArrowheads="1"/>
          </p:cNvSpPr>
          <p:nvPr>
            <p:ph type="body" idx="1"/>
          </p:nvPr>
        </p:nvSpPr>
        <p:spPr>
          <a:xfrm>
            <a:off x="508000" y="4352544"/>
            <a:ext cx="11379200" cy="2200656"/>
          </a:xfrm>
        </p:spPr>
        <p:txBody>
          <a:bodyPr/>
          <a:lstStyle/>
          <a:p>
            <a:r>
              <a:rPr lang="en-US" sz="2000" dirty="0"/>
              <a:t>However, when </a:t>
            </a:r>
            <a:r>
              <a:rPr lang="en-US" sz="2000" b="1" dirty="0"/>
              <a:t>HSRP</a:t>
            </a:r>
            <a:r>
              <a:rPr lang="en-US" sz="2000" dirty="0"/>
              <a:t> is enabled, </a:t>
            </a:r>
            <a:r>
              <a:rPr lang="en-US" sz="2000" b="1" dirty="0"/>
              <a:t>ICMP redirects are disabled</a:t>
            </a:r>
            <a:r>
              <a:rPr lang="en-US" sz="2000" dirty="0"/>
              <a:t>. </a:t>
            </a:r>
          </a:p>
          <a:p>
            <a:r>
              <a:rPr lang="en-US" sz="2000" dirty="0"/>
              <a:t>Therefore, neither router A nor the virtual router sends an ICMP redirect.</a:t>
            </a:r>
          </a:p>
          <a:p>
            <a:r>
              <a:rPr lang="en-US" sz="2000" dirty="0"/>
              <a:t>Although the S1 interface on router A is no longer functional, router A still sends hello messages out interface E0, indicating that router A is still the active router. </a:t>
            </a:r>
          </a:p>
          <a:p>
            <a:r>
              <a:rPr lang="en-US" sz="2000" dirty="0"/>
              <a:t>Packets sent to the virtual router for forwarding to headquarters cannot be routed.</a:t>
            </a:r>
          </a:p>
        </p:txBody>
      </p:sp>
      <p:grpSp>
        <p:nvGrpSpPr>
          <p:cNvPr id="14" name="Group 13"/>
          <p:cNvGrpSpPr/>
          <p:nvPr/>
        </p:nvGrpSpPr>
        <p:grpSpPr>
          <a:xfrm>
            <a:off x="1133856" y="1563624"/>
            <a:ext cx="9241536" cy="2642616"/>
            <a:chOff x="1828800" y="1295400"/>
            <a:chExt cx="9652000" cy="2905506"/>
          </a:xfrm>
        </p:grpSpPr>
        <p:pic>
          <p:nvPicPr>
            <p:cNvPr id="274436" name="Picture 4" descr="image"/>
            <p:cNvPicPr>
              <a:picLocks noChangeAspect="1" noChangeArrowheads="1"/>
            </p:cNvPicPr>
            <p:nvPr/>
          </p:nvPicPr>
          <p:blipFill>
            <a:blip r:embed="rId2"/>
            <a:srcRect/>
            <a:stretch>
              <a:fillRect/>
            </a:stretch>
          </p:blipFill>
          <p:spPr bwMode="auto">
            <a:xfrm>
              <a:off x="1828800" y="1362456"/>
              <a:ext cx="7721600" cy="2838450"/>
            </a:xfrm>
            <a:prstGeom prst="rect">
              <a:avLst/>
            </a:prstGeom>
            <a:noFill/>
          </p:spPr>
        </p:pic>
        <p:sp>
          <p:nvSpPr>
            <p:cNvPr id="274437" name="Line 5"/>
            <p:cNvSpPr>
              <a:spLocks noChangeShapeType="1"/>
            </p:cNvSpPr>
            <p:nvPr/>
          </p:nvSpPr>
          <p:spPr bwMode="auto">
            <a:xfrm flipH="1">
              <a:off x="4775200" y="1676400"/>
              <a:ext cx="1930400" cy="0"/>
            </a:xfrm>
            <a:prstGeom prst="line">
              <a:avLst/>
            </a:prstGeom>
            <a:noFill/>
            <a:ln w="38100">
              <a:solidFill>
                <a:srgbClr val="FF0000"/>
              </a:solidFill>
              <a:round/>
              <a:headEnd/>
              <a:tailEnd type="triangle" w="med" len="med"/>
            </a:ln>
            <a:effectLst/>
          </p:spPr>
          <p:txBody>
            <a:bodyPr/>
            <a:lstStyle/>
            <a:p>
              <a:endParaRPr lang="en-US"/>
            </a:p>
          </p:txBody>
        </p:sp>
        <p:sp>
          <p:nvSpPr>
            <p:cNvPr id="274438" name="Text Box 6"/>
            <p:cNvSpPr txBox="1">
              <a:spLocks noChangeArrowheads="1"/>
            </p:cNvSpPr>
            <p:nvPr/>
          </p:nvSpPr>
          <p:spPr bwMode="auto">
            <a:xfrm>
              <a:off x="4572000" y="1295400"/>
              <a:ext cx="1930400" cy="336550"/>
            </a:xfrm>
            <a:prstGeom prst="rect">
              <a:avLst/>
            </a:prstGeom>
            <a:noFill/>
            <a:ln w="38100">
              <a:noFill/>
              <a:miter lim="800000"/>
              <a:headEnd/>
              <a:tailEnd/>
            </a:ln>
            <a:effectLst/>
          </p:spPr>
          <p:txBody>
            <a:bodyPr>
              <a:spAutoFit/>
            </a:bodyPr>
            <a:lstStyle/>
            <a:p>
              <a:pPr>
                <a:spcBef>
                  <a:spcPct val="50000"/>
                </a:spcBef>
              </a:pPr>
              <a:r>
                <a:rPr lang="en-US" sz="1600">
                  <a:solidFill>
                    <a:srgbClr val="FF0000"/>
                  </a:solidFill>
                  <a:latin typeface="Arial" charset="0"/>
                </a:rPr>
                <a:t>Active Router</a:t>
              </a:r>
            </a:p>
          </p:txBody>
        </p:sp>
        <p:sp>
          <p:nvSpPr>
            <p:cNvPr id="274439" name="Text Box 7"/>
            <p:cNvSpPr txBox="1">
              <a:spLocks noChangeArrowheads="1"/>
            </p:cNvSpPr>
            <p:nvPr/>
          </p:nvSpPr>
          <p:spPr bwMode="auto">
            <a:xfrm>
              <a:off x="5994400" y="1752600"/>
              <a:ext cx="609600" cy="369332"/>
            </a:xfrm>
            <a:prstGeom prst="rect">
              <a:avLst/>
            </a:prstGeom>
            <a:noFill/>
            <a:ln w="38100">
              <a:noFill/>
              <a:miter lim="800000"/>
              <a:headEnd/>
              <a:tailEnd/>
            </a:ln>
            <a:effectLst/>
          </p:spPr>
          <p:txBody>
            <a:bodyPr>
              <a:spAutoFit/>
            </a:bodyPr>
            <a:lstStyle/>
            <a:p>
              <a:pPr>
                <a:spcBef>
                  <a:spcPct val="50000"/>
                </a:spcBef>
              </a:pPr>
              <a:r>
                <a:rPr lang="en-US" b="1">
                  <a:solidFill>
                    <a:srgbClr val="FF0000"/>
                  </a:solidFill>
                  <a:latin typeface="Arial" charset="0"/>
                </a:rPr>
                <a:t>X</a:t>
              </a:r>
            </a:p>
          </p:txBody>
        </p:sp>
        <p:sp>
          <p:nvSpPr>
            <p:cNvPr id="274440" name="Line 8"/>
            <p:cNvSpPr>
              <a:spLocks noChangeShapeType="1"/>
            </p:cNvSpPr>
            <p:nvPr/>
          </p:nvSpPr>
          <p:spPr bwMode="auto">
            <a:xfrm>
              <a:off x="7315200" y="2057400"/>
              <a:ext cx="711200" cy="304800"/>
            </a:xfrm>
            <a:prstGeom prst="line">
              <a:avLst/>
            </a:prstGeom>
            <a:noFill/>
            <a:ln w="38100">
              <a:solidFill>
                <a:srgbClr val="FF0000"/>
              </a:solidFill>
              <a:round/>
              <a:headEnd/>
              <a:tailEnd type="triangle" w="med" len="med"/>
            </a:ln>
            <a:effectLst/>
          </p:spPr>
          <p:txBody>
            <a:bodyPr/>
            <a:lstStyle/>
            <a:p>
              <a:endParaRPr lang="en-US"/>
            </a:p>
          </p:txBody>
        </p:sp>
        <p:sp>
          <p:nvSpPr>
            <p:cNvPr id="274441" name="Text Box 9"/>
            <p:cNvSpPr txBox="1">
              <a:spLocks noChangeArrowheads="1"/>
            </p:cNvSpPr>
            <p:nvPr/>
          </p:nvSpPr>
          <p:spPr bwMode="auto">
            <a:xfrm>
              <a:off x="9550400" y="1295400"/>
              <a:ext cx="1930400" cy="584775"/>
            </a:xfrm>
            <a:prstGeom prst="rect">
              <a:avLst/>
            </a:prstGeom>
            <a:noFill/>
            <a:ln w="38100">
              <a:noFill/>
              <a:miter lim="800000"/>
              <a:headEnd/>
              <a:tailEnd/>
            </a:ln>
            <a:effectLst/>
          </p:spPr>
          <p:txBody>
            <a:bodyPr>
              <a:spAutoFit/>
            </a:bodyPr>
            <a:lstStyle/>
            <a:p>
              <a:pPr>
                <a:spcBef>
                  <a:spcPct val="50000"/>
                </a:spcBef>
              </a:pPr>
              <a:r>
                <a:rPr lang="en-US" sz="1600">
                  <a:solidFill>
                    <a:srgbClr val="FF0000"/>
                  </a:solidFill>
                  <a:latin typeface="Arial" charset="0"/>
                </a:rPr>
                <a:t>Router A still sends HSRP Hello’s.</a:t>
              </a:r>
            </a:p>
          </p:txBody>
        </p:sp>
        <p:sp>
          <p:nvSpPr>
            <p:cNvPr id="274442" name="Line 10"/>
            <p:cNvSpPr>
              <a:spLocks noChangeShapeType="1"/>
            </p:cNvSpPr>
            <p:nvPr/>
          </p:nvSpPr>
          <p:spPr bwMode="auto">
            <a:xfrm flipH="1" flipV="1">
              <a:off x="7823200" y="2057400"/>
              <a:ext cx="1422400" cy="228600"/>
            </a:xfrm>
            <a:prstGeom prst="line">
              <a:avLst/>
            </a:prstGeom>
            <a:noFill/>
            <a:ln w="38100">
              <a:solidFill>
                <a:srgbClr val="FF0000"/>
              </a:solidFill>
              <a:round/>
              <a:headEnd/>
              <a:tailEnd type="triangle" w="med" len="med"/>
            </a:ln>
            <a:effectLst/>
          </p:spPr>
          <p:txBody>
            <a:bodyPr/>
            <a:lstStyle/>
            <a:p>
              <a:endParaRPr lang="en-US"/>
            </a:p>
          </p:txBody>
        </p:sp>
        <p:sp>
          <p:nvSpPr>
            <p:cNvPr id="274443" name="Text Box 11"/>
            <p:cNvSpPr txBox="1">
              <a:spLocks noChangeArrowheads="1"/>
            </p:cNvSpPr>
            <p:nvPr/>
          </p:nvSpPr>
          <p:spPr bwMode="auto">
            <a:xfrm>
              <a:off x="9550400" y="2209801"/>
              <a:ext cx="1930400" cy="830997"/>
            </a:xfrm>
            <a:prstGeom prst="rect">
              <a:avLst/>
            </a:prstGeom>
            <a:noFill/>
            <a:ln w="38100">
              <a:noFill/>
              <a:miter lim="800000"/>
              <a:headEnd/>
              <a:tailEnd/>
            </a:ln>
            <a:effectLst/>
          </p:spPr>
          <p:txBody>
            <a:bodyPr>
              <a:spAutoFit/>
            </a:bodyPr>
            <a:lstStyle/>
            <a:p>
              <a:pPr>
                <a:spcBef>
                  <a:spcPct val="50000"/>
                </a:spcBef>
              </a:pPr>
              <a:r>
                <a:rPr lang="en-US" sz="1600">
                  <a:solidFill>
                    <a:srgbClr val="FF0000"/>
                  </a:solidFill>
                  <a:latin typeface="Arial" charset="0"/>
                </a:rPr>
                <a:t>Hosts continue to send packets to Router A.</a:t>
              </a: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a:xfrm>
            <a:off x="691304" y="968439"/>
            <a:ext cx="10860616" cy="518985"/>
          </a:xfrm>
        </p:spPr>
        <p:txBody>
          <a:bodyPr/>
          <a:lstStyle/>
          <a:p>
            <a:r>
              <a:rPr lang="en-US"/>
              <a:t>Configuring HSRP Interface Tracking </a:t>
            </a:r>
          </a:p>
        </p:txBody>
      </p:sp>
      <p:sp>
        <p:nvSpPr>
          <p:cNvPr id="245763" name="Rectangle 3"/>
          <p:cNvSpPr>
            <a:spLocks noGrp="1" noChangeArrowheads="1"/>
          </p:cNvSpPr>
          <p:nvPr>
            <p:ph type="body" idx="1"/>
          </p:nvPr>
        </p:nvSpPr>
        <p:spPr>
          <a:xfrm>
            <a:off x="508000" y="5157216"/>
            <a:ext cx="11379200" cy="1700784"/>
          </a:xfrm>
        </p:spPr>
        <p:txBody>
          <a:bodyPr/>
          <a:lstStyle/>
          <a:p>
            <a:r>
              <a:rPr lang="en-US" b="1" dirty="0"/>
              <a:t>Interface tracking</a:t>
            </a:r>
            <a:r>
              <a:rPr lang="en-US" dirty="0"/>
              <a:t> enables the priority of a standby group router to be automatically adjusted based on availability of the other interfaces on that router. </a:t>
            </a:r>
          </a:p>
        </p:txBody>
      </p:sp>
      <p:grpSp>
        <p:nvGrpSpPr>
          <p:cNvPr id="14" name="Group 13"/>
          <p:cNvGrpSpPr/>
          <p:nvPr/>
        </p:nvGrpSpPr>
        <p:grpSpPr>
          <a:xfrm>
            <a:off x="1170432" y="2008632"/>
            <a:ext cx="9652000" cy="2838450"/>
            <a:chOff x="1828800" y="1143000"/>
            <a:chExt cx="9652000" cy="2838450"/>
          </a:xfrm>
        </p:grpSpPr>
        <p:pic>
          <p:nvPicPr>
            <p:cNvPr id="245764" name="Picture 4" descr="image"/>
            <p:cNvPicPr>
              <a:picLocks noChangeAspect="1" noChangeArrowheads="1"/>
            </p:cNvPicPr>
            <p:nvPr/>
          </p:nvPicPr>
          <p:blipFill>
            <a:blip r:embed="rId2"/>
            <a:srcRect/>
            <a:stretch>
              <a:fillRect/>
            </a:stretch>
          </p:blipFill>
          <p:spPr bwMode="auto">
            <a:xfrm>
              <a:off x="1828800" y="1143000"/>
              <a:ext cx="7721600" cy="2838450"/>
            </a:xfrm>
            <a:prstGeom prst="rect">
              <a:avLst/>
            </a:prstGeom>
            <a:noFill/>
          </p:spPr>
        </p:pic>
        <p:sp>
          <p:nvSpPr>
            <p:cNvPr id="245765" name="Line 5"/>
            <p:cNvSpPr>
              <a:spLocks noChangeShapeType="1"/>
            </p:cNvSpPr>
            <p:nvPr/>
          </p:nvSpPr>
          <p:spPr bwMode="auto">
            <a:xfrm flipH="1">
              <a:off x="4775200" y="1676400"/>
              <a:ext cx="1930400" cy="0"/>
            </a:xfrm>
            <a:prstGeom prst="line">
              <a:avLst/>
            </a:prstGeom>
            <a:noFill/>
            <a:ln w="38100">
              <a:solidFill>
                <a:srgbClr val="FF0000"/>
              </a:solidFill>
              <a:round/>
              <a:headEnd/>
              <a:tailEnd type="triangle" w="med" len="med"/>
            </a:ln>
            <a:effectLst/>
          </p:spPr>
          <p:txBody>
            <a:bodyPr/>
            <a:lstStyle/>
            <a:p>
              <a:endParaRPr lang="en-US"/>
            </a:p>
          </p:txBody>
        </p:sp>
        <p:sp>
          <p:nvSpPr>
            <p:cNvPr id="245766" name="Text Box 6"/>
            <p:cNvSpPr txBox="1">
              <a:spLocks noChangeArrowheads="1"/>
            </p:cNvSpPr>
            <p:nvPr/>
          </p:nvSpPr>
          <p:spPr bwMode="auto">
            <a:xfrm>
              <a:off x="4572000" y="1295400"/>
              <a:ext cx="1930400" cy="336550"/>
            </a:xfrm>
            <a:prstGeom prst="rect">
              <a:avLst/>
            </a:prstGeom>
            <a:noFill/>
            <a:ln w="38100">
              <a:noFill/>
              <a:miter lim="800000"/>
              <a:headEnd/>
              <a:tailEnd/>
            </a:ln>
            <a:effectLst/>
          </p:spPr>
          <p:txBody>
            <a:bodyPr>
              <a:spAutoFit/>
            </a:bodyPr>
            <a:lstStyle/>
            <a:p>
              <a:pPr>
                <a:spcBef>
                  <a:spcPct val="50000"/>
                </a:spcBef>
              </a:pPr>
              <a:r>
                <a:rPr lang="en-US" sz="1600">
                  <a:solidFill>
                    <a:srgbClr val="FF0000"/>
                  </a:solidFill>
                  <a:latin typeface="Arial" charset="0"/>
                </a:rPr>
                <a:t>Active Router</a:t>
              </a:r>
            </a:p>
          </p:txBody>
        </p:sp>
        <p:sp>
          <p:nvSpPr>
            <p:cNvPr id="245767" name="Text Box 7"/>
            <p:cNvSpPr txBox="1">
              <a:spLocks noChangeArrowheads="1"/>
            </p:cNvSpPr>
            <p:nvPr/>
          </p:nvSpPr>
          <p:spPr bwMode="auto">
            <a:xfrm>
              <a:off x="5994400" y="1752600"/>
              <a:ext cx="609600" cy="369332"/>
            </a:xfrm>
            <a:prstGeom prst="rect">
              <a:avLst/>
            </a:prstGeom>
            <a:noFill/>
            <a:ln w="38100">
              <a:noFill/>
              <a:miter lim="800000"/>
              <a:headEnd/>
              <a:tailEnd/>
            </a:ln>
            <a:effectLst/>
          </p:spPr>
          <p:txBody>
            <a:bodyPr>
              <a:spAutoFit/>
            </a:bodyPr>
            <a:lstStyle/>
            <a:p>
              <a:pPr>
                <a:spcBef>
                  <a:spcPct val="50000"/>
                </a:spcBef>
              </a:pPr>
              <a:r>
                <a:rPr lang="en-US" b="1">
                  <a:solidFill>
                    <a:srgbClr val="FF0000"/>
                  </a:solidFill>
                  <a:latin typeface="Arial" charset="0"/>
                </a:rPr>
                <a:t>X</a:t>
              </a:r>
            </a:p>
          </p:txBody>
        </p:sp>
        <p:sp>
          <p:nvSpPr>
            <p:cNvPr id="245768" name="Line 8"/>
            <p:cNvSpPr>
              <a:spLocks noChangeShapeType="1"/>
            </p:cNvSpPr>
            <p:nvPr/>
          </p:nvSpPr>
          <p:spPr bwMode="auto">
            <a:xfrm>
              <a:off x="7315200" y="2057400"/>
              <a:ext cx="711200" cy="304800"/>
            </a:xfrm>
            <a:prstGeom prst="line">
              <a:avLst/>
            </a:prstGeom>
            <a:noFill/>
            <a:ln w="38100">
              <a:solidFill>
                <a:srgbClr val="FF0000"/>
              </a:solidFill>
              <a:round/>
              <a:headEnd/>
              <a:tailEnd type="triangle" w="med" len="med"/>
            </a:ln>
            <a:effectLst/>
          </p:spPr>
          <p:txBody>
            <a:bodyPr/>
            <a:lstStyle/>
            <a:p>
              <a:endParaRPr lang="en-US"/>
            </a:p>
          </p:txBody>
        </p:sp>
        <p:sp>
          <p:nvSpPr>
            <p:cNvPr id="245769" name="Text Box 9"/>
            <p:cNvSpPr txBox="1">
              <a:spLocks noChangeArrowheads="1"/>
            </p:cNvSpPr>
            <p:nvPr/>
          </p:nvSpPr>
          <p:spPr bwMode="auto">
            <a:xfrm>
              <a:off x="9550400" y="1295400"/>
              <a:ext cx="1930400" cy="584775"/>
            </a:xfrm>
            <a:prstGeom prst="rect">
              <a:avLst/>
            </a:prstGeom>
            <a:noFill/>
            <a:ln w="38100">
              <a:noFill/>
              <a:miter lim="800000"/>
              <a:headEnd/>
              <a:tailEnd/>
            </a:ln>
            <a:effectLst/>
          </p:spPr>
          <p:txBody>
            <a:bodyPr>
              <a:spAutoFit/>
            </a:bodyPr>
            <a:lstStyle/>
            <a:p>
              <a:pPr>
                <a:spcBef>
                  <a:spcPct val="50000"/>
                </a:spcBef>
              </a:pPr>
              <a:r>
                <a:rPr lang="en-US" sz="1600">
                  <a:solidFill>
                    <a:srgbClr val="FF0000"/>
                  </a:solidFill>
                  <a:latin typeface="Arial" charset="0"/>
                </a:rPr>
                <a:t>Router A still sends HSRP Hello’s.</a:t>
              </a:r>
            </a:p>
          </p:txBody>
        </p:sp>
        <p:sp>
          <p:nvSpPr>
            <p:cNvPr id="245770" name="Line 10"/>
            <p:cNvSpPr>
              <a:spLocks noChangeShapeType="1"/>
            </p:cNvSpPr>
            <p:nvPr/>
          </p:nvSpPr>
          <p:spPr bwMode="auto">
            <a:xfrm flipH="1" flipV="1">
              <a:off x="7823200" y="2057400"/>
              <a:ext cx="1422400" cy="228600"/>
            </a:xfrm>
            <a:prstGeom prst="line">
              <a:avLst/>
            </a:prstGeom>
            <a:noFill/>
            <a:ln w="38100">
              <a:solidFill>
                <a:srgbClr val="FF0000"/>
              </a:solidFill>
              <a:round/>
              <a:headEnd/>
              <a:tailEnd type="triangle" w="med" len="med"/>
            </a:ln>
            <a:effectLst/>
          </p:spPr>
          <p:txBody>
            <a:bodyPr/>
            <a:lstStyle/>
            <a:p>
              <a:endParaRPr lang="en-US"/>
            </a:p>
          </p:txBody>
        </p:sp>
        <p:sp>
          <p:nvSpPr>
            <p:cNvPr id="245771" name="Text Box 11"/>
            <p:cNvSpPr txBox="1">
              <a:spLocks noChangeArrowheads="1"/>
            </p:cNvSpPr>
            <p:nvPr/>
          </p:nvSpPr>
          <p:spPr bwMode="auto">
            <a:xfrm>
              <a:off x="9550400" y="2209801"/>
              <a:ext cx="1930400" cy="830997"/>
            </a:xfrm>
            <a:prstGeom prst="rect">
              <a:avLst/>
            </a:prstGeom>
            <a:noFill/>
            <a:ln w="38100">
              <a:noFill/>
              <a:miter lim="800000"/>
              <a:headEnd/>
              <a:tailEnd/>
            </a:ln>
            <a:effectLst/>
          </p:spPr>
          <p:txBody>
            <a:bodyPr>
              <a:spAutoFit/>
            </a:bodyPr>
            <a:lstStyle/>
            <a:p>
              <a:pPr>
                <a:spcBef>
                  <a:spcPct val="50000"/>
                </a:spcBef>
              </a:pPr>
              <a:r>
                <a:rPr lang="en-US" sz="1600">
                  <a:solidFill>
                    <a:srgbClr val="FF0000"/>
                  </a:solidFill>
                  <a:latin typeface="Arial" charset="0"/>
                </a:rPr>
                <a:t>Hosts continue to send packets to Router A.</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US"/>
              <a:t>Router Redundancy</a:t>
            </a:r>
          </a:p>
        </p:txBody>
      </p:sp>
      <p:sp>
        <p:nvSpPr>
          <p:cNvPr id="3075" name="Content Placeholder 2"/>
          <p:cNvSpPr>
            <a:spLocks noGrp="1"/>
          </p:cNvSpPr>
          <p:nvPr>
            <p:ph idx="1"/>
          </p:nvPr>
        </p:nvSpPr>
        <p:spPr/>
        <p:txBody>
          <a:bodyPr/>
          <a:lstStyle/>
          <a:p>
            <a:pPr eaLnBrk="1" hangingPunct="1">
              <a:buFont typeface="Arial" charset="0"/>
              <a:buNone/>
            </a:pPr>
            <a:r>
              <a:rPr lang="en-US" sz="2800" dirty="0"/>
              <a:t>Packet Forwarding Review</a:t>
            </a:r>
          </a:p>
          <a:p>
            <a:r>
              <a:rPr lang="en-US" sz="2600" dirty="0"/>
              <a:t>Host communication in a local subnet is generated by ARP Request &amp; ARP Reply</a:t>
            </a:r>
          </a:p>
          <a:p>
            <a:r>
              <a:rPr lang="en-US" sz="2600" dirty="0"/>
              <a:t>In case of diff. subnet it uses proxy ARP(gateway MAC </a:t>
            </a:r>
            <a:r>
              <a:rPr lang="en-US" sz="2600" dirty="0" err="1"/>
              <a:t>addr</a:t>
            </a:r>
            <a:r>
              <a:rPr lang="en-US" sz="2600" dirty="0"/>
              <a:t>) for communication</a:t>
            </a:r>
          </a:p>
          <a:p>
            <a:r>
              <a:rPr lang="en-US" sz="2600" dirty="0"/>
              <a:t>So gateway availability is must. Several protocols are used to allow multiple routing devices to share a common gateway address.</a:t>
            </a:r>
          </a:p>
          <a:p>
            <a:pPr eaLnBrk="1" hangingPunct="1">
              <a:buFont typeface="Arial" charset="0"/>
              <a:buNone/>
            </a:pPr>
            <a:endParaRPr lang="en-US" sz="2400" dirty="0"/>
          </a:p>
          <a:p>
            <a:pPr eaLnBrk="1" hangingPunct="1">
              <a:buFont typeface="Arial" charset="0"/>
              <a:buNone/>
            </a:pPr>
            <a:endParaRPr lang="en-US" sz="24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a:xfrm>
            <a:off x="679112" y="792480"/>
            <a:ext cx="7989400" cy="653097"/>
          </a:xfrm>
        </p:spPr>
        <p:txBody>
          <a:bodyPr/>
          <a:lstStyle/>
          <a:p>
            <a:r>
              <a:rPr lang="en-US" dirty="0"/>
              <a:t>Configuring HSRP Interface Tracking </a:t>
            </a:r>
          </a:p>
        </p:txBody>
      </p:sp>
      <p:sp>
        <p:nvSpPr>
          <p:cNvPr id="246787" name="Rectangle 3"/>
          <p:cNvSpPr>
            <a:spLocks noGrp="1" noChangeArrowheads="1"/>
          </p:cNvSpPr>
          <p:nvPr>
            <p:ph type="body" idx="1"/>
          </p:nvPr>
        </p:nvSpPr>
        <p:spPr>
          <a:xfrm>
            <a:off x="544576" y="4114800"/>
            <a:ext cx="11379200" cy="2743200"/>
          </a:xfrm>
        </p:spPr>
        <p:txBody>
          <a:bodyPr/>
          <a:lstStyle/>
          <a:p>
            <a:pPr>
              <a:lnSpc>
                <a:spcPct val="90000"/>
              </a:lnSpc>
            </a:pPr>
            <a:r>
              <a:rPr lang="en-US" dirty="0"/>
              <a:t>The E0 interface on router A tracks the S1 interface. </a:t>
            </a:r>
          </a:p>
          <a:p>
            <a:pPr>
              <a:lnSpc>
                <a:spcPct val="90000"/>
              </a:lnSpc>
            </a:pPr>
            <a:r>
              <a:rPr lang="en-US" dirty="0"/>
              <a:t>If the link between the S1 interface and headquarters fails, the router automatically decrements its priority on that interface and stops transmitting hello messages out interface E0. </a:t>
            </a:r>
          </a:p>
          <a:p>
            <a:pPr>
              <a:lnSpc>
                <a:spcPct val="90000"/>
              </a:lnSpc>
            </a:pPr>
            <a:r>
              <a:rPr lang="en-US" dirty="0"/>
              <a:t>Router B assumes the active router role when no hello messages are detected for the specific </a:t>
            </a:r>
            <a:r>
              <a:rPr lang="en-US" i="1" dirty="0" err="1"/>
              <a:t>holdtime</a:t>
            </a:r>
            <a:r>
              <a:rPr lang="en-US" dirty="0"/>
              <a:t> period. </a:t>
            </a:r>
          </a:p>
        </p:txBody>
      </p:sp>
      <p:grpSp>
        <p:nvGrpSpPr>
          <p:cNvPr id="15" name="Group 14"/>
          <p:cNvGrpSpPr/>
          <p:nvPr/>
        </p:nvGrpSpPr>
        <p:grpSpPr>
          <a:xfrm>
            <a:off x="1450848" y="1508760"/>
            <a:ext cx="8558784" cy="2331720"/>
            <a:chOff x="1828800" y="1143000"/>
            <a:chExt cx="10363200" cy="2838450"/>
          </a:xfrm>
        </p:grpSpPr>
        <p:pic>
          <p:nvPicPr>
            <p:cNvPr id="246796" name="Picture 12" descr="image"/>
            <p:cNvPicPr>
              <a:picLocks noChangeAspect="1" noChangeArrowheads="1"/>
            </p:cNvPicPr>
            <p:nvPr/>
          </p:nvPicPr>
          <p:blipFill>
            <a:blip r:embed="rId2"/>
            <a:srcRect/>
            <a:stretch>
              <a:fillRect/>
            </a:stretch>
          </p:blipFill>
          <p:spPr bwMode="auto">
            <a:xfrm>
              <a:off x="1828800" y="1143000"/>
              <a:ext cx="7721600" cy="2838450"/>
            </a:xfrm>
            <a:prstGeom prst="rect">
              <a:avLst/>
            </a:prstGeom>
            <a:noFill/>
          </p:spPr>
        </p:pic>
        <p:sp>
          <p:nvSpPr>
            <p:cNvPr id="246797" name="Line 13"/>
            <p:cNvSpPr>
              <a:spLocks noChangeShapeType="1"/>
            </p:cNvSpPr>
            <p:nvPr/>
          </p:nvSpPr>
          <p:spPr bwMode="auto">
            <a:xfrm flipH="1">
              <a:off x="4775200" y="1676400"/>
              <a:ext cx="1930400" cy="0"/>
            </a:xfrm>
            <a:prstGeom prst="line">
              <a:avLst/>
            </a:prstGeom>
            <a:noFill/>
            <a:ln w="38100">
              <a:solidFill>
                <a:srgbClr val="FF0000"/>
              </a:solidFill>
              <a:round/>
              <a:headEnd/>
              <a:tailEnd type="triangle" w="med" len="med"/>
            </a:ln>
            <a:effectLst/>
          </p:spPr>
          <p:txBody>
            <a:bodyPr/>
            <a:lstStyle/>
            <a:p>
              <a:endParaRPr lang="en-US"/>
            </a:p>
          </p:txBody>
        </p:sp>
        <p:sp>
          <p:nvSpPr>
            <p:cNvPr id="246798" name="Text Box 14"/>
            <p:cNvSpPr txBox="1">
              <a:spLocks noChangeArrowheads="1"/>
            </p:cNvSpPr>
            <p:nvPr/>
          </p:nvSpPr>
          <p:spPr bwMode="auto">
            <a:xfrm>
              <a:off x="4572000" y="1295400"/>
              <a:ext cx="1930400" cy="336550"/>
            </a:xfrm>
            <a:prstGeom prst="rect">
              <a:avLst/>
            </a:prstGeom>
            <a:noFill/>
            <a:ln w="38100">
              <a:noFill/>
              <a:miter lim="800000"/>
              <a:headEnd/>
              <a:tailEnd/>
            </a:ln>
            <a:effectLst/>
          </p:spPr>
          <p:txBody>
            <a:bodyPr>
              <a:spAutoFit/>
            </a:bodyPr>
            <a:lstStyle/>
            <a:p>
              <a:pPr>
                <a:spcBef>
                  <a:spcPct val="50000"/>
                </a:spcBef>
              </a:pPr>
              <a:r>
                <a:rPr lang="en-US" sz="1600">
                  <a:solidFill>
                    <a:srgbClr val="FF0000"/>
                  </a:solidFill>
                  <a:latin typeface="Arial" charset="0"/>
                </a:rPr>
                <a:t>Active Router</a:t>
              </a:r>
            </a:p>
          </p:txBody>
        </p:sp>
        <p:sp>
          <p:nvSpPr>
            <p:cNvPr id="246799" name="Text Box 15"/>
            <p:cNvSpPr txBox="1">
              <a:spLocks noChangeArrowheads="1"/>
            </p:cNvSpPr>
            <p:nvPr/>
          </p:nvSpPr>
          <p:spPr bwMode="auto">
            <a:xfrm>
              <a:off x="5994400" y="1752600"/>
              <a:ext cx="609600" cy="369332"/>
            </a:xfrm>
            <a:prstGeom prst="rect">
              <a:avLst/>
            </a:prstGeom>
            <a:noFill/>
            <a:ln w="38100">
              <a:noFill/>
              <a:miter lim="800000"/>
              <a:headEnd/>
              <a:tailEnd/>
            </a:ln>
            <a:effectLst/>
          </p:spPr>
          <p:txBody>
            <a:bodyPr>
              <a:spAutoFit/>
            </a:bodyPr>
            <a:lstStyle/>
            <a:p>
              <a:pPr>
                <a:spcBef>
                  <a:spcPct val="50000"/>
                </a:spcBef>
              </a:pPr>
              <a:r>
                <a:rPr lang="en-US" b="1">
                  <a:solidFill>
                    <a:srgbClr val="FF0000"/>
                  </a:solidFill>
                  <a:latin typeface="Arial" charset="0"/>
                </a:rPr>
                <a:t>X</a:t>
              </a:r>
            </a:p>
          </p:txBody>
        </p:sp>
        <p:sp>
          <p:nvSpPr>
            <p:cNvPr id="246801" name="Text Box 17"/>
            <p:cNvSpPr txBox="1">
              <a:spLocks noChangeArrowheads="1"/>
            </p:cNvSpPr>
            <p:nvPr/>
          </p:nvSpPr>
          <p:spPr bwMode="auto">
            <a:xfrm>
              <a:off x="9652000" y="1219201"/>
              <a:ext cx="2540000" cy="1077218"/>
            </a:xfrm>
            <a:prstGeom prst="rect">
              <a:avLst/>
            </a:prstGeom>
            <a:noFill/>
            <a:ln w="38100">
              <a:noFill/>
              <a:miter lim="800000"/>
              <a:headEnd/>
              <a:tailEnd/>
            </a:ln>
            <a:effectLst/>
          </p:spPr>
          <p:txBody>
            <a:bodyPr>
              <a:spAutoFit/>
            </a:bodyPr>
            <a:lstStyle/>
            <a:p>
              <a:pPr>
                <a:spcBef>
                  <a:spcPct val="50000"/>
                </a:spcBef>
              </a:pPr>
              <a:r>
                <a:rPr lang="en-US" sz="1600">
                  <a:solidFill>
                    <a:srgbClr val="FF0000"/>
                  </a:solidFill>
                  <a:latin typeface="Arial" charset="0"/>
                </a:rPr>
                <a:t>Router A tracks S1 and automatically decrements its priority and stops sending hello messages.</a:t>
              </a:r>
            </a:p>
          </p:txBody>
        </p:sp>
        <p:sp>
          <p:nvSpPr>
            <p:cNvPr id="246802" name="Line 18"/>
            <p:cNvSpPr>
              <a:spLocks noChangeShapeType="1"/>
            </p:cNvSpPr>
            <p:nvPr/>
          </p:nvSpPr>
          <p:spPr bwMode="auto">
            <a:xfrm flipH="1">
              <a:off x="7620000" y="2667000"/>
              <a:ext cx="1117600" cy="228600"/>
            </a:xfrm>
            <a:prstGeom prst="line">
              <a:avLst/>
            </a:prstGeom>
            <a:noFill/>
            <a:ln w="38100">
              <a:solidFill>
                <a:srgbClr val="FF0000"/>
              </a:solidFill>
              <a:round/>
              <a:headEnd/>
              <a:tailEnd type="triangle" w="med" len="med"/>
            </a:ln>
            <a:effectLst/>
          </p:spPr>
          <p:txBody>
            <a:bodyPr/>
            <a:lstStyle/>
            <a:p>
              <a:endParaRPr lang="en-US"/>
            </a:p>
          </p:txBody>
        </p:sp>
        <p:sp>
          <p:nvSpPr>
            <p:cNvPr id="246803" name="Text Box 19"/>
            <p:cNvSpPr txBox="1">
              <a:spLocks noChangeArrowheads="1"/>
            </p:cNvSpPr>
            <p:nvPr/>
          </p:nvSpPr>
          <p:spPr bwMode="auto">
            <a:xfrm>
              <a:off x="9550400" y="2971800"/>
              <a:ext cx="1930400" cy="825500"/>
            </a:xfrm>
            <a:prstGeom prst="rect">
              <a:avLst/>
            </a:prstGeom>
            <a:noFill/>
            <a:ln w="38100">
              <a:noFill/>
              <a:miter lim="800000"/>
              <a:headEnd/>
              <a:tailEnd/>
            </a:ln>
            <a:effectLst/>
          </p:spPr>
          <p:txBody>
            <a:bodyPr>
              <a:spAutoFit/>
            </a:bodyPr>
            <a:lstStyle/>
            <a:p>
              <a:pPr>
                <a:spcBef>
                  <a:spcPct val="50000"/>
                </a:spcBef>
              </a:pPr>
              <a:r>
                <a:rPr lang="en-US" sz="1600">
                  <a:solidFill>
                    <a:srgbClr val="FF0000"/>
                  </a:solidFill>
                  <a:latin typeface="Arial" charset="0"/>
                </a:rPr>
                <a:t>Hosts now send packets to Router B.</a:t>
              </a:r>
            </a:p>
          </p:txBody>
        </p:sp>
        <p:sp>
          <p:nvSpPr>
            <p:cNvPr id="246804" name="Line 20"/>
            <p:cNvSpPr>
              <a:spLocks noChangeShapeType="1"/>
            </p:cNvSpPr>
            <p:nvPr/>
          </p:nvSpPr>
          <p:spPr bwMode="auto">
            <a:xfrm>
              <a:off x="7315200" y="2057400"/>
              <a:ext cx="914400" cy="381000"/>
            </a:xfrm>
            <a:prstGeom prst="line">
              <a:avLst/>
            </a:prstGeom>
            <a:noFill/>
            <a:ln w="38100">
              <a:solidFill>
                <a:srgbClr val="FF0000"/>
              </a:solidFill>
              <a:round/>
              <a:headEnd/>
              <a:tailEnd type="triangle" w="med" len="med"/>
            </a:ln>
            <a:effectLst/>
          </p:spPr>
          <p:txBody>
            <a:bodyPr/>
            <a:lstStyle/>
            <a:p>
              <a:endParaRPr lang="en-US"/>
            </a:p>
          </p:txBody>
        </p:sp>
        <p:sp>
          <p:nvSpPr>
            <p:cNvPr id="246805" name="Text Box 21"/>
            <p:cNvSpPr txBox="1">
              <a:spLocks noChangeArrowheads="1"/>
            </p:cNvSpPr>
            <p:nvPr/>
          </p:nvSpPr>
          <p:spPr bwMode="auto">
            <a:xfrm>
              <a:off x="4470400" y="3276600"/>
              <a:ext cx="2641600" cy="584775"/>
            </a:xfrm>
            <a:prstGeom prst="rect">
              <a:avLst/>
            </a:prstGeom>
            <a:noFill/>
            <a:ln w="38100">
              <a:noFill/>
              <a:miter lim="800000"/>
              <a:headEnd/>
              <a:tailEnd/>
            </a:ln>
            <a:effectLst/>
          </p:spPr>
          <p:txBody>
            <a:bodyPr>
              <a:spAutoFit/>
            </a:bodyPr>
            <a:lstStyle/>
            <a:p>
              <a:pPr>
                <a:spcBef>
                  <a:spcPct val="50000"/>
                </a:spcBef>
              </a:pPr>
              <a:r>
                <a:rPr lang="en-US" sz="1600">
                  <a:solidFill>
                    <a:srgbClr val="FF0000"/>
                  </a:solidFill>
                  <a:latin typeface="Arial" charset="0"/>
                </a:rPr>
                <a:t>Router B assumes Active role after holdtime.</a:t>
              </a:r>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5" name="Rectangle 5"/>
          <p:cNvSpPr>
            <a:spLocks noChangeArrowheads="1"/>
          </p:cNvSpPr>
          <p:nvPr/>
        </p:nvSpPr>
        <p:spPr bwMode="auto">
          <a:xfrm>
            <a:off x="304800" y="685800"/>
            <a:ext cx="11480800" cy="533400"/>
          </a:xfrm>
          <a:prstGeom prst="rect">
            <a:avLst/>
          </a:prstGeom>
          <a:solidFill>
            <a:schemeClr val="bg1"/>
          </a:solidFill>
          <a:ln w="38100">
            <a:noFill/>
            <a:miter lim="800000"/>
            <a:headEnd/>
            <a:tailEnd/>
          </a:ln>
          <a:effectLst/>
        </p:spPr>
        <p:txBody>
          <a:bodyPr wrap="none" anchor="ctr"/>
          <a:lstStyle/>
          <a:p>
            <a:endParaRPr lang="en-US"/>
          </a:p>
        </p:txBody>
      </p:sp>
      <p:pic>
        <p:nvPicPr>
          <p:cNvPr id="240650" name="Picture 10" descr="image"/>
          <p:cNvPicPr>
            <a:picLocks noChangeAspect="1" noChangeArrowheads="1"/>
          </p:cNvPicPr>
          <p:nvPr/>
        </p:nvPicPr>
        <p:blipFill>
          <a:blip r:embed="rId2"/>
          <a:srcRect/>
          <a:stretch>
            <a:fillRect/>
          </a:stretch>
        </p:blipFill>
        <p:spPr bwMode="auto">
          <a:xfrm>
            <a:off x="1243584" y="819912"/>
            <a:ext cx="7132320" cy="2621831"/>
          </a:xfrm>
          <a:prstGeom prst="rect">
            <a:avLst/>
          </a:prstGeom>
          <a:noFill/>
        </p:spPr>
      </p:pic>
      <p:sp>
        <p:nvSpPr>
          <p:cNvPr id="240652" name="Rectangle 12"/>
          <p:cNvSpPr>
            <a:spLocks noChangeArrowheads="1"/>
          </p:cNvSpPr>
          <p:nvPr/>
        </p:nvSpPr>
        <p:spPr bwMode="auto">
          <a:xfrm>
            <a:off x="508000" y="3544824"/>
            <a:ext cx="5588000" cy="3200400"/>
          </a:xfrm>
          <a:prstGeom prst="rect">
            <a:avLst/>
          </a:prstGeom>
          <a:solidFill>
            <a:schemeClr val="bg1"/>
          </a:solidFill>
          <a:ln w="9525">
            <a:noFill/>
            <a:miter lim="800000"/>
            <a:headEnd/>
            <a:tailEnd/>
          </a:ln>
        </p:spPr>
        <p:txBody>
          <a:bodyPr/>
          <a:lstStyle/>
          <a:p>
            <a:pPr marL="342900" indent="-342900">
              <a:lnSpc>
                <a:spcPct val="90000"/>
              </a:lnSpc>
              <a:spcBef>
                <a:spcPct val="20000"/>
              </a:spcBef>
              <a:buClr>
                <a:srgbClr val="009999"/>
              </a:buClr>
              <a:buSzPct val="125000"/>
              <a:buFont typeface="Arial" charset="0"/>
              <a:buNone/>
            </a:pPr>
            <a:r>
              <a:rPr lang="en-US" sz="1400" b="1" dirty="0">
                <a:latin typeface="Courier New" pitchFamily="49" charset="0"/>
              </a:rPr>
              <a:t>Router A</a:t>
            </a:r>
          </a:p>
          <a:p>
            <a:pPr marL="342900" indent="-342900">
              <a:lnSpc>
                <a:spcPct val="90000"/>
              </a:lnSpc>
              <a:spcBef>
                <a:spcPct val="20000"/>
              </a:spcBef>
              <a:buClr>
                <a:srgbClr val="009999"/>
              </a:buClr>
              <a:buSzPct val="125000"/>
              <a:buFont typeface="Arial" charset="0"/>
              <a:buNone/>
            </a:pPr>
            <a:r>
              <a:rPr lang="en-US" sz="1400" b="1" dirty="0">
                <a:latin typeface="Courier New" pitchFamily="49" charset="0"/>
              </a:rPr>
              <a:t>interface Ethernet0 </a:t>
            </a:r>
          </a:p>
          <a:p>
            <a:pPr marL="342900" indent="-342900">
              <a:lnSpc>
                <a:spcPct val="90000"/>
              </a:lnSpc>
              <a:spcBef>
                <a:spcPct val="20000"/>
              </a:spcBef>
              <a:buClr>
                <a:srgbClr val="009999"/>
              </a:buClr>
              <a:buSzPct val="125000"/>
              <a:buFont typeface="Arial" charset="0"/>
              <a:buNone/>
            </a:pPr>
            <a:r>
              <a:rPr lang="en-US" sz="1400" b="1" dirty="0">
                <a:latin typeface="Courier New" pitchFamily="49" charset="0"/>
              </a:rPr>
              <a:t> </a:t>
            </a:r>
            <a:r>
              <a:rPr lang="en-US" sz="1400" b="1" dirty="0" err="1">
                <a:latin typeface="Courier New" pitchFamily="49" charset="0"/>
              </a:rPr>
              <a:t>ip</a:t>
            </a:r>
            <a:r>
              <a:rPr lang="en-US" sz="1400" b="1" dirty="0">
                <a:latin typeface="Courier New" pitchFamily="49" charset="0"/>
              </a:rPr>
              <a:t> address 171.16.6.5 /24  </a:t>
            </a:r>
          </a:p>
          <a:p>
            <a:pPr marL="342900" indent="-342900">
              <a:lnSpc>
                <a:spcPct val="90000"/>
              </a:lnSpc>
              <a:spcBef>
                <a:spcPct val="20000"/>
              </a:spcBef>
              <a:buClr>
                <a:srgbClr val="009999"/>
              </a:buClr>
              <a:buSzPct val="125000"/>
              <a:buFont typeface="Arial" charset="0"/>
              <a:buNone/>
            </a:pPr>
            <a:r>
              <a:rPr lang="en-US" sz="1400" b="1" dirty="0">
                <a:latin typeface="Courier New" pitchFamily="49" charset="0"/>
              </a:rPr>
              <a:t> no </a:t>
            </a:r>
            <a:r>
              <a:rPr lang="en-US" sz="1400" b="1" dirty="0" err="1">
                <a:latin typeface="Courier New" pitchFamily="49" charset="0"/>
              </a:rPr>
              <a:t>ip</a:t>
            </a:r>
            <a:r>
              <a:rPr lang="en-US" sz="1400" b="1" dirty="0">
                <a:latin typeface="Courier New" pitchFamily="49" charset="0"/>
              </a:rPr>
              <a:t> redirects </a:t>
            </a:r>
          </a:p>
          <a:p>
            <a:pPr marL="342900" indent="-342900">
              <a:lnSpc>
                <a:spcPct val="90000"/>
              </a:lnSpc>
              <a:spcBef>
                <a:spcPct val="20000"/>
              </a:spcBef>
              <a:buClr>
                <a:srgbClr val="009999"/>
              </a:buClr>
              <a:buSzPct val="125000"/>
              <a:buFont typeface="Arial" charset="0"/>
              <a:buNone/>
            </a:pPr>
            <a:r>
              <a:rPr lang="en-US" sz="1400" b="1" dirty="0">
                <a:latin typeface="Courier New" pitchFamily="49" charset="0"/>
              </a:rPr>
              <a:t> standby 1 priority </a:t>
            </a:r>
            <a:r>
              <a:rPr lang="en-US" sz="1400" b="1" dirty="0">
                <a:solidFill>
                  <a:srgbClr val="FF0000"/>
                </a:solidFill>
                <a:latin typeface="Courier New" pitchFamily="49" charset="0"/>
              </a:rPr>
              <a:t>105 </a:t>
            </a:r>
          </a:p>
          <a:p>
            <a:pPr marL="342900" indent="-342900">
              <a:lnSpc>
                <a:spcPct val="90000"/>
              </a:lnSpc>
              <a:spcBef>
                <a:spcPct val="20000"/>
              </a:spcBef>
              <a:buClr>
                <a:srgbClr val="009999"/>
              </a:buClr>
              <a:buSzPct val="125000"/>
              <a:buFont typeface="Arial" charset="0"/>
              <a:buNone/>
            </a:pPr>
            <a:r>
              <a:rPr lang="en-US" sz="1400" b="1" dirty="0">
                <a:latin typeface="Courier New" pitchFamily="49" charset="0"/>
              </a:rPr>
              <a:t> standby 1 preempt </a:t>
            </a:r>
          </a:p>
          <a:p>
            <a:pPr marL="342900" indent="-342900">
              <a:lnSpc>
                <a:spcPct val="90000"/>
              </a:lnSpc>
              <a:spcBef>
                <a:spcPct val="20000"/>
              </a:spcBef>
              <a:buClr>
                <a:srgbClr val="009999"/>
              </a:buClr>
              <a:buSzPct val="125000"/>
              <a:buFont typeface="Arial" charset="0"/>
              <a:buNone/>
            </a:pPr>
            <a:r>
              <a:rPr lang="en-US" sz="1400" b="1" dirty="0">
                <a:latin typeface="Courier New" pitchFamily="49" charset="0"/>
              </a:rPr>
              <a:t> standby 1 </a:t>
            </a:r>
            <a:r>
              <a:rPr lang="en-US" sz="1400" b="1" dirty="0" err="1">
                <a:latin typeface="Courier New" pitchFamily="49" charset="0"/>
              </a:rPr>
              <a:t>ip</a:t>
            </a:r>
            <a:r>
              <a:rPr lang="en-US" sz="1400" b="1" dirty="0">
                <a:latin typeface="Courier New" pitchFamily="49" charset="0"/>
              </a:rPr>
              <a:t> 171.16.6.100 </a:t>
            </a:r>
          </a:p>
          <a:p>
            <a:pPr marL="342900" indent="-342900">
              <a:lnSpc>
                <a:spcPct val="90000"/>
              </a:lnSpc>
              <a:spcBef>
                <a:spcPct val="20000"/>
              </a:spcBef>
              <a:buClr>
                <a:srgbClr val="009999"/>
              </a:buClr>
              <a:buSzPct val="125000"/>
              <a:buFont typeface="Arial" charset="0"/>
              <a:buNone/>
            </a:pPr>
            <a:r>
              <a:rPr lang="en-US" sz="1400" b="1" dirty="0">
                <a:latin typeface="Courier New" pitchFamily="49" charset="0"/>
              </a:rPr>
              <a:t> </a:t>
            </a:r>
            <a:r>
              <a:rPr lang="en-US" sz="1400" b="1" dirty="0">
                <a:solidFill>
                  <a:schemeClr val="accent2"/>
                </a:solidFill>
                <a:latin typeface="Courier New" pitchFamily="49" charset="0"/>
              </a:rPr>
              <a:t>standby 1 track Serial1</a:t>
            </a:r>
            <a:r>
              <a:rPr lang="en-US" sz="1400" b="1" dirty="0">
                <a:latin typeface="Courier New" pitchFamily="49" charset="0"/>
              </a:rPr>
              <a:t> </a:t>
            </a:r>
          </a:p>
          <a:p>
            <a:pPr marL="342900" indent="-342900">
              <a:lnSpc>
                <a:spcPct val="90000"/>
              </a:lnSpc>
              <a:spcBef>
                <a:spcPct val="20000"/>
              </a:spcBef>
              <a:buClr>
                <a:srgbClr val="009999"/>
              </a:buClr>
              <a:buSzPct val="125000"/>
              <a:buFont typeface="Arial" charset="0"/>
              <a:buNone/>
            </a:pPr>
            <a:endParaRPr lang="en-US" sz="1400" b="1" dirty="0">
              <a:latin typeface="Courier New" pitchFamily="49" charset="0"/>
            </a:endParaRPr>
          </a:p>
          <a:p>
            <a:pPr marL="342900" indent="-342900">
              <a:lnSpc>
                <a:spcPct val="90000"/>
              </a:lnSpc>
              <a:spcBef>
                <a:spcPct val="20000"/>
              </a:spcBef>
              <a:buClr>
                <a:srgbClr val="009999"/>
              </a:buClr>
              <a:buSzPct val="125000"/>
              <a:buFont typeface="Arial" charset="0"/>
              <a:buNone/>
            </a:pPr>
            <a:r>
              <a:rPr lang="en-US" sz="1400" b="1" dirty="0">
                <a:latin typeface="Courier New" pitchFamily="49" charset="0"/>
              </a:rPr>
              <a:t>interface Serial1 </a:t>
            </a:r>
          </a:p>
          <a:p>
            <a:pPr marL="342900" indent="-342900">
              <a:lnSpc>
                <a:spcPct val="90000"/>
              </a:lnSpc>
              <a:spcBef>
                <a:spcPct val="20000"/>
              </a:spcBef>
              <a:buClr>
                <a:srgbClr val="009999"/>
              </a:buClr>
              <a:buSzPct val="125000"/>
              <a:buFont typeface="Arial" charset="0"/>
              <a:buNone/>
            </a:pPr>
            <a:r>
              <a:rPr lang="en-US" sz="1400" b="1" dirty="0">
                <a:latin typeface="Courier New" pitchFamily="49" charset="0"/>
              </a:rPr>
              <a:t> </a:t>
            </a:r>
            <a:r>
              <a:rPr lang="en-US" sz="1400" b="1" dirty="0" err="1">
                <a:latin typeface="Courier New" pitchFamily="49" charset="0"/>
              </a:rPr>
              <a:t>ip</a:t>
            </a:r>
            <a:r>
              <a:rPr lang="en-US" sz="1400" b="1" dirty="0">
                <a:latin typeface="Courier New" pitchFamily="49" charset="0"/>
              </a:rPr>
              <a:t> address 171.16.2.5 /24</a:t>
            </a:r>
          </a:p>
        </p:txBody>
      </p:sp>
      <p:sp>
        <p:nvSpPr>
          <p:cNvPr id="240653" name="Rectangle 13"/>
          <p:cNvSpPr>
            <a:spLocks noChangeArrowheads="1"/>
          </p:cNvSpPr>
          <p:nvPr/>
        </p:nvSpPr>
        <p:spPr bwMode="auto">
          <a:xfrm>
            <a:off x="6096000" y="3544824"/>
            <a:ext cx="5892800" cy="2895600"/>
          </a:xfrm>
          <a:prstGeom prst="rect">
            <a:avLst/>
          </a:prstGeom>
          <a:noFill/>
          <a:ln w="9525">
            <a:noFill/>
            <a:miter lim="800000"/>
            <a:headEnd/>
            <a:tailEnd/>
          </a:ln>
        </p:spPr>
        <p:txBody>
          <a:bodyPr/>
          <a:lstStyle/>
          <a:p>
            <a:pPr marL="342900" indent="-342900">
              <a:lnSpc>
                <a:spcPct val="90000"/>
              </a:lnSpc>
              <a:spcBef>
                <a:spcPct val="20000"/>
              </a:spcBef>
              <a:buClr>
                <a:srgbClr val="009999"/>
              </a:buClr>
              <a:buSzPct val="125000"/>
              <a:buFont typeface="Arial" charset="0"/>
              <a:buNone/>
            </a:pPr>
            <a:r>
              <a:rPr lang="en-US" sz="1400" b="1" dirty="0">
                <a:latin typeface="Courier New" pitchFamily="49" charset="0"/>
              </a:rPr>
              <a:t>Router B</a:t>
            </a:r>
          </a:p>
          <a:p>
            <a:pPr marL="342900" indent="-342900">
              <a:lnSpc>
                <a:spcPct val="90000"/>
              </a:lnSpc>
              <a:spcBef>
                <a:spcPct val="20000"/>
              </a:spcBef>
              <a:buClr>
                <a:srgbClr val="009999"/>
              </a:buClr>
              <a:buSzPct val="125000"/>
              <a:buFont typeface="Arial" charset="0"/>
              <a:buNone/>
            </a:pPr>
            <a:r>
              <a:rPr lang="en-US" sz="1400" b="1" dirty="0">
                <a:latin typeface="Courier New" pitchFamily="49" charset="0"/>
              </a:rPr>
              <a:t>interface Ethernet0 </a:t>
            </a:r>
          </a:p>
          <a:p>
            <a:pPr marL="342900" indent="-342900">
              <a:lnSpc>
                <a:spcPct val="90000"/>
              </a:lnSpc>
              <a:spcBef>
                <a:spcPct val="20000"/>
              </a:spcBef>
              <a:buClr>
                <a:srgbClr val="009999"/>
              </a:buClr>
              <a:buSzPct val="125000"/>
              <a:buFont typeface="Arial" charset="0"/>
              <a:buNone/>
            </a:pPr>
            <a:r>
              <a:rPr lang="en-US" sz="1400" b="1" dirty="0">
                <a:latin typeface="Courier New" pitchFamily="49" charset="0"/>
              </a:rPr>
              <a:t> </a:t>
            </a:r>
            <a:r>
              <a:rPr lang="en-US" sz="1400" b="1" dirty="0" err="1">
                <a:latin typeface="Courier New" pitchFamily="49" charset="0"/>
              </a:rPr>
              <a:t>ip</a:t>
            </a:r>
            <a:r>
              <a:rPr lang="en-US" sz="1400" b="1" dirty="0">
                <a:latin typeface="Courier New" pitchFamily="49" charset="0"/>
              </a:rPr>
              <a:t> address 171.16.6.6 /24</a:t>
            </a:r>
          </a:p>
          <a:p>
            <a:pPr marL="342900" indent="-342900">
              <a:lnSpc>
                <a:spcPct val="90000"/>
              </a:lnSpc>
              <a:spcBef>
                <a:spcPct val="20000"/>
              </a:spcBef>
              <a:buClr>
                <a:srgbClr val="009999"/>
              </a:buClr>
              <a:buSzPct val="125000"/>
              <a:buFont typeface="Arial" charset="0"/>
              <a:buNone/>
            </a:pPr>
            <a:r>
              <a:rPr lang="en-US" sz="1400" b="1" dirty="0">
                <a:latin typeface="Courier New" pitchFamily="49" charset="0"/>
              </a:rPr>
              <a:t> no </a:t>
            </a:r>
            <a:r>
              <a:rPr lang="en-US" sz="1400" b="1" dirty="0" err="1">
                <a:latin typeface="Courier New" pitchFamily="49" charset="0"/>
              </a:rPr>
              <a:t>ip</a:t>
            </a:r>
            <a:r>
              <a:rPr lang="en-US" sz="1400" b="1" dirty="0">
                <a:latin typeface="Courier New" pitchFamily="49" charset="0"/>
              </a:rPr>
              <a:t> redirects </a:t>
            </a:r>
          </a:p>
          <a:p>
            <a:pPr marL="342900" indent="-342900">
              <a:lnSpc>
                <a:spcPct val="90000"/>
              </a:lnSpc>
              <a:spcBef>
                <a:spcPct val="20000"/>
              </a:spcBef>
              <a:buClr>
                <a:srgbClr val="009999"/>
              </a:buClr>
              <a:buSzPct val="125000"/>
              <a:buFont typeface="Arial" charset="0"/>
              <a:buNone/>
            </a:pPr>
            <a:r>
              <a:rPr lang="en-US" sz="1400" b="1" dirty="0">
                <a:latin typeface="Courier New" pitchFamily="49" charset="0"/>
              </a:rPr>
              <a:t> standby 1 priority </a:t>
            </a:r>
            <a:r>
              <a:rPr lang="en-US" sz="1400" b="1" dirty="0">
                <a:solidFill>
                  <a:srgbClr val="FF0000"/>
                </a:solidFill>
                <a:latin typeface="Courier New" pitchFamily="49" charset="0"/>
              </a:rPr>
              <a:t>100</a:t>
            </a:r>
          </a:p>
          <a:p>
            <a:pPr marL="342900" indent="-342900">
              <a:lnSpc>
                <a:spcPct val="90000"/>
              </a:lnSpc>
              <a:spcBef>
                <a:spcPct val="20000"/>
              </a:spcBef>
              <a:buClr>
                <a:srgbClr val="009999"/>
              </a:buClr>
              <a:buSzPct val="125000"/>
              <a:buFont typeface="Arial" charset="0"/>
              <a:buNone/>
            </a:pPr>
            <a:r>
              <a:rPr lang="en-US" sz="1400" b="1" dirty="0">
                <a:latin typeface="Courier New" pitchFamily="49" charset="0"/>
              </a:rPr>
              <a:t> standby 1 preempt </a:t>
            </a:r>
          </a:p>
          <a:p>
            <a:pPr marL="342900" indent="-342900">
              <a:lnSpc>
                <a:spcPct val="90000"/>
              </a:lnSpc>
              <a:spcBef>
                <a:spcPct val="20000"/>
              </a:spcBef>
              <a:buClr>
                <a:srgbClr val="009999"/>
              </a:buClr>
              <a:buSzPct val="125000"/>
              <a:buFont typeface="Arial" charset="0"/>
              <a:buNone/>
            </a:pPr>
            <a:r>
              <a:rPr lang="en-US" sz="1400" b="1" dirty="0">
                <a:latin typeface="Courier New" pitchFamily="49" charset="0"/>
              </a:rPr>
              <a:t> standby 1 </a:t>
            </a:r>
            <a:r>
              <a:rPr lang="en-US" sz="1400" b="1" dirty="0" err="1">
                <a:latin typeface="Courier New" pitchFamily="49" charset="0"/>
              </a:rPr>
              <a:t>ip</a:t>
            </a:r>
            <a:r>
              <a:rPr lang="en-US" sz="1400" b="1" dirty="0">
                <a:latin typeface="Courier New" pitchFamily="49" charset="0"/>
              </a:rPr>
              <a:t> 172.16.6.100</a:t>
            </a:r>
          </a:p>
          <a:p>
            <a:pPr marL="342900" indent="-342900">
              <a:lnSpc>
                <a:spcPct val="90000"/>
              </a:lnSpc>
              <a:spcBef>
                <a:spcPct val="20000"/>
              </a:spcBef>
              <a:buClr>
                <a:srgbClr val="009999"/>
              </a:buClr>
              <a:buSzPct val="125000"/>
              <a:buFont typeface="Arial" charset="0"/>
              <a:buNone/>
            </a:pPr>
            <a:r>
              <a:rPr lang="en-US" sz="1400" b="1" dirty="0">
                <a:latin typeface="Courier New" pitchFamily="49" charset="0"/>
              </a:rPr>
              <a:t> </a:t>
            </a:r>
            <a:r>
              <a:rPr lang="en-US" sz="1400" b="1" dirty="0">
                <a:solidFill>
                  <a:schemeClr val="accent2"/>
                </a:solidFill>
                <a:latin typeface="Courier New" pitchFamily="49" charset="0"/>
              </a:rPr>
              <a:t>standby 1 track Serial1</a:t>
            </a:r>
            <a:r>
              <a:rPr lang="en-US" sz="1400" b="1" dirty="0">
                <a:latin typeface="Courier New" pitchFamily="49" charset="0"/>
              </a:rPr>
              <a:t> </a:t>
            </a:r>
          </a:p>
          <a:p>
            <a:pPr marL="342900" indent="-342900">
              <a:lnSpc>
                <a:spcPct val="90000"/>
              </a:lnSpc>
              <a:spcBef>
                <a:spcPct val="20000"/>
              </a:spcBef>
              <a:buClr>
                <a:srgbClr val="009999"/>
              </a:buClr>
              <a:buSzPct val="125000"/>
              <a:buFont typeface="Arial" charset="0"/>
              <a:buNone/>
            </a:pPr>
            <a:endParaRPr lang="en-US" sz="1400" b="1" dirty="0">
              <a:latin typeface="Courier New" pitchFamily="49" charset="0"/>
            </a:endParaRPr>
          </a:p>
          <a:p>
            <a:pPr marL="342900" indent="-342900">
              <a:lnSpc>
                <a:spcPct val="90000"/>
              </a:lnSpc>
              <a:spcBef>
                <a:spcPct val="20000"/>
              </a:spcBef>
              <a:buClr>
                <a:srgbClr val="009999"/>
              </a:buClr>
              <a:buSzPct val="125000"/>
              <a:buFont typeface="Arial" charset="0"/>
              <a:buNone/>
            </a:pPr>
            <a:r>
              <a:rPr lang="en-US" sz="1400" b="1" dirty="0">
                <a:latin typeface="Courier New" pitchFamily="49" charset="0"/>
              </a:rPr>
              <a:t>interface Serial1 </a:t>
            </a:r>
          </a:p>
          <a:p>
            <a:pPr marL="342900" indent="-342900">
              <a:lnSpc>
                <a:spcPct val="90000"/>
              </a:lnSpc>
              <a:spcBef>
                <a:spcPct val="20000"/>
              </a:spcBef>
              <a:buClr>
                <a:srgbClr val="009999"/>
              </a:buClr>
              <a:buSzPct val="125000"/>
              <a:buFont typeface="Arial" charset="0"/>
              <a:buNone/>
            </a:pPr>
            <a:r>
              <a:rPr lang="en-US" sz="1400" b="1" dirty="0">
                <a:latin typeface="Courier New" pitchFamily="49" charset="0"/>
              </a:rPr>
              <a:t> </a:t>
            </a:r>
            <a:r>
              <a:rPr lang="en-US" sz="1400" b="1" dirty="0" err="1">
                <a:latin typeface="Courier New" pitchFamily="49" charset="0"/>
              </a:rPr>
              <a:t>ip</a:t>
            </a:r>
            <a:r>
              <a:rPr lang="en-US" sz="1400" b="1" dirty="0">
                <a:latin typeface="Courier New" pitchFamily="49" charset="0"/>
              </a:rPr>
              <a:t> address 171.16.7.6 /24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body" idx="1"/>
          </p:nvPr>
        </p:nvSpPr>
        <p:spPr>
          <a:xfrm>
            <a:off x="1703239" y="1661160"/>
            <a:ext cx="7379801" cy="4724400"/>
          </a:xfrm>
          <a:noFill/>
          <a:ln>
            <a:solidFill>
              <a:schemeClr val="tx1"/>
            </a:solidFill>
          </a:ln>
        </p:spPr>
        <p:txBody>
          <a:bodyPr/>
          <a:lstStyle/>
          <a:p>
            <a:pPr>
              <a:buFont typeface="Arial" charset="0"/>
              <a:buNone/>
            </a:pPr>
            <a:r>
              <a:rPr lang="en-US" sz="1800" dirty="0" err="1">
                <a:latin typeface="Courier New" pitchFamily="49" charset="0"/>
              </a:rPr>
              <a:t>RouterA#</a:t>
            </a:r>
            <a:r>
              <a:rPr lang="en-US" sz="1800" b="1" dirty="0" err="1">
                <a:latin typeface="Courier New" pitchFamily="49" charset="0"/>
              </a:rPr>
              <a:t>show</a:t>
            </a:r>
            <a:r>
              <a:rPr lang="en-US" sz="1800" b="1" dirty="0">
                <a:latin typeface="Courier New" pitchFamily="49" charset="0"/>
              </a:rPr>
              <a:t> standby</a:t>
            </a:r>
            <a:r>
              <a:rPr lang="en-US" sz="1800" dirty="0">
                <a:latin typeface="Courier New" pitchFamily="49" charset="0"/>
              </a:rPr>
              <a:t> </a:t>
            </a:r>
          </a:p>
          <a:p>
            <a:pPr>
              <a:buFont typeface="Arial" charset="0"/>
              <a:buNone/>
            </a:pPr>
            <a:r>
              <a:rPr lang="en-US" sz="1800" dirty="0">
                <a:latin typeface="Courier New" pitchFamily="49" charset="0"/>
              </a:rPr>
              <a:t>Ethernet0 - Group 1 </a:t>
            </a:r>
          </a:p>
          <a:p>
            <a:pPr>
              <a:buFont typeface="Arial" charset="0"/>
              <a:buNone/>
            </a:pPr>
            <a:r>
              <a:rPr lang="en-US" sz="1800" dirty="0">
                <a:latin typeface="Courier New" pitchFamily="49" charset="0"/>
              </a:rPr>
              <a:t>Local state is </a:t>
            </a:r>
            <a:r>
              <a:rPr lang="en-US" sz="1800" b="1" dirty="0">
                <a:latin typeface="Courier New" pitchFamily="49" charset="0"/>
              </a:rPr>
              <a:t>Active</a:t>
            </a:r>
            <a:r>
              <a:rPr lang="en-US" sz="1800" dirty="0">
                <a:latin typeface="Courier New" pitchFamily="49" charset="0"/>
              </a:rPr>
              <a:t>, </a:t>
            </a:r>
            <a:r>
              <a:rPr lang="en-US" sz="1800" b="1" dirty="0">
                <a:latin typeface="Courier New" pitchFamily="49" charset="0"/>
              </a:rPr>
              <a:t>priority 105</a:t>
            </a:r>
            <a:r>
              <a:rPr lang="en-US" sz="1800" dirty="0">
                <a:latin typeface="Courier New" pitchFamily="49" charset="0"/>
              </a:rPr>
              <a:t>, may preempt</a:t>
            </a:r>
          </a:p>
          <a:p>
            <a:pPr>
              <a:buFont typeface="Arial" charset="0"/>
              <a:buNone/>
            </a:pPr>
            <a:r>
              <a:rPr lang="en-US" sz="1800" dirty="0" err="1">
                <a:latin typeface="Courier New" pitchFamily="49" charset="0"/>
              </a:rPr>
              <a:t>Hellotime</a:t>
            </a:r>
            <a:r>
              <a:rPr lang="en-US" sz="1800" dirty="0">
                <a:latin typeface="Courier New" pitchFamily="49" charset="0"/>
              </a:rPr>
              <a:t> 3 </a:t>
            </a:r>
            <a:r>
              <a:rPr lang="en-US" sz="1800" dirty="0" err="1">
                <a:latin typeface="Courier New" pitchFamily="49" charset="0"/>
              </a:rPr>
              <a:t>holdtime</a:t>
            </a:r>
            <a:r>
              <a:rPr lang="en-US" sz="1800" dirty="0">
                <a:latin typeface="Courier New" pitchFamily="49" charset="0"/>
              </a:rPr>
              <a:t> 10 </a:t>
            </a:r>
          </a:p>
          <a:p>
            <a:pPr>
              <a:buFont typeface="Arial" charset="0"/>
              <a:buNone/>
            </a:pPr>
            <a:r>
              <a:rPr lang="en-US" sz="1800" dirty="0">
                <a:latin typeface="Courier New" pitchFamily="49" charset="0"/>
              </a:rPr>
              <a:t>Next hello sent in 00:00:01.028 </a:t>
            </a:r>
          </a:p>
          <a:p>
            <a:pPr>
              <a:buFont typeface="Arial" charset="0"/>
              <a:buNone/>
            </a:pPr>
            <a:r>
              <a:rPr lang="en-US" sz="1800" b="1" dirty="0">
                <a:latin typeface="Courier New" pitchFamily="49" charset="0"/>
              </a:rPr>
              <a:t>Hot standby IP address is 171.16.6.100</a:t>
            </a:r>
            <a:r>
              <a:rPr lang="en-US" sz="1800" dirty="0">
                <a:latin typeface="Courier New" pitchFamily="49" charset="0"/>
              </a:rPr>
              <a:t> configured </a:t>
            </a:r>
          </a:p>
          <a:p>
            <a:pPr>
              <a:buFont typeface="Arial" charset="0"/>
              <a:buNone/>
            </a:pPr>
            <a:r>
              <a:rPr lang="en-US" sz="1800" b="1" dirty="0">
                <a:latin typeface="Courier New" pitchFamily="49" charset="0"/>
              </a:rPr>
              <a:t>Active router is local </a:t>
            </a:r>
          </a:p>
          <a:p>
            <a:pPr>
              <a:buFont typeface="Arial" charset="0"/>
              <a:buNone/>
            </a:pPr>
            <a:r>
              <a:rPr lang="en-US" sz="1800" b="1" dirty="0">
                <a:latin typeface="Courier New" pitchFamily="49" charset="0"/>
              </a:rPr>
              <a:t>Standby router is 171.16.6.6</a:t>
            </a:r>
            <a:r>
              <a:rPr lang="en-US" sz="1800" dirty="0">
                <a:latin typeface="Courier New" pitchFamily="49" charset="0"/>
              </a:rPr>
              <a:t> expires in 00:00:08 </a:t>
            </a:r>
          </a:p>
          <a:p>
            <a:pPr>
              <a:buFont typeface="Arial" charset="0"/>
              <a:buNone/>
            </a:pPr>
            <a:r>
              <a:rPr lang="en-US" sz="1800" b="1" dirty="0">
                <a:latin typeface="Courier New" pitchFamily="49" charset="0"/>
              </a:rPr>
              <a:t>Tracking interface states for 1 interface, 1 up: </a:t>
            </a:r>
          </a:p>
          <a:p>
            <a:pPr>
              <a:buFont typeface="Arial" charset="0"/>
              <a:buNone/>
            </a:pPr>
            <a:r>
              <a:rPr lang="en-US" sz="1800" b="1" dirty="0">
                <a:latin typeface="Courier New" pitchFamily="49" charset="0"/>
              </a:rPr>
              <a:t>Up Serial1</a:t>
            </a:r>
            <a:r>
              <a:rPr lang="en-US" sz="1800" dirty="0">
                <a:latin typeface="Courier New" pitchFamily="49" charset="0"/>
              </a:rPr>
              <a:t> </a:t>
            </a:r>
          </a:p>
        </p:txBody>
      </p:sp>
      <p:sp>
        <p:nvSpPr>
          <p:cNvPr id="247811" name="Rectangle 3"/>
          <p:cNvSpPr>
            <a:spLocks noGrp="1" noChangeArrowheads="1"/>
          </p:cNvSpPr>
          <p:nvPr>
            <p:ph type="title"/>
          </p:nvPr>
        </p:nvSpPr>
        <p:spPr>
          <a:xfrm>
            <a:off x="801032" y="719328"/>
            <a:ext cx="10860616" cy="560832"/>
          </a:xfrm>
          <a:noFill/>
          <a:ln/>
        </p:spPr>
        <p:txBody>
          <a:bodyPr/>
          <a:lstStyle/>
          <a:p>
            <a:r>
              <a:rPr lang="en-US" dirty="0"/>
              <a:t>Before Failure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body" idx="1"/>
          </p:nvPr>
        </p:nvSpPr>
        <p:spPr>
          <a:xfrm>
            <a:off x="1442720" y="1865376"/>
            <a:ext cx="7920736" cy="4474464"/>
          </a:xfrm>
          <a:noFill/>
          <a:ln>
            <a:solidFill>
              <a:schemeClr val="tx1"/>
            </a:solidFill>
          </a:ln>
        </p:spPr>
        <p:txBody>
          <a:bodyPr/>
          <a:lstStyle/>
          <a:p>
            <a:pPr>
              <a:buFont typeface="Arial" charset="0"/>
              <a:buNone/>
            </a:pPr>
            <a:r>
              <a:rPr lang="en-US" sz="1800" dirty="0" err="1">
                <a:latin typeface="Courier New" pitchFamily="49" charset="0"/>
              </a:rPr>
              <a:t>RouterB#</a:t>
            </a:r>
            <a:r>
              <a:rPr lang="en-US" sz="1800" b="1" dirty="0" err="1">
                <a:latin typeface="Courier New" pitchFamily="49" charset="0"/>
              </a:rPr>
              <a:t>show</a:t>
            </a:r>
            <a:r>
              <a:rPr lang="en-US" sz="1800" b="1" dirty="0">
                <a:latin typeface="Courier New" pitchFamily="49" charset="0"/>
              </a:rPr>
              <a:t> standby</a:t>
            </a:r>
            <a:r>
              <a:rPr lang="en-US" sz="1800" dirty="0">
                <a:latin typeface="Courier New" pitchFamily="49" charset="0"/>
              </a:rPr>
              <a:t> </a:t>
            </a:r>
          </a:p>
          <a:p>
            <a:pPr>
              <a:buFont typeface="Arial" charset="0"/>
              <a:buNone/>
            </a:pPr>
            <a:r>
              <a:rPr lang="en-US" sz="1800" dirty="0">
                <a:latin typeface="Courier New" pitchFamily="49" charset="0"/>
              </a:rPr>
              <a:t>Ethernet0 - Group 1 </a:t>
            </a:r>
          </a:p>
          <a:p>
            <a:pPr>
              <a:buFont typeface="Arial" charset="0"/>
              <a:buNone/>
            </a:pPr>
            <a:r>
              <a:rPr lang="en-US" sz="1800" b="1" dirty="0">
                <a:latin typeface="Courier New" pitchFamily="49" charset="0"/>
              </a:rPr>
              <a:t>Local state is Standby</a:t>
            </a:r>
            <a:r>
              <a:rPr lang="en-US" sz="1800" dirty="0">
                <a:latin typeface="Courier New" pitchFamily="49" charset="0"/>
              </a:rPr>
              <a:t>, </a:t>
            </a:r>
            <a:r>
              <a:rPr lang="en-US" sz="1800" b="1" dirty="0">
                <a:latin typeface="Courier New" pitchFamily="49" charset="0"/>
              </a:rPr>
              <a:t>priority 100</a:t>
            </a:r>
            <a:r>
              <a:rPr lang="en-US" sz="1800" dirty="0">
                <a:latin typeface="Courier New" pitchFamily="49" charset="0"/>
              </a:rPr>
              <a:t>, </a:t>
            </a:r>
            <a:r>
              <a:rPr lang="en-US" sz="1800" b="1" dirty="0">
                <a:latin typeface="Courier New" pitchFamily="49" charset="0"/>
              </a:rPr>
              <a:t>may preempt</a:t>
            </a:r>
            <a:r>
              <a:rPr lang="en-US" sz="1800" dirty="0">
                <a:latin typeface="Courier New" pitchFamily="49" charset="0"/>
              </a:rPr>
              <a:t> </a:t>
            </a:r>
          </a:p>
          <a:p>
            <a:pPr>
              <a:buFont typeface="Arial" charset="0"/>
              <a:buNone/>
            </a:pPr>
            <a:r>
              <a:rPr lang="en-US" sz="1800" dirty="0" err="1">
                <a:latin typeface="Courier New" pitchFamily="49" charset="0"/>
              </a:rPr>
              <a:t>Hellotime</a:t>
            </a:r>
            <a:r>
              <a:rPr lang="en-US" sz="1800" dirty="0">
                <a:latin typeface="Courier New" pitchFamily="49" charset="0"/>
              </a:rPr>
              <a:t> 3 </a:t>
            </a:r>
            <a:r>
              <a:rPr lang="en-US" sz="1800" dirty="0" err="1">
                <a:latin typeface="Courier New" pitchFamily="49" charset="0"/>
              </a:rPr>
              <a:t>holdtime</a:t>
            </a:r>
            <a:r>
              <a:rPr lang="en-US" sz="1800" dirty="0">
                <a:latin typeface="Courier New" pitchFamily="49" charset="0"/>
              </a:rPr>
              <a:t> 10 </a:t>
            </a:r>
          </a:p>
          <a:p>
            <a:pPr>
              <a:buFont typeface="Arial" charset="0"/>
              <a:buNone/>
            </a:pPr>
            <a:r>
              <a:rPr lang="en-US" sz="1800" dirty="0">
                <a:latin typeface="Courier New" pitchFamily="49" charset="0"/>
              </a:rPr>
              <a:t>Next hello sent in 00:00:00.772 </a:t>
            </a:r>
          </a:p>
          <a:p>
            <a:pPr>
              <a:buFont typeface="Arial" charset="0"/>
              <a:buNone/>
            </a:pPr>
            <a:r>
              <a:rPr lang="en-US" sz="1800" b="1" dirty="0">
                <a:latin typeface="Courier New" pitchFamily="49" charset="0"/>
              </a:rPr>
              <a:t>Hot standby IP address is 171.16.6.100</a:t>
            </a:r>
            <a:r>
              <a:rPr lang="en-US" sz="1800" dirty="0">
                <a:latin typeface="Courier New" pitchFamily="49" charset="0"/>
              </a:rPr>
              <a:t> </a:t>
            </a:r>
          </a:p>
          <a:p>
            <a:pPr>
              <a:buFont typeface="Arial" charset="0"/>
              <a:buNone/>
            </a:pPr>
            <a:r>
              <a:rPr lang="en-US" sz="1800" b="1" dirty="0">
                <a:latin typeface="Courier New" pitchFamily="49" charset="0"/>
              </a:rPr>
              <a:t>Active router is 171.16.6.5</a:t>
            </a:r>
            <a:r>
              <a:rPr lang="en-US" sz="1800" dirty="0">
                <a:latin typeface="Courier New" pitchFamily="49" charset="0"/>
              </a:rPr>
              <a:t> expires in 00:00:09 </a:t>
            </a:r>
          </a:p>
          <a:p>
            <a:pPr>
              <a:buFont typeface="Arial" charset="0"/>
              <a:buNone/>
            </a:pPr>
            <a:r>
              <a:rPr lang="en-US" sz="1800" b="1" dirty="0">
                <a:latin typeface="Courier New" pitchFamily="49" charset="0"/>
              </a:rPr>
              <a:t>Standby router is local</a:t>
            </a:r>
            <a:r>
              <a:rPr lang="en-US" sz="1800" dirty="0">
                <a:latin typeface="Courier New" pitchFamily="49" charset="0"/>
              </a:rPr>
              <a:t> </a:t>
            </a:r>
          </a:p>
          <a:p>
            <a:pPr>
              <a:buFont typeface="Arial" charset="0"/>
              <a:buNone/>
            </a:pPr>
            <a:r>
              <a:rPr lang="en-US" sz="1800" dirty="0">
                <a:latin typeface="Courier New" pitchFamily="49" charset="0"/>
              </a:rPr>
              <a:t>Standby virtual </a:t>
            </a:r>
            <a:r>
              <a:rPr lang="en-US" sz="1800" dirty="0" err="1">
                <a:latin typeface="Courier New" pitchFamily="49" charset="0"/>
              </a:rPr>
              <a:t>mac</a:t>
            </a:r>
            <a:r>
              <a:rPr lang="en-US" sz="1800" dirty="0">
                <a:latin typeface="Courier New" pitchFamily="49" charset="0"/>
              </a:rPr>
              <a:t> address is 0000.0c07.ac01 </a:t>
            </a:r>
          </a:p>
          <a:p>
            <a:pPr>
              <a:buFont typeface="Arial" charset="0"/>
              <a:buNone/>
            </a:pPr>
            <a:r>
              <a:rPr lang="en-US" sz="1800" b="1" dirty="0">
                <a:latin typeface="Courier New" pitchFamily="49" charset="0"/>
              </a:rPr>
              <a:t>Tracking interface states for 1 interface, 1 up: </a:t>
            </a:r>
          </a:p>
          <a:p>
            <a:pPr>
              <a:buFont typeface="Arial" charset="0"/>
              <a:buNone/>
            </a:pPr>
            <a:r>
              <a:rPr lang="en-US" sz="1800" b="1" dirty="0">
                <a:latin typeface="Courier New" pitchFamily="49" charset="0"/>
              </a:rPr>
              <a:t>Up Serial1 </a:t>
            </a:r>
          </a:p>
        </p:txBody>
      </p:sp>
      <p:sp>
        <p:nvSpPr>
          <p:cNvPr id="248835" name="Rectangle 3"/>
          <p:cNvSpPr>
            <a:spLocks noGrp="1" noChangeArrowheads="1"/>
          </p:cNvSpPr>
          <p:nvPr>
            <p:ph type="title"/>
          </p:nvPr>
        </p:nvSpPr>
        <p:spPr>
          <a:xfrm>
            <a:off x="861992" y="651447"/>
            <a:ext cx="10860616" cy="838200"/>
          </a:xfrm>
          <a:noFill/>
          <a:ln/>
        </p:spPr>
        <p:txBody>
          <a:bodyPr/>
          <a:lstStyle/>
          <a:p>
            <a:r>
              <a:rPr lang="en-US" dirty="0"/>
              <a:t>Before Failure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body" idx="1"/>
          </p:nvPr>
        </p:nvSpPr>
        <p:spPr>
          <a:xfrm>
            <a:off x="1938528" y="2039112"/>
            <a:ext cx="7449312" cy="3995928"/>
          </a:xfrm>
          <a:noFill/>
          <a:ln>
            <a:solidFill>
              <a:schemeClr val="tx1"/>
            </a:solidFill>
          </a:ln>
        </p:spPr>
        <p:txBody>
          <a:bodyPr/>
          <a:lstStyle/>
          <a:p>
            <a:pPr>
              <a:buFont typeface="Arial" charset="0"/>
              <a:buNone/>
            </a:pPr>
            <a:r>
              <a:rPr lang="en-US" sz="1800" dirty="0" err="1">
                <a:latin typeface="Courier New" pitchFamily="49" charset="0"/>
              </a:rPr>
              <a:t>RouterA#</a:t>
            </a:r>
            <a:r>
              <a:rPr lang="en-US" sz="1800" b="1" dirty="0" err="1">
                <a:latin typeface="Courier New" pitchFamily="49" charset="0"/>
              </a:rPr>
              <a:t>show</a:t>
            </a:r>
            <a:r>
              <a:rPr lang="en-US" sz="1800" b="1" dirty="0">
                <a:latin typeface="Courier New" pitchFamily="49" charset="0"/>
              </a:rPr>
              <a:t> standby</a:t>
            </a:r>
            <a:r>
              <a:rPr lang="en-US" sz="1800" dirty="0">
                <a:latin typeface="Courier New" pitchFamily="49" charset="0"/>
              </a:rPr>
              <a:t> </a:t>
            </a:r>
          </a:p>
          <a:p>
            <a:pPr>
              <a:buFont typeface="Arial" charset="0"/>
              <a:buNone/>
            </a:pPr>
            <a:r>
              <a:rPr lang="en-US" sz="1800" dirty="0">
                <a:latin typeface="Courier New" pitchFamily="49" charset="0"/>
              </a:rPr>
              <a:t>Ethernet0 - Group 1 </a:t>
            </a:r>
          </a:p>
          <a:p>
            <a:pPr>
              <a:buFont typeface="Arial" charset="0"/>
              <a:buNone/>
            </a:pPr>
            <a:r>
              <a:rPr lang="en-US" sz="1800" dirty="0">
                <a:latin typeface="Courier New" pitchFamily="49" charset="0"/>
              </a:rPr>
              <a:t>Local state is </a:t>
            </a:r>
            <a:r>
              <a:rPr lang="en-US" sz="1800" b="1" dirty="0">
                <a:latin typeface="Courier New" pitchFamily="49" charset="0"/>
              </a:rPr>
              <a:t>Standby</a:t>
            </a:r>
            <a:r>
              <a:rPr lang="en-US" sz="1800" dirty="0">
                <a:latin typeface="Courier New" pitchFamily="49" charset="0"/>
              </a:rPr>
              <a:t>, priority </a:t>
            </a:r>
            <a:r>
              <a:rPr lang="en-US" sz="1800" b="1" dirty="0">
                <a:latin typeface="Courier New" pitchFamily="49" charset="0"/>
              </a:rPr>
              <a:t>95</a:t>
            </a:r>
            <a:r>
              <a:rPr lang="en-US" sz="1800" dirty="0">
                <a:latin typeface="Courier New" pitchFamily="49" charset="0"/>
              </a:rPr>
              <a:t>, may preempt</a:t>
            </a:r>
          </a:p>
          <a:p>
            <a:pPr>
              <a:buFont typeface="Arial" charset="0"/>
              <a:buNone/>
            </a:pPr>
            <a:r>
              <a:rPr lang="en-US" sz="1800" dirty="0" err="1">
                <a:latin typeface="Courier New" pitchFamily="49" charset="0"/>
              </a:rPr>
              <a:t>Hellotime</a:t>
            </a:r>
            <a:r>
              <a:rPr lang="en-US" sz="1800" dirty="0">
                <a:latin typeface="Courier New" pitchFamily="49" charset="0"/>
              </a:rPr>
              <a:t> 3 </a:t>
            </a:r>
            <a:r>
              <a:rPr lang="en-US" sz="1800" dirty="0" err="1">
                <a:latin typeface="Courier New" pitchFamily="49" charset="0"/>
              </a:rPr>
              <a:t>holdtime</a:t>
            </a:r>
            <a:r>
              <a:rPr lang="en-US" sz="1800" dirty="0">
                <a:latin typeface="Courier New" pitchFamily="49" charset="0"/>
              </a:rPr>
              <a:t> 10 </a:t>
            </a:r>
          </a:p>
          <a:p>
            <a:pPr>
              <a:buFont typeface="Arial" charset="0"/>
              <a:buNone/>
            </a:pPr>
            <a:r>
              <a:rPr lang="en-US" sz="1800" dirty="0">
                <a:latin typeface="Courier New" pitchFamily="49" charset="0"/>
              </a:rPr>
              <a:t>Next hello sent in 00:00:01.028 </a:t>
            </a:r>
          </a:p>
          <a:p>
            <a:pPr>
              <a:buFont typeface="Arial" charset="0"/>
              <a:buNone/>
            </a:pPr>
            <a:r>
              <a:rPr lang="en-US" sz="1800" dirty="0">
                <a:latin typeface="Courier New" pitchFamily="49" charset="0"/>
              </a:rPr>
              <a:t>Hot standby IP address is 171.16.6.100 configured </a:t>
            </a:r>
          </a:p>
          <a:p>
            <a:pPr>
              <a:buFont typeface="Arial" charset="0"/>
              <a:buNone/>
            </a:pPr>
            <a:r>
              <a:rPr lang="en-US" sz="1800" b="1" dirty="0">
                <a:latin typeface="Courier New" pitchFamily="49" charset="0"/>
              </a:rPr>
              <a:t>Active router is 171.16.6.6 expires in 00:00:08 </a:t>
            </a:r>
          </a:p>
          <a:p>
            <a:pPr>
              <a:buFont typeface="Arial" charset="0"/>
              <a:buNone/>
            </a:pPr>
            <a:r>
              <a:rPr lang="en-US" sz="1800" b="1" dirty="0">
                <a:latin typeface="Courier New" pitchFamily="49" charset="0"/>
              </a:rPr>
              <a:t>Standby router is local</a:t>
            </a:r>
            <a:r>
              <a:rPr lang="en-US" sz="1800" dirty="0">
                <a:latin typeface="Courier New" pitchFamily="49" charset="0"/>
              </a:rPr>
              <a:t> </a:t>
            </a:r>
          </a:p>
          <a:p>
            <a:pPr>
              <a:buFont typeface="Arial" charset="0"/>
              <a:buNone/>
            </a:pPr>
            <a:r>
              <a:rPr lang="en-US" sz="1800" b="1" dirty="0">
                <a:latin typeface="Courier New" pitchFamily="49" charset="0"/>
              </a:rPr>
              <a:t>Tracking interface states for 1 interface, 0 up: </a:t>
            </a:r>
          </a:p>
          <a:p>
            <a:pPr>
              <a:buFont typeface="Arial" charset="0"/>
              <a:buNone/>
            </a:pPr>
            <a:r>
              <a:rPr lang="en-US" sz="1800" b="1" dirty="0">
                <a:latin typeface="Courier New" pitchFamily="49" charset="0"/>
              </a:rPr>
              <a:t>Down Serial1</a:t>
            </a:r>
            <a:r>
              <a:rPr lang="en-US" sz="1800" dirty="0">
                <a:latin typeface="Courier New" pitchFamily="49" charset="0"/>
              </a:rPr>
              <a:t> </a:t>
            </a:r>
          </a:p>
        </p:txBody>
      </p:sp>
      <p:sp>
        <p:nvSpPr>
          <p:cNvPr id="249859" name="Rectangle 3"/>
          <p:cNvSpPr>
            <a:spLocks noGrp="1" noChangeArrowheads="1"/>
          </p:cNvSpPr>
          <p:nvPr>
            <p:ph type="title"/>
          </p:nvPr>
        </p:nvSpPr>
        <p:spPr>
          <a:xfrm>
            <a:off x="691304" y="651447"/>
            <a:ext cx="10860616" cy="838200"/>
          </a:xfrm>
          <a:noFill/>
          <a:ln/>
        </p:spPr>
        <p:txBody>
          <a:bodyPr/>
          <a:lstStyle/>
          <a:p>
            <a:r>
              <a:rPr lang="en-US" dirty="0"/>
              <a:t>After Failure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body" idx="1"/>
          </p:nvPr>
        </p:nvSpPr>
        <p:spPr>
          <a:xfrm>
            <a:off x="1702816" y="1792224"/>
            <a:ext cx="7867904" cy="4535424"/>
          </a:xfrm>
          <a:noFill/>
          <a:ln>
            <a:solidFill>
              <a:schemeClr val="tx1"/>
            </a:solidFill>
          </a:ln>
        </p:spPr>
        <p:txBody>
          <a:bodyPr/>
          <a:lstStyle/>
          <a:p>
            <a:pPr>
              <a:buFont typeface="Arial" charset="0"/>
              <a:buNone/>
            </a:pPr>
            <a:r>
              <a:rPr lang="en-US" sz="1800" dirty="0" err="1">
                <a:latin typeface="Courier New" pitchFamily="49" charset="0"/>
              </a:rPr>
              <a:t>RouterB#</a:t>
            </a:r>
            <a:r>
              <a:rPr lang="en-US" sz="1800" b="1" dirty="0" err="1">
                <a:latin typeface="Courier New" pitchFamily="49" charset="0"/>
              </a:rPr>
              <a:t>show</a:t>
            </a:r>
            <a:r>
              <a:rPr lang="en-US" sz="1800" b="1" dirty="0">
                <a:latin typeface="Courier New" pitchFamily="49" charset="0"/>
              </a:rPr>
              <a:t> standby</a:t>
            </a:r>
            <a:r>
              <a:rPr lang="en-US" sz="1800" dirty="0">
                <a:latin typeface="Courier New" pitchFamily="49" charset="0"/>
              </a:rPr>
              <a:t> </a:t>
            </a:r>
          </a:p>
          <a:p>
            <a:pPr>
              <a:buFont typeface="Arial" charset="0"/>
              <a:buNone/>
            </a:pPr>
            <a:r>
              <a:rPr lang="en-US" sz="1800" dirty="0">
                <a:latin typeface="Courier New" pitchFamily="49" charset="0"/>
              </a:rPr>
              <a:t>Ethernet0 - Group 1 </a:t>
            </a:r>
          </a:p>
          <a:p>
            <a:pPr>
              <a:buFont typeface="Arial" charset="0"/>
              <a:buNone/>
            </a:pPr>
            <a:r>
              <a:rPr lang="en-US" sz="1800" dirty="0">
                <a:latin typeface="Courier New" pitchFamily="49" charset="0"/>
              </a:rPr>
              <a:t>Local state is </a:t>
            </a:r>
            <a:r>
              <a:rPr lang="en-US" sz="1800" b="1" dirty="0">
                <a:latin typeface="Courier New" pitchFamily="49" charset="0"/>
              </a:rPr>
              <a:t>Active</a:t>
            </a:r>
            <a:r>
              <a:rPr lang="en-US" sz="1800" dirty="0">
                <a:latin typeface="Courier New" pitchFamily="49" charset="0"/>
              </a:rPr>
              <a:t>, priority 100, may preempt </a:t>
            </a:r>
          </a:p>
          <a:p>
            <a:pPr>
              <a:buFont typeface="Arial" charset="0"/>
              <a:buNone/>
            </a:pPr>
            <a:r>
              <a:rPr lang="en-US" sz="1800" dirty="0" err="1">
                <a:latin typeface="Courier New" pitchFamily="49" charset="0"/>
              </a:rPr>
              <a:t>Hellotime</a:t>
            </a:r>
            <a:r>
              <a:rPr lang="en-US" sz="1800" dirty="0">
                <a:latin typeface="Courier New" pitchFamily="49" charset="0"/>
              </a:rPr>
              <a:t> 3 </a:t>
            </a:r>
            <a:r>
              <a:rPr lang="en-US" sz="1800" dirty="0" err="1">
                <a:latin typeface="Courier New" pitchFamily="49" charset="0"/>
              </a:rPr>
              <a:t>holdtime</a:t>
            </a:r>
            <a:r>
              <a:rPr lang="en-US" sz="1800" dirty="0">
                <a:latin typeface="Courier New" pitchFamily="49" charset="0"/>
              </a:rPr>
              <a:t> 10 </a:t>
            </a:r>
          </a:p>
          <a:p>
            <a:pPr>
              <a:buFont typeface="Arial" charset="0"/>
              <a:buNone/>
            </a:pPr>
            <a:r>
              <a:rPr lang="en-US" sz="1800" dirty="0">
                <a:latin typeface="Courier New" pitchFamily="49" charset="0"/>
              </a:rPr>
              <a:t>Next hello sent in 00:00:00.772 </a:t>
            </a:r>
          </a:p>
          <a:p>
            <a:pPr>
              <a:buFont typeface="Arial" charset="0"/>
              <a:buNone/>
            </a:pPr>
            <a:r>
              <a:rPr lang="en-US" sz="1800" dirty="0">
                <a:latin typeface="Courier New" pitchFamily="49" charset="0"/>
              </a:rPr>
              <a:t>Hot standby IP address is 171.16.6.100 </a:t>
            </a:r>
          </a:p>
          <a:p>
            <a:pPr>
              <a:buFont typeface="Arial" charset="0"/>
              <a:buNone/>
            </a:pPr>
            <a:r>
              <a:rPr lang="en-US" sz="1800" b="1" dirty="0">
                <a:latin typeface="Courier New" pitchFamily="49" charset="0"/>
              </a:rPr>
              <a:t>Active router is local </a:t>
            </a:r>
          </a:p>
          <a:p>
            <a:pPr>
              <a:buFont typeface="Arial" charset="0"/>
              <a:buNone/>
            </a:pPr>
            <a:r>
              <a:rPr lang="en-US" sz="1800" b="1" dirty="0">
                <a:latin typeface="Courier New" pitchFamily="49" charset="0"/>
              </a:rPr>
              <a:t>Standby router is 171.16.6.5 expires in 00:00:09</a:t>
            </a:r>
            <a:r>
              <a:rPr lang="en-US" sz="1800" dirty="0">
                <a:latin typeface="Courier New" pitchFamily="49" charset="0"/>
              </a:rPr>
              <a:t> </a:t>
            </a:r>
          </a:p>
          <a:p>
            <a:pPr>
              <a:buFont typeface="Arial" charset="0"/>
              <a:buNone/>
            </a:pPr>
            <a:r>
              <a:rPr lang="en-US" sz="1800" dirty="0">
                <a:latin typeface="Courier New" pitchFamily="49" charset="0"/>
              </a:rPr>
              <a:t>Standby virtual </a:t>
            </a:r>
            <a:r>
              <a:rPr lang="en-US" sz="1800" dirty="0" err="1">
                <a:latin typeface="Courier New" pitchFamily="49" charset="0"/>
              </a:rPr>
              <a:t>mac</a:t>
            </a:r>
            <a:r>
              <a:rPr lang="en-US" sz="1800" dirty="0">
                <a:latin typeface="Courier New" pitchFamily="49" charset="0"/>
              </a:rPr>
              <a:t> address is 0000.0c07.ac01 </a:t>
            </a:r>
          </a:p>
          <a:p>
            <a:pPr>
              <a:buFont typeface="Arial" charset="0"/>
              <a:buNone/>
            </a:pPr>
            <a:r>
              <a:rPr lang="en-US" sz="1800" b="1" dirty="0">
                <a:latin typeface="Courier New" pitchFamily="49" charset="0"/>
              </a:rPr>
              <a:t>Tracking interface states for 1 interface, 1 up: </a:t>
            </a:r>
          </a:p>
          <a:p>
            <a:pPr>
              <a:buFont typeface="Arial" charset="0"/>
              <a:buNone/>
            </a:pPr>
            <a:r>
              <a:rPr lang="en-US" sz="1800" b="1" dirty="0">
                <a:latin typeface="Courier New" pitchFamily="49" charset="0"/>
              </a:rPr>
              <a:t>Up Serial1</a:t>
            </a:r>
            <a:endParaRPr lang="en-US" sz="1800" dirty="0">
              <a:latin typeface="Courier New" pitchFamily="49" charset="0"/>
            </a:endParaRPr>
          </a:p>
        </p:txBody>
      </p:sp>
      <p:sp>
        <p:nvSpPr>
          <p:cNvPr id="250883" name="Rectangle 3"/>
          <p:cNvSpPr>
            <a:spLocks noGrp="1" noChangeArrowheads="1"/>
          </p:cNvSpPr>
          <p:nvPr>
            <p:ph type="title"/>
          </p:nvPr>
        </p:nvSpPr>
        <p:spPr>
          <a:xfrm>
            <a:off x="569384" y="627063"/>
            <a:ext cx="10860616" cy="838200"/>
          </a:xfrm>
          <a:noFill/>
          <a:ln/>
        </p:spPr>
        <p:txBody>
          <a:bodyPr/>
          <a:lstStyle/>
          <a:p>
            <a:r>
              <a:rPr lang="en-US" dirty="0"/>
              <a:t>After Failure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874184" y="627063"/>
            <a:ext cx="10860616" cy="726249"/>
          </a:xfrm>
        </p:spPr>
        <p:txBody>
          <a:bodyPr/>
          <a:lstStyle/>
          <a:p>
            <a:r>
              <a:rPr lang="en-US" dirty="0"/>
              <a:t>Single Forwarding Path </a:t>
            </a:r>
            <a:r>
              <a:rPr lang="en-US" dirty="0" err="1"/>
              <a:t>vs</a:t>
            </a:r>
            <a:r>
              <a:rPr lang="en-US" dirty="0"/>
              <a:t> Redundancy</a:t>
            </a:r>
          </a:p>
        </p:txBody>
      </p:sp>
      <p:pic>
        <p:nvPicPr>
          <p:cNvPr id="122885" name="Picture 5" descr="image"/>
          <p:cNvPicPr>
            <a:picLocks noChangeAspect="1" noChangeArrowheads="1"/>
          </p:cNvPicPr>
          <p:nvPr/>
        </p:nvPicPr>
        <p:blipFill>
          <a:blip r:embed="rId3"/>
          <a:srcRect/>
          <a:stretch>
            <a:fillRect/>
          </a:stretch>
        </p:blipFill>
        <p:spPr bwMode="auto">
          <a:xfrm>
            <a:off x="0" y="1435608"/>
            <a:ext cx="5080000" cy="5410200"/>
          </a:xfrm>
          <a:prstGeom prst="rect">
            <a:avLst/>
          </a:prstGeom>
          <a:noFill/>
        </p:spPr>
      </p:pic>
      <p:pic>
        <p:nvPicPr>
          <p:cNvPr id="122887" name="Picture 7" descr="image"/>
          <p:cNvPicPr>
            <a:picLocks noChangeAspect="1" noChangeArrowheads="1"/>
          </p:cNvPicPr>
          <p:nvPr/>
        </p:nvPicPr>
        <p:blipFill>
          <a:blip r:embed="rId4"/>
          <a:srcRect/>
          <a:stretch>
            <a:fillRect/>
          </a:stretch>
        </p:blipFill>
        <p:spPr bwMode="auto">
          <a:xfrm>
            <a:off x="5842000" y="1435608"/>
            <a:ext cx="6350000" cy="47244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US"/>
              <a:t>Implementing High Availability </a:t>
            </a:r>
          </a:p>
        </p:txBody>
      </p:sp>
      <p:sp>
        <p:nvSpPr>
          <p:cNvPr id="124931" name="Rectangle 3"/>
          <p:cNvSpPr>
            <a:spLocks noGrp="1" noChangeArrowheads="1"/>
          </p:cNvSpPr>
          <p:nvPr>
            <p:ph type="body" idx="1"/>
          </p:nvPr>
        </p:nvSpPr>
        <p:spPr/>
        <p:txBody>
          <a:bodyPr/>
          <a:lstStyle/>
          <a:p>
            <a:r>
              <a:rPr lang="en-US" sz="2000"/>
              <a:t>The network devices that provide redundancy do not need to be co-located in the same physical location. </a:t>
            </a:r>
          </a:p>
          <a:p>
            <a:r>
              <a:rPr lang="en-US" sz="2000"/>
              <a:t>This reduces the probability that problems with the physical environment, such as a power outage or other environmental issue, will interrupt service.</a:t>
            </a:r>
          </a:p>
          <a:p>
            <a:r>
              <a:rPr lang="en-US" sz="2000"/>
              <a:t>Paraphrasing Jim Warner, Network Engineer at UCSC, </a:t>
            </a:r>
            <a:r>
              <a:rPr lang="en-US" sz="2000" i="1"/>
              <a:t>‘When adding redundancy, know what you are trying to protect yourself from.  It doesn’t help to have redundant devices when there is a power failure, or redundant links when the cables laid in the same conduit.’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874184" y="627063"/>
            <a:ext cx="10860616" cy="726249"/>
          </a:xfrm>
        </p:spPr>
        <p:txBody>
          <a:bodyPr/>
          <a:lstStyle/>
          <a:p>
            <a:r>
              <a:rPr lang="en-US" sz="2800" dirty="0"/>
              <a:t>Redundancy can be used for load balancing</a:t>
            </a:r>
          </a:p>
        </p:txBody>
      </p:sp>
      <p:sp>
        <p:nvSpPr>
          <p:cNvPr id="126979" name="Rectangle 3"/>
          <p:cNvSpPr>
            <a:spLocks noGrp="1" noChangeArrowheads="1"/>
          </p:cNvSpPr>
          <p:nvPr>
            <p:ph type="body" idx="1"/>
          </p:nvPr>
        </p:nvSpPr>
        <p:spPr>
          <a:xfrm>
            <a:off x="508000" y="4383024"/>
            <a:ext cx="11379200" cy="2066544"/>
          </a:xfrm>
        </p:spPr>
        <p:txBody>
          <a:bodyPr/>
          <a:lstStyle/>
          <a:p>
            <a:r>
              <a:rPr lang="en-US" sz="2000" dirty="0"/>
              <a:t>With appropriate resiliency features combined with careful design and configuration, the traffic load between the respective layers of the network topology (that is, Building Access </a:t>
            </a:r>
            <a:r>
              <a:rPr lang="en-US" sz="2000" dirty="0" err="1"/>
              <a:t>submodule</a:t>
            </a:r>
            <a:r>
              <a:rPr lang="en-US" sz="2000" dirty="0"/>
              <a:t> to Building </a:t>
            </a:r>
            <a:r>
              <a:rPr lang="en-US" sz="2000"/>
              <a:t>Distribution sub module) </a:t>
            </a:r>
            <a:r>
              <a:rPr lang="en-US" sz="2000" dirty="0"/>
              <a:t>can be shared between the primary and secondary forwarding paths. </a:t>
            </a:r>
          </a:p>
          <a:p>
            <a:r>
              <a:rPr lang="en-US" sz="2000" dirty="0"/>
              <a:t>Therefore, network-level redundancy can also provide increased aggregate performance and capacity.</a:t>
            </a:r>
          </a:p>
          <a:p>
            <a:endParaRPr lang="en-US" sz="2000" dirty="0"/>
          </a:p>
        </p:txBody>
      </p:sp>
      <p:pic>
        <p:nvPicPr>
          <p:cNvPr id="126982" name="Picture 6" descr="image"/>
          <p:cNvPicPr>
            <a:picLocks noChangeAspect="1" noChangeArrowheads="1"/>
          </p:cNvPicPr>
          <p:nvPr/>
        </p:nvPicPr>
        <p:blipFill>
          <a:blip r:embed="rId3"/>
          <a:srcRect/>
          <a:stretch>
            <a:fillRect/>
          </a:stretch>
        </p:blipFill>
        <p:spPr bwMode="auto">
          <a:xfrm>
            <a:off x="1828800" y="1716024"/>
            <a:ext cx="8128000" cy="2439988"/>
          </a:xfrm>
          <a:prstGeom prst="rect">
            <a:avLst/>
          </a:prstGeom>
          <a:noFill/>
        </p:spPr>
      </p:pic>
      <p:sp>
        <p:nvSpPr>
          <p:cNvPr id="126983" name="Text Box 7"/>
          <p:cNvSpPr txBox="1">
            <a:spLocks noChangeArrowheads="1"/>
          </p:cNvSpPr>
          <p:nvPr/>
        </p:nvSpPr>
        <p:spPr bwMode="auto">
          <a:xfrm>
            <a:off x="304800" y="1941576"/>
            <a:ext cx="2133600" cy="641350"/>
          </a:xfrm>
          <a:prstGeom prst="rect">
            <a:avLst/>
          </a:prstGeom>
          <a:noFill/>
          <a:ln w="38100">
            <a:noFill/>
            <a:miter lim="800000"/>
            <a:headEnd/>
            <a:tailEnd/>
          </a:ln>
          <a:effectLst/>
        </p:spPr>
        <p:txBody>
          <a:bodyPr>
            <a:spAutoFit/>
          </a:bodyPr>
          <a:lstStyle/>
          <a:p>
            <a:pPr>
              <a:spcBef>
                <a:spcPct val="50000"/>
              </a:spcBef>
            </a:pPr>
            <a:r>
              <a:rPr lang="en-US" sz="1800" dirty="0">
                <a:latin typeface="Arial" charset="0"/>
              </a:rPr>
              <a:t>HSRP Load Balancing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874184" y="627063"/>
            <a:ext cx="10860616" cy="665289"/>
          </a:xfrm>
        </p:spPr>
        <p:txBody>
          <a:bodyPr/>
          <a:lstStyle/>
          <a:p>
            <a:r>
              <a:rPr lang="en-US" dirty="0"/>
              <a:t>Redundancy Protocols</a:t>
            </a:r>
          </a:p>
        </p:txBody>
      </p:sp>
      <p:sp>
        <p:nvSpPr>
          <p:cNvPr id="141315" name="Rectangle 3"/>
          <p:cNvSpPr>
            <a:spLocks noGrp="1" noChangeArrowheads="1"/>
          </p:cNvSpPr>
          <p:nvPr>
            <p:ph type="body" idx="1"/>
          </p:nvPr>
        </p:nvSpPr>
        <p:spPr>
          <a:xfrm>
            <a:off x="865632" y="1609344"/>
            <a:ext cx="10863072" cy="4943856"/>
          </a:xfrm>
        </p:spPr>
        <p:txBody>
          <a:bodyPr/>
          <a:lstStyle/>
          <a:p>
            <a:r>
              <a:rPr lang="en-US" dirty="0"/>
              <a:t>Cisco IOS offers several features to provide a redundant default gateway to end devices. </a:t>
            </a:r>
          </a:p>
          <a:p>
            <a:r>
              <a:rPr lang="en-US" dirty="0"/>
              <a:t>The redundancy protocol provides the mechanism for determining which router should take the active role in forwarding traffic, and when that role must be taken over by one of the other routers. </a:t>
            </a:r>
          </a:p>
          <a:p>
            <a:r>
              <a:rPr lang="en-US" dirty="0"/>
              <a:t>The transition from one forwarding router to another is transparent to the end devices.</a:t>
            </a:r>
          </a:p>
          <a:p>
            <a:r>
              <a:rPr lang="en-US" dirty="0"/>
              <a:t>The following are the default gateway redundancy features supported by Cisco IOS routers and switches:</a:t>
            </a:r>
          </a:p>
          <a:p>
            <a:pPr lvl="1"/>
            <a:r>
              <a:rPr lang="en-US" b="1" dirty="0"/>
              <a:t>Hot Standby Routing Protocol (HSRP)</a:t>
            </a:r>
          </a:p>
          <a:p>
            <a:pPr lvl="1"/>
            <a:r>
              <a:rPr lang="en-US" b="1" dirty="0"/>
              <a:t>Virtual Router Redundancy Protocol (VRRP)</a:t>
            </a:r>
          </a:p>
          <a:p>
            <a:pPr lvl="1"/>
            <a:r>
              <a:rPr lang="en-US" b="1" dirty="0"/>
              <a:t>Gateway Load Balancing Protocol (GLBP)</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3456" y="2614359"/>
            <a:ext cx="8449056" cy="838200"/>
          </a:xfrm>
        </p:spPr>
        <p:txBody>
          <a:bodyPr/>
          <a:lstStyle/>
          <a:p>
            <a:br>
              <a:rPr lang="en-US" sz="3600" dirty="0"/>
            </a:br>
            <a:br>
              <a:rPr lang="en-US" sz="3600" dirty="0"/>
            </a:br>
            <a:br>
              <a:rPr lang="en-US" sz="3600" dirty="0"/>
            </a:br>
            <a:br>
              <a:rPr lang="en-US" sz="3600" dirty="0"/>
            </a:br>
            <a:br>
              <a:rPr lang="en-US" sz="3600" dirty="0"/>
            </a:br>
            <a:r>
              <a:rPr lang="en-US" sz="3600" dirty="0"/>
              <a:t>HSRP (Hot Standby Router Protocol)</a:t>
            </a:r>
          </a:p>
        </p:txBody>
      </p:sp>
    </p:spTree>
  </p:cSld>
  <p:clrMapOvr>
    <a:masterClrMapping/>
  </p:clrMapOvr>
</p:sld>
</file>

<file path=ppt/theme/theme1.xml><?xml version="1.0" encoding="utf-8"?>
<a:theme xmlns:a="http://schemas.openxmlformats.org/drawingml/2006/main" name="Theme6">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triangl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triangl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Theme6</Template>
  <TotalTime>1676</TotalTime>
  <Words>3854</Words>
  <Application>Microsoft Office PowerPoint</Application>
  <PresentationFormat>Widescreen</PresentationFormat>
  <Paragraphs>396</Paragraphs>
  <Slides>45</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Courier New</vt:lpstr>
      <vt:lpstr>Verdana</vt:lpstr>
      <vt:lpstr>Wingdings</vt:lpstr>
      <vt:lpstr>Theme6</vt:lpstr>
      <vt:lpstr>CCNA  (200-125)</vt:lpstr>
      <vt:lpstr>Objectives:</vt:lpstr>
      <vt:lpstr>Implementing High Availability </vt:lpstr>
      <vt:lpstr>Router Redundancy</vt:lpstr>
      <vt:lpstr>Single Forwarding Path vs Redundancy</vt:lpstr>
      <vt:lpstr>Implementing High Availability </vt:lpstr>
      <vt:lpstr>Redundancy can be used for load balancing</vt:lpstr>
      <vt:lpstr>Redundancy Protocols</vt:lpstr>
      <vt:lpstr>     HSRP (Hot Standby Router Protocol)</vt:lpstr>
      <vt:lpstr>HSRP</vt:lpstr>
      <vt:lpstr>Hot Standby Routing Protocol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HSRP States</vt:lpstr>
      <vt:lpstr>HSRP States</vt:lpstr>
      <vt:lpstr>HSRP Group Identifier </vt:lpstr>
      <vt:lpstr>HSRP Group Identifier </vt:lpstr>
      <vt:lpstr>Configuring HSRP: Group, Virtual IP</vt:lpstr>
      <vt:lpstr>Configuring HSRP: Group, Priority</vt:lpstr>
      <vt:lpstr>Configuring HSRP Preempt </vt:lpstr>
      <vt:lpstr>Configuring HSRP</vt:lpstr>
      <vt:lpstr>PowerPoint Presentation</vt:lpstr>
      <vt:lpstr>PowerPoint Presentation</vt:lpstr>
      <vt:lpstr>Verifying an HSRP Standby Interface</vt:lpstr>
      <vt:lpstr>HSRP Load Balancing </vt:lpstr>
      <vt:lpstr>HSRP Load Balancing </vt:lpstr>
      <vt:lpstr>HSRP Load Balancing </vt:lpstr>
      <vt:lpstr>HSRP Load Balancing </vt:lpstr>
      <vt:lpstr>HSRP Load Balancing </vt:lpstr>
      <vt:lpstr>Timers</vt:lpstr>
      <vt:lpstr>Configuring HSRP Interface Tracking </vt:lpstr>
      <vt:lpstr>Configuring HSRP Interface Tracking</vt:lpstr>
      <vt:lpstr>Configuring HSRP Interface Tracking </vt:lpstr>
      <vt:lpstr>Configuring HSRP Interface Tracking </vt:lpstr>
      <vt:lpstr>Configuring HSRP Interface Tracking </vt:lpstr>
      <vt:lpstr>PowerPoint Presentation</vt:lpstr>
      <vt:lpstr>Before Failure </vt:lpstr>
      <vt:lpstr>Before Failure </vt:lpstr>
      <vt:lpstr>After Failure </vt:lpstr>
      <vt:lpstr>After Failure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Link State Routing Protocols</dc:title>
  <dc:creator>BKH</dc:creator>
  <cp:lastModifiedBy>Dark-Web</cp:lastModifiedBy>
  <cp:revision>199</cp:revision>
  <dcterms:created xsi:type="dcterms:W3CDTF">2013-12-19T18:12:09Z</dcterms:created>
  <dcterms:modified xsi:type="dcterms:W3CDTF">2019-12-23T12:46:20Z</dcterms:modified>
</cp:coreProperties>
</file>