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8" r:id="rId2"/>
    <p:sldId id="283" r:id="rId3"/>
    <p:sldId id="284" r:id="rId4"/>
    <p:sldId id="293" r:id="rId5"/>
    <p:sldId id="285" r:id="rId6"/>
    <p:sldId id="301" r:id="rId7"/>
    <p:sldId id="294" r:id="rId8"/>
    <p:sldId id="295" r:id="rId9"/>
    <p:sldId id="296" r:id="rId10"/>
    <p:sldId id="302" r:id="rId11"/>
    <p:sldId id="303" r:id="rId12"/>
    <p:sldId id="305" r:id="rId13"/>
    <p:sldId id="306" r:id="rId14"/>
    <p:sldId id="307" r:id="rId15"/>
    <p:sldId id="297" r:id="rId16"/>
    <p:sldId id="298" r:id="rId17"/>
    <p:sldId id="299" r:id="rId18"/>
    <p:sldId id="300"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7" d="100"/>
          <a:sy n="97" d="100"/>
        </p:scale>
        <p:origin x="14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87266-535C-4CBA-A8B0-5DBD461FA561}" type="datetimeFigureOut">
              <a:rPr lang="en-US" smtClean="0"/>
              <a:pPr/>
              <a:t>22-Mar-19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6B266-7ED2-42FC-BC8F-B2F2DF55BDF2}" type="slidenum">
              <a:rPr lang="en-US" smtClean="0"/>
              <a:pPr/>
              <a:t>‹#›</a:t>
            </a:fld>
            <a:endParaRPr lang="en-US"/>
          </a:p>
        </p:txBody>
      </p:sp>
    </p:spTree>
    <p:extLst>
      <p:ext uri="{BB962C8B-B14F-4D97-AF65-F5344CB8AC3E}">
        <p14:creationId xmlns:p14="http://schemas.microsoft.com/office/powerpoint/2010/main" val="35895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EA59DF1-A6C5-45D4-A71E-690BE0D91367}" type="slidenum">
              <a:rPr lang="en-US"/>
              <a:pPr/>
              <a:t>3</a:t>
            </a:fld>
            <a:endParaRPr lang="en-US"/>
          </a:p>
        </p:txBody>
      </p:sp>
      <p:sp>
        <p:nvSpPr>
          <p:cNvPr id="515074" name="Rectangle 2"/>
          <p:cNvSpPr>
            <a:spLocks noGrp="1" noRot="1" noChangeAspect="1" noChangeArrowheads="1" noTextEdit="1"/>
          </p:cNvSpPr>
          <p:nvPr>
            <p:ph type="sldImg"/>
          </p:nvPr>
        </p:nvSpPr>
        <p:spPr>
          <a:xfrm>
            <a:off x="-30163" y="241300"/>
            <a:ext cx="6978651" cy="3925888"/>
          </a:xfrm>
          <a:ln/>
        </p:spPr>
      </p:sp>
      <p:sp>
        <p:nvSpPr>
          <p:cNvPr id="515075" name="Rectangle 3"/>
          <p:cNvSpPr>
            <a:spLocks noGrp="1" noChangeArrowheads="1"/>
          </p:cNvSpPr>
          <p:nvPr>
            <p:ph type="body" idx="1"/>
          </p:nvPr>
        </p:nvSpPr>
        <p:spPr>
          <a:xfrm>
            <a:off x="396130" y="4305716"/>
            <a:ext cx="5988371" cy="4182695"/>
          </a:xfrm>
        </p:spPr>
        <p:txBody>
          <a:bodyPr/>
          <a:lstStyle/>
          <a:p>
            <a:r>
              <a:rPr lang="en-US"/>
              <a:t>In HSRP, both the active and standby routers send periodic messages (known as hello messages). In VRRP, only the master sends periodic messages (known as advertisements). </a:t>
            </a:r>
          </a:p>
          <a:p>
            <a:r>
              <a:rPr lang="en-US"/>
              <a:t>Same problem with load balancing requirements.</a:t>
            </a:r>
          </a:p>
          <a:p>
            <a:r>
              <a:rPr lang="en-US"/>
              <a:t>Cisco developed HSRP in response to emerging customer requirements. The company continues to enhance its capability based on customer feedback and market direction. Widely deployed by many Cisco customers, HSRP is a time-proven feature of Cisco IOS software. It has some great benefits like HSRP tracking and preempt feature which is not available in standardized VRRP.</a:t>
            </a:r>
          </a:p>
          <a:p>
            <a:r>
              <a:rPr lang="en-US"/>
              <a:t>However we strive to be standards compliant and therefore we are in the process of supporting VRRP. VRRP is also something which will be useful interoperating with 3rd party switches for gateway redundancy.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E481A7B-724B-45AE-9460-C1BBD07ED96C}" type="slidenum">
              <a:rPr lang="en-US"/>
              <a:pPr/>
              <a:t>14</a:t>
            </a:fld>
            <a:endParaRPr lang="en-US"/>
          </a:p>
        </p:txBody>
      </p:sp>
      <p:sp>
        <p:nvSpPr>
          <p:cNvPr id="525314" name="Rectangle 2"/>
          <p:cNvSpPr>
            <a:spLocks noGrp="1" noRot="1" noChangeAspect="1" noChangeArrowheads="1" noTextEdit="1"/>
          </p:cNvSpPr>
          <p:nvPr>
            <p:ph type="sldImg"/>
          </p:nvPr>
        </p:nvSpPr>
        <p:spPr>
          <a:xfrm>
            <a:off x="858798" y="241370"/>
            <a:ext cx="5200753" cy="3925753"/>
          </a:xfrm>
          <a:ln/>
        </p:spPr>
      </p:sp>
      <p:sp>
        <p:nvSpPr>
          <p:cNvPr id="525315" name="Rectangle 3"/>
          <p:cNvSpPr>
            <a:spLocks noGrp="1" noChangeArrowheads="1"/>
          </p:cNvSpPr>
          <p:nvPr>
            <p:ph type="body" idx="1"/>
          </p:nvPr>
        </p:nvSpPr>
        <p:spPr>
          <a:xfrm>
            <a:off x="396130" y="4305716"/>
            <a:ext cx="5988371" cy="4182695"/>
          </a:xfrm>
        </p:spPr>
        <p:txBody>
          <a:bodyPr/>
          <a:lstStyle/>
          <a:p>
            <a:r>
              <a:rPr lang="en-US"/>
              <a:t>Here you see a diagram of a typical remote office with redundant CPE routers and links to a service provider network. </a:t>
            </a:r>
          </a:p>
          <a:p>
            <a:r>
              <a:rPr lang="en-US"/>
              <a:t>You could use GLBP in the routers to load balance traffic from end stations on a common IP subnet. You could use one IP subnet per wiring closet switch.</a:t>
            </a:r>
          </a:p>
          <a:p>
            <a:r>
              <a:rPr lang="en-US"/>
              <a:t>All devices on a switch could point to a common default gateway.</a:t>
            </a:r>
          </a:p>
          <a:p>
            <a:r>
              <a:rPr lang="en-US"/>
              <a:t>Traffic would be handled by each router on a per-host basis.</a:t>
            </a:r>
          </a:p>
          <a:p>
            <a:r>
              <a:rPr lang="en-US"/>
              <a:t>The benefit is that you can now use both links concurrently with simplified configuration.</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r>
              <a:rPr lang="en-US" smtClean="0"/>
              <a:t>GLBP Communication		Hello 3 Sec, 224.0.0.102, UDP 3222</a:t>
            </a:r>
          </a:p>
          <a:p>
            <a:pPr eaLnBrk="1" hangingPunct="1"/>
            <a:endParaRPr lang="en-US" smtClean="0"/>
          </a:p>
          <a:p>
            <a:pPr eaLnBrk="1" hangingPunct="1"/>
            <a:r>
              <a:rPr lang="en-US" smtClean="0"/>
              <a:t>GLBP Feature.</a:t>
            </a:r>
          </a:p>
          <a:p>
            <a:pPr eaLnBrk="1" hangingPunct="1"/>
            <a:r>
              <a:rPr lang="en-US" smtClean="0"/>
              <a:t>	Load sharing</a:t>
            </a:r>
          </a:p>
          <a:p>
            <a:pPr eaLnBrk="1" hangingPunct="1"/>
            <a:r>
              <a:rPr lang="en-US" smtClean="0"/>
              <a:t>	Multiple Virtual Router 1024 (Group) 4 VRF</a:t>
            </a:r>
          </a:p>
          <a:p>
            <a:pPr eaLnBrk="1" hangingPunct="1"/>
            <a:r>
              <a:rPr lang="en-US" smtClean="0"/>
              <a:t>	preemption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r>
              <a:rPr lang="en-US" b="1" smtClean="0"/>
              <a:t>0007.b4yy.yyyy</a:t>
            </a:r>
          </a:p>
          <a:p>
            <a:pPr eaLnBrk="1" hangingPunct="1"/>
            <a:r>
              <a:rPr lang="en-US" b="1" smtClean="0"/>
              <a:t>where yy.yyyy equals the lower 24 bits; these bits consist of 6 zero bits, 10 bits that</a:t>
            </a:r>
          </a:p>
          <a:p>
            <a:pPr eaLnBrk="1" hangingPunct="1"/>
            <a:r>
              <a:rPr lang="en-US" b="1" smtClean="0"/>
              <a:t>correspond to the GLBP group number, and 8 bits that correspond to the virtual</a:t>
            </a:r>
          </a:p>
          <a:p>
            <a:pPr eaLnBrk="1" hangingPunct="1"/>
            <a:r>
              <a:rPr lang="en-US" b="1" smtClean="0"/>
              <a:t>forwarder number</a:t>
            </a:r>
          </a:p>
          <a:p>
            <a:pPr eaLnBrk="1" hangingPunct="1"/>
            <a:endParaRPr lang="en-US" b="1" smtClean="0"/>
          </a:p>
          <a:p>
            <a:pPr eaLnBrk="1" hangingPunct="1"/>
            <a:r>
              <a:rPr lang="en-US" b="1" smtClean="0"/>
              <a:t>0007.b400.0102 : last 24 bits = 0000 0000 0000 0001 0000 0010 = GLBP group 1,</a:t>
            </a:r>
          </a:p>
          <a:p>
            <a:pPr eaLnBrk="1" hangingPunct="1"/>
            <a:r>
              <a:rPr lang="en-US" b="1" smtClean="0"/>
              <a:t>forwarder 2</a:t>
            </a:r>
            <a:endParaRPr lang="en-US" smtClean="0"/>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E0F2776-7CA2-4999-BCB9-98F7D4639659}" type="slidenum">
              <a:rPr lang="en-US"/>
              <a:pPr/>
              <a:t>5</a:t>
            </a:fld>
            <a:endParaRPr lang="en-US"/>
          </a:p>
        </p:txBody>
      </p:sp>
      <p:sp>
        <p:nvSpPr>
          <p:cNvPr id="517122" name="Rectangle 2"/>
          <p:cNvSpPr>
            <a:spLocks noGrp="1" noRot="1" noChangeAspect="1" noChangeArrowheads="1" noTextEdit="1"/>
          </p:cNvSpPr>
          <p:nvPr>
            <p:ph type="sldImg"/>
          </p:nvPr>
        </p:nvSpPr>
        <p:spPr>
          <a:xfrm>
            <a:off x="-30163" y="241300"/>
            <a:ext cx="6978651" cy="3925888"/>
          </a:xfrm>
          <a:ln/>
        </p:spPr>
      </p:sp>
      <p:sp>
        <p:nvSpPr>
          <p:cNvPr id="517123" name="Rectangle 3"/>
          <p:cNvSpPr>
            <a:spLocks noGrp="1" noChangeArrowheads="1"/>
          </p:cNvSpPr>
          <p:nvPr>
            <p:ph type="body" idx="1"/>
          </p:nvPr>
        </p:nvSpPr>
        <p:spPr>
          <a:xfrm>
            <a:off x="396130" y="4305716"/>
            <a:ext cx="5988371" cy="4182695"/>
          </a:xfrm>
        </p:spPr>
        <p:txBody>
          <a:bodyPr/>
          <a:lstStyle/>
          <a:p>
            <a:r>
              <a:rPr lang="en-US"/>
              <a:t>Same problem with load balancing requirements…only 1 router is active forwarding traffic from the client subnet to outside.</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12157ED-9C79-4255-84C5-D785125E82E3}" type="slidenum">
              <a:rPr lang="en-US"/>
              <a:pPr/>
              <a:t>10</a:t>
            </a:fld>
            <a:endParaRPr lang="en-US"/>
          </a:p>
        </p:txBody>
      </p:sp>
      <p:sp>
        <p:nvSpPr>
          <p:cNvPr id="480258" name="Rectangle 2"/>
          <p:cNvSpPr>
            <a:spLocks noGrp="1" noRot="1" noChangeAspect="1" noChangeArrowheads="1" noTextEdit="1"/>
          </p:cNvSpPr>
          <p:nvPr>
            <p:ph type="sldImg"/>
          </p:nvPr>
        </p:nvSpPr>
        <p:spPr>
          <a:xfrm>
            <a:off x="826303" y="246041"/>
            <a:ext cx="5310617" cy="4008286"/>
          </a:xfrm>
          <a:ln/>
        </p:spPr>
      </p:sp>
      <p:sp>
        <p:nvSpPr>
          <p:cNvPr id="480259" name="Rectangle 3"/>
          <p:cNvSpPr>
            <a:spLocks noGrp="1" noChangeArrowheads="1"/>
          </p:cNvSpPr>
          <p:nvPr>
            <p:ph type="body" idx="1"/>
          </p:nvPr>
        </p:nvSpPr>
        <p:spPr>
          <a:xfrm>
            <a:off x="399225" y="4396035"/>
            <a:ext cx="6031698" cy="4271456"/>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00469F9-7055-4433-BF23-1F095F2372C1}" type="slidenum">
              <a:rPr lang="en-US"/>
              <a:pPr/>
              <a:t>11</a:t>
            </a:fld>
            <a:endParaRPr lang="en-US"/>
          </a:p>
        </p:txBody>
      </p:sp>
      <p:sp>
        <p:nvSpPr>
          <p:cNvPr id="482306" name="Rectangle 2"/>
          <p:cNvSpPr>
            <a:spLocks noGrp="1" noRot="1" noChangeAspect="1" noChangeArrowheads="1" noTextEdit="1"/>
          </p:cNvSpPr>
          <p:nvPr>
            <p:ph type="sldImg"/>
          </p:nvPr>
        </p:nvSpPr>
        <p:spPr>
          <a:xfrm>
            <a:off x="826303" y="246041"/>
            <a:ext cx="5310617" cy="4008286"/>
          </a:xfrm>
          <a:ln/>
        </p:spPr>
      </p:sp>
      <p:sp>
        <p:nvSpPr>
          <p:cNvPr id="482307" name="Rectangle 3"/>
          <p:cNvSpPr>
            <a:spLocks noGrp="1" noChangeArrowheads="1"/>
          </p:cNvSpPr>
          <p:nvPr>
            <p:ph type="body" idx="1"/>
          </p:nvPr>
        </p:nvSpPr>
        <p:spPr>
          <a:xfrm>
            <a:off x="399225" y="4396035"/>
            <a:ext cx="6031698" cy="4271456"/>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933F462-5DC8-42CD-8F9B-E2DD67DBC096}" type="slidenum">
              <a:rPr lang="en-US"/>
              <a:pPr/>
              <a:t>12</a:t>
            </a:fld>
            <a:endParaRPr lang="en-US"/>
          </a:p>
        </p:txBody>
      </p:sp>
      <p:sp>
        <p:nvSpPr>
          <p:cNvPr id="521218" name="Rectangle 2"/>
          <p:cNvSpPr>
            <a:spLocks noGrp="1" noRot="1" noChangeAspect="1" noChangeArrowheads="1" noTextEdit="1"/>
          </p:cNvSpPr>
          <p:nvPr>
            <p:ph type="sldImg"/>
          </p:nvPr>
        </p:nvSpPr>
        <p:spPr>
          <a:xfrm>
            <a:off x="858798" y="241370"/>
            <a:ext cx="5200753" cy="3925753"/>
          </a:xfrm>
          <a:ln/>
        </p:spPr>
      </p:sp>
      <p:sp>
        <p:nvSpPr>
          <p:cNvPr id="521219" name="Rectangle 3"/>
          <p:cNvSpPr>
            <a:spLocks noGrp="1" noChangeArrowheads="1"/>
          </p:cNvSpPr>
          <p:nvPr>
            <p:ph type="body" idx="1"/>
          </p:nvPr>
        </p:nvSpPr>
        <p:spPr>
          <a:xfrm>
            <a:off x="396130" y="4305716"/>
            <a:ext cx="5988371" cy="4182695"/>
          </a:xfrm>
        </p:spPr>
        <p:txBody>
          <a:bodyPr/>
          <a:lstStyle/>
          <a:p>
            <a:r>
              <a:rPr lang="en-US"/>
              <a:t>A redundancy group will consist of one virtual IP address and multiple virtual MAC addresses</a:t>
            </a:r>
          </a:p>
          <a:p>
            <a:r>
              <a:rPr lang="en-US"/>
              <a:t>Three main functions:</a:t>
            </a:r>
          </a:p>
          <a:p>
            <a:r>
              <a:rPr lang="en-US"/>
              <a:t>Active Virtual Gateway responds to all ARP requests with the designated virtual MAC address according to the load balancing algorithm.</a:t>
            </a:r>
          </a:p>
          <a:p>
            <a:r>
              <a:rPr lang="en-US"/>
              <a:t>Each member of the group monitors state of other member gateways. In the event of failure, a secondary virtual forwarder takes over for traffic destined to a virtual MAC impacted by the failure. </a:t>
            </a:r>
          </a:p>
          <a:p>
            <a:r>
              <a:rPr lang="en-US"/>
              <a:t>Default load balancing algorithm AVG uses to assign virtual mac to clients is round-robin. Others are host-dependent and Weighted.</a:t>
            </a:r>
          </a:p>
          <a:p>
            <a:r>
              <a:rPr lang="en-US"/>
              <a:t>Benefits: Simplified configuration, less administration, increased throughput in non-failure conditions.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C26E077-A224-434E-8873-EAFA3AF48459}" type="slidenum">
              <a:rPr lang="en-US"/>
              <a:pPr/>
              <a:t>13</a:t>
            </a:fld>
            <a:endParaRPr lang="en-US"/>
          </a:p>
        </p:txBody>
      </p:sp>
      <p:sp>
        <p:nvSpPr>
          <p:cNvPr id="523266" name="Rectangle 2"/>
          <p:cNvSpPr>
            <a:spLocks noGrp="1" noRot="1" noChangeAspect="1" noChangeArrowheads="1" noTextEdit="1"/>
          </p:cNvSpPr>
          <p:nvPr>
            <p:ph type="sldImg"/>
          </p:nvPr>
        </p:nvSpPr>
        <p:spPr>
          <a:xfrm>
            <a:off x="858798" y="241370"/>
            <a:ext cx="5200753" cy="3925753"/>
          </a:xfrm>
          <a:ln/>
        </p:spPr>
      </p:sp>
      <p:sp>
        <p:nvSpPr>
          <p:cNvPr id="523267" name="Rectangle 3"/>
          <p:cNvSpPr>
            <a:spLocks noGrp="1" noChangeArrowheads="1"/>
          </p:cNvSpPr>
          <p:nvPr>
            <p:ph type="body" idx="1"/>
          </p:nvPr>
        </p:nvSpPr>
        <p:spPr>
          <a:xfrm>
            <a:off x="396130" y="4305716"/>
            <a:ext cx="5988371" cy="4182695"/>
          </a:xfrm>
        </p:spPr>
        <p:txBody>
          <a:bodyPr/>
          <a:lstStyle/>
          <a:p>
            <a:r>
              <a:rPr lang="en-US"/>
              <a:t>These next few slides show some typical design where GLBP can be used.</a:t>
            </a:r>
          </a:p>
          <a:p>
            <a:r>
              <a:rPr lang="en-US"/>
              <a:t>Here you see a diagram of a typical campus with access and distribution layer. You could use GLBP in the layer 3 switches to load balance traffic from end stations on a common IP subnet. </a:t>
            </a:r>
          </a:p>
          <a:p>
            <a:r>
              <a:rPr lang="en-US"/>
              <a:t>All devices within a subnet could point to a common default gateway, 10.88.49.10.</a:t>
            </a:r>
          </a:p>
          <a:p>
            <a:r>
              <a:rPr lang="en-US"/>
              <a:t>Traffic would be handled by each layer-3 switch on a per-host basis.</a:t>
            </a:r>
          </a:p>
          <a:p>
            <a:r>
              <a:rPr lang="en-US">
                <a:solidFill>
                  <a:srgbClr val="FF0000"/>
                </a:solidFill>
              </a:rPr>
              <a:t>Tip: Set the layer-2 CAM entry aging time in distribution layer switches to the same duration as the ARP timeout. This will minimize any flooding of IP unicast traffic upon expiration for traffic that is never received for a given MAC.</a:t>
            </a:r>
          </a:p>
          <a:p>
            <a:pPr algn="ctr">
              <a:buFontTx/>
              <a:buNone/>
            </a:pPr>
            <a:r>
              <a:rPr lang="en-US"/>
              <a:t>set cam agingtime 1-1000 14400</a:t>
            </a:r>
          </a:p>
          <a:p>
            <a:pPr>
              <a:buFontTx/>
              <a:buNone/>
            </a:pPr>
            <a:r>
              <a:rPr lang="en-US"/>
              <a:t>Will set the time to 4 hours, same as default ARP cache timeout for MSFC</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1" y="1893888"/>
            <a:ext cx="12187767" cy="2449512"/>
          </a:xfrm>
          <a:prstGeom prst="rect">
            <a:avLst/>
          </a:prstGeom>
          <a:noFill/>
          <a:ln w="9525">
            <a:noFill/>
            <a:miter lim="800000"/>
            <a:headEnd/>
            <a:tailEnd/>
          </a:ln>
        </p:spPr>
      </p:pic>
      <p:sp>
        <p:nvSpPr>
          <p:cNvPr id="5" name="Rectangle 3"/>
          <p:cNvSpPr>
            <a:spLocks noChangeArrowheads="1"/>
          </p:cNvSpPr>
          <p:nvPr/>
        </p:nvSpPr>
        <p:spPr bwMode="auto">
          <a:xfrm>
            <a:off x="5998634" y="6670529"/>
            <a:ext cx="2041365" cy="190646"/>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6" name="Rectangle 4"/>
          <p:cNvSpPr>
            <a:spLocks noChangeArrowheads="1"/>
          </p:cNvSpPr>
          <p:nvPr/>
        </p:nvSpPr>
        <p:spPr bwMode="auto">
          <a:xfrm>
            <a:off x="9708947" y="6670529"/>
            <a:ext cx="656371" cy="190646"/>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7" name="Rectangle 6"/>
          <p:cNvSpPr>
            <a:spLocks noChangeArrowheads="1"/>
          </p:cNvSpPr>
          <p:nvPr/>
        </p:nvSpPr>
        <p:spPr bwMode="auto">
          <a:xfrm>
            <a:off x="11566372" y="6624363"/>
            <a:ext cx="322946" cy="236812"/>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438141CB-360E-40E9-9317-ACCA91F305FB}" type="slidenum">
              <a:rPr lang="en-US" sz="1000">
                <a:solidFill>
                  <a:srgbClr val="D3D3D3"/>
                </a:solidFill>
              </a:rPr>
              <a:pPr algn="r" defTabSz="814388">
                <a:lnSpc>
                  <a:spcPct val="100000"/>
                </a:lnSpc>
                <a:defRPr/>
              </a:pPr>
              <a:t>‹#›</a:t>
            </a:fld>
            <a:endParaRPr lang="en-US" sz="1000">
              <a:solidFill>
                <a:srgbClr val="D3D3D3"/>
              </a:solidFill>
            </a:endParaRPr>
          </a:p>
        </p:txBody>
      </p:sp>
      <p:pic>
        <p:nvPicPr>
          <p:cNvPr id="8" name="Picture 9" descr="Cisco_NewLogo"/>
          <p:cNvPicPr>
            <a:picLocks noChangeAspect="1" noChangeArrowheads="1"/>
          </p:cNvPicPr>
          <p:nvPr/>
        </p:nvPicPr>
        <p:blipFill>
          <a:blip r:embed="rId3"/>
          <a:srcRect/>
          <a:stretch>
            <a:fillRect/>
          </a:stretch>
        </p:blipFill>
        <p:spPr bwMode="auto">
          <a:xfrm>
            <a:off x="7310967" y="5940426"/>
            <a:ext cx="4472517" cy="474663"/>
          </a:xfrm>
          <a:prstGeom prst="rect">
            <a:avLst/>
          </a:prstGeom>
          <a:noFill/>
          <a:ln w="9525">
            <a:noFill/>
            <a:miter lim="800000"/>
            <a:headEnd/>
            <a:tailEnd/>
          </a:ln>
        </p:spPr>
      </p:pic>
      <p:pic>
        <p:nvPicPr>
          <p:cNvPr id="9" name="Picture 10" descr="Cisco"/>
          <p:cNvPicPr>
            <a:picLocks noChangeAspect="1" noChangeArrowheads="1"/>
          </p:cNvPicPr>
          <p:nvPr/>
        </p:nvPicPr>
        <p:blipFill>
          <a:blip r:embed="rId4"/>
          <a:srcRect/>
          <a:stretch>
            <a:fillRect/>
          </a:stretch>
        </p:blipFill>
        <p:spPr bwMode="auto">
          <a:xfrm>
            <a:off x="328085" y="119064"/>
            <a:ext cx="1562100" cy="904875"/>
          </a:xfrm>
          <a:prstGeom prst="rect">
            <a:avLst/>
          </a:prstGeom>
          <a:noFill/>
          <a:ln w="9525">
            <a:noFill/>
            <a:miter lim="800000"/>
            <a:headEnd/>
            <a:tailEnd/>
          </a:ln>
        </p:spPr>
      </p:pic>
      <p:sp>
        <p:nvSpPr>
          <p:cNvPr id="10" name="Rectangle 11"/>
          <p:cNvSpPr>
            <a:spLocks noChangeArrowheads="1"/>
          </p:cNvSpPr>
          <p:nvPr/>
        </p:nvSpPr>
        <p:spPr bwMode="auto">
          <a:xfrm>
            <a:off x="1" y="6621188"/>
            <a:ext cx="810259" cy="236812"/>
          </a:xfrm>
          <a:prstGeom prst="rect">
            <a:avLst/>
          </a:prstGeom>
          <a:noFill/>
          <a:ln w="9525">
            <a:noFill/>
            <a:miter lim="800000"/>
            <a:headEnd/>
            <a:tailEnd/>
          </a:ln>
          <a:effectLst/>
        </p:spPr>
        <p:txBody>
          <a:bodyPr wrap="none" lIns="82124" tIns="41061" rIns="82124" bIns="41061" anchor="b" anchorCtr="1">
            <a:spAutoFit/>
          </a:bodyPr>
          <a:lstStyle/>
          <a:p>
            <a:pPr defTabSz="814388">
              <a:defRPr/>
            </a:pPr>
            <a:r>
              <a:rPr lang="en-US" sz="1000"/>
              <a:t>Version 4.0</a:t>
            </a:r>
            <a:endParaRPr lang="en-US"/>
          </a:p>
        </p:txBody>
      </p:sp>
      <p:sp>
        <p:nvSpPr>
          <p:cNvPr id="1247239" name="Rectangle 7"/>
          <p:cNvSpPr>
            <a:spLocks noGrp="1" noChangeArrowheads="1"/>
          </p:cNvSpPr>
          <p:nvPr>
            <p:ph type="ctrTitle"/>
          </p:nvPr>
        </p:nvSpPr>
        <p:spPr bwMode="white">
          <a:xfrm>
            <a:off x="414867" y="2671763"/>
            <a:ext cx="5024967"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1247240" name="Rectangle 8"/>
          <p:cNvSpPr>
            <a:spLocks noGrp="1" noChangeArrowheads="1"/>
          </p:cNvSpPr>
          <p:nvPr>
            <p:ph type="subTitle" idx="1"/>
          </p:nvPr>
        </p:nvSpPr>
        <p:spPr>
          <a:xfrm>
            <a:off x="414867" y="4672013"/>
            <a:ext cx="5471584"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1234" y="627063"/>
            <a:ext cx="2713567" cy="4845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4185" y="627063"/>
            <a:ext cx="7943849" cy="4845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4184" y="627063"/>
            <a:ext cx="10860616"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74185" y="1900239"/>
            <a:ext cx="10587567" cy="3571875"/>
          </a:xfrm>
        </p:spPr>
        <p:txBody>
          <a:bodyPr/>
          <a:lstStyle/>
          <a:p>
            <a:pPr lvl="0"/>
            <a:r>
              <a:rPr lang="en-US" noProof="0" smtClean="0"/>
              <a:t>Click icon to add table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4185" y="1900239"/>
            <a:ext cx="5192183"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9567" y="1900239"/>
            <a:ext cx="5192184"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74184" y="627063"/>
            <a:ext cx="10860616"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246212" name="Rectangle 4"/>
          <p:cNvSpPr>
            <a:spLocks noChangeArrowheads="1"/>
          </p:cNvSpPr>
          <p:nvPr/>
        </p:nvSpPr>
        <p:spPr bwMode="auto">
          <a:xfrm>
            <a:off x="11566372" y="6624363"/>
            <a:ext cx="322946" cy="236812"/>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E7BB9300-B90A-4EB0-A3A2-013753D0DD77}" type="slidenum">
              <a:rPr lang="en-US" sz="1000">
                <a:solidFill>
                  <a:srgbClr val="D3D3D3"/>
                </a:solidFill>
              </a:rPr>
              <a:pPr algn="r" defTabSz="814388">
                <a:lnSpc>
                  <a:spcPct val="100000"/>
                </a:lnSpc>
                <a:defRPr/>
              </a:pPr>
              <a:t>‹#›</a:t>
            </a:fld>
            <a:endParaRPr lang="en-US" sz="1000">
              <a:solidFill>
                <a:srgbClr val="D3D3D3"/>
              </a:solidFill>
            </a:endParaRPr>
          </a:p>
        </p:txBody>
      </p:sp>
      <p:sp>
        <p:nvSpPr>
          <p:cNvPr id="1028" name="Rectangle 5"/>
          <p:cNvSpPr>
            <a:spLocks noGrp="1" noChangeArrowheads="1"/>
          </p:cNvSpPr>
          <p:nvPr>
            <p:ph type="body" idx="1"/>
          </p:nvPr>
        </p:nvSpPr>
        <p:spPr bwMode="auto">
          <a:xfrm>
            <a:off x="874185" y="1900239"/>
            <a:ext cx="10587567"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6" descr="PPt_TopBand_Artwork"/>
          <p:cNvPicPr>
            <a:picLocks noChangeAspect="1" noChangeArrowheads="1"/>
          </p:cNvPicPr>
          <p:nvPr/>
        </p:nvPicPr>
        <p:blipFill>
          <a:blip r:embed="rId14"/>
          <a:srcRect/>
          <a:stretch>
            <a:fillRect/>
          </a:stretch>
        </p:blipFill>
        <p:spPr bwMode="auto">
          <a:xfrm>
            <a:off x="1" y="0"/>
            <a:ext cx="12187767" cy="685800"/>
          </a:xfrm>
          <a:prstGeom prst="rect">
            <a:avLst/>
          </a:prstGeom>
          <a:noFill/>
          <a:ln w="9525">
            <a:noFill/>
            <a:miter lim="800000"/>
            <a:headEnd/>
            <a:tailEnd/>
          </a:ln>
        </p:spPr>
      </p:pic>
      <p:sp>
        <p:nvSpPr>
          <p:cNvPr id="1246215" name="Rectangle 7"/>
          <p:cNvSpPr>
            <a:spLocks noChangeArrowheads="1"/>
          </p:cNvSpPr>
          <p:nvPr/>
        </p:nvSpPr>
        <p:spPr bwMode="auto">
          <a:xfrm>
            <a:off x="5998634" y="6670529"/>
            <a:ext cx="2041365" cy="190646"/>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1246216" name="Rectangle 8"/>
          <p:cNvSpPr>
            <a:spLocks noChangeArrowheads="1"/>
          </p:cNvSpPr>
          <p:nvPr/>
        </p:nvSpPr>
        <p:spPr bwMode="auto">
          <a:xfrm>
            <a:off x="9708947" y="6670529"/>
            <a:ext cx="656371" cy="190646"/>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0.wmf"/><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8.wmf"/><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8.wmf"/><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8.wmf"/><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8.wmf"/><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57400"/>
            <a:ext cx="8229600" cy="1894362"/>
          </a:xfrm>
        </p:spPr>
        <p:txBody>
          <a:bodyPr/>
          <a:lstStyle/>
          <a:p>
            <a:r>
              <a:rPr lang="en-US" dirty="0" smtClean="0">
                <a:latin typeface="Verdana" pitchFamily="34" charset="0"/>
                <a:ea typeface="Verdana" pitchFamily="34" charset="0"/>
                <a:cs typeface="Verdana" pitchFamily="34" charset="0"/>
              </a:rPr>
              <a:t>CCNA</a:t>
            </a:r>
            <a:br>
              <a:rPr lang="en-US" dirty="0" smtClean="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(200-125)</a:t>
            </a:r>
            <a:endParaRPr lang="en-US" dirty="0">
              <a:latin typeface="Verdana" pitchFamily="34" charset="0"/>
              <a:ea typeface="Verdana" pitchFamily="34" charset="0"/>
              <a:cs typeface="Verdana" pitchFamily="34" charset="0"/>
            </a:endParaRPr>
          </a:p>
        </p:txBody>
      </p:sp>
      <p:sp>
        <p:nvSpPr>
          <p:cNvPr id="3" name="Subtitle 2"/>
          <p:cNvSpPr>
            <a:spLocks noGrp="1"/>
          </p:cNvSpPr>
          <p:nvPr>
            <p:ph type="subTitle" idx="1"/>
          </p:nvPr>
        </p:nvSpPr>
        <p:spPr>
          <a:xfrm>
            <a:off x="1016000" y="4343400"/>
            <a:ext cx="8229600" cy="1371600"/>
          </a:xfrm>
        </p:spPr>
        <p:txBody>
          <a:bodyPr>
            <a:normAutofit/>
          </a:bodyPr>
          <a:lstStyle/>
          <a:p>
            <a:r>
              <a:rPr lang="en-US" sz="2500" dirty="0" smtClean="0">
                <a:latin typeface="Verdana" pitchFamily="34" charset="0"/>
                <a:ea typeface="Verdana" pitchFamily="34" charset="0"/>
                <a:cs typeface="Verdana" pitchFamily="34" charset="0"/>
              </a:rPr>
              <a:t>High Availability and Redundancy</a:t>
            </a:r>
          </a:p>
          <a:p>
            <a:r>
              <a:rPr lang="en-US" sz="2500" dirty="0">
                <a:latin typeface="Verdana" pitchFamily="34" charset="0"/>
                <a:ea typeface="Verdana" pitchFamily="34" charset="0"/>
                <a:cs typeface="Verdana" pitchFamily="34" charset="0"/>
              </a:rPr>
              <a:t>	(</a:t>
            </a:r>
            <a:r>
              <a:rPr lang="en-US" sz="2500" dirty="0" smtClean="0">
                <a:latin typeface="Verdana" pitchFamily="34" charset="0"/>
                <a:ea typeface="Verdana" pitchFamily="34" charset="0"/>
                <a:cs typeface="Verdana" pitchFamily="34" charset="0"/>
              </a:rPr>
              <a:t>VRRP, GLBP)</a:t>
            </a:r>
          </a:p>
          <a:p>
            <a:endParaRPr lang="en-US" sz="2500" dirty="0">
              <a:latin typeface="Verdana" pitchFamily="34" charset="0"/>
              <a:ea typeface="Verdana" pitchFamily="34" charset="0"/>
              <a:cs typeface="Verdana" pitchFamily="34" charset="0"/>
            </a:endParaRPr>
          </a:p>
        </p:txBody>
      </p:sp>
      <p:sp>
        <p:nvSpPr>
          <p:cNvPr id="4" name="Text Box 4"/>
          <p:cNvSpPr txBox="1">
            <a:spLocks noChangeArrowheads="1"/>
          </p:cNvSpPr>
          <p:nvPr/>
        </p:nvSpPr>
        <p:spPr bwMode="auto">
          <a:xfrm>
            <a:off x="1524001" y="5463390"/>
            <a:ext cx="4127500" cy="1746248"/>
          </a:xfrm>
          <a:prstGeom prst="rect">
            <a:avLst/>
          </a:prstGeom>
          <a:noFill/>
          <a:ln w="9525">
            <a:noFill/>
            <a:round/>
            <a:headEnd/>
            <a:tailEnd/>
          </a:ln>
        </p:spPr>
        <p:txBody>
          <a:bodyPr lIns="90000" tIns="46800" rIns="90000" bIns="468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Instructor: </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r-PK" sz="1000" b="1" dirty="0" smtClean="0">
                <a:solidFill>
                  <a:srgbClr val="4D4D4D"/>
                </a:solidFill>
                <a:ea typeface="SimSun" pitchFamily="2" charset="-122"/>
              </a:rPr>
              <a:t>Muhammad Naeem</a:t>
            </a:r>
            <a:endParaRPr lang="en-US" sz="1000" b="1" dirty="0" smtClean="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(MSIT/RHCE/CCNP/CCNA/MCSE)</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Cell: 0345-5238281</a:t>
            </a:r>
            <a:endParaRPr lang="ur-PK"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E-Mail:  mna571@yahoo.com</a:t>
            </a:r>
            <a:endParaRPr lang="en-US" sz="1000" b="1" dirty="0">
              <a:solidFill>
                <a:srgbClr val="4D4D4D"/>
              </a:solidFill>
              <a:ea typeface="SimSun" pitchFamily="2" charset="-122"/>
            </a:endParaRP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4D4D4D"/>
                </a:solidFill>
                <a:ea typeface="SimSun" pitchFamily="2" charset="-122"/>
              </a:rPr>
              <a:t/>
            </a:r>
            <a:br>
              <a:rPr lang="en-GB" sz="1200" b="1" dirty="0">
                <a:solidFill>
                  <a:srgbClr val="4D4D4D"/>
                </a:solidFill>
                <a:ea typeface="SimSun" pitchFamily="2" charset="-122"/>
              </a:rPr>
            </a:br>
            <a:endParaRPr lang="en-GB" sz="1200" b="1" dirty="0">
              <a:solidFill>
                <a:srgbClr val="4D4D4D"/>
              </a:solidFill>
              <a:ea typeface="SimSun" pitchFamily="2" charset="-122"/>
            </a:endParaRPr>
          </a:p>
        </p:txBody>
      </p:sp>
    </p:spTree>
    <p:extLst>
      <p:ext uri="{BB962C8B-B14F-4D97-AF65-F5344CB8AC3E}">
        <p14:creationId xmlns:p14="http://schemas.microsoft.com/office/powerpoint/2010/main" val="1612514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a:t>GLBP Defined</a:t>
            </a:r>
          </a:p>
        </p:txBody>
      </p:sp>
      <p:sp>
        <p:nvSpPr>
          <p:cNvPr id="479235" name="Rectangle 3"/>
          <p:cNvSpPr>
            <a:spLocks noGrp="1" noChangeArrowheads="1"/>
          </p:cNvSpPr>
          <p:nvPr>
            <p:ph type="body" idx="1"/>
          </p:nvPr>
        </p:nvSpPr>
        <p:spPr/>
        <p:txBody>
          <a:bodyPr/>
          <a:lstStyle/>
          <a:p>
            <a:pPr>
              <a:lnSpc>
                <a:spcPct val="85000"/>
              </a:lnSpc>
            </a:pPr>
            <a:r>
              <a:rPr lang="en-US"/>
              <a:t>A group of routers function as one virtual router by sharing ONE virtual IP address but using </a:t>
            </a:r>
            <a:r>
              <a:rPr lang="en-US">
                <a:solidFill>
                  <a:schemeClr val="accent2"/>
                </a:solidFill>
              </a:rPr>
              <a:t>Multiple</a:t>
            </a:r>
            <a:r>
              <a:rPr lang="en-US"/>
              <a:t> virtual MAC addresses for traffic forwarding </a:t>
            </a:r>
          </a:p>
          <a:p>
            <a:pPr>
              <a:lnSpc>
                <a:spcPct val="85000"/>
              </a:lnSpc>
            </a:pPr>
            <a:r>
              <a:rPr lang="en-US"/>
              <a:t>Provides uplink load-balancing as well as first hop fail-over</a:t>
            </a:r>
          </a:p>
          <a:p>
            <a:pPr>
              <a:lnSpc>
                <a:spcPct val="85000"/>
              </a:lnSpc>
            </a:pPr>
            <a:r>
              <a:rPr lang="en-US"/>
              <a:t>IP Leadership feature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t>GLBP Requirements</a:t>
            </a:r>
          </a:p>
        </p:txBody>
      </p:sp>
      <p:sp>
        <p:nvSpPr>
          <p:cNvPr id="481283" name="Rectangle 3"/>
          <p:cNvSpPr>
            <a:spLocks noGrp="1" noChangeArrowheads="1"/>
          </p:cNvSpPr>
          <p:nvPr>
            <p:ph type="body" idx="1"/>
          </p:nvPr>
        </p:nvSpPr>
        <p:spPr>
          <a:xfrm>
            <a:off x="711201" y="1905000"/>
            <a:ext cx="10966451" cy="3886200"/>
          </a:xfrm>
        </p:spPr>
        <p:txBody>
          <a:bodyPr/>
          <a:lstStyle/>
          <a:p>
            <a:pPr>
              <a:lnSpc>
                <a:spcPct val="85000"/>
              </a:lnSpc>
            </a:pPr>
            <a:r>
              <a:rPr lang="en-US" sz="2400"/>
              <a:t>Allow traffic from a single common subnet to go through multiple redundant gateways using a single virtual IP address</a:t>
            </a:r>
          </a:p>
          <a:p>
            <a:pPr>
              <a:lnSpc>
                <a:spcPct val="85000"/>
              </a:lnSpc>
            </a:pPr>
            <a:r>
              <a:rPr lang="en-US" sz="2400"/>
              <a:t>Provide upstream load-balancing by utilizing the redundant up-links simultaneously</a:t>
            </a:r>
          </a:p>
          <a:p>
            <a:pPr>
              <a:lnSpc>
                <a:spcPct val="85000"/>
              </a:lnSpc>
            </a:pPr>
            <a:r>
              <a:rPr lang="en-US" sz="2400"/>
              <a:t>Eliminate the need to create multiple vLANs or manually divide clients for multiple gateway IP address assignment</a:t>
            </a:r>
          </a:p>
          <a:p>
            <a:pPr>
              <a:lnSpc>
                <a:spcPct val="85000"/>
              </a:lnSpc>
            </a:pPr>
            <a:r>
              <a:rPr lang="en-US" sz="2400"/>
              <a:t>Preserve the same level of first-hop failure recovery capability as provided by HSRP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t>First Hop Redundancy with GLBP</a:t>
            </a:r>
          </a:p>
        </p:txBody>
      </p:sp>
      <p:sp>
        <p:nvSpPr>
          <p:cNvPr id="520195" name="Rectangle 3"/>
          <p:cNvSpPr>
            <a:spLocks noChangeArrowheads="1"/>
          </p:cNvSpPr>
          <p:nvPr/>
        </p:nvSpPr>
        <p:spPr bwMode="auto">
          <a:xfrm>
            <a:off x="2980267" y="3341688"/>
            <a:ext cx="33867" cy="1041400"/>
          </a:xfrm>
          <a:prstGeom prst="rect">
            <a:avLst/>
          </a:prstGeom>
          <a:solidFill>
            <a:srgbClr val="000000"/>
          </a:solidFill>
          <a:ln w="9525">
            <a:noFill/>
            <a:miter lim="800000"/>
            <a:headEnd/>
            <a:tailEnd/>
          </a:ln>
        </p:spPr>
        <p:txBody>
          <a:bodyPr/>
          <a:lstStyle/>
          <a:p>
            <a:endParaRPr lang="en-US"/>
          </a:p>
        </p:txBody>
      </p:sp>
      <p:sp>
        <p:nvSpPr>
          <p:cNvPr id="520196" name="Rectangle 4"/>
          <p:cNvSpPr>
            <a:spLocks noChangeArrowheads="1"/>
          </p:cNvSpPr>
          <p:nvPr/>
        </p:nvSpPr>
        <p:spPr bwMode="auto">
          <a:xfrm>
            <a:off x="2065867" y="4179889"/>
            <a:ext cx="35984" cy="307975"/>
          </a:xfrm>
          <a:prstGeom prst="rect">
            <a:avLst/>
          </a:prstGeom>
          <a:solidFill>
            <a:srgbClr val="000000"/>
          </a:solidFill>
          <a:ln w="9525">
            <a:noFill/>
            <a:miter lim="800000"/>
            <a:headEnd/>
            <a:tailEnd/>
          </a:ln>
        </p:spPr>
        <p:txBody>
          <a:bodyPr/>
          <a:lstStyle/>
          <a:p>
            <a:endParaRPr lang="en-US"/>
          </a:p>
        </p:txBody>
      </p:sp>
      <p:sp>
        <p:nvSpPr>
          <p:cNvPr id="520197" name="Rectangle 5"/>
          <p:cNvSpPr>
            <a:spLocks noChangeArrowheads="1"/>
          </p:cNvSpPr>
          <p:nvPr/>
        </p:nvSpPr>
        <p:spPr bwMode="auto">
          <a:xfrm>
            <a:off x="2065867" y="4332289"/>
            <a:ext cx="7236884" cy="33337"/>
          </a:xfrm>
          <a:prstGeom prst="rect">
            <a:avLst/>
          </a:prstGeom>
          <a:solidFill>
            <a:srgbClr val="000000"/>
          </a:solidFill>
          <a:ln w="9525">
            <a:noFill/>
            <a:miter lim="800000"/>
            <a:headEnd/>
            <a:tailEnd/>
          </a:ln>
        </p:spPr>
        <p:txBody>
          <a:bodyPr/>
          <a:lstStyle/>
          <a:p>
            <a:endParaRPr lang="en-US"/>
          </a:p>
        </p:txBody>
      </p:sp>
      <p:sp>
        <p:nvSpPr>
          <p:cNvPr id="520198" name="Rectangle 6"/>
          <p:cNvSpPr>
            <a:spLocks noChangeArrowheads="1"/>
          </p:cNvSpPr>
          <p:nvPr/>
        </p:nvSpPr>
        <p:spPr bwMode="auto">
          <a:xfrm>
            <a:off x="8784167" y="2481264"/>
            <a:ext cx="1468967" cy="388937"/>
          </a:xfrm>
          <a:prstGeom prst="rect">
            <a:avLst/>
          </a:prstGeom>
          <a:noFill/>
          <a:ln w="9525">
            <a:noFill/>
            <a:miter lim="800000"/>
            <a:headEnd/>
            <a:tailEnd/>
          </a:ln>
        </p:spPr>
        <p:txBody>
          <a:bodyPr/>
          <a:lstStyle/>
          <a:p>
            <a:endParaRPr lang="en-US"/>
          </a:p>
        </p:txBody>
      </p:sp>
      <p:sp>
        <p:nvSpPr>
          <p:cNvPr id="520199" name="Rectangle 7"/>
          <p:cNvSpPr>
            <a:spLocks noChangeArrowheads="1"/>
          </p:cNvSpPr>
          <p:nvPr/>
        </p:nvSpPr>
        <p:spPr bwMode="auto">
          <a:xfrm>
            <a:off x="8915400" y="3200401"/>
            <a:ext cx="1712007" cy="261610"/>
          </a:xfrm>
          <a:prstGeom prst="rect">
            <a:avLst/>
          </a:prstGeom>
          <a:noFill/>
          <a:ln w="9525">
            <a:noFill/>
            <a:miter lim="800000"/>
            <a:headEnd/>
            <a:tailEnd/>
          </a:ln>
        </p:spPr>
        <p:txBody>
          <a:bodyPr wrap="none" lIns="0" tIns="0" rIns="0" bIns="0">
            <a:spAutoFit/>
          </a:bodyPr>
          <a:lstStyle/>
          <a:p>
            <a:pPr algn="ctr" eaLnBrk="0" hangingPunct="0"/>
            <a:r>
              <a:rPr lang="en-US" sz="1700" b="1">
                <a:solidFill>
                  <a:srgbClr val="000000"/>
                </a:solidFill>
                <a:latin typeface="Arial" charset="0"/>
              </a:rPr>
              <a:t>Gateway routers</a:t>
            </a:r>
            <a:endParaRPr lang="en-US" sz="1800" b="1"/>
          </a:p>
        </p:txBody>
      </p:sp>
      <p:sp>
        <p:nvSpPr>
          <p:cNvPr id="520200" name="Rectangle 8"/>
          <p:cNvSpPr>
            <a:spLocks noChangeArrowheads="1"/>
          </p:cNvSpPr>
          <p:nvPr/>
        </p:nvSpPr>
        <p:spPr bwMode="auto">
          <a:xfrm>
            <a:off x="8233833" y="3297238"/>
            <a:ext cx="33867" cy="1041400"/>
          </a:xfrm>
          <a:prstGeom prst="rect">
            <a:avLst/>
          </a:prstGeom>
          <a:solidFill>
            <a:srgbClr val="000000"/>
          </a:solidFill>
          <a:ln w="9525">
            <a:noFill/>
            <a:miter lim="800000"/>
            <a:headEnd/>
            <a:tailEnd/>
          </a:ln>
        </p:spPr>
        <p:txBody>
          <a:bodyPr/>
          <a:lstStyle/>
          <a:p>
            <a:endParaRPr lang="en-US"/>
          </a:p>
        </p:txBody>
      </p:sp>
      <p:sp>
        <p:nvSpPr>
          <p:cNvPr id="520201" name="Rectangle 9"/>
          <p:cNvSpPr>
            <a:spLocks noChangeArrowheads="1"/>
          </p:cNvSpPr>
          <p:nvPr/>
        </p:nvSpPr>
        <p:spPr bwMode="auto">
          <a:xfrm>
            <a:off x="5632451" y="3297238"/>
            <a:ext cx="33867" cy="1041400"/>
          </a:xfrm>
          <a:prstGeom prst="rect">
            <a:avLst/>
          </a:prstGeom>
          <a:solidFill>
            <a:srgbClr val="000000"/>
          </a:solidFill>
          <a:ln w="9525">
            <a:noFill/>
            <a:miter lim="800000"/>
            <a:headEnd/>
            <a:tailEnd/>
          </a:ln>
        </p:spPr>
        <p:txBody>
          <a:bodyPr/>
          <a:lstStyle/>
          <a:p>
            <a:endParaRPr lang="en-US"/>
          </a:p>
        </p:txBody>
      </p:sp>
      <p:sp>
        <p:nvSpPr>
          <p:cNvPr id="520202" name="Rectangle 10"/>
          <p:cNvSpPr>
            <a:spLocks noChangeArrowheads="1"/>
          </p:cNvSpPr>
          <p:nvPr/>
        </p:nvSpPr>
        <p:spPr bwMode="auto">
          <a:xfrm>
            <a:off x="6195484" y="4324351"/>
            <a:ext cx="35983" cy="879475"/>
          </a:xfrm>
          <a:prstGeom prst="rect">
            <a:avLst/>
          </a:prstGeom>
          <a:solidFill>
            <a:srgbClr val="000000"/>
          </a:solidFill>
          <a:ln w="9525">
            <a:noFill/>
            <a:miter lim="800000"/>
            <a:headEnd/>
            <a:tailEnd/>
          </a:ln>
        </p:spPr>
        <p:txBody>
          <a:bodyPr/>
          <a:lstStyle/>
          <a:p>
            <a:endParaRPr lang="en-US"/>
          </a:p>
        </p:txBody>
      </p:sp>
      <p:sp>
        <p:nvSpPr>
          <p:cNvPr id="520203" name="Rectangle 11"/>
          <p:cNvSpPr>
            <a:spLocks noChangeArrowheads="1"/>
          </p:cNvSpPr>
          <p:nvPr/>
        </p:nvSpPr>
        <p:spPr bwMode="auto">
          <a:xfrm>
            <a:off x="3515785" y="4324351"/>
            <a:ext cx="35983" cy="879475"/>
          </a:xfrm>
          <a:prstGeom prst="rect">
            <a:avLst/>
          </a:prstGeom>
          <a:solidFill>
            <a:srgbClr val="000000"/>
          </a:solidFill>
          <a:ln w="9525">
            <a:noFill/>
            <a:miter lim="800000"/>
            <a:headEnd/>
            <a:tailEnd/>
          </a:ln>
        </p:spPr>
        <p:txBody>
          <a:bodyPr/>
          <a:lstStyle/>
          <a:p>
            <a:endParaRPr lang="en-US"/>
          </a:p>
        </p:txBody>
      </p:sp>
      <p:sp>
        <p:nvSpPr>
          <p:cNvPr id="520204" name="Rectangle 12"/>
          <p:cNvSpPr>
            <a:spLocks noChangeArrowheads="1"/>
          </p:cNvSpPr>
          <p:nvPr/>
        </p:nvSpPr>
        <p:spPr bwMode="auto">
          <a:xfrm>
            <a:off x="8921751" y="4324351"/>
            <a:ext cx="33867" cy="879475"/>
          </a:xfrm>
          <a:prstGeom prst="rect">
            <a:avLst/>
          </a:prstGeom>
          <a:solidFill>
            <a:srgbClr val="000000"/>
          </a:solidFill>
          <a:ln w="9525">
            <a:noFill/>
            <a:miter lim="800000"/>
            <a:headEnd/>
            <a:tailEnd/>
          </a:ln>
        </p:spPr>
        <p:txBody>
          <a:bodyPr/>
          <a:lstStyle/>
          <a:p>
            <a:endParaRPr lang="en-US"/>
          </a:p>
        </p:txBody>
      </p:sp>
      <p:sp>
        <p:nvSpPr>
          <p:cNvPr id="520205" name="Rectangle 13"/>
          <p:cNvSpPr>
            <a:spLocks noChangeArrowheads="1"/>
          </p:cNvSpPr>
          <p:nvPr/>
        </p:nvSpPr>
        <p:spPr bwMode="auto">
          <a:xfrm>
            <a:off x="4768851" y="3200401"/>
            <a:ext cx="736600" cy="320675"/>
          </a:xfrm>
          <a:prstGeom prst="rect">
            <a:avLst/>
          </a:prstGeom>
          <a:noFill/>
          <a:ln w="9525">
            <a:noFill/>
            <a:miter lim="800000"/>
            <a:headEnd/>
            <a:tailEnd/>
          </a:ln>
        </p:spPr>
        <p:txBody>
          <a:bodyPr/>
          <a:lstStyle/>
          <a:p>
            <a:endParaRPr lang="en-US"/>
          </a:p>
        </p:txBody>
      </p:sp>
      <p:sp>
        <p:nvSpPr>
          <p:cNvPr id="520206" name="Rectangle 14"/>
          <p:cNvSpPr>
            <a:spLocks noChangeArrowheads="1"/>
          </p:cNvSpPr>
          <p:nvPr/>
        </p:nvSpPr>
        <p:spPr bwMode="auto">
          <a:xfrm>
            <a:off x="9154584" y="3200401"/>
            <a:ext cx="736600" cy="320675"/>
          </a:xfrm>
          <a:prstGeom prst="rect">
            <a:avLst/>
          </a:prstGeom>
          <a:noFill/>
          <a:ln w="9525">
            <a:noFill/>
            <a:miter lim="800000"/>
            <a:headEnd/>
            <a:tailEnd/>
          </a:ln>
        </p:spPr>
        <p:txBody>
          <a:bodyPr/>
          <a:lstStyle/>
          <a:p>
            <a:endParaRPr lang="en-US"/>
          </a:p>
        </p:txBody>
      </p:sp>
      <p:grpSp>
        <p:nvGrpSpPr>
          <p:cNvPr id="2" name="Group 15"/>
          <p:cNvGrpSpPr>
            <a:grpSpLocks/>
          </p:cNvGrpSpPr>
          <p:nvPr/>
        </p:nvGrpSpPr>
        <p:grpSpPr bwMode="auto">
          <a:xfrm>
            <a:off x="3153833" y="4940301"/>
            <a:ext cx="736600" cy="612775"/>
            <a:chOff x="1490" y="3112"/>
            <a:chExt cx="348" cy="386"/>
          </a:xfrm>
        </p:grpSpPr>
        <p:grpSp>
          <p:nvGrpSpPr>
            <p:cNvPr id="3" name="Group 16"/>
            <p:cNvGrpSpPr>
              <a:grpSpLocks/>
            </p:cNvGrpSpPr>
            <p:nvPr/>
          </p:nvGrpSpPr>
          <p:grpSpPr bwMode="auto">
            <a:xfrm>
              <a:off x="1495" y="3112"/>
              <a:ext cx="303" cy="386"/>
              <a:chOff x="903" y="2783"/>
              <a:chExt cx="303" cy="386"/>
            </a:xfrm>
          </p:grpSpPr>
          <p:sp>
            <p:nvSpPr>
              <p:cNvPr id="520209" name="Freeform 17"/>
              <p:cNvSpPr>
                <a:spLocks/>
              </p:cNvSpPr>
              <p:nvPr/>
            </p:nvSpPr>
            <p:spPr bwMode="auto">
              <a:xfrm>
                <a:off x="948" y="3021"/>
                <a:ext cx="258" cy="35"/>
              </a:xfrm>
              <a:custGeom>
                <a:avLst/>
                <a:gdLst/>
                <a:ahLst/>
                <a:cxnLst>
                  <a:cxn ang="0">
                    <a:pos x="0" y="35"/>
                  </a:cxn>
                  <a:cxn ang="0">
                    <a:pos x="31" y="0"/>
                  </a:cxn>
                  <a:cxn ang="0">
                    <a:pos x="258" y="0"/>
                  </a:cxn>
                  <a:cxn ang="0">
                    <a:pos x="228" y="35"/>
                  </a:cxn>
                  <a:cxn ang="0">
                    <a:pos x="0" y="35"/>
                  </a:cxn>
                </a:cxnLst>
                <a:rect l="0" t="0" r="r" b="b"/>
                <a:pathLst>
                  <a:path w="258" h="35">
                    <a:moveTo>
                      <a:pt x="0" y="35"/>
                    </a:moveTo>
                    <a:lnTo>
                      <a:pt x="31" y="0"/>
                    </a:lnTo>
                    <a:lnTo>
                      <a:pt x="258" y="0"/>
                    </a:lnTo>
                    <a:lnTo>
                      <a:pt x="228" y="35"/>
                    </a:lnTo>
                    <a:lnTo>
                      <a:pt x="0" y="35"/>
                    </a:lnTo>
                    <a:close/>
                  </a:path>
                </a:pathLst>
              </a:custGeom>
              <a:solidFill>
                <a:srgbClr val="C9C9B6"/>
              </a:solidFill>
              <a:ln w="9525">
                <a:noFill/>
                <a:round/>
                <a:headEnd/>
                <a:tailEnd/>
              </a:ln>
            </p:spPr>
            <p:txBody>
              <a:bodyPr/>
              <a:lstStyle/>
              <a:p>
                <a:endParaRPr lang="en-US"/>
              </a:p>
            </p:txBody>
          </p:sp>
          <p:sp>
            <p:nvSpPr>
              <p:cNvPr id="520210" name="Freeform 18"/>
              <p:cNvSpPr>
                <a:spLocks/>
              </p:cNvSpPr>
              <p:nvPr/>
            </p:nvSpPr>
            <p:spPr bwMode="auto">
              <a:xfrm>
                <a:off x="948" y="3021"/>
                <a:ext cx="258" cy="35"/>
              </a:xfrm>
              <a:custGeom>
                <a:avLst/>
                <a:gdLst/>
                <a:ahLst/>
                <a:cxnLst>
                  <a:cxn ang="0">
                    <a:pos x="0" y="35"/>
                  </a:cxn>
                  <a:cxn ang="0">
                    <a:pos x="31" y="0"/>
                  </a:cxn>
                  <a:cxn ang="0">
                    <a:pos x="258" y="0"/>
                  </a:cxn>
                  <a:cxn ang="0">
                    <a:pos x="228" y="35"/>
                  </a:cxn>
                  <a:cxn ang="0">
                    <a:pos x="0" y="35"/>
                  </a:cxn>
                </a:cxnLst>
                <a:rect l="0" t="0" r="r" b="b"/>
                <a:pathLst>
                  <a:path w="258" h="35">
                    <a:moveTo>
                      <a:pt x="0" y="35"/>
                    </a:moveTo>
                    <a:lnTo>
                      <a:pt x="31" y="0"/>
                    </a:lnTo>
                    <a:lnTo>
                      <a:pt x="258" y="0"/>
                    </a:lnTo>
                    <a:lnTo>
                      <a:pt x="228" y="35"/>
                    </a:lnTo>
                    <a:lnTo>
                      <a:pt x="0" y="35"/>
                    </a:lnTo>
                    <a:close/>
                  </a:path>
                </a:pathLst>
              </a:custGeom>
              <a:solidFill>
                <a:srgbClr val="808080"/>
              </a:solidFill>
              <a:ln w="6350">
                <a:solidFill>
                  <a:srgbClr val="494936"/>
                </a:solidFill>
                <a:prstDash val="solid"/>
                <a:round/>
                <a:headEnd/>
                <a:tailEnd/>
              </a:ln>
            </p:spPr>
            <p:txBody>
              <a:bodyPr/>
              <a:lstStyle/>
              <a:p>
                <a:endParaRPr lang="en-US"/>
              </a:p>
            </p:txBody>
          </p:sp>
          <p:sp>
            <p:nvSpPr>
              <p:cNvPr id="520211" name="Rectangle 19"/>
              <p:cNvSpPr>
                <a:spLocks noChangeArrowheads="1"/>
              </p:cNvSpPr>
              <p:nvPr/>
            </p:nvSpPr>
            <p:spPr bwMode="auto">
              <a:xfrm>
                <a:off x="948" y="3058"/>
                <a:ext cx="228" cy="53"/>
              </a:xfrm>
              <a:prstGeom prst="rect">
                <a:avLst/>
              </a:prstGeom>
              <a:solidFill>
                <a:srgbClr val="B7B79D"/>
              </a:solidFill>
              <a:ln w="9525">
                <a:noFill/>
                <a:miter lim="800000"/>
                <a:headEnd/>
                <a:tailEnd/>
              </a:ln>
            </p:spPr>
            <p:txBody>
              <a:bodyPr/>
              <a:lstStyle/>
              <a:p>
                <a:endParaRPr lang="en-US"/>
              </a:p>
            </p:txBody>
          </p:sp>
          <p:sp>
            <p:nvSpPr>
              <p:cNvPr id="520212" name="Rectangle 20"/>
              <p:cNvSpPr>
                <a:spLocks noChangeArrowheads="1"/>
              </p:cNvSpPr>
              <p:nvPr/>
            </p:nvSpPr>
            <p:spPr bwMode="auto">
              <a:xfrm>
                <a:off x="950" y="3060"/>
                <a:ext cx="226" cy="51"/>
              </a:xfrm>
              <a:prstGeom prst="rect">
                <a:avLst/>
              </a:prstGeom>
              <a:solidFill>
                <a:srgbClr val="B2B2B2"/>
              </a:solidFill>
              <a:ln w="6350">
                <a:solidFill>
                  <a:srgbClr val="494936"/>
                </a:solidFill>
                <a:miter lim="800000"/>
                <a:headEnd/>
                <a:tailEnd/>
              </a:ln>
            </p:spPr>
            <p:txBody>
              <a:bodyPr/>
              <a:lstStyle/>
              <a:p>
                <a:endParaRPr lang="en-US"/>
              </a:p>
            </p:txBody>
          </p:sp>
          <p:sp>
            <p:nvSpPr>
              <p:cNvPr id="520213" name="Freeform 21"/>
              <p:cNvSpPr>
                <a:spLocks/>
              </p:cNvSpPr>
              <p:nvPr/>
            </p:nvSpPr>
            <p:spPr bwMode="auto">
              <a:xfrm>
                <a:off x="1176" y="3021"/>
                <a:ext cx="30" cy="90"/>
              </a:xfrm>
              <a:custGeom>
                <a:avLst/>
                <a:gdLst/>
                <a:ahLst/>
                <a:cxnLst>
                  <a:cxn ang="0">
                    <a:pos x="0" y="90"/>
                  </a:cxn>
                  <a:cxn ang="0">
                    <a:pos x="30" y="51"/>
                  </a:cxn>
                  <a:cxn ang="0">
                    <a:pos x="30" y="0"/>
                  </a:cxn>
                  <a:cxn ang="0">
                    <a:pos x="0" y="37"/>
                  </a:cxn>
                  <a:cxn ang="0">
                    <a:pos x="0" y="90"/>
                  </a:cxn>
                </a:cxnLst>
                <a:rect l="0" t="0" r="r" b="b"/>
                <a:pathLst>
                  <a:path w="30" h="90">
                    <a:moveTo>
                      <a:pt x="0" y="90"/>
                    </a:moveTo>
                    <a:lnTo>
                      <a:pt x="30" y="51"/>
                    </a:lnTo>
                    <a:lnTo>
                      <a:pt x="30" y="0"/>
                    </a:lnTo>
                    <a:lnTo>
                      <a:pt x="0" y="37"/>
                    </a:lnTo>
                    <a:lnTo>
                      <a:pt x="0" y="90"/>
                    </a:lnTo>
                    <a:close/>
                  </a:path>
                </a:pathLst>
              </a:custGeom>
              <a:solidFill>
                <a:srgbClr val="7A7A5A"/>
              </a:solidFill>
              <a:ln w="9525">
                <a:noFill/>
                <a:round/>
                <a:headEnd/>
                <a:tailEnd/>
              </a:ln>
            </p:spPr>
            <p:txBody>
              <a:bodyPr/>
              <a:lstStyle/>
              <a:p>
                <a:endParaRPr lang="en-US"/>
              </a:p>
            </p:txBody>
          </p:sp>
          <p:sp>
            <p:nvSpPr>
              <p:cNvPr id="520214" name="Freeform 22"/>
              <p:cNvSpPr>
                <a:spLocks/>
              </p:cNvSpPr>
              <p:nvPr/>
            </p:nvSpPr>
            <p:spPr bwMode="auto">
              <a:xfrm>
                <a:off x="1176" y="3021"/>
                <a:ext cx="30" cy="90"/>
              </a:xfrm>
              <a:custGeom>
                <a:avLst/>
                <a:gdLst/>
                <a:ahLst/>
                <a:cxnLst>
                  <a:cxn ang="0">
                    <a:pos x="0" y="90"/>
                  </a:cxn>
                  <a:cxn ang="0">
                    <a:pos x="30" y="51"/>
                  </a:cxn>
                  <a:cxn ang="0">
                    <a:pos x="30" y="0"/>
                  </a:cxn>
                  <a:cxn ang="0">
                    <a:pos x="0" y="37"/>
                  </a:cxn>
                  <a:cxn ang="0">
                    <a:pos x="0" y="90"/>
                  </a:cxn>
                </a:cxnLst>
                <a:rect l="0" t="0" r="r" b="b"/>
                <a:pathLst>
                  <a:path w="30" h="90">
                    <a:moveTo>
                      <a:pt x="0" y="90"/>
                    </a:moveTo>
                    <a:lnTo>
                      <a:pt x="30" y="51"/>
                    </a:lnTo>
                    <a:lnTo>
                      <a:pt x="30" y="0"/>
                    </a:lnTo>
                    <a:lnTo>
                      <a:pt x="0" y="37"/>
                    </a:lnTo>
                    <a:lnTo>
                      <a:pt x="0" y="90"/>
                    </a:lnTo>
                    <a:close/>
                  </a:path>
                </a:pathLst>
              </a:custGeom>
              <a:solidFill>
                <a:srgbClr val="808080"/>
              </a:solidFill>
              <a:ln w="6350">
                <a:solidFill>
                  <a:srgbClr val="494936"/>
                </a:solidFill>
                <a:prstDash val="solid"/>
                <a:round/>
                <a:headEnd/>
                <a:tailEnd/>
              </a:ln>
            </p:spPr>
            <p:txBody>
              <a:bodyPr/>
              <a:lstStyle/>
              <a:p>
                <a:endParaRPr lang="en-US"/>
              </a:p>
            </p:txBody>
          </p:sp>
          <p:sp>
            <p:nvSpPr>
              <p:cNvPr id="520215" name="Freeform 23"/>
              <p:cNvSpPr>
                <a:spLocks/>
              </p:cNvSpPr>
              <p:nvPr/>
            </p:nvSpPr>
            <p:spPr bwMode="auto">
              <a:xfrm>
                <a:off x="956" y="3021"/>
                <a:ext cx="245" cy="28"/>
              </a:xfrm>
              <a:custGeom>
                <a:avLst/>
                <a:gdLst/>
                <a:ahLst/>
                <a:cxnLst>
                  <a:cxn ang="0">
                    <a:pos x="0" y="28"/>
                  </a:cxn>
                  <a:cxn ang="0">
                    <a:pos x="23" y="0"/>
                  </a:cxn>
                  <a:cxn ang="0">
                    <a:pos x="245" y="0"/>
                  </a:cxn>
                  <a:cxn ang="0">
                    <a:pos x="222" y="28"/>
                  </a:cxn>
                  <a:cxn ang="0">
                    <a:pos x="0" y="28"/>
                  </a:cxn>
                </a:cxnLst>
                <a:rect l="0" t="0" r="r" b="b"/>
                <a:pathLst>
                  <a:path w="245" h="28">
                    <a:moveTo>
                      <a:pt x="0" y="28"/>
                    </a:moveTo>
                    <a:lnTo>
                      <a:pt x="23" y="0"/>
                    </a:lnTo>
                    <a:lnTo>
                      <a:pt x="245" y="0"/>
                    </a:lnTo>
                    <a:lnTo>
                      <a:pt x="222" y="28"/>
                    </a:lnTo>
                    <a:lnTo>
                      <a:pt x="0" y="28"/>
                    </a:lnTo>
                    <a:close/>
                  </a:path>
                </a:pathLst>
              </a:custGeom>
              <a:solidFill>
                <a:srgbClr val="000000"/>
              </a:solidFill>
              <a:ln w="9525">
                <a:noFill/>
                <a:round/>
                <a:headEnd/>
                <a:tailEnd/>
              </a:ln>
            </p:spPr>
            <p:txBody>
              <a:bodyPr/>
              <a:lstStyle/>
              <a:p>
                <a:endParaRPr lang="en-US"/>
              </a:p>
            </p:txBody>
          </p:sp>
          <p:sp>
            <p:nvSpPr>
              <p:cNvPr id="520216" name="Freeform 24"/>
              <p:cNvSpPr>
                <a:spLocks/>
              </p:cNvSpPr>
              <p:nvPr/>
            </p:nvSpPr>
            <p:spPr bwMode="auto">
              <a:xfrm>
                <a:off x="956" y="3021"/>
                <a:ext cx="245" cy="28"/>
              </a:xfrm>
              <a:custGeom>
                <a:avLst/>
                <a:gdLst/>
                <a:ahLst/>
                <a:cxnLst>
                  <a:cxn ang="0">
                    <a:pos x="0" y="28"/>
                  </a:cxn>
                  <a:cxn ang="0">
                    <a:pos x="23" y="0"/>
                  </a:cxn>
                  <a:cxn ang="0">
                    <a:pos x="245" y="0"/>
                  </a:cxn>
                  <a:cxn ang="0">
                    <a:pos x="222" y="28"/>
                  </a:cxn>
                  <a:cxn ang="0">
                    <a:pos x="0" y="28"/>
                  </a:cxn>
                </a:cxnLst>
                <a:rect l="0" t="0" r="r" b="b"/>
                <a:pathLst>
                  <a:path w="245" h="28">
                    <a:moveTo>
                      <a:pt x="0" y="28"/>
                    </a:moveTo>
                    <a:lnTo>
                      <a:pt x="23" y="0"/>
                    </a:lnTo>
                    <a:lnTo>
                      <a:pt x="245" y="0"/>
                    </a:lnTo>
                    <a:lnTo>
                      <a:pt x="222" y="28"/>
                    </a:lnTo>
                    <a:lnTo>
                      <a:pt x="0" y="28"/>
                    </a:lnTo>
                    <a:close/>
                  </a:path>
                </a:pathLst>
              </a:custGeom>
              <a:solidFill>
                <a:srgbClr val="000000"/>
              </a:solidFill>
              <a:ln w="6350">
                <a:solidFill>
                  <a:srgbClr val="000000"/>
                </a:solidFill>
                <a:prstDash val="solid"/>
                <a:round/>
                <a:headEnd/>
                <a:tailEnd/>
              </a:ln>
            </p:spPr>
            <p:txBody>
              <a:bodyPr/>
              <a:lstStyle/>
              <a:p>
                <a:endParaRPr lang="en-US"/>
              </a:p>
            </p:txBody>
          </p:sp>
          <p:sp>
            <p:nvSpPr>
              <p:cNvPr id="520217" name="Freeform 25"/>
              <p:cNvSpPr>
                <a:spLocks/>
              </p:cNvSpPr>
              <p:nvPr/>
            </p:nvSpPr>
            <p:spPr bwMode="auto">
              <a:xfrm>
                <a:off x="948" y="2783"/>
                <a:ext cx="253" cy="30"/>
              </a:xfrm>
              <a:custGeom>
                <a:avLst/>
                <a:gdLst/>
                <a:ahLst/>
                <a:cxnLst>
                  <a:cxn ang="0">
                    <a:pos x="0" y="30"/>
                  </a:cxn>
                  <a:cxn ang="0">
                    <a:pos x="26" y="0"/>
                  </a:cxn>
                  <a:cxn ang="0">
                    <a:pos x="253" y="0"/>
                  </a:cxn>
                  <a:cxn ang="0">
                    <a:pos x="228" y="30"/>
                  </a:cxn>
                  <a:cxn ang="0">
                    <a:pos x="0" y="30"/>
                  </a:cxn>
                </a:cxnLst>
                <a:rect l="0" t="0" r="r" b="b"/>
                <a:pathLst>
                  <a:path w="253" h="30">
                    <a:moveTo>
                      <a:pt x="0" y="30"/>
                    </a:moveTo>
                    <a:lnTo>
                      <a:pt x="26" y="0"/>
                    </a:lnTo>
                    <a:lnTo>
                      <a:pt x="253" y="0"/>
                    </a:lnTo>
                    <a:lnTo>
                      <a:pt x="228" y="30"/>
                    </a:lnTo>
                    <a:lnTo>
                      <a:pt x="0" y="30"/>
                    </a:lnTo>
                    <a:close/>
                  </a:path>
                </a:pathLst>
              </a:custGeom>
              <a:solidFill>
                <a:srgbClr val="C9C9B6"/>
              </a:solidFill>
              <a:ln w="9525">
                <a:noFill/>
                <a:round/>
                <a:headEnd/>
                <a:tailEnd/>
              </a:ln>
            </p:spPr>
            <p:txBody>
              <a:bodyPr/>
              <a:lstStyle/>
              <a:p>
                <a:endParaRPr lang="en-US"/>
              </a:p>
            </p:txBody>
          </p:sp>
          <p:sp>
            <p:nvSpPr>
              <p:cNvPr id="520218" name="Freeform 26"/>
              <p:cNvSpPr>
                <a:spLocks/>
              </p:cNvSpPr>
              <p:nvPr/>
            </p:nvSpPr>
            <p:spPr bwMode="auto">
              <a:xfrm>
                <a:off x="948" y="2783"/>
                <a:ext cx="253" cy="30"/>
              </a:xfrm>
              <a:custGeom>
                <a:avLst/>
                <a:gdLst/>
                <a:ahLst/>
                <a:cxnLst>
                  <a:cxn ang="0">
                    <a:pos x="0" y="30"/>
                  </a:cxn>
                  <a:cxn ang="0">
                    <a:pos x="26" y="0"/>
                  </a:cxn>
                  <a:cxn ang="0">
                    <a:pos x="253" y="0"/>
                  </a:cxn>
                  <a:cxn ang="0">
                    <a:pos x="228" y="30"/>
                  </a:cxn>
                  <a:cxn ang="0">
                    <a:pos x="0" y="30"/>
                  </a:cxn>
                </a:cxnLst>
                <a:rect l="0" t="0" r="r" b="b"/>
                <a:pathLst>
                  <a:path w="253" h="30">
                    <a:moveTo>
                      <a:pt x="0" y="30"/>
                    </a:moveTo>
                    <a:lnTo>
                      <a:pt x="26" y="0"/>
                    </a:lnTo>
                    <a:lnTo>
                      <a:pt x="253" y="0"/>
                    </a:lnTo>
                    <a:lnTo>
                      <a:pt x="228" y="30"/>
                    </a:lnTo>
                    <a:lnTo>
                      <a:pt x="0" y="30"/>
                    </a:lnTo>
                    <a:close/>
                  </a:path>
                </a:pathLst>
              </a:custGeom>
              <a:solidFill>
                <a:srgbClr val="808080"/>
              </a:solidFill>
              <a:ln w="6350">
                <a:solidFill>
                  <a:srgbClr val="494936"/>
                </a:solidFill>
                <a:prstDash val="solid"/>
                <a:round/>
                <a:headEnd/>
                <a:tailEnd/>
              </a:ln>
            </p:spPr>
            <p:txBody>
              <a:bodyPr/>
              <a:lstStyle/>
              <a:p>
                <a:endParaRPr lang="en-US"/>
              </a:p>
            </p:txBody>
          </p:sp>
          <p:sp>
            <p:nvSpPr>
              <p:cNvPr id="520219" name="Rectangle 27"/>
              <p:cNvSpPr>
                <a:spLocks noChangeArrowheads="1"/>
              </p:cNvSpPr>
              <p:nvPr/>
            </p:nvSpPr>
            <p:spPr bwMode="auto">
              <a:xfrm>
                <a:off x="950" y="2815"/>
                <a:ext cx="227" cy="229"/>
              </a:xfrm>
              <a:prstGeom prst="rect">
                <a:avLst/>
              </a:prstGeom>
              <a:solidFill>
                <a:srgbClr val="B2B2B2"/>
              </a:solidFill>
              <a:ln w="6350">
                <a:solidFill>
                  <a:srgbClr val="494936"/>
                </a:solidFill>
                <a:miter lim="800000"/>
                <a:headEnd/>
                <a:tailEnd/>
              </a:ln>
            </p:spPr>
            <p:txBody>
              <a:bodyPr/>
              <a:lstStyle/>
              <a:p>
                <a:endParaRPr lang="en-US"/>
              </a:p>
            </p:txBody>
          </p:sp>
          <p:sp>
            <p:nvSpPr>
              <p:cNvPr id="520220" name="Rectangle 28"/>
              <p:cNvSpPr>
                <a:spLocks noChangeArrowheads="1"/>
              </p:cNvSpPr>
              <p:nvPr/>
            </p:nvSpPr>
            <p:spPr bwMode="auto">
              <a:xfrm>
                <a:off x="970" y="2845"/>
                <a:ext cx="187" cy="176"/>
              </a:xfrm>
              <a:prstGeom prst="rect">
                <a:avLst/>
              </a:prstGeom>
              <a:solidFill>
                <a:srgbClr val="B2B2B2"/>
              </a:solidFill>
              <a:ln w="6350">
                <a:solidFill>
                  <a:srgbClr val="494936"/>
                </a:solidFill>
                <a:miter lim="800000"/>
                <a:headEnd/>
                <a:tailEnd/>
              </a:ln>
            </p:spPr>
            <p:txBody>
              <a:bodyPr/>
              <a:lstStyle/>
              <a:p>
                <a:endParaRPr lang="en-US"/>
              </a:p>
            </p:txBody>
          </p:sp>
          <p:sp>
            <p:nvSpPr>
              <p:cNvPr id="520221" name="Freeform 29"/>
              <p:cNvSpPr>
                <a:spLocks/>
              </p:cNvSpPr>
              <p:nvPr/>
            </p:nvSpPr>
            <p:spPr bwMode="auto">
              <a:xfrm>
                <a:off x="1176" y="2783"/>
                <a:ext cx="25" cy="259"/>
              </a:xfrm>
              <a:custGeom>
                <a:avLst/>
                <a:gdLst/>
                <a:ahLst/>
                <a:cxnLst>
                  <a:cxn ang="0">
                    <a:pos x="0" y="259"/>
                  </a:cxn>
                  <a:cxn ang="0">
                    <a:pos x="25" y="229"/>
                  </a:cxn>
                  <a:cxn ang="0">
                    <a:pos x="25" y="0"/>
                  </a:cxn>
                  <a:cxn ang="0">
                    <a:pos x="0" y="30"/>
                  </a:cxn>
                  <a:cxn ang="0">
                    <a:pos x="0" y="259"/>
                  </a:cxn>
                </a:cxnLst>
                <a:rect l="0" t="0" r="r" b="b"/>
                <a:pathLst>
                  <a:path w="25" h="259">
                    <a:moveTo>
                      <a:pt x="0" y="259"/>
                    </a:moveTo>
                    <a:lnTo>
                      <a:pt x="25" y="229"/>
                    </a:lnTo>
                    <a:lnTo>
                      <a:pt x="25" y="0"/>
                    </a:lnTo>
                    <a:lnTo>
                      <a:pt x="0" y="30"/>
                    </a:lnTo>
                    <a:lnTo>
                      <a:pt x="0" y="259"/>
                    </a:lnTo>
                    <a:close/>
                  </a:path>
                </a:pathLst>
              </a:custGeom>
              <a:solidFill>
                <a:srgbClr val="7A7A5A"/>
              </a:solidFill>
              <a:ln w="9525">
                <a:noFill/>
                <a:round/>
                <a:headEnd/>
                <a:tailEnd/>
              </a:ln>
            </p:spPr>
            <p:txBody>
              <a:bodyPr/>
              <a:lstStyle/>
              <a:p>
                <a:endParaRPr lang="en-US"/>
              </a:p>
            </p:txBody>
          </p:sp>
          <p:sp>
            <p:nvSpPr>
              <p:cNvPr id="520222" name="Freeform 30"/>
              <p:cNvSpPr>
                <a:spLocks/>
              </p:cNvSpPr>
              <p:nvPr/>
            </p:nvSpPr>
            <p:spPr bwMode="auto">
              <a:xfrm>
                <a:off x="1176" y="2783"/>
                <a:ext cx="25" cy="259"/>
              </a:xfrm>
              <a:custGeom>
                <a:avLst/>
                <a:gdLst/>
                <a:ahLst/>
                <a:cxnLst>
                  <a:cxn ang="0">
                    <a:pos x="0" y="259"/>
                  </a:cxn>
                  <a:cxn ang="0">
                    <a:pos x="25" y="229"/>
                  </a:cxn>
                  <a:cxn ang="0">
                    <a:pos x="25" y="0"/>
                  </a:cxn>
                  <a:cxn ang="0">
                    <a:pos x="0" y="30"/>
                  </a:cxn>
                  <a:cxn ang="0">
                    <a:pos x="0" y="259"/>
                  </a:cxn>
                </a:cxnLst>
                <a:rect l="0" t="0" r="r" b="b"/>
                <a:pathLst>
                  <a:path w="25" h="259">
                    <a:moveTo>
                      <a:pt x="0" y="259"/>
                    </a:moveTo>
                    <a:lnTo>
                      <a:pt x="25" y="229"/>
                    </a:lnTo>
                    <a:lnTo>
                      <a:pt x="25" y="0"/>
                    </a:lnTo>
                    <a:lnTo>
                      <a:pt x="0" y="30"/>
                    </a:lnTo>
                    <a:lnTo>
                      <a:pt x="0" y="259"/>
                    </a:lnTo>
                    <a:close/>
                  </a:path>
                </a:pathLst>
              </a:custGeom>
              <a:solidFill>
                <a:srgbClr val="808080"/>
              </a:solidFill>
              <a:ln w="6350">
                <a:solidFill>
                  <a:srgbClr val="494936"/>
                </a:solidFill>
                <a:prstDash val="solid"/>
                <a:round/>
                <a:headEnd/>
                <a:tailEnd/>
              </a:ln>
            </p:spPr>
            <p:txBody>
              <a:bodyPr/>
              <a:lstStyle/>
              <a:p>
                <a:endParaRPr lang="en-US"/>
              </a:p>
            </p:txBody>
          </p:sp>
          <p:sp>
            <p:nvSpPr>
              <p:cNvPr id="520223" name="Freeform 31"/>
              <p:cNvSpPr>
                <a:spLocks/>
              </p:cNvSpPr>
              <p:nvPr/>
            </p:nvSpPr>
            <p:spPr bwMode="auto">
              <a:xfrm>
                <a:off x="903" y="3102"/>
                <a:ext cx="284" cy="55"/>
              </a:xfrm>
              <a:custGeom>
                <a:avLst/>
                <a:gdLst/>
                <a:ahLst/>
                <a:cxnLst>
                  <a:cxn ang="0">
                    <a:pos x="0" y="55"/>
                  </a:cxn>
                  <a:cxn ang="0">
                    <a:pos x="36" y="0"/>
                  </a:cxn>
                  <a:cxn ang="0">
                    <a:pos x="284" y="0"/>
                  </a:cxn>
                  <a:cxn ang="0">
                    <a:pos x="247" y="55"/>
                  </a:cxn>
                  <a:cxn ang="0">
                    <a:pos x="0" y="55"/>
                  </a:cxn>
                </a:cxnLst>
                <a:rect l="0" t="0" r="r" b="b"/>
                <a:pathLst>
                  <a:path w="284" h="55">
                    <a:moveTo>
                      <a:pt x="0" y="55"/>
                    </a:moveTo>
                    <a:lnTo>
                      <a:pt x="36" y="0"/>
                    </a:lnTo>
                    <a:lnTo>
                      <a:pt x="284" y="0"/>
                    </a:lnTo>
                    <a:lnTo>
                      <a:pt x="247" y="55"/>
                    </a:lnTo>
                    <a:lnTo>
                      <a:pt x="0" y="55"/>
                    </a:lnTo>
                    <a:close/>
                  </a:path>
                </a:pathLst>
              </a:custGeom>
              <a:solidFill>
                <a:srgbClr val="C9C9B6"/>
              </a:solidFill>
              <a:ln w="9525">
                <a:noFill/>
                <a:round/>
                <a:headEnd/>
                <a:tailEnd/>
              </a:ln>
            </p:spPr>
            <p:txBody>
              <a:bodyPr/>
              <a:lstStyle/>
              <a:p>
                <a:endParaRPr lang="en-US"/>
              </a:p>
            </p:txBody>
          </p:sp>
          <p:sp>
            <p:nvSpPr>
              <p:cNvPr id="520224" name="Freeform 32"/>
              <p:cNvSpPr>
                <a:spLocks/>
              </p:cNvSpPr>
              <p:nvPr/>
            </p:nvSpPr>
            <p:spPr bwMode="auto">
              <a:xfrm>
                <a:off x="903" y="3102"/>
                <a:ext cx="284" cy="55"/>
              </a:xfrm>
              <a:custGeom>
                <a:avLst/>
                <a:gdLst/>
                <a:ahLst/>
                <a:cxnLst>
                  <a:cxn ang="0">
                    <a:pos x="0" y="55"/>
                  </a:cxn>
                  <a:cxn ang="0">
                    <a:pos x="36" y="0"/>
                  </a:cxn>
                  <a:cxn ang="0">
                    <a:pos x="284" y="0"/>
                  </a:cxn>
                  <a:cxn ang="0">
                    <a:pos x="247" y="55"/>
                  </a:cxn>
                  <a:cxn ang="0">
                    <a:pos x="0" y="55"/>
                  </a:cxn>
                </a:cxnLst>
                <a:rect l="0" t="0" r="r" b="b"/>
                <a:pathLst>
                  <a:path w="284" h="55">
                    <a:moveTo>
                      <a:pt x="0" y="55"/>
                    </a:moveTo>
                    <a:lnTo>
                      <a:pt x="36" y="0"/>
                    </a:lnTo>
                    <a:lnTo>
                      <a:pt x="284" y="0"/>
                    </a:lnTo>
                    <a:lnTo>
                      <a:pt x="247" y="55"/>
                    </a:lnTo>
                    <a:lnTo>
                      <a:pt x="0" y="55"/>
                    </a:lnTo>
                    <a:close/>
                  </a:path>
                </a:pathLst>
              </a:custGeom>
              <a:solidFill>
                <a:srgbClr val="B2B2B2"/>
              </a:solidFill>
              <a:ln w="6350">
                <a:solidFill>
                  <a:srgbClr val="494936"/>
                </a:solidFill>
                <a:prstDash val="solid"/>
                <a:round/>
                <a:headEnd/>
                <a:tailEnd/>
              </a:ln>
            </p:spPr>
            <p:txBody>
              <a:bodyPr/>
              <a:lstStyle/>
              <a:p>
                <a:endParaRPr lang="en-US"/>
              </a:p>
            </p:txBody>
          </p:sp>
          <p:sp>
            <p:nvSpPr>
              <p:cNvPr id="520225" name="Freeform 33"/>
              <p:cNvSpPr>
                <a:spLocks/>
              </p:cNvSpPr>
              <p:nvPr/>
            </p:nvSpPr>
            <p:spPr bwMode="auto">
              <a:xfrm>
                <a:off x="1150" y="3102"/>
                <a:ext cx="37" cy="67"/>
              </a:xfrm>
              <a:custGeom>
                <a:avLst/>
                <a:gdLst/>
                <a:ahLst/>
                <a:cxnLst>
                  <a:cxn ang="0">
                    <a:pos x="0" y="67"/>
                  </a:cxn>
                  <a:cxn ang="0">
                    <a:pos x="37" y="18"/>
                  </a:cxn>
                  <a:cxn ang="0">
                    <a:pos x="37" y="0"/>
                  </a:cxn>
                  <a:cxn ang="0">
                    <a:pos x="0" y="55"/>
                  </a:cxn>
                  <a:cxn ang="0">
                    <a:pos x="0" y="67"/>
                  </a:cxn>
                </a:cxnLst>
                <a:rect l="0" t="0" r="r" b="b"/>
                <a:pathLst>
                  <a:path w="37" h="67">
                    <a:moveTo>
                      <a:pt x="0" y="67"/>
                    </a:moveTo>
                    <a:lnTo>
                      <a:pt x="37" y="18"/>
                    </a:lnTo>
                    <a:lnTo>
                      <a:pt x="37" y="0"/>
                    </a:lnTo>
                    <a:lnTo>
                      <a:pt x="0" y="55"/>
                    </a:lnTo>
                    <a:lnTo>
                      <a:pt x="0" y="67"/>
                    </a:lnTo>
                    <a:close/>
                  </a:path>
                </a:pathLst>
              </a:custGeom>
              <a:solidFill>
                <a:srgbClr val="7A7A5A"/>
              </a:solidFill>
              <a:ln w="9525">
                <a:noFill/>
                <a:round/>
                <a:headEnd/>
                <a:tailEnd/>
              </a:ln>
            </p:spPr>
            <p:txBody>
              <a:bodyPr/>
              <a:lstStyle/>
              <a:p>
                <a:endParaRPr lang="en-US"/>
              </a:p>
            </p:txBody>
          </p:sp>
          <p:sp>
            <p:nvSpPr>
              <p:cNvPr id="520226" name="Freeform 34"/>
              <p:cNvSpPr>
                <a:spLocks/>
              </p:cNvSpPr>
              <p:nvPr/>
            </p:nvSpPr>
            <p:spPr bwMode="auto">
              <a:xfrm>
                <a:off x="1150" y="3102"/>
                <a:ext cx="37" cy="67"/>
              </a:xfrm>
              <a:custGeom>
                <a:avLst/>
                <a:gdLst/>
                <a:ahLst/>
                <a:cxnLst>
                  <a:cxn ang="0">
                    <a:pos x="0" y="67"/>
                  </a:cxn>
                  <a:cxn ang="0">
                    <a:pos x="37" y="18"/>
                  </a:cxn>
                  <a:cxn ang="0">
                    <a:pos x="37" y="0"/>
                  </a:cxn>
                  <a:cxn ang="0">
                    <a:pos x="0" y="55"/>
                  </a:cxn>
                  <a:cxn ang="0">
                    <a:pos x="0" y="67"/>
                  </a:cxn>
                </a:cxnLst>
                <a:rect l="0" t="0" r="r" b="b"/>
                <a:pathLst>
                  <a:path w="37" h="67">
                    <a:moveTo>
                      <a:pt x="0" y="67"/>
                    </a:moveTo>
                    <a:lnTo>
                      <a:pt x="37" y="18"/>
                    </a:lnTo>
                    <a:lnTo>
                      <a:pt x="37" y="0"/>
                    </a:lnTo>
                    <a:lnTo>
                      <a:pt x="0" y="55"/>
                    </a:lnTo>
                    <a:lnTo>
                      <a:pt x="0" y="67"/>
                    </a:lnTo>
                    <a:close/>
                  </a:path>
                </a:pathLst>
              </a:custGeom>
              <a:solidFill>
                <a:srgbClr val="808080"/>
              </a:solidFill>
              <a:ln w="6350">
                <a:solidFill>
                  <a:srgbClr val="494936"/>
                </a:solidFill>
                <a:prstDash val="solid"/>
                <a:round/>
                <a:headEnd/>
                <a:tailEnd/>
              </a:ln>
            </p:spPr>
            <p:txBody>
              <a:bodyPr/>
              <a:lstStyle/>
              <a:p>
                <a:endParaRPr lang="en-US"/>
              </a:p>
            </p:txBody>
          </p:sp>
          <p:sp>
            <p:nvSpPr>
              <p:cNvPr id="520227" name="Rectangle 35"/>
              <p:cNvSpPr>
                <a:spLocks noChangeArrowheads="1"/>
              </p:cNvSpPr>
              <p:nvPr/>
            </p:nvSpPr>
            <p:spPr bwMode="auto">
              <a:xfrm>
                <a:off x="903" y="3157"/>
                <a:ext cx="247" cy="12"/>
              </a:xfrm>
              <a:prstGeom prst="rect">
                <a:avLst/>
              </a:prstGeom>
              <a:solidFill>
                <a:srgbClr val="B7B79D"/>
              </a:solidFill>
              <a:ln w="9525">
                <a:noFill/>
                <a:miter lim="800000"/>
                <a:headEnd/>
                <a:tailEnd/>
              </a:ln>
            </p:spPr>
            <p:txBody>
              <a:bodyPr/>
              <a:lstStyle/>
              <a:p>
                <a:endParaRPr lang="en-US"/>
              </a:p>
            </p:txBody>
          </p:sp>
          <p:sp>
            <p:nvSpPr>
              <p:cNvPr id="520228" name="Rectangle 36"/>
              <p:cNvSpPr>
                <a:spLocks noChangeArrowheads="1"/>
              </p:cNvSpPr>
              <p:nvPr/>
            </p:nvSpPr>
            <p:spPr bwMode="auto">
              <a:xfrm>
                <a:off x="907" y="3162"/>
                <a:ext cx="243" cy="7"/>
              </a:xfrm>
              <a:prstGeom prst="rect">
                <a:avLst/>
              </a:prstGeom>
              <a:solidFill>
                <a:srgbClr val="808080"/>
              </a:solidFill>
              <a:ln w="6350">
                <a:solidFill>
                  <a:srgbClr val="494936"/>
                </a:solidFill>
                <a:miter lim="800000"/>
                <a:headEnd/>
                <a:tailEnd/>
              </a:ln>
            </p:spPr>
            <p:txBody>
              <a:bodyPr/>
              <a:lstStyle/>
              <a:p>
                <a:endParaRPr lang="en-US"/>
              </a:p>
            </p:txBody>
          </p:sp>
          <p:grpSp>
            <p:nvGrpSpPr>
              <p:cNvPr id="4" name="Group 37"/>
              <p:cNvGrpSpPr>
                <a:grpSpLocks/>
              </p:cNvGrpSpPr>
              <p:nvPr/>
            </p:nvGrpSpPr>
            <p:grpSpPr bwMode="auto">
              <a:xfrm>
                <a:off x="977" y="2866"/>
                <a:ext cx="170" cy="134"/>
                <a:chOff x="977" y="2866"/>
                <a:chExt cx="170" cy="134"/>
              </a:xfrm>
            </p:grpSpPr>
            <p:grpSp>
              <p:nvGrpSpPr>
                <p:cNvPr id="5" name="Group 38"/>
                <p:cNvGrpSpPr>
                  <a:grpSpLocks/>
                </p:cNvGrpSpPr>
                <p:nvPr/>
              </p:nvGrpSpPr>
              <p:grpSpPr bwMode="auto">
                <a:xfrm>
                  <a:off x="977" y="2866"/>
                  <a:ext cx="170" cy="134"/>
                  <a:chOff x="977" y="2866"/>
                  <a:chExt cx="170" cy="134"/>
                </a:xfrm>
              </p:grpSpPr>
              <p:sp>
                <p:nvSpPr>
                  <p:cNvPr id="520231" name="Oval 39"/>
                  <p:cNvSpPr>
                    <a:spLocks noChangeArrowheads="1"/>
                  </p:cNvSpPr>
                  <p:nvPr/>
                </p:nvSpPr>
                <p:spPr bwMode="auto">
                  <a:xfrm>
                    <a:off x="1035" y="2866"/>
                    <a:ext cx="76" cy="58"/>
                  </a:xfrm>
                  <a:prstGeom prst="ellipse">
                    <a:avLst/>
                  </a:prstGeom>
                  <a:solidFill>
                    <a:srgbClr val="E7EDED"/>
                  </a:solidFill>
                  <a:ln w="9525">
                    <a:noFill/>
                    <a:round/>
                    <a:headEnd/>
                    <a:tailEnd/>
                  </a:ln>
                </p:spPr>
                <p:txBody>
                  <a:bodyPr/>
                  <a:lstStyle/>
                  <a:p>
                    <a:endParaRPr lang="en-US"/>
                  </a:p>
                </p:txBody>
              </p:sp>
              <p:sp>
                <p:nvSpPr>
                  <p:cNvPr id="520232" name="Oval 40"/>
                  <p:cNvSpPr>
                    <a:spLocks noChangeArrowheads="1"/>
                  </p:cNvSpPr>
                  <p:nvPr/>
                </p:nvSpPr>
                <p:spPr bwMode="auto">
                  <a:xfrm>
                    <a:off x="995" y="2880"/>
                    <a:ext cx="56" cy="58"/>
                  </a:xfrm>
                  <a:prstGeom prst="ellipse">
                    <a:avLst/>
                  </a:prstGeom>
                  <a:solidFill>
                    <a:srgbClr val="E7EDED"/>
                  </a:solidFill>
                  <a:ln w="9525">
                    <a:noFill/>
                    <a:round/>
                    <a:headEnd/>
                    <a:tailEnd/>
                  </a:ln>
                </p:spPr>
                <p:txBody>
                  <a:bodyPr/>
                  <a:lstStyle/>
                  <a:p>
                    <a:endParaRPr lang="en-US"/>
                  </a:p>
                </p:txBody>
              </p:sp>
              <p:sp>
                <p:nvSpPr>
                  <p:cNvPr id="520233" name="Oval 41"/>
                  <p:cNvSpPr>
                    <a:spLocks noChangeArrowheads="1"/>
                  </p:cNvSpPr>
                  <p:nvPr/>
                </p:nvSpPr>
                <p:spPr bwMode="auto">
                  <a:xfrm>
                    <a:off x="977" y="2915"/>
                    <a:ext cx="40" cy="46"/>
                  </a:xfrm>
                  <a:prstGeom prst="ellipse">
                    <a:avLst/>
                  </a:prstGeom>
                  <a:solidFill>
                    <a:srgbClr val="E7EDED"/>
                  </a:solidFill>
                  <a:ln w="9525">
                    <a:noFill/>
                    <a:round/>
                    <a:headEnd/>
                    <a:tailEnd/>
                  </a:ln>
                </p:spPr>
                <p:txBody>
                  <a:bodyPr/>
                  <a:lstStyle/>
                  <a:p>
                    <a:endParaRPr lang="en-US"/>
                  </a:p>
                </p:txBody>
              </p:sp>
              <p:sp>
                <p:nvSpPr>
                  <p:cNvPr id="520234" name="Oval 42"/>
                  <p:cNvSpPr>
                    <a:spLocks noChangeArrowheads="1"/>
                  </p:cNvSpPr>
                  <p:nvPr/>
                </p:nvSpPr>
                <p:spPr bwMode="auto">
                  <a:xfrm>
                    <a:off x="988" y="2933"/>
                    <a:ext cx="58" cy="51"/>
                  </a:xfrm>
                  <a:prstGeom prst="ellipse">
                    <a:avLst/>
                  </a:prstGeom>
                  <a:solidFill>
                    <a:srgbClr val="E7EDED"/>
                  </a:solidFill>
                  <a:ln w="9525">
                    <a:noFill/>
                    <a:round/>
                    <a:headEnd/>
                    <a:tailEnd/>
                  </a:ln>
                </p:spPr>
                <p:txBody>
                  <a:bodyPr/>
                  <a:lstStyle/>
                  <a:p>
                    <a:endParaRPr lang="en-US"/>
                  </a:p>
                </p:txBody>
              </p:sp>
              <p:sp>
                <p:nvSpPr>
                  <p:cNvPr id="520235" name="Oval 43"/>
                  <p:cNvSpPr>
                    <a:spLocks noChangeArrowheads="1"/>
                  </p:cNvSpPr>
                  <p:nvPr/>
                </p:nvSpPr>
                <p:spPr bwMode="auto">
                  <a:xfrm>
                    <a:off x="1030" y="2940"/>
                    <a:ext cx="88" cy="60"/>
                  </a:xfrm>
                  <a:prstGeom prst="ellipse">
                    <a:avLst/>
                  </a:prstGeom>
                  <a:solidFill>
                    <a:srgbClr val="E7EDED"/>
                  </a:solidFill>
                  <a:ln w="9525">
                    <a:noFill/>
                    <a:round/>
                    <a:headEnd/>
                    <a:tailEnd/>
                  </a:ln>
                </p:spPr>
                <p:txBody>
                  <a:bodyPr/>
                  <a:lstStyle/>
                  <a:p>
                    <a:endParaRPr lang="en-US"/>
                  </a:p>
                </p:txBody>
              </p:sp>
              <p:sp>
                <p:nvSpPr>
                  <p:cNvPr id="520236" name="Oval 44"/>
                  <p:cNvSpPr>
                    <a:spLocks noChangeArrowheads="1"/>
                  </p:cNvSpPr>
                  <p:nvPr/>
                </p:nvSpPr>
                <p:spPr bwMode="auto">
                  <a:xfrm>
                    <a:off x="1084" y="2882"/>
                    <a:ext cx="56" cy="44"/>
                  </a:xfrm>
                  <a:prstGeom prst="ellipse">
                    <a:avLst/>
                  </a:prstGeom>
                  <a:solidFill>
                    <a:srgbClr val="E7EDED"/>
                  </a:solidFill>
                  <a:ln w="9525">
                    <a:noFill/>
                    <a:round/>
                    <a:headEnd/>
                    <a:tailEnd/>
                  </a:ln>
                </p:spPr>
                <p:txBody>
                  <a:bodyPr/>
                  <a:lstStyle/>
                  <a:p>
                    <a:endParaRPr lang="en-US"/>
                  </a:p>
                </p:txBody>
              </p:sp>
              <p:sp>
                <p:nvSpPr>
                  <p:cNvPr id="520237" name="Oval 45"/>
                  <p:cNvSpPr>
                    <a:spLocks noChangeArrowheads="1"/>
                  </p:cNvSpPr>
                  <p:nvPr/>
                </p:nvSpPr>
                <p:spPr bwMode="auto">
                  <a:xfrm>
                    <a:off x="1091" y="2910"/>
                    <a:ext cx="56" cy="44"/>
                  </a:xfrm>
                  <a:prstGeom prst="ellipse">
                    <a:avLst/>
                  </a:prstGeom>
                  <a:solidFill>
                    <a:srgbClr val="E7EDED"/>
                  </a:solidFill>
                  <a:ln w="9525">
                    <a:noFill/>
                    <a:round/>
                    <a:headEnd/>
                    <a:tailEnd/>
                  </a:ln>
                </p:spPr>
                <p:txBody>
                  <a:bodyPr/>
                  <a:lstStyle/>
                  <a:p>
                    <a:endParaRPr lang="en-US"/>
                  </a:p>
                </p:txBody>
              </p:sp>
              <p:sp>
                <p:nvSpPr>
                  <p:cNvPr id="520238" name="Oval 46"/>
                  <p:cNvSpPr>
                    <a:spLocks noChangeArrowheads="1"/>
                  </p:cNvSpPr>
                  <p:nvPr/>
                </p:nvSpPr>
                <p:spPr bwMode="auto">
                  <a:xfrm>
                    <a:off x="1086" y="2919"/>
                    <a:ext cx="57" cy="72"/>
                  </a:xfrm>
                  <a:prstGeom prst="ellipse">
                    <a:avLst/>
                  </a:prstGeom>
                  <a:solidFill>
                    <a:srgbClr val="E7EDED"/>
                  </a:solidFill>
                  <a:ln w="9525">
                    <a:noFill/>
                    <a:round/>
                    <a:headEnd/>
                    <a:tailEnd/>
                  </a:ln>
                </p:spPr>
                <p:txBody>
                  <a:bodyPr/>
                  <a:lstStyle/>
                  <a:p>
                    <a:endParaRPr lang="en-US"/>
                  </a:p>
                </p:txBody>
              </p:sp>
              <p:sp>
                <p:nvSpPr>
                  <p:cNvPr id="520239" name="Oval 47"/>
                  <p:cNvSpPr>
                    <a:spLocks noChangeArrowheads="1"/>
                  </p:cNvSpPr>
                  <p:nvPr/>
                </p:nvSpPr>
                <p:spPr bwMode="auto">
                  <a:xfrm>
                    <a:off x="1008" y="2898"/>
                    <a:ext cx="110" cy="72"/>
                  </a:xfrm>
                  <a:prstGeom prst="ellipse">
                    <a:avLst/>
                  </a:prstGeom>
                  <a:solidFill>
                    <a:srgbClr val="E7EDED"/>
                  </a:solidFill>
                  <a:ln w="9525">
                    <a:noFill/>
                    <a:round/>
                    <a:headEnd/>
                    <a:tailEnd/>
                  </a:ln>
                </p:spPr>
                <p:txBody>
                  <a:bodyPr/>
                  <a:lstStyle/>
                  <a:p>
                    <a:endParaRPr lang="en-US"/>
                  </a:p>
                </p:txBody>
              </p:sp>
            </p:grpSp>
            <p:grpSp>
              <p:nvGrpSpPr>
                <p:cNvPr id="6" name="Group 48"/>
                <p:cNvGrpSpPr>
                  <a:grpSpLocks/>
                </p:cNvGrpSpPr>
                <p:nvPr/>
              </p:nvGrpSpPr>
              <p:grpSpPr bwMode="auto">
                <a:xfrm>
                  <a:off x="977" y="2866"/>
                  <a:ext cx="168" cy="130"/>
                  <a:chOff x="977" y="2866"/>
                  <a:chExt cx="168" cy="130"/>
                </a:xfrm>
              </p:grpSpPr>
              <p:sp>
                <p:nvSpPr>
                  <p:cNvPr id="520241" name="Freeform 49"/>
                  <p:cNvSpPr>
                    <a:spLocks/>
                  </p:cNvSpPr>
                  <p:nvPr/>
                </p:nvSpPr>
                <p:spPr bwMode="auto">
                  <a:xfrm>
                    <a:off x="1037" y="2866"/>
                    <a:ext cx="70" cy="26"/>
                  </a:xfrm>
                  <a:custGeom>
                    <a:avLst/>
                    <a:gdLst/>
                    <a:ahLst/>
                    <a:cxnLst>
                      <a:cxn ang="0">
                        <a:pos x="0" y="19"/>
                      </a:cxn>
                      <a:cxn ang="0">
                        <a:pos x="5" y="12"/>
                      </a:cxn>
                      <a:cxn ang="0">
                        <a:pos x="12" y="5"/>
                      </a:cxn>
                      <a:cxn ang="0">
                        <a:pos x="23" y="0"/>
                      </a:cxn>
                      <a:cxn ang="0">
                        <a:pos x="34" y="0"/>
                      </a:cxn>
                      <a:cxn ang="0">
                        <a:pos x="47" y="0"/>
                      </a:cxn>
                      <a:cxn ang="0">
                        <a:pos x="56" y="5"/>
                      </a:cxn>
                      <a:cxn ang="0">
                        <a:pos x="65" y="9"/>
                      </a:cxn>
                      <a:cxn ang="0">
                        <a:pos x="70" y="16"/>
                      </a:cxn>
                      <a:cxn ang="0">
                        <a:pos x="34" y="26"/>
                      </a:cxn>
                      <a:cxn ang="0">
                        <a:pos x="0" y="19"/>
                      </a:cxn>
                    </a:cxnLst>
                    <a:rect l="0" t="0" r="r" b="b"/>
                    <a:pathLst>
                      <a:path w="70" h="26">
                        <a:moveTo>
                          <a:pt x="0" y="19"/>
                        </a:moveTo>
                        <a:lnTo>
                          <a:pt x="5" y="12"/>
                        </a:lnTo>
                        <a:lnTo>
                          <a:pt x="12" y="5"/>
                        </a:lnTo>
                        <a:lnTo>
                          <a:pt x="23" y="0"/>
                        </a:lnTo>
                        <a:lnTo>
                          <a:pt x="34" y="0"/>
                        </a:lnTo>
                        <a:lnTo>
                          <a:pt x="47" y="0"/>
                        </a:lnTo>
                        <a:lnTo>
                          <a:pt x="56" y="5"/>
                        </a:lnTo>
                        <a:lnTo>
                          <a:pt x="65" y="9"/>
                        </a:lnTo>
                        <a:lnTo>
                          <a:pt x="70" y="16"/>
                        </a:lnTo>
                        <a:lnTo>
                          <a:pt x="34" y="26"/>
                        </a:lnTo>
                        <a:lnTo>
                          <a:pt x="0" y="19"/>
                        </a:lnTo>
                        <a:close/>
                      </a:path>
                    </a:pathLst>
                  </a:custGeom>
                  <a:solidFill>
                    <a:srgbClr val="E7EDED"/>
                  </a:solidFill>
                  <a:ln w="9525">
                    <a:noFill/>
                    <a:round/>
                    <a:headEnd/>
                    <a:tailEnd/>
                  </a:ln>
                </p:spPr>
                <p:txBody>
                  <a:bodyPr/>
                  <a:lstStyle/>
                  <a:p>
                    <a:endParaRPr lang="en-US"/>
                  </a:p>
                </p:txBody>
              </p:sp>
              <p:grpSp>
                <p:nvGrpSpPr>
                  <p:cNvPr id="7" name="Group 50"/>
                  <p:cNvGrpSpPr>
                    <a:grpSpLocks/>
                  </p:cNvGrpSpPr>
                  <p:nvPr/>
                </p:nvGrpSpPr>
                <p:grpSpPr bwMode="auto">
                  <a:xfrm>
                    <a:off x="1037" y="2866"/>
                    <a:ext cx="68" cy="26"/>
                    <a:chOff x="1037" y="2866"/>
                    <a:chExt cx="68" cy="26"/>
                  </a:xfrm>
                </p:grpSpPr>
                <p:sp>
                  <p:nvSpPr>
                    <p:cNvPr id="520243" name="Freeform 51"/>
                    <p:cNvSpPr>
                      <a:spLocks/>
                    </p:cNvSpPr>
                    <p:nvPr/>
                  </p:nvSpPr>
                  <p:spPr bwMode="auto">
                    <a:xfrm>
                      <a:off x="1037" y="2866"/>
                      <a:ext cx="68" cy="26"/>
                    </a:xfrm>
                    <a:custGeom>
                      <a:avLst/>
                      <a:gdLst/>
                      <a:ahLst/>
                      <a:cxnLst>
                        <a:cxn ang="0">
                          <a:pos x="0" y="19"/>
                        </a:cxn>
                        <a:cxn ang="0">
                          <a:pos x="5" y="12"/>
                        </a:cxn>
                        <a:cxn ang="0">
                          <a:pos x="14" y="5"/>
                        </a:cxn>
                        <a:cxn ang="0">
                          <a:pos x="23" y="2"/>
                        </a:cxn>
                        <a:cxn ang="0">
                          <a:pos x="34" y="0"/>
                        </a:cxn>
                        <a:cxn ang="0">
                          <a:pos x="45" y="2"/>
                        </a:cxn>
                        <a:cxn ang="0">
                          <a:pos x="56" y="5"/>
                        </a:cxn>
                        <a:cxn ang="0">
                          <a:pos x="63" y="9"/>
                        </a:cxn>
                        <a:cxn ang="0">
                          <a:pos x="68" y="16"/>
                        </a:cxn>
                        <a:cxn ang="0">
                          <a:pos x="34" y="26"/>
                        </a:cxn>
                        <a:cxn ang="0">
                          <a:pos x="0" y="19"/>
                        </a:cxn>
                      </a:cxnLst>
                      <a:rect l="0" t="0" r="r" b="b"/>
                      <a:pathLst>
                        <a:path w="68" h="26">
                          <a:moveTo>
                            <a:pt x="0" y="19"/>
                          </a:moveTo>
                          <a:lnTo>
                            <a:pt x="5" y="12"/>
                          </a:lnTo>
                          <a:lnTo>
                            <a:pt x="14" y="5"/>
                          </a:lnTo>
                          <a:lnTo>
                            <a:pt x="23" y="2"/>
                          </a:lnTo>
                          <a:lnTo>
                            <a:pt x="34" y="0"/>
                          </a:lnTo>
                          <a:lnTo>
                            <a:pt x="45" y="2"/>
                          </a:lnTo>
                          <a:lnTo>
                            <a:pt x="56" y="5"/>
                          </a:lnTo>
                          <a:lnTo>
                            <a:pt x="63" y="9"/>
                          </a:lnTo>
                          <a:lnTo>
                            <a:pt x="68" y="16"/>
                          </a:lnTo>
                          <a:lnTo>
                            <a:pt x="34" y="26"/>
                          </a:lnTo>
                          <a:lnTo>
                            <a:pt x="0" y="19"/>
                          </a:lnTo>
                          <a:close/>
                        </a:path>
                      </a:pathLst>
                    </a:custGeom>
                    <a:solidFill>
                      <a:srgbClr val="E7EDED"/>
                    </a:solidFill>
                    <a:ln w="9525">
                      <a:noFill/>
                      <a:round/>
                      <a:headEnd/>
                      <a:tailEnd/>
                    </a:ln>
                  </p:spPr>
                  <p:txBody>
                    <a:bodyPr/>
                    <a:lstStyle/>
                    <a:p>
                      <a:endParaRPr lang="en-US"/>
                    </a:p>
                  </p:txBody>
                </p:sp>
                <p:sp>
                  <p:nvSpPr>
                    <p:cNvPr id="520244" name="Freeform 52"/>
                    <p:cNvSpPr>
                      <a:spLocks/>
                    </p:cNvSpPr>
                    <p:nvPr/>
                  </p:nvSpPr>
                  <p:spPr bwMode="auto">
                    <a:xfrm>
                      <a:off x="1037" y="2866"/>
                      <a:ext cx="68" cy="19"/>
                    </a:xfrm>
                    <a:custGeom>
                      <a:avLst/>
                      <a:gdLst/>
                      <a:ahLst/>
                      <a:cxnLst>
                        <a:cxn ang="0">
                          <a:pos x="0" y="19"/>
                        </a:cxn>
                        <a:cxn ang="0">
                          <a:pos x="5" y="12"/>
                        </a:cxn>
                        <a:cxn ang="0">
                          <a:pos x="14" y="5"/>
                        </a:cxn>
                        <a:cxn ang="0">
                          <a:pos x="23" y="2"/>
                        </a:cxn>
                        <a:cxn ang="0">
                          <a:pos x="34" y="0"/>
                        </a:cxn>
                        <a:cxn ang="0">
                          <a:pos x="45" y="2"/>
                        </a:cxn>
                        <a:cxn ang="0">
                          <a:pos x="56" y="5"/>
                        </a:cxn>
                        <a:cxn ang="0">
                          <a:pos x="63" y="9"/>
                        </a:cxn>
                        <a:cxn ang="0">
                          <a:pos x="68" y="16"/>
                        </a:cxn>
                      </a:cxnLst>
                      <a:rect l="0" t="0" r="r" b="b"/>
                      <a:pathLst>
                        <a:path w="68" h="19">
                          <a:moveTo>
                            <a:pt x="0" y="19"/>
                          </a:moveTo>
                          <a:lnTo>
                            <a:pt x="5" y="12"/>
                          </a:lnTo>
                          <a:lnTo>
                            <a:pt x="14" y="5"/>
                          </a:lnTo>
                          <a:lnTo>
                            <a:pt x="23" y="2"/>
                          </a:lnTo>
                          <a:lnTo>
                            <a:pt x="34" y="0"/>
                          </a:lnTo>
                          <a:lnTo>
                            <a:pt x="45" y="2"/>
                          </a:lnTo>
                          <a:lnTo>
                            <a:pt x="56" y="5"/>
                          </a:lnTo>
                          <a:lnTo>
                            <a:pt x="63" y="9"/>
                          </a:lnTo>
                          <a:lnTo>
                            <a:pt x="68" y="16"/>
                          </a:lnTo>
                        </a:path>
                      </a:pathLst>
                    </a:custGeom>
                    <a:noFill/>
                    <a:ln w="6350">
                      <a:solidFill>
                        <a:srgbClr val="5A777A"/>
                      </a:solidFill>
                      <a:prstDash val="solid"/>
                      <a:round/>
                      <a:headEnd/>
                      <a:tailEnd/>
                    </a:ln>
                  </p:spPr>
                  <p:txBody>
                    <a:bodyPr/>
                    <a:lstStyle/>
                    <a:p>
                      <a:endParaRPr lang="en-US"/>
                    </a:p>
                  </p:txBody>
                </p:sp>
              </p:grpSp>
              <p:sp>
                <p:nvSpPr>
                  <p:cNvPr id="520245" name="Freeform 53"/>
                  <p:cNvSpPr>
                    <a:spLocks/>
                  </p:cNvSpPr>
                  <p:nvPr/>
                </p:nvSpPr>
                <p:spPr bwMode="auto">
                  <a:xfrm>
                    <a:off x="995" y="2880"/>
                    <a:ext cx="40" cy="32"/>
                  </a:xfrm>
                  <a:custGeom>
                    <a:avLst/>
                    <a:gdLst/>
                    <a:ahLst/>
                    <a:cxnLst>
                      <a:cxn ang="0">
                        <a:pos x="0" y="32"/>
                      </a:cxn>
                      <a:cxn ang="0">
                        <a:pos x="0" y="30"/>
                      </a:cxn>
                      <a:cxn ang="0">
                        <a:pos x="0" y="28"/>
                      </a:cxn>
                      <a:cxn ang="0">
                        <a:pos x="2" y="16"/>
                      </a:cxn>
                      <a:cxn ang="0">
                        <a:pos x="8" y="7"/>
                      </a:cxn>
                      <a:cxn ang="0">
                        <a:pos x="17" y="2"/>
                      </a:cxn>
                      <a:cxn ang="0">
                        <a:pos x="27" y="0"/>
                      </a:cxn>
                      <a:cxn ang="0">
                        <a:pos x="35" y="0"/>
                      </a:cxn>
                      <a:cxn ang="0">
                        <a:pos x="40" y="2"/>
                      </a:cxn>
                      <a:cxn ang="0">
                        <a:pos x="27" y="28"/>
                      </a:cxn>
                      <a:cxn ang="0">
                        <a:pos x="0" y="32"/>
                      </a:cxn>
                    </a:cxnLst>
                    <a:rect l="0" t="0" r="r" b="b"/>
                    <a:pathLst>
                      <a:path w="40" h="32">
                        <a:moveTo>
                          <a:pt x="0" y="32"/>
                        </a:moveTo>
                        <a:lnTo>
                          <a:pt x="0" y="30"/>
                        </a:lnTo>
                        <a:lnTo>
                          <a:pt x="0" y="28"/>
                        </a:lnTo>
                        <a:lnTo>
                          <a:pt x="2" y="16"/>
                        </a:lnTo>
                        <a:lnTo>
                          <a:pt x="8" y="7"/>
                        </a:lnTo>
                        <a:lnTo>
                          <a:pt x="17" y="2"/>
                        </a:lnTo>
                        <a:lnTo>
                          <a:pt x="27" y="0"/>
                        </a:lnTo>
                        <a:lnTo>
                          <a:pt x="35" y="0"/>
                        </a:lnTo>
                        <a:lnTo>
                          <a:pt x="40" y="2"/>
                        </a:lnTo>
                        <a:lnTo>
                          <a:pt x="27" y="28"/>
                        </a:lnTo>
                        <a:lnTo>
                          <a:pt x="0" y="32"/>
                        </a:lnTo>
                        <a:close/>
                      </a:path>
                    </a:pathLst>
                  </a:custGeom>
                  <a:solidFill>
                    <a:srgbClr val="E7EDED"/>
                  </a:solidFill>
                  <a:ln w="9525">
                    <a:noFill/>
                    <a:round/>
                    <a:headEnd/>
                    <a:tailEnd/>
                  </a:ln>
                </p:spPr>
                <p:txBody>
                  <a:bodyPr/>
                  <a:lstStyle/>
                  <a:p>
                    <a:endParaRPr lang="en-US"/>
                  </a:p>
                </p:txBody>
              </p:sp>
              <p:grpSp>
                <p:nvGrpSpPr>
                  <p:cNvPr id="8" name="Group 54"/>
                  <p:cNvGrpSpPr>
                    <a:grpSpLocks/>
                  </p:cNvGrpSpPr>
                  <p:nvPr/>
                </p:nvGrpSpPr>
                <p:grpSpPr bwMode="auto">
                  <a:xfrm>
                    <a:off x="995" y="2880"/>
                    <a:ext cx="40" cy="32"/>
                    <a:chOff x="995" y="2880"/>
                    <a:chExt cx="40" cy="32"/>
                  </a:xfrm>
                </p:grpSpPr>
                <p:sp>
                  <p:nvSpPr>
                    <p:cNvPr id="520247" name="Freeform 55"/>
                    <p:cNvSpPr>
                      <a:spLocks/>
                    </p:cNvSpPr>
                    <p:nvPr/>
                  </p:nvSpPr>
                  <p:spPr bwMode="auto">
                    <a:xfrm>
                      <a:off x="995" y="2880"/>
                      <a:ext cx="40" cy="32"/>
                    </a:xfrm>
                    <a:custGeom>
                      <a:avLst/>
                      <a:gdLst/>
                      <a:ahLst/>
                      <a:cxnLst>
                        <a:cxn ang="0">
                          <a:pos x="0" y="32"/>
                        </a:cxn>
                        <a:cxn ang="0">
                          <a:pos x="0" y="25"/>
                        </a:cxn>
                        <a:cxn ang="0">
                          <a:pos x="2" y="16"/>
                        </a:cxn>
                        <a:cxn ang="0">
                          <a:pos x="8" y="7"/>
                        </a:cxn>
                        <a:cxn ang="0">
                          <a:pos x="17" y="2"/>
                        </a:cxn>
                        <a:cxn ang="0">
                          <a:pos x="27" y="0"/>
                        </a:cxn>
                        <a:cxn ang="0">
                          <a:pos x="35" y="2"/>
                        </a:cxn>
                        <a:cxn ang="0">
                          <a:pos x="40" y="5"/>
                        </a:cxn>
                        <a:cxn ang="0">
                          <a:pos x="27" y="25"/>
                        </a:cxn>
                        <a:cxn ang="0">
                          <a:pos x="0" y="32"/>
                        </a:cxn>
                      </a:cxnLst>
                      <a:rect l="0" t="0" r="r" b="b"/>
                      <a:pathLst>
                        <a:path w="40" h="32">
                          <a:moveTo>
                            <a:pt x="0" y="32"/>
                          </a:moveTo>
                          <a:lnTo>
                            <a:pt x="0" y="25"/>
                          </a:lnTo>
                          <a:lnTo>
                            <a:pt x="2" y="16"/>
                          </a:lnTo>
                          <a:lnTo>
                            <a:pt x="8" y="7"/>
                          </a:lnTo>
                          <a:lnTo>
                            <a:pt x="17" y="2"/>
                          </a:lnTo>
                          <a:lnTo>
                            <a:pt x="27" y="0"/>
                          </a:lnTo>
                          <a:lnTo>
                            <a:pt x="35" y="2"/>
                          </a:lnTo>
                          <a:lnTo>
                            <a:pt x="40" y="5"/>
                          </a:lnTo>
                          <a:lnTo>
                            <a:pt x="27" y="25"/>
                          </a:lnTo>
                          <a:lnTo>
                            <a:pt x="0" y="32"/>
                          </a:lnTo>
                          <a:close/>
                        </a:path>
                      </a:pathLst>
                    </a:custGeom>
                    <a:solidFill>
                      <a:srgbClr val="E7EDED"/>
                    </a:solidFill>
                    <a:ln w="9525">
                      <a:noFill/>
                      <a:round/>
                      <a:headEnd/>
                      <a:tailEnd/>
                    </a:ln>
                  </p:spPr>
                  <p:txBody>
                    <a:bodyPr/>
                    <a:lstStyle/>
                    <a:p>
                      <a:endParaRPr lang="en-US"/>
                    </a:p>
                  </p:txBody>
                </p:sp>
                <p:sp>
                  <p:nvSpPr>
                    <p:cNvPr id="520248" name="Freeform 56"/>
                    <p:cNvSpPr>
                      <a:spLocks/>
                    </p:cNvSpPr>
                    <p:nvPr/>
                  </p:nvSpPr>
                  <p:spPr bwMode="auto">
                    <a:xfrm>
                      <a:off x="995" y="2880"/>
                      <a:ext cx="40" cy="32"/>
                    </a:xfrm>
                    <a:custGeom>
                      <a:avLst/>
                      <a:gdLst/>
                      <a:ahLst/>
                      <a:cxnLst>
                        <a:cxn ang="0">
                          <a:pos x="0" y="32"/>
                        </a:cxn>
                        <a:cxn ang="0">
                          <a:pos x="0" y="25"/>
                        </a:cxn>
                        <a:cxn ang="0">
                          <a:pos x="2" y="16"/>
                        </a:cxn>
                        <a:cxn ang="0">
                          <a:pos x="8" y="7"/>
                        </a:cxn>
                        <a:cxn ang="0">
                          <a:pos x="17" y="2"/>
                        </a:cxn>
                        <a:cxn ang="0">
                          <a:pos x="27" y="0"/>
                        </a:cxn>
                        <a:cxn ang="0">
                          <a:pos x="35" y="2"/>
                        </a:cxn>
                        <a:cxn ang="0">
                          <a:pos x="40" y="5"/>
                        </a:cxn>
                      </a:cxnLst>
                      <a:rect l="0" t="0" r="r" b="b"/>
                      <a:pathLst>
                        <a:path w="40" h="32">
                          <a:moveTo>
                            <a:pt x="0" y="32"/>
                          </a:moveTo>
                          <a:lnTo>
                            <a:pt x="0" y="25"/>
                          </a:lnTo>
                          <a:lnTo>
                            <a:pt x="2" y="16"/>
                          </a:lnTo>
                          <a:lnTo>
                            <a:pt x="8" y="7"/>
                          </a:lnTo>
                          <a:lnTo>
                            <a:pt x="17" y="2"/>
                          </a:lnTo>
                          <a:lnTo>
                            <a:pt x="27" y="0"/>
                          </a:lnTo>
                          <a:lnTo>
                            <a:pt x="35" y="2"/>
                          </a:lnTo>
                          <a:lnTo>
                            <a:pt x="40" y="5"/>
                          </a:lnTo>
                        </a:path>
                      </a:pathLst>
                    </a:custGeom>
                    <a:noFill/>
                    <a:ln w="6350">
                      <a:solidFill>
                        <a:srgbClr val="5A777A"/>
                      </a:solidFill>
                      <a:prstDash val="solid"/>
                      <a:round/>
                      <a:headEnd/>
                      <a:tailEnd/>
                    </a:ln>
                  </p:spPr>
                  <p:txBody>
                    <a:bodyPr/>
                    <a:lstStyle/>
                    <a:p>
                      <a:endParaRPr lang="en-US"/>
                    </a:p>
                  </p:txBody>
                </p:sp>
              </p:grpSp>
              <p:sp>
                <p:nvSpPr>
                  <p:cNvPr id="520249" name="Freeform 57"/>
                  <p:cNvSpPr>
                    <a:spLocks/>
                  </p:cNvSpPr>
                  <p:nvPr/>
                </p:nvSpPr>
                <p:spPr bwMode="auto">
                  <a:xfrm>
                    <a:off x="988" y="2954"/>
                    <a:ext cx="42" cy="25"/>
                  </a:xfrm>
                  <a:custGeom>
                    <a:avLst/>
                    <a:gdLst/>
                    <a:ahLst/>
                    <a:cxnLst>
                      <a:cxn ang="0">
                        <a:pos x="42" y="23"/>
                      </a:cxn>
                      <a:cxn ang="0">
                        <a:pos x="36" y="25"/>
                      </a:cxn>
                      <a:cxn ang="0">
                        <a:pos x="29" y="25"/>
                      </a:cxn>
                      <a:cxn ang="0">
                        <a:pos x="18" y="23"/>
                      </a:cxn>
                      <a:cxn ang="0">
                        <a:pos x="9" y="18"/>
                      </a:cxn>
                      <a:cxn ang="0">
                        <a:pos x="2" y="12"/>
                      </a:cxn>
                      <a:cxn ang="0">
                        <a:pos x="0" y="0"/>
                      </a:cxn>
                      <a:cxn ang="0">
                        <a:pos x="0" y="0"/>
                      </a:cxn>
                      <a:cxn ang="0">
                        <a:pos x="0" y="0"/>
                      </a:cxn>
                      <a:cxn ang="0">
                        <a:pos x="29" y="0"/>
                      </a:cxn>
                      <a:cxn ang="0">
                        <a:pos x="42" y="23"/>
                      </a:cxn>
                    </a:cxnLst>
                    <a:rect l="0" t="0" r="r" b="b"/>
                    <a:pathLst>
                      <a:path w="42" h="25">
                        <a:moveTo>
                          <a:pt x="42" y="23"/>
                        </a:moveTo>
                        <a:lnTo>
                          <a:pt x="36" y="25"/>
                        </a:lnTo>
                        <a:lnTo>
                          <a:pt x="29" y="25"/>
                        </a:lnTo>
                        <a:lnTo>
                          <a:pt x="18" y="23"/>
                        </a:lnTo>
                        <a:lnTo>
                          <a:pt x="9" y="18"/>
                        </a:lnTo>
                        <a:lnTo>
                          <a:pt x="2" y="12"/>
                        </a:lnTo>
                        <a:lnTo>
                          <a:pt x="0" y="0"/>
                        </a:lnTo>
                        <a:lnTo>
                          <a:pt x="0" y="0"/>
                        </a:lnTo>
                        <a:lnTo>
                          <a:pt x="0" y="0"/>
                        </a:lnTo>
                        <a:lnTo>
                          <a:pt x="29" y="0"/>
                        </a:lnTo>
                        <a:lnTo>
                          <a:pt x="42" y="23"/>
                        </a:lnTo>
                        <a:close/>
                      </a:path>
                    </a:pathLst>
                  </a:custGeom>
                  <a:solidFill>
                    <a:srgbClr val="E7EDED"/>
                  </a:solidFill>
                  <a:ln w="9525">
                    <a:noFill/>
                    <a:round/>
                    <a:headEnd/>
                    <a:tailEnd/>
                  </a:ln>
                </p:spPr>
                <p:txBody>
                  <a:bodyPr/>
                  <a:lstStyle/>
                  <a:p>
                    <a:endParaRPr lang="en-US"/>
                  </a:p>
                </p:txBody>
              </p:sp>
              <p:grpSp>
                <p:nvGrpSpPr>
                  <p:cNvPr id="9" name="Group 58"/>
                  <p:cNvGrpSpPr>
                    <a:grpSpLocks/>
                  </p:cNvGrpSpPr>
                  <p:nvPr/>
                </p:nvGrpSpPr>
                <p:grpSpPr bwMode="auto">
                  <a:xfrm>
                    <a:off x="988" y="2954"/>
                    <a:ext cx="42" cy="25"/>
                    <a:chOff x="988" y="2954"/>
                    <a:chExt cx="42" cy="25"/>
                  </a:xfrm>
                </p:grpSpPr>
                <p:sp>
                  <p:nvSpPr>
                    <p:cNvPr id="520251" name="Freeform 59"/>
                    <p:cNvSpPr>
                      <a:spLocks/>
                    </p:cNvSpPr>
                    <p:nvPr/>
                  </p:nvSpPr>
                  <p:spPr bwMode="auto">
                    <a:xfrm>
                      <a:off x="988" y="2954"/>
                      <a:ext cx="42" cy="25"/>
                    </a:xfrm>
                    <a:custGeom>
                      <a:avLst/>
                      <a:gdLst/>
                      <a:ahLst/>
                      <a:cxnLst>
                        <a:cxn ang="0">
                          <a:pos x="42" y="23"/>
                        </a:cxn>
                        <a:cxn ang="0">
                          <a:pos x="36" y="25"/>
                        </a:cxn>
                        <a:cxn ang="0">
                          <a:pos x="29" y="25"/>
                        </a:cxn>
                        <a:cxn ang="0">
                          <a:pos x="18" y="23"/>
                        </a:cxn>
                        <a:cxn ang="0">
                          <a:pos x="9" y="18"/>
                        </a:cxn>
                        <a:cxn ang="0">
                          <a:pos x="2" y="9"/>
                        </a:cxn>
                        <a:cxn ang="0">
                          <a:pos x="0" y="0"/>
                        </a:cxn>
                        <a:cxn ang="0">
                          <a:pos x="0" y="0"/>
                        </a:cxn>
                        <a:cxn ang="0">
                          <a:pos x="29" y="0"/>
                        </a:cxn>
                        <a:cxn ang="0">
                          <a:pos x="42" y="23"/>
                        </a:cxn>
                      </a:cxnLst>
                      <a:rect l="0" t="0" r="r" b="b"/>
                      <a:pathLst>
                        <a:path w="42" h="25">
                          <a:moveTo>
                            <a:pt x="42" y="23"/>
                          </a:moveTo>
                          <a:lnTo>
                            <a:pt x="36" y="25"/>
                          </a:lnTo>
                          <a:lnTo>
                            <a:pt x="29" y="25"/>
                          </a:lnTo>
                          <a:lnTo>
                            <a:pt x="18" y="23"/>
                          </a:lnTo>
                          <a:lnTo>
                            <a:pt x="9" y="18"/>
                          </a:lnTo>
                          <a:lnTo>
                            <a:pt x="2" y="9"/>
                          </a:lnTo>
                          <a:lnTo>
                            <a:pt x="0" y="0"/>
                          </a:lnTo>
                          <a:lnTo>
                            <a:pt x="0" y="0"/>
                          </a:lnTo>
                          <a:lnTo>
                            <a:pt x="29" y="0"/>
                          </a:lnTo>
                          <a:lnTo>
                            <a:pt x="42" y="23"/>
                          </a:lnTo>
                          <a:close/>
                        </a:path>
                      </a:pathLst>
                    </a:custGeom>
                    <a:solidFill>
                      <a:srgbClr val="E7EDED"/>
                    </a:solidFill>
                    <a:ln w="9525">
                      <a:noFill/>
                      <a:round/>
                      <a:headEnd/>
                      <a:tailEnd/>
                    </a:ln>
                  </p:spPr>
                  <p:txBody>
                    <a:bodyPr/>
                    <a:lstStyle/>
                    <a:p>
                      <a:endParaRPr lang="en-US"/>
                    </a:p>
                  </p:txBody>
                </p:sp>
                <p:sp>
                  <p:nvSpPr>
                    <p:cNvPr id="520252" name="Freeform 60"/>
                    <p:cNvSpPr>
                      <a:spLocks/>
                    </p:cNvSpPr>
                    <p:nvPr/>
                  </p:nvSpPr>
                  <p:spPr bwMode="auto">
                    <a:xfrm>
                      <a:off x="988" y="2954"/>
                      <a:ext cx="42" cy="25"/>
                    </a:xfrm>
                    <a:custGeom>
                      <a:avLst/>
                      <a:gdLst/>
                      <a:ahLst/>
                      <a:cxnLst>
                        <a:cxn ang="0">
                          <a:pos x="42" y="23"/>
                        </a:cxn>
                        <a:cxn ang="0">
                          <a:pos x="36" y="25"/>
                        </a:cxn>
                        <a:cxn ang="0">
                          <a:pos x="29" y="25"/>
                        </a:cxn>
                        <a:cxn ang="0">
                          <a:pos x="18" y="23"/>
                        </a:cxn>
                        <a:cxn ang="0">
                          <a:pos x="9" y="18"/>
                        </a:cxn>
                        <a:cxn ang="0">
                          <a:pos x="2" y="9"/>
                        </a:cxn>
                        <a:cxn ang="0">
                          <a:pos x="0" y="0"/>
                        </a:cxn>
                        <a:cxn ang="0">
                          <a:pos x="0" y="0"/>
                        </a:cxn>
                      </a:cxnLst>
                      <a:rect l="0" t="0" r="r" b="b"/>
                      <a:pathLst>
                        <a:path w="42" h="25">
                          <a:moveTo>
                            <a:pt x="42" y="23"/>
                          </a:moveTo>
                          <a:lnTo>
                            <a:pt x="36" y="25"/>
                          </a:lnTo>
                          <a:lnTo>
                            <a:pt x="29" y="25"/>
                          </a:lnTo>
                          <a:lnTo>
                            <a:pt x="18" y="23"/>
                          </a:lnTo>
                          <a:lnTo>
                            <a:pt x="9" y="18"/>
                          </a:lnTo>
                          <a:lnTo>
                            <a:pt x="2" y="9"/>
                          </a:lnTo>
                          <a:lnTo>
                            <a:pt x="0" y="0"/>
                          </a:lnTo>
                          <a:lnTo>
                            <a:pt x="0" y="0"/>
                          </a:lnTo>
                        </a:path>
                      </a:pathLst>
                    </a:custGeom>
                    <a:noFill/>
                    <a:ln w="6350">
                      <a:solidFill>
                        <a:srgbClr val="5A777A"/>
                      </a:solidFill>
                      <a:prstDash val="solid"/>
                      <a:round/>
                      <a:headEnd/>
                      <a:tailEnd/>
                    </a:ln>
                  </p:spPr>
                  <p:txBody>
                    <a:bodyPr/>
                    <a:lstStyle/>
                    <a:p>
                      <a:endParaRPr lang="en-US"/>
                    </a:p>
                  </p:txBody>
                </p:sp>
              </p:grpSp>
              <p:sp>
                <p:nvSpPr>
                  <p:cNvPr id="520253" name="Freeform 61"/>
                  <p:cNvSpPr>
                    <a:spLocks/>
                  </p:cNvSpPr>
                  <p:nvPr/>
                </p:nvSpPr>
                <p:spPr bwMode="auto">
                  <a:xfrm>
                    <a:off x="1105" y="2882"/>
                    <a:ext cx="33" cy="30"/>
                  </a:xfrm>
                  <a:custGeom>
                    <a:avLst/>
                    <a:gdLst/>
                    <a:ahLst/>
                    <a:cxnLst>
                      <a:cxn ang="0">
                        <a:pos x="0" y="0"/>
                      </a:cxn>
                      <a:cxn ang="0">
                        <a:pos x="4" y="0"/>
                      </a:cxn>
                      <a:cxn ang="0">
                        <a:pos x="6" y="0"/>
                      </a:cxn>
                      <a:cxn ang="0">
                        <a:pos x="17" y="3"/>
                      </a:cxn>
                      <a:cxn ang="0">
                        <a:pos x="26" y="7"/>
                      </a:cxn>
                      <a:cxn ang="0">
                        <a:pos x="31" y="12"/>
                      </a:cxn>
                      <a:cxn ang="0">
                        <a:pos x="33" y="19"/>
                      </a:cxn>
                      <a:cxn ang="0">
                        <a:pos x="33" y="26"/>
                      </a:cxn>
                      <a:cxn ang="0">
                        <a:pos x="29" y="30"/>
                      </a:cxn>
                      <a:cxn ang="0">
                        <a:pos x="6" y="19"/>
                      </a:cxn>
                      <a:cxn ang="0">
                        <a:pos x="0" y="0"/>
                      </a:cxn>
                    </a:cxnLst>
                    <a:rect l="0" t="0" r="r" b="b"/>
                    <a:pathLst>
                      <a:path w="33" h="30">
                        <a:moveTo>
                          <a:pt x="0" y="0"/>
                        </a:moveTo>
                        <a:lnTo>
                          <a:pt x="4" y="0"/>
                        </a:lnTo>
                        <a:lnTo>
                          <a:pt x="6" y="0"/>
                        </a:lnTo>
                        <a:lnTo>
                          <a:pt x="17" y="3"/>
                        </a:lnTo>
                        <a:lnTo>
                          <a:pt x="26" y="7"/>
                        </a:lnTo>
                        <a:lnTo>
                          <a:pt x="31" y="12"/>
                        </a:lnTo>
                        <a:lnTo>
                          <a:pt x="33" y="19"/>
                        </a:lnTo>
                        <a:lnTo>
                          <a:pt x="33" y="26"/>
                        </a:lnTo>
                        <a:lnTo>
                          <a:pt x="29" y="30"/>
                        </a:lnTo>
                        <a:lnTo>
                          <a:pt x="6" y="19"/>
                        </a:lnTo>
                        <a:lnTo>
                          <a:pt x="0" y="0"/>
                        </a:lnTo>
                        <a:close/>
                      </a:path>
                    </a:pathLst>
                  </a:custGeom>
                  <a:solidFill>
                    <a:srgbClr val="E7EDED"/>
                  </a:solidFill>
                  <a:ln w="9525">
                    <a:noFill/>
                    <a:round/>
                    <a:headEnd/>
                    <a:tailEnd/>
                  </a:ln>
                </p:spPr>
                <p:txBody>
                  <a:bodyPr/>
                  <a:lstStyle/>
                  <a:p>
                    <a:endParaRPr lang="en-US"/>
                  </a:p>
                </p:txBody>
              </p:sp>
              <p:grpSp>
                <p:nvGrpSpPr>
                  <p:cNvPr id="10" name="Group 62"/>
                  <p:cNvGrpSpPr>
                    <a:grpSpLocks/>
                  </p:cNvGrpSpPr>
                  <p:nvPr/>
                </p:nvGrpSpPr>
                <p:grpSpPr bwMode="auto">
                  <a:xfrm>
                    <a:off x="1105" y="2882"/>
                    <a:ext cx="33" cy="30"/>
                    <a:chOff x="1105" y="2882"/>
                    <a:chExt cx="33" cy="30"/>
                  </a:xfrm>
                </p:grpSpPr>
                <p:sp>
                  <p:nvSpPr>
                    <p:cNvPr id="520255" name="Freeform 63"/>
                    <p:cNvSpPr>
                      <a:spLocks/>
                    </p:cNvSpPr>
                    <p:nvPr/>
                  </p:nvSpPr>
                  <p:spPr bwMode="auto">
                    <a:xfrm>
                      <a:off x="1105" y="2882"/>
                      <a:ext cx="33" cy="30"/>
                    </a:xfrm>
                    <a:custGeom>
                      <a:avLst/>
                      <a:gdLst/>
                      <a:ahLst/>
                      <a:cxnLst>
                        <a:cxn ang="0">
                          <a:pos x="0" y="0"/>
                        </a:cxn>
                        <a:cxn ang="0">
                          <a:pos x="4" y="0"/>
                        </a:cxn>
                        <a:cxn ang="0">
                          <a:pos x="6" y="0"/>
                        </a:cxn>
                        <a:cxn ang="0">
                          <a:pos x="17" y="3"/>
                        </a:cxn>
                        <a:cxn ang="0">
                          <a:pos x="26" y="5"/>
                        </a:cxn>
                        <a:cxn ang="0">
                          <a:pos x="31" y="12"/>
                        </a:cxn>
                        <a:cxn ang="0">
                          <a:pos x="33" y="19"/>
                        </a:cxn>
                        <a:cxn ang="0">
                          <a:pos x="31" y="26"/>
                        </a:cxn>
                        <a:cxn ang="0">
                          <a:pos x="29" y="30"/>
                        </a:cxn>
                        <a:cxn ang="0">
                          <a:pos x="6" y="19"/>
                        </a:cxn>
                        <a:cxn ang="0">
                          <a:pos x="0" y="0"/>
                        </a:cxn>
                      </a:cxnLst>
                      <a:rect l="0" t="0" r="r" b="b"/>
                      <a:pathLst>
                        <a:path w="33" h="30">
                          <a:moveTo>
                            <a:pt x="0" y="0"/>
                          </a:moveTo>
                          <a:lnTo>
                            <a:pt x="4" y="0"/>
                          </a:lnTo>
                          <a:lnTo>
                            <a:pt x="6" y="0"/>
                          </a:lnTo>
                          <a:lnTo>
                            <a:pt x="17" y="3"/>
                          </a:lnTo>
                          <a:lnTo>
                            <a:pt x="26" y="5"/>
                          </a:lnTo>
                          <a:lnTo>
                            <a:pt x="31" y="12"/>
                          </a:lnTo>
                          <a:lnTo>
                            <a:pt x="33" y="19"/>
                          </a:lnTo>
                          <a:lnTo>
                            <a:pt x="31" y="26"/>
                          </a:lnTo>
                          <a:lnTo>
                            <a:pt x="29" y="30"/>
                          </a:lnTo>
                          <a:lnTo>
                            <a:pt x="6" y="19"/>
                          </a:lnTo>
                          <a:lnTo>
                            <a:pt x="0" y="0"/>
                          </a:lnTo>
                          <a:close/>
                        </a:path>
                      </a:pathLst>
                    </a:custGeom>
                    <a:solidFill>
                      <a:srgbClr val="E7EDED"/>
                    </a:solidFill>
                    <a:ln w="9525">
                      <a:noFill/>
                      <a:round/>
                      <a:headEnd/>
                      <a:tailEnd/>
                    </a:ln>
                  </p:spPr>
                  <p:txBody>
                    <a:bodyPr/>
                    <a:lstStyle/>
                    <a:p>
                      <a:endParaRPr lang="en-US"/>
                    </a:p>
                  </p:txBody>
                </p:sp>
                <p:sp>
                  <p:nvSpPr>
                    <p:cNvPr id="520256" name="Freeform 64"/>
                    <p:cNvSpPr>
                      <a:spLocks/>
                    </p:cNvSpPr>
                    <p:nvPr/>
                  </p:nvSpPr>
                  <p:spPr bwMode="auto">
                    <a:xfrm>
                      <a:off x="1105" y="2882"/>
                      <a:ext cx="33" cy="30"/>
                    </a:xfrm>
                    <a:custGeom>
                      <a:avLst/>
                      <a:gdLst/>
                      <a:ahLst/>
                      <a:cxnLst>
                        <a:cxn ang="0">
                          <a:pos x="0" y="0"/>
                        </a:cxn>
                        <a:cxn ang="0">
                          <a:pos x="4" y="0"/>
                        </a:cxn>
                        <a:cxn ang="0">
                          <a:pos x="6" y="0"/>
                        </a:cxn>
                        <a:cxn ang="0">
                          <a:pos x="17" y="3"/>
                        </a:cxn>
                        <a:cxn ang="0">
                          <a:pos x="26" y="5"/>
                        </a:cxn>
                        <a:cxn ang="0">
                          <a:pos x="31" y="12"/>
                        </a:cxn>
                        <a:cxn ang="0">
                          <a:pos x="33" y="19"/>
                        </a:cxn>
                        <a:cxn ang="0">
                          <a:pos x="31" y="26"/>
                        </a:cxn>
                        <a:cxn ang="0">
                          <a:pos x="29" y="30"/>
                        </a:cxn>
                      </a:cxnLst>
                      <a:rect l="0" t="0" r="r" b="b"/>
                      <a:pathLst>
                        <a:path w="33" h="30">
                          <a:moveTo>
                            <a:pt x="0" y="0"/>
                          </a:moveTo>
                          <a:lnTo>
                            <a:pt x="4" y="0"/>
                          </a:lnTo>
                          <a:lnTo>
                            <a:pt x="6" y="0"/>
                          </a:lnTo>
                          <a:lnTo>
                            <a:pt x="17" y="3"/>
                          </a:lnTo>
                          <a:lnTo>
                            <a:pt x="26" y="5"/>
                          </a:lnTo>
                          <a:lnTo>
                            <a:pt x="31" y="12"/>
                          </a:lnTo>
                          <a:lnTo>
                            <a:pt x="33" y="19"/>
                          </a:lnTo>
                          <a:lnTo>
                            <a:pt x="31" y="26"/>
                          </a:lnTo>
                          <a:lnTo>
                            <a:pt x="29" y="30"/>
                          </a:lnTo>
                        </a:path>
                      </a:pathLst>
                    </a:custGeom>
                    <a:noFill/>
                    <a:ln w="6350">
                      <a:solidFill>
                        <a:srgbClr val="5A777A"/>
                      </a:solidFill>
                      <a:prstDash val="solid"/>
                      <a:round/>
                      <a:headEnd/>
                      <a:tailEnd/>
                    </a:ln>
                  </p:spPr>
                  <p:txBody>
                    <a:bodyPr/>
                    <a:lstStyle/>
                    <a:p>
                      <a:endParaRPr lang="en-US"/>
                    </a:p>
                  </p:txBody>
                </p:sp>
              </p:grpSp>
              <p:sp>
                <p:nvSpPr>
                  <p:cNvPr id="520257" name="Freeform 65"/>
                  <p:cNvSpPr>
                    <a:spLocks/>
                  </p:cNvSpPr>
                  <p:nvPr/>
                </p:nvSpPr>
                <p:spPr bwMode="auto">
                  <a:xfrm>
                    <a:off x="1116" y="2912"/>
                    <a:ext cx="29" cy="30"/>
                  </a:xfrm>
                  <a:custGeom>
                    <a:avLst/>
                    <a:gdLst/>
                    <a:ahLst/>
                    <a:cxnLst>
                      <a:cxn ang="0">
                        <a:pos x="18" y="0"/>
                      </a:cxn>
                      <a:cxn ang="0">
                        <a:pos x="27" y="10"/>
                      </a:cxn>
                      <a:cxn ang="0">
                        <a:pos x="29" y="19"/>
                      </a:cxn>
                      <a:cxn ang="0">
                        <a:pos x="27" y="26"/>
                      </a:cxn>
                      <a:cxn ang="0">
                        <a:pos x="24" y="30"/>
                      </a:cxn>
                      <a:cxn ang="0">
                        <a:pos x="0" y="19"/>
                      </a:cxn>
                      <a:cxn ang="0">
                        <a:pos x="18" y="0"/>
                      </a:cxn>
                    </a:cxnLst>
                    <a:rect l="0" t="0" r="r" b="b"/>
                    <a:pathLst>
                      <a:path w="29" h="30">
                        <a:moveTo>
                          <a:pt x="18" y="0"/>
                        </a:moveTo>
                        <a:lnTo>
                          <a:pt x="27" y="10"/>
                        </a:lnTo>
                        <a:lnTo>
                          <a:pt x="29" y="19"/>
                        </a:lnTo>
                        <a:lnTo>
                          <a:pt x="27" y="26"/>
                        </a:lnTo>
                        <a:lnTo>
                          <a:pt x="24" y="30"/>
                        </a:lnTo>
                        <a:lnTo>
                          <a:pt x="0" y="19"/>
                        </a:lnTo>
                        <a:lnTo>
                          <a:pt x="18" y="0"/>
                        </a:lnTo>
                        <a:close/>
                      </a:path>
                    </a:pathLst>
                  </a:custGeom>
                  <a:solidFill>
                    <a:srgbClr val="E7EDED"/>
                  </a:solidFill>
                  <a:ln w="9525">
                    <a:noFill/>
                    <a:round/>
                    <a:headEnd/>
                    <a:tailEnd/>
                  </a:ln>
                </p:spPr>
                <p:txBody>
                  <a:bodyPr/>
                  <a:lstStyle/>
                  <a:p>
                    <a:endParaRPr lang="en-US"/>
                  </a:p>
                </p:txBody>
              </p:sp>
              <p:grpSp>
                <p:nvGrpSpPr>
                  <p:cNvPr id="11" name="Group 66"/>
                  <p:cNvGrpSpPr>
                    <a:grpSpLocks/>
                  </p:cNvGrpSpPr>
                  <p:nvPr/>
                </p:nvGrpSpPr>
                <p:grpSpPr bwMode="auto">
                  <a:xfrm>
                    <a:off x="1116" y="2915"/>
                    <a:ext cx="29" cy="27"/>
                    <a:chOff x="1116" y="2915"/>
                    <a:chExt cx="29" cy="27"/>
                  </a:xfrm>
                </p:grpSpPr>
                <p:sp>
                  <p:nvSpPr>
                    <p:cNvPr id="520259" name="Freeform 67"/>
                    <p:cNvSpPr>
                      <a:spLocks/>
                    </p:cNvSpPr>
                    <p:nvPr/>
                  </p:nvSpPr>
                  <p:spPr bwMode="auto">
                    <a:xfrm>
                      <a:off x="1116" y="2915"/>
                      <a:ext cx="29" cy="27"/>
                    </a:xfrm>
                    <a:custGeom>
                      <a:avLst/>
                      <a:gdLst/>
                      <a:ahLst/>
                      <a:cxnLst>
                        <a:cxn ang="0">
                          <a:pos x="18" y="0"/>
                        </a:cxn>
                        <a:cxn ang="0">
                          <a:pos x="27" y="7"/>
                        </a:cxn>
                        <a:cxn ang="0">
                          <a:pos x="29" y="16"/>
                        </a:cxn>
                        <a:cxn ang="0">
                          <a:pos x="27" y="23"/>
                        </a:cxn>
                        <a:cxn ang="0">
                          <a:pos x="24" y="27"/>
                        </a:cxn>
                        <a:cxn ang="0">
                          <a:pos x="0" y="16"/>
                        </a:cxn>
                        <a:cxn ang="0">
                          <a:pos x="18" y="0"/>
                        </a:cxn>
                      </a:cxnLst>
                      <a:rect l="0" t="0" r="r" b="b"/>
                      <a:pathLst>
                        <a:path w="29" h="27">
                          <a:moveTo>
                            <a:pt x="18" y="0"/>
                          </a:moveTo>
                          <a:lnTo>
                            <a:pt x="27" y="7"/>
                          </a:lnTo>
                          <a:lnTo>
                            <a:pt x="29" y="16"/>
                          </a:lnTo>
                          <a:lnTo>
                            <a:pt x="27" y="23"/>
                          </a:lnTo>
                          <a:lnTo>
                            <a:pt x="24" y="27"/>
                          </a:lnTo>
                          <a:lnTo>
                            <a:pt x="0" y="16"/>
                          </a:lnTo>
                          <a:lnTo>
                            <a:pt x="18" y="0"/>
                          </a:lnTo>
                          <a:close/>
                        </a:path>
                      </a:pathLst>
                    </a:custGeom>
                    <a:solidFill>
                      <a:srgbClr val="E7EDED"/>
                    </a:solidFill>
                    <a:ln w="9525">
                      <a:noFill/>
                      <a:round/>
                      <a:headEnd/>
                      <a:tailEnd/>
                    </a:ln>
                  </p:spPr>
                  <p:txBody>
                    <a:bodyPr/>
                    <a:lstStyle/>
                    <a:p>
                      <a:endParaRPr lang="en-US"/>
                    </a:p>
                  </p:txBody>
                </p:sp>
                <p:sp>
                  <p:nvSpPr>
                    <p:cNvPr id="520260" name="Freeform 68"/>
                    <p:cNvSpPr>
                      <a:spLocks/>
                    </p:cNvSpPr>
                    <p:nvPr/>
                  </p:nvSpPr>
                  <p:spPr bwMode="auto">
                    <a:xfrm>
                      <a:off x="1134" y="2915"/>
                      <a:ext cx="11" cy="27"/>
                    </a:xfrm>
                    <a:custGeom>
                      <a:avLst/>
                      <a:gdLst/>
                      <a:ahLst/>
                      <a:cxnLst>
                        <a:cxn ang="0">
                          <a:pos x="0" y="0"/>
                        </a:cxn>
                        <a:cxn ang="0">
                          <a:pos x="9" y="7"/>
                        </a:cxn>
                        <a:cxn ang="0">
                          <a:pos x="11" y="16"/>
                        </a:cxn>
                        <a:cxn ang="0">
                          <a:pos x="9" y="23"/>
                        </a:cxn>
                        <a:cxn ang="0">
                          <a:pos x="6" y="27"/>
                        </a:cxn>
                      </a:cxnLst>
                      <a:rect l="0" t="0" r="r" b="b"/>
                      <a:pathLst>
                        <a:path w="11" h="27">
                          <a:moveTo>
                            <a:pt x="0" y="0"/>
                          </a:moveTo>
                          <a:lnTo>
                            <a:pt x="9" y="7"/>
                          </a:lnTo>
                          <a:lnTo>
                            <a:pt x="11" y="16"/>
                          </a:lnTo>
                          <a:lnTo>
                            <a:pt x="9" y="23"/>
                          </a:lnTo>
                          <a:lnTo>
                            <a:pt x="6" y="27"/>
                          </a:lnTo>
                        </a:path>
                      </a:pathLst>
                    </a:custGeom>
                    <a:noFill/>
                    <a:ln w="6350">
                      <a:solidFill>
                        <a:srgbClr val="5A777A"/>
                      </a:solidFill>
                      <a:prstDash val="solid"/>
                      <a:round/>
                      <a:headEnd/>
                      <a:tailEnd/>
                    </a:ln>
                  </p:spPr>
                  <p:txBody>
                    <a:bodyPr/>
                    <a:lstStyle/>
                    <a:p>
                      <a:endParaRPr lang="en-US"/>
                    </a:p>
                  </p:txBody>
                </p:sp>
              </p:grpSp>
              <p:sp>
                <p:nvSpPr>
                  <p:cNvPr id="520261" name="Freeform 69"/>
                  <p:cNvSpPr>
                    <a:spLocks/>
                  </p:cNvSpPr>
                  <p:nvPr/>
                </p:nvSpPr>
                <p:spPr bwMode="auto">
                  <a:xfrm>
                    <a:off x="1105"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4"/>
                      </a:cxn>
                      <a:cxn ang="0">
                        <a:pos x="9" y="9"/>
                      </a:cxn>
                      <a:cxn ang="0">
                        <a:pos x="35" y="0"/>
                      </a:cxn>
                    </a:cxnLst>
                    <a:rect l="0" t="0" r="r" b="b"/>
                    <a:pathLst>
                      <a:path w="36" h="44">
                        <a:moveTo>
                          <a:pt x="35" y="0"/>
                        </a:moveTo>
                        <a:lnTo>
                          <a:pt x="36" y="4"/>
                        </a:lnTo>
                        <a:lnTo>
                          <a:pt x="36" y="9"/>
                        </a:lnTo>
                        <a:lnTo>
                          <a:pt x="35" y="23"/>
                        </a:lnTo>
                        <a:lnTo>
                          <a:pt x="29" y="34"/>
                        </a:lnTo>
                        <a:lnTo>
                          <a:pt x="20" y="41"/>
                        </a:lnTo>
                        <a:lnTo>
                          <a:pt x="9" y="44"/>
                        </a:lnTo>
                        <a:lnTo>
                          <a:pt x="6" y="44"/>
                        </a:lnTo>
                        <a:lnTo>
                          <a:pt x="0" y="44"/>
                        </a:lnTo>
                        <a:lnTo>
                          <a:pt x="9" y="9"/>
                        </a:lnTo>
                        <a:lnTo>
                          <a:pt x="35" y="0"/>
                        </a:lnTo>
                        <a:close/>
                      </a:path>
                    </a:pathLst>
                  </a:custGeom>
                  <a:solidFill>
                    <a:srgbClr val="E7EDED"/>
                  </a:solidFill>
                  <a:ln w="9525">
                    <a:noFill/>
                    <a:round/>
                    <a:headEnd/>
                    <a:tailEnd/>
                  </a:ln>
                </p:spPr>
                <p:txBody>
                  <a:bodyPr/>
                  <a:lstStyle/>
                  <a:p>
                    <a:endParaRPr lang="en-US"/>
                  </a:p>
                </p:txBody>
              </p:sp>
              <p:grpSp>
                <p:nvGrpSpPr>
                  <p:cNvPr id="12" name="Group 70"/>
                  <p:cNvGrpSpPr>
                    <a:grpSpLocks/>
                  </p:cNvGrpSpPr>
                  <p:nvPr/>
                </p:nvGrpSpPr>
                <p:grpSpPr bwMode="auto">
                  <a:xfrm>
                    <a:off x="1105" y="2945"/>
                    <a:ext cx="36" cy="44"/>
                    <a:chOff x="1105" y="2945"/>
                    <a:chExt cx="36" cy="44"/>
                  </a:xfrm>
                </p:grpSpPr>
                <p:sp>
                  <p:nvSpPr>
                    <p:cNvPr id="520263" name="Freeform 71"/>
                    <p:cNvSpPr>
                      <a:spLocks/>
                    </p:cNvSpPr>
                    <p:nvPr/>
                  </p:nvSpPr>
                  <p:spPr bwMode="auto">
                    <a:xfrm>
                      <a:off x="1105"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1"/>
                        </a:cxn>
                        <a:cxn ang="0">
                          <a:pos x="9" y="9"/>
                        </a:cxn>
                        <a:cxn ang="0">
                          <a:pos x="35" y="0"/>
                        </a:cxn>
                      </a:cxnLst>
                      <a:rect l="0" t="0" r="r" b="b"/>
                      <a:pathLst>
                        <a:path w="36" h="44">
                          <a:moveTo>
                            <a:pt x="35" y="0"/>
                          </a:moveTo>
                          <a:lnTo>
                            <a:pt x="36" y="4"/>
                          </a:lnTo>
                          <a:lnTo>
                            <a:pt x="36" y="9"/>
                          </a:lnTo>
                          <a:lnTo>
                            <a:pt x="35" y="23"/>
                          </a:lnTo>
                          <a:lnTo>
                            <a:pt x="29" y="34"/>
                          </a:lnTo>
                          <a:lnTo>
                            <a:pt x="20" y="41"/>
                          </a:lnTo>
                          <a:lnTo>
                            <a:pt x="9" y="44"/>
                          </a:lnTo>
                          <a:lnTo>
                            <a:pt x="6" y="44"/>
                          </a:lnTo>
                          <a:lnTo>
                            <a:pt x="0" y="41"/>
                          </a:lnTo>
                          <a:lnTo>
                            <a:pt x="9" y="9"/>
                          </a:lnTo>
                          <a:lnTo>
                            <a:pt x="35" y="0"/>
                          </a:lnTo>
                          <a:close/>
                        </a:path>
                      </a:pathLst>
                    </a:custGeom>
                    <a:solidFill>
                      <a:srgbClr val="E7EDED"/>
                    </a:solidFill>
                    <a:ln w="9525">
                      <a:noFill/>
                      <a:round/>
                      <a:headEnd/>
                      <a:tailEnd/>
                    </a:ln>
                  </p:spPr>
                  <p:txBody>
                    <a:bodyPr/>
                    <a:lstStyle/>
                    <a:p>
                      <a:endParaRPr lang="en-US"/>
                    </a:p>
                  </p:txBody>
                </p:sp>
                <p:sp>
                  <p:nvSpPr>
                    <p:cNvPr id="520264" name="Freeform 72"/>
                    <p:cNvSpPr>
                      <a:spLocks/>
                    </p:cNvSpPr>
                    <p:nvPr/>
                  </p:nvSpPr>
                  <p:spPr bwMode="auto">
                    <a:xfrm>
                      <a:off x="1105"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1"/>
                        </a:cxn>
                      </a:cxnLst>
                      <a:rect l="0" t="0" r="r" b="b"/>
                      <a:pathLst>
                        <a:path w="36" h="44">
                          <a:moveTo>
                            <a:pt x="35" y="0"/>
                          </a:moveTo>
                          <a:lnTo>
                            <a:pt x="36" y="4"/>
                          </a:lnTo>
                          <a:lnTo>
                            <a:pt x="36" y="9"/>
                          </a:lnTo>
                          <a:lnTo>
                            <a:pt x="35" y="23"/>
                          </a:lnTo>
                          <a:lnTo>
                            <a:pt x="29" y="34"/>
                          </a:lnTo>
                          <a:lnTo>
                            <a:pt x="20" y="41"/>
                          </a:lnTo>
                          <a:lnTo>
                            <a:pt x="9" y="44"/>
                          </a:lnTo>
                          <a:lnTo>
                            <a:pt x="6" y="44"/>
                          </a:lnTo>
                          <a:lnTo>
                            <a:pt x="0" y="41"/>
                          </a:lnTo>
                        </a:path>
                      </a:pathLst>
                    </a:custGeom>
                    <a:noFill/>
                    <a:ln w="6350">
                      <a:solidFill>
                        <a:srgbClr val="5A777A"/>
                      </a:solidFill>
                      <a:prstDash val="solid"/>
                      <a:round/>
                      <a:headEnd/>
                      <a:tailEnd/>
                    </a:ln>
                  </p:spPr>
                  <p:txBody>
                    <a:bodyPr/>
                    <a:lstStyle/>
                    <a:p>
                      <a:endParaRPr lang="en-US"/>
                    </a:p>
                  </p:txBody>
                </p:sp>
              </p:grpSp>
              <p:sp>
                <p:nvSpPr>
                  <p:cNvPr id="520265" name="Freeform 73"/>
                  <p:cNvSpPr>
                    <a:spLocks/>
                  </p:cNvSpPr>
                  <p:nvPr/>
                </p:nvSpPr>
                <p:spPr bwMode="auto">
                  <a:xfrm>
                    <a:off x="977" y="2912"/>
                    <a:ext cx="18" cy="44"/>
                  </a:xfrm>
                  <a:custGeom>
                    <a:avLst/>
                    <a:gdLst/>
                    <a:ahLst/>
                    <a:cxnLst>
                      <a:cxn ang="0">
                        <a:pos x="11" y="44"/>
                      </a:cxn>
                      <a:cxn ang="0">
                        <a:pos x="4" y="35"/>
                      </a:cxn>
                      <a:cxn ang="0">
                        <a:pos x="0" y="23"/>
                      </a:cxn>
                      <a:cxn ang="0">
                        <a:pos x="0" y="14"/>
                      </a:cxn>
                      <a:cxn ang="0">
                        <a:pos x="4" y="7"/>
                      </a:cxn>
                      <a:cxn ang="0">
                        <a:pos x="11" y="3"/>
                      </a:cxn>
                      <a:cxn ang="0">
                        <a:pos x="18" y="0"/>
                      </a:cxn>
                      <a:cxn ang="0">
                        <a:pos x="18" y="23"/>
                      </a:cxn>
                      <a:cxn ang="0">
                        <a:pos x="11" y="44"/>
                      </a:cxn>
                    </a:cxnLst>
                    <a:rect l="0" t="0" r="r" b="b"/>
                    <a:pathLst>
                      <a:path w="18" h="44">
                        <a:moveTo>
                          <a:pt x="11" y="44"/>
                        </a:moveTo>
                        <a:lnTo>
                          <a:pt x="4" y="35"/>
                        </a:lnTo>
                        <a:lnTo>
                          <a:pt x="0" y="23"/>
                        </a:lnTo>
                        <a:lnTo>
                          <a:pt x="0" y="14"/>
                        </a:lnTo>
                        <a:lnTo>
                          <a:pt x="4" y="7"/>
                        </a:lnTo>
                        <a:lnTo>
                          <a:pt x="11" y="3"/>
                        </a:lnTo>
                        <a:lnTo>
                          <a:pt x="18" y="0"/>
                        </a:lnTo>
                        <a:lnTo>
                          <a:pt x="18" y="23"/>
                        </a:lnTo>
                        <a:lnTo>
                          <a:pt x="11" y="44"/>
                        </a:lnTo>
                        <a:close/>
                      </a:path>
                    </a:pathLst>
                  </a:custGeom>
                  <a:solidFill>
                    <a:srgbClr val="E7EDED"/>
                  </a:solidFill>
                  <a:ln w="9525">
                    <a:noFill/>
                    <a:round/>
                    <a:headEnd/>
                    <a:tailEnd/>
                  </a:ln>
                </p:spPr>
                <p:txBody>
                  <a:bodyPr/>
                  <a:lstStyle/>
                  <a:p>
                    <a:endParaRPr lang="en-US"/>
                  </a:p>
                </p:txBody>
              </p:sp>
              <p:grpSp>
                <p:nvGrpSpPr>
                  <p:cNvPr id="13" name="Group 74"/>
                  <p:cNvGrpSpPr>
                    <a:grpSpLocks/>
                  </p:cNvGrpSpPr>
                  <p:nvPr/>
                </p:nvGrpSpPr>
                <p:grpSpPr bwMode="auto">
                  <a:xfrm>
                    <a:off x="977" y="2915"/>
                    <a:ext cx="18" cy="41"/>
                    <a:chOff x="977" y="2915"/>
                    <a:chExt cx="18" cy="41"/>
                  </a:xfrm>
                </p:grpSpPr>
                <p:sp>
                  <p:nvSpPr>
                    <p:cNvPr id="520267" name="Freeform 75"/>
                    <p:cNvSpPr>
                      <a:spLocks/>
                    </p:cNvSpPr>
                    <p:nvPr/>
                  </p:nvSpPr>
                  <p:spPr bwMode="auto">
                    <a:xfrm>
                      <a:off x="977" y="2915"/>
                      <a:ext cx="18" cy="41"/>
                    </a:xfrm>
                    <a:custGeom>
                      <a:avLst/>
                      <a:gdLst/>
                      <a:ahLst/>
                      <a:cxnLst>
                        <a:cxn ang="0">
                          <a:pos x="11" y="41"/>
                        </a:cxn>
                        <a:cxn ang="0">
                          <a:pos x="4" y="32"/>
                        </a:cxn>
                        <a:cxn ang="0">
                          <a:pos x="0" y="20"/>
                        </a:cxn>
                        <a:cxn ang="0">
                          <a:pos x="2" y="14"/>
                        </a:cxn>
                        <a:cxn ang="0">
                          <a:pos x="6" y="7"/>
                        </a:cxn>
                        <a:cxn ang="0">
                          <a:pos x="11" y="2"/>
                        </a:cxn>
                        <a:cxn ang="0">
                          <a:pos x="18" y="0"/>
                        </a:cxn>
                        <a:cxn ang="0">
                          <a:pos x="18" y="20"/>
                        </a:cxn>
                        <a:cxn ang="0">
                          <a:pos x="11" y="41"/>
                        </a:cxn>
                      </a:cxnLst>
                      <a:rect l="0" t="0" r="r" b="b"/>
                      <a:pathLst>
                        <a:path w="18" h="41">
                          <a:moveTo>
                            <a:pt x="11" y="41"/>
                          </a:moveTo>
                          <a:lnTo>
                            <a:pt x="4" y="32"/>
                          </a:lnTo>
                          <a:lnTo>
                            <a:pt x="0" y="20"/>
                          </a:lnTo>
                          <a:lnTo>
                            <a:pt x="2" y="14"/>
                          </a:lnTo>
                          <a:lnTo>
                            <a:pt x="6" y="7"/>
                          </a:lnTo>
                          <a:lnTo>
                            <a:pt x="11" y="2"/>
                          </a:lnTo>
                          <a:lnTo>
                            <a:pt x="18" y="0"/>
                          </a:lnTo>
                          <a:lnTo>
                            <a:pt x="18" y="20"/>
                          </a:lnTo>
                          <a:lnTo>
                            <a:pt x="11" y="41"/>
                          </a:lnTo>
                          <a:close/>
                        </a:path>
                      </a:pathLst>
                    </a:custGeom>
                    <a:solidFill>
                      <a:srgbClr val="E7EDED"/>
                    </a:solidFill>
                    <a:ln w="9525">
                      <a:noFill/>
                      <a:round/>
                      <a:headEnd/>
                      <a:tailEnd/>
                    </a:ln>
                  </p:spPr>
                  <p:txBody>
                    <a:bodyPr/>
                    <a:lstStyle/>
                    <a:p>
                      <a:endParaRPr lang="en-US"/>
                    </a:p>
                  </p:txBody>
                </p:sp>
                <p:sp>
                  <p:nvSpPr>
                    <p:cNvPr id="520268" name="Freeform 76"/>
                    <p:cNvSpPr>
                      <a:spLocks/>
                    </p:cNvSpPr>
                    <p:nvPr/>
                  </p:nvSpPr>
                  <p:spPr bwMode="auto">
                    <a:xfrm>
                      <a:off x="977" y="2915"/>
                      <a:ext cx="18" cy="41"/>
                    </a:xfrm>
                    <a:custGeom>
                      <a:avLst/>
                      <a:gdLst/>
                      <a:ahLst/>
                      <a:cxnLst>
                        <a:cxn ang="0">
                          <a:pos x="11" y="41"/>
                        </a:cxn>
                        <a:cxn ang="0">
                          <a:pos x="4" y="32"/>
                        </a:cxn>
                        <a:cxn ang="0">
                          <a:pos x="0" y="20"/>
                        </a:cxn>
                        <a:cxn ang="0">
                          <a:pos x="2" y="14"/>
                        </a:cxn>
                        <a:cxn ang="0">
                          <a:pos x="6" y="7"/>
                        </a:cxn>
                        <a:cxn ang="0">
                          <a:pos x="11" y="2"/>
                        </a:cxn>
                        <a:cxn ang="0">
                          <a:pos x="18" y="0"/>
                        </a:cxn>
                      </a:cxnLst>
                      <a:rect l="0" t="0" r="r" b="b"/>
                      <a:pathLst>
                        <a:path w="18" h="41">
                          <a:moveTo>
                            <a:pt x="11" y="41"/>
                          </a:moveTo>
                          <a:lnTo>
                            <a:pt x="4" y="32"/>
                          </a:lnTo>
                          <a:lnTo>
                            <a:pt x="0" y="20"/>
                          </a:lnTo>
                          <a:lnTo>
                            <a:pt x="2" y="14"/>
                          </a:lnTo>
                          <a:lnTo>
                            <a:pt x="6" y="7"/>
                          </a:lnTo>
                          <a:lnTo>
                            <a:pt x="11" y="2"/>
                          </a:lnTo>
                          <a:lnTo>
                            <a:pt x="18" y="0"/>
                          </a:lnTo>
                        </a:path>
                      </a:pathLst>
                    </a:custGeom>
                    <a:noFill/>
                    <a:ln w="6350">
                      <a:solidFill>
                        <a:srgbClr val="5A777A"/>
                      </a:solidFill>
                      <a:prstDash val="solid"/>
                      <a:round/>
                      <a:headEnd/>
                      <a:tailEnd/>
                    </a:ln>
                  </p:spPr>
                  <p:txBody>
                    <a:bodyPr/>
                    <a:lstStyle/>
                    <a:p>
                      <a:endParaRPr lang="en-US"/>
                    </a:p>
                  </p:txBody>
                </p:sp>
              </p:grpSp>
              <p:sp>
                <p:nvSpPr>
                  <p:cNvPr id="520269" name="Freeform 77"/>
                  <p:cNvSpPr>
                    <a:spLocks/>
                  </p:cNvSpPr>
                  <p:nvPr/>
                </p:nvSpPr>
                <p:spPr bwMode="auto">
                  <a:xfrm>
                    <a:off x="1030" y="2972"/>
                    <a:ext cx="75" cy="24"/>
                  </a:xfrm>
                  <a:custGeom>
                    <a:avLst/>
                    <a:gdLst/>
                    <a:ahLst/>
                    <a:cxnLst>
                      <a:cxn ang="0">
                        <a:pos x="75" y="14"/>
                      </a:cxn>
                      <a:cxn ang="0">
                        <a:pos x="68" y="19"/>
                      </a:cxn>
                      <a:cxn ang="0">
                        <a:pos x="61" y="21"/>
                      </a:cxn>
                      <a:cxn ang="0">
                        <a:pos x="41" y="24"/>
                      </a:cxn>
                      <a:cxn ang="0">
                        <a:pos x="27" y="21"/>
                      </a:cxn>
                      <a:cxn ang="0">
                        <a:pos x="14" y="19"/>
                      </a:cxn>
                      <a:cxn ang="0">
                        <a:pos x="5" y="12"/>
                      </a:cxn>
                      <a:cxn ang="0">
                        <a:pos x="0" y="5"/>
                      </a:cxn>
                      <a:cxn ang="0">
                        <a:pos x="41" y="0"/>
                      </a:cxn>
                      <a:cxn ang="0">
                        <a:pos x="75" y="14"/>
                      </a:cxn>
                    </a:cxnLst>
                    <a:rect l="0" t="0" r="r" b="b"/>
                    <a:pathLst>
                      <a:path w="75" h="24">
                        <a:moveTo>
                          <a:pt x="75" y="14"/>
                        </a:moveTo>
                        <a:lnTo>
                          <a:pt x="68" y="19"/>
                        </a:lnTo>
                        <a:lnTo>
                          <a:pt x="61" y="21"/>
                        </a:lnTo>
                        <a:lnTo>
                          <a:pt x="41" y="24"/>
                        </a:lnTo>
                        <a:lnTo>
                          <a:pt x="27" y="21"/>
                        </a:lnTo>
                        <a:lnTo>
                          <a:pt x="14" y="19"/>
                        </a:lnTo>
                        <a:lnTo>
                          <a:pt x="5" y="12"/>
                        </a:lnTo>
                        <a:lnTo>
                          <a:pt x="0" y="5"/>
                        </a:lnTo>
                        <a:lnTo>
                          <a:pt x="41" y="0"/>
                        </a:lnTo>
                        <a:lnTo>
                          <a:pt x="75" y="14"/>
                        </a:lnTo>
                        <a:close/>
                      </a:path>
                    </a:pathLst>
                  </a:custGeom>
                  <a:solidFill>
                    <a:srgbClr val="E7EDED"/>
                  </a:solidFill>
                  <a:ln w="9525">
                    <a:noFill/>
                    <a:round/>
                    <a:headEnd/>
                    <a:tailEnd/>
                  </a:ln>
                </p:spPr>
                <p:txBody>
                  <a:bodyPr/>
                  <a:lstStyle/>
                  <a:p>
                    <a:endParaRPr lang="en-US"/>
                  </a:p>
                </p:txBody>
              </p:sp>
              <p:grpSp>
                <p:nvGrpSpPr>
                  <p:cNvPr id="14" name="Group 78"/>
                  <p:cNvGrpSpPr>
                    <a:grpSpLocks/>
                  </p:cNvGrpSpPr>
                  <p:nvPr/>
                </p:nvGrpSpPr>
                <p:grpSpPr bwMode="auto">
                  <a:xfrm>
                    <a:off x="1031" y="2972"/>
                    <a:ext cx="73" cy="24"/>
                    <a:chOff x="1031" y="2972"/>
                    <a:chExt cx="73" cy="24"/>
                  </a:xfrm>
                </p:grpSpPr>
                <p:sp>
                  <p:nvSpPr>
                    <p:cNvPr id="520271" name="Freeform 79"/>
                    <p:cNvSpPr>
                      <a:spLocks/>
                    </p:cNvSpPr>
                    <p:nvPr/>
                  </p:nvSpPr>
                  <p:spPr bwMode="auto">
                    <a:xfrm>
                      <a:off x="1031" y="2972"/>
                      <a:ext cx="73" cy="24"/>
                    </a:xfrm>
                    <a:custGeom>
                      <a:avLst/>
                      <a:gdLst/>
                      <a:ahLst/>
                      <a:cxnLst>
                        <a:cxn ang="0">
                          <a:pos x="73" y="14"/>
                        </a:cxn>
                        <a:cxn ang="0">
                          <a:pos x="67" y="19"/>
                        </a:cxn>
                        <a:cxn ang="0">
                          <a:pos x="58" y="21"/>
                        </a:cxn>
                        <a:cxn ang="0">
                          <a:pos x="40" y="24"/>
                        </a:cxn>
                        <a:cxn ang="0">
                          <a:pos x="26" y="21"/>
                        </a:cxn>
                        <a:cxn ang="0">
                          <a:pos x="15" y="19"/>
                        </a:cxn>
                        <a:cxn ang="0">
                          <a:pos x="6" y="12"/>
                        </a:cxn>
                        <a:cxn ang="0">
                          <a:pos x="0" y="5"/>
                        </a:cxn>
                        <a:cxn ang="0">
                          <a:pos x="40" y="0"/>
                        </a:cxn>
                        <a:cxn ang="0">
                          <a:pos x="73" y="14"/>
                        </a:cxn>
                      </a:cxnLst>
                      <a:rect l="0" t="0" r="r" b="b"/>
                      <a:pathLst>
                        <a:path w="73" h="24">
                          <a:moveTo>
                            <a:pt x="73" y="14"/>
                          </a:moveTo>
                          <a:lnTo>
                            <a:pt x="67" y="19"/>
                          </a:lnTo>
                          <a:lnTo>
                            <a:pt x="58" y="21"/>
                          </a:lnTo>
                          <a:lnTo>
                            <a:pt x="40" y="24"/>
                          </a:lnTo>
                          <a:lnTo>
                            <a:pt x="26" y="21"/>
                          </a:lnTo>
                          <a:lnTo>
                            <a:pt x="15" y="19"/>
                          </a:lnTo>
                          <a:lnTo>
                            <a:pt x="6" y="12"/>
                          </a:lnTo>
                          <a:lnTo>
                            <a:pt x="0" y="5"/>
                          </a:lnTo>
                          <a:lnTo>
                            <a:pt x="40" y="0"/>
                          </a:lnTo>
                          <a:lnTo>
                            <a:pt x="73" y="14"/>
                          </a:lnTo>
                          <a:close/>
                        </a:path>
                      </a:pathLst>
                    </a:custGeom>
                    <a:solidFill>
                      <a:srgbClr val="E7EDED"/>
                    </a:solidFill>
                    <a:ln w="9525">
                      <a:noFill/>
                      <a:round/>
                      <a:headEnd/>
                      <a:tailEnd/>
                    </a:ln>
                  </p:spPr>
                  <p:txBody>
                    <a:bodyPr/>
                    <a:lstStyle/>
                    <a:p>
                      <a:endParaRPr lang="en-US"/>
                    </a:p>
                  </p:txBody>
                </p:sp>
                <p:sp>
                  <p:nvSpPr>
                    <p:cNvPr id="520272" name="Freeform 80"/>
                    <p:cNvSpPr>
                      <a:spLocks/>
                    </p:cNvSpPr>
                    <p:nvPr/>
                  </p:nvSpPr>
                  <p:spPr bwMode="auto">
                    <a:xfrm>
                      <a:off x="1031" y="2977"/>
                      <a:ext cx="73" cy="19"/>
                    </a:xfrm>
                    <a:custGeom>
                      <a:avLst/>
                      <a:gdLst/>
                      <a:ahLst/>
                      <a:cxnLst>
                        <a:cxn ang="0">
                          <a:pos x="73" y="9"/>
                        </a:cxn>
                        <a:cxn ang="0">
                          <a:pos x="67" y="14"/>
                        </a:cxn>
                        <a:cxn ang="0">
                          <a:pos x="58" y="16"/>
                        </a:cxn>
                        <a:cxn ang="0">
                          <a:pos x="40" y="19"/>
                        </a:cxn>
                        <a:cxn ang="0">
                          <a:pos x="26" y="16"/>
                        </a:cxn>
                        <a:cxn ang="0">
                          <a:pos x="15" y="14"/>
                        </a:cxn>
                        <a:cxn ang="0">
                          <a:pos x="6" y="7"/>
                        </a:cxn>
                        <a:cxn ang="0">
                          <a:pos x="0" y="0"/>
                        </a:cxn>
                      </a:cxnLst>
                      <a:rect l="0" t="0" r="r" b="b"/>
                      <a:pathLst>
                        <a:path w="73" h="19">
                          <a:moveTo>
                            <a:pt x="73" y="9"/>
                          </a:moveTo>
                          <a:lnTo>
                            <a:pt x="67" y="14"/>
                          </a:lnTo>
                          <a:lnTo>
                            <a:pt x="58" y="16"/>
                          </a:lnTo>
                          <a:lnTo>
                            <a:pt x="40" y="19"/>
                          </a:lnTo>
                          <a:lnTo>
                            <a:pt x="26" y="16"/>
                          </a:lnTo>
                          <a:lnTo>
                            <a:pt x="15" y="14"/>
                          </a:lnTo>
                          <a:lnTo>
                            <a:pt x="6" y="7"/>
                          </a:lnTo>
                          <a:lnTo>
                            <a:pt x="0" y="0"/>
                          </a:lnTo>
                        </a:path>
                      </a:pathLst>
                    </a:custGeom>
                    <a:noFill/>
                    <a:ln w="6350">
                      <a:solidFill>
                        <a:srgbClr val="5A777A"/>
                      </a:solidFill>
                      <a:prstDash val="solid"/>
                      <a:round/>
                      <a:headEnd/>
                      <a:tailEnd/>
                    </a:ln>
                  </p:spPr>
                  <p:txBody>
                    <a:bodyPr/>
                    <a:lstStyle/>
                    <a:p>
                      <a:endParaRPr lang="en-US"/>
                    </a:p>
                  </p:txBody>
                </p:sp>
              </p:grpSp>
            </p:grpSp>
          </p:grpSp>
        </p:grpSp>
        <p:sp>
          <p:nvSpPr>
            <p:cNvPr id="520273" name="Rectangle 81"/>
            <p:cNvSpPr>
              <a:spLocks noChangeArrowheads="1"/>
            </p:cNvSpPr>
            <p:nvPr/>
          </p:nvSpPr>
          <p:spPr bwMode="auto">
            <a:xfrm>
              <a:off x="1490" y="3167"/>
              <a:ext cx="348" cy="190"/>
            </a:xfrm>
            <a:prstGeom prst="rect">
              <a:avLst/>
            </a:prstGeom>
            <a:noFill/>
            <a:ln w="9525">
              <a:noFill/>
              <a:miter lim="800000"/>
              <a:headEnd/>
              <a:tailEnd/>
            </a:ln>
          </p:spPr>
          <p:txBody>
            <a:bodyPr/>
            <a:lstStyle/>
            <a:p>
              <a:endParaRPr lang="en-US"/>
            </a:p>
          </p:txBody>
        </p:sp>
        <p:sp>
          <p:nvSpPr>
            <p:cNvPr id="520274" name="Rectangle 82"/>
            <p:cNvSpPr>
              <a:spLocks noChangeArrowheads="1"/>
            </p:cNvSpPr>
            <p:nvPr/>
          </p:nvSpPr>
          <p:spPr bwMode="auto">
            <a:xfrm>
              <a:off x="1595" y="3211"/>
              <a:ext cx="137" cy="116"/>
            </a:xfrm>
            <a:prstGeom prst="rect">
              <a:avLst/>
            </a:prstGeom>
            <a:noFill/>
            <a:ln w="9525">
              <a:noFill/>
              <a:miter lim="800000"/>
              <a:headEnd/>
              <a:tailEnd/>
            </a:ln>
          </p:spPr>
          <p:txBody>
            <a:bodyPr wrap="none" lIns="0" tIns="0" rIns="0" bIns="0">
              <a:spAutoFit/>
            </a:bodyPr>
            <a:lstStyle/>
            <a:p>
              <a:pPr algn="ctr" eaLnBrk="0" hangingPunct="0"/>
              <a:r>
                <a:rPr lang="en-US" sz="1200" b="1">
                  <a:solidFill>
                    <a:srgbClr val="000000"/>
                  </a:solidFill>
                  <a:latin typeface="Arial" charset="0"/>
                </a:rPr>
                <a:t>CL1</a:t>
              </a:r>
              <a:endParaRPr lang="en-US" sz="1800" b="1"/>
            </a:p>
          </p:txBody>
        </p:sp>
      </p:grpSp>
      <p:grpSp>
        <p:nvGrpSpPr>
          <p:cNvPr id="15" name="Group 83"/>
          <p:cNvGrpSpPr>
            <a:grpSpLocks/>
          </p:cNvGrpSpPr>
          <p:nvPr/>
        </p:nvGrpSpPr>
        <p:grpSpPr bwMode="auto">
          <a:xfrm>
            <a:off x="5822951" y="4940301"/>
            <a:ext cx="736600" cy="612775"/>
            <a:chOff x="2751" y="3112"/>
            <a:chExt cx="348" cy="386"/>
          </a:xfrm>
        </p:grpSpPr>
        <p:grpSp>
          <p:nvGrpSpPr>
            <p:cNvPr id="16" name="Group 84"/>
            <p:cNvGrpSpPr>
              <a:grpSpLocks/>
            </p:cNvGrpSpPr>
            <p:nvPr/>
          </p:nvGrpSpPr>
          <p:grpSpPr bwMode="auto">
            <a:xfrm>
              <a:off x="2761" y="3112"/>
              <a:ext cx="303" cy="386"/>
              <a:chOff x="2169" y="2783"/>
              <a:chExt cx="303" cy="386"/>
            </a:xfrm>
          </p:grpSpPr>
          <p:sp>
            <p:nvSpPr>
              <p:cNvPr id="520277" name="Freeform 85"/>
              <p:cNvSpPr>
                <a:spLocks/>
              </p:cNvSpPr>
              <p:nvPr/>
            </p:nvSpPr>
            <p:spPr bwMode="auto">
              <a:xfrm>
                <a:off x="2215" y="3021"/>
                <a:ext cx="257" cy="35"/>
              </a:xfrm>
              <a:custGeom>
                <a:avLst/>
                <a:gdLst/>
                <a:ahLst/>
                <a:cxnLst>
                  <a:cxn ang="0">
                    <a:pos x="0" y="35"/>
                  </a:cxn>
                  <a:cxn ang="0">
                    <a:pos x="30" y="0"/>
                  </a:cxn>
                  <a:cxn ang="0">
                    <a:pos x="257" y="0"/>
                  </a:cxn>
                  <a:cxn ang="0">
                    <a:pos x="227" y="35"/>
                  </a:cxn>
                  <a:cxn ang="0">
                    <a:pos x="0" y="35"/>
                  </a:cxn>
                </a:cxnLst>
                <a:rect l="0" t="0" r="r" b="b"/>
                <a:pathLst>
                  <a:path w="257" h="35">
                    <a:moveTo>
                      <a:pt x="0" y="35"/>
                    </a:moveTo>
                    <a:lnTo>
                      <a:pt x="30" y="0"/>
                    </a:lnTo>
                    <a:lnTo>
                      <a:pt x="257" y="0"/>
                    </a:lnTo>
                    <a:lnTo>
                      <a:pt x="227" y="35"/>
                    </a:lnTo>
                    <a:lnTo>
                      <a:pt x="0" y="35"/>
                    </a:lnTo>
                    <a:close/>
                  </a:path>
                </a:pathLst>
              </a:custGeom>
              <a:solidFill>
                <a:srgbClr val="C9C9B6"/>
              </a:solidFill>
              <a:ln w="9525">
                <a:noFill/>
                <a:round/>
                <a:headEnd/>
                <a:tailEnd/>
              </a:ln>
            </p:spPr>
            <p:txBody>
              <a:bodyPr/>
              <a:lstStyle/>
              <a:p>
                <a:endParaRPr lang="en-US"/>
              </a:p>
            </p:txBody>
          </p:sp>
          <p:sp>
            <p:nvSpPr>
              <p:cNvPr id="520278" name="Freeform 86"/>
              <p:cNvSpPr>
                <a:spLocks/>
              </p:cNvSpPr>
              <p:nvPr/>
            </p:nvSpPr>
            <p:spPr bwMode="auto">
              <a:xfrm>
                <a:off x="2215" y="3021"/>
                <a:ext cx="257" cy="35"/>
              </a:xfrm>
              <a:custGeom>
                <a:avLst/>
                <a:gdLst/>
                <a:ahLst/>
                <a:cxnLst>
                  <a:cxn ang="0">
                    <a:pos x="0" y="35"/>
                  </a:cxn>
                  <a:cxn ang="0">
                    <a:pos x="30" y="0"/>
                  </a:cxn>
                  <a:cxn ang="0">
                    <a:pos x="257" y="0"/>
                  </a:cxn>
                  <a:cxn ang="0">
                    <a:pos x="227" y="35"/>
                  </a:cxn>
                  <a:cxn ang="0">
                    <a:pos x="0" y="35"/>
                  </a:cxn>
                </a:cxnLst>
                <a:rect l="0" t="0" r="r" b="b"/>
                <a:pathLst>
                  <a:path w="257" h="35">
                    <a:moveTo>
                      <a:pt x="0" y="35"/>
                    </a:moveTo>
                    <a:lnTo>
                      <a:pt x="30" y="0"/>
                    </a:lnTo>
                    <a:lnTo>
                      <a:pt x="257" y="0"/>
                    </a:lnTo>
                    <a:lnTo>
                      <a:pt x="227" y="35"/>
                    </a:lnTo>
                    <a:lnTo>
                      <a:pt x="0" y="35"/>
                    </a:lnTo>
                    <a:close/>
                  </a:path>
                </a:pathLst>
              </a:custGeom>
              <a:solidFill>
                <a:srgbClr val="808080"/>
              </a:solidFill>
              <a:ln w="6350">
                <a:solidFill>
                  <a:srgbClr val="494936"/>
                </a:solidFill>
                <a:prstDash val="solid"/>
                <a:round/>
                <a:headEnd/>
                <a:tailEnd/>
              </a:ln>
            </p:spPr>
            <p:txBody>
              <a:bodyPr/>
              <a:lstStyle/>
              <a:p>
                <a:endParaRPr lang="en-US"/>
              </a:p>
            </p:txBody>
          </p:sp>
          <p:sp>
            <p:nvSpPr>
              <p:cNvPr id="520279" name="Rectangle 87"/>
              <p:cNvSpPr>
                <a:spLocks noChangeArrowheads="1"/>
              </p:cNvSpPr>
              <p:nvPr/>
            </p:nvSpPr>
            <p:spPr bwMode="auto">
              <a:xfrm>
                <a:off x="2215" y="3058"/>
                <a:ext cx="227" cy="53"/>
              </a:xfrm>
              <a:prstGeom prst="rect">
                <a:avLst/>
              </a:prstGeom>
              <a:solidFill>
                <a:srgbClr val="B7B79D"/>
              </a:solidFill>
              <a:ln w="9525">
                <a:noFill/>
                <a:miter lim="800000"/>
                <a:headEnd/>
                <a:tailEnd/>
              </a:ln>
            </p:spPr>
            <p:txBody>
              <a:bodyPr/>
              <a:lstStyle/>
              <a:p>
                <a:endParaRPr lang="en-US"/>
              </a:p>
            </p:txBody>
          </p:sp>
          <p:sp>
            <p:nvSpPr>
              <p:cNvPr id="520280" name="Rectangle 88"/>
              <p:cNvSpPr>
                <a:spLocks noChangeArrowheads="1"/>
              </p:cNvSpPr>
              <p:nvPr/>
            </p:nvSpPr>
            <p:spPr bwMode="auto">
              <a:xfrm>
                <a:off x="2217" y="3060"/>
                <a:ext cx="225" cy="51"/>
              </a:xfrm>
              <a:prstGeom prst="rect">
                <a:avLst/>
              </a:prstGeom>
              <a:solidFill>
                <a:srgbClr val="B2B2B2"/>
              </a:solidFill>
              <a:ln w="6350">
                <a:solidFill>
                  <a:srgbClr val="494936"/>
                </a:solidFill>
                <a:miter lim="800000"/>
                <a:headEnd/>
                <a:tailEnd/>
              </a:ln>
            </p:spPr>
            <p:txBody>
              <a:bodyPr/>
              <a:lstStyle/>
              <a:p>
                <a:endParaRPr lang="en-US"/>
              </a:p>
            </p:txBody>
          </p:sp>
          <p:sp>
            <p:nvSpPr>
              <p:cNvPr id="520281" name="Freeform 89"/>
              <p:cNvSpPr>
                <a:spLocks/>
              </p:cNvSpPr>
              <p:nvPr/>
            </p:nvSpPr>
            <p:spPr bwMode="auto">
              <a:xfrm>
                <a:off x="2442" y="3021"/>
                <a:ext cx="30" cy="90"/>
              </a:xfrm>
              <a:custGeom>
                <a:avLst/>
                <a:gdLst/>
                <a:ahLst/>
                <a:cxnLst>
                  <a:cxn ang="0">
                    <a:pos x="0" y="90"/>
                  </a:cxn>
                  <a:cxn ang="0">
                    <a:pos x="30" y="51"/>
                  </a:cxn>
                  <a:cxn ang="0">
                    <a:pos x="30" y="0"/>
                  </a:cxn>
                  <a:cxn ang="0">
                    <a:pos x="0" y="37"/>
                  </a:cxn>
                  <a:cxn ang="0">
                    <a:pos x="0" y="90"/>
                  </a:cxn>
                </a:cxnLst>
                <a:rect l="0" t="0" r="r" b="b"/>
                <a:pathLst>
                  <a:path w="30" h="90">
                    <a:moveTo>
                      <a:pt x="0" y="90"/>
                    </a:moveTo>
                    <a:lnTo>
                      <a:pt x="30" y="51"/>
                    </a:lnTo>
                    <a:lnTo>
                      <a:pt x="30" y="0"/>
                    </a:lnTo>
                    <a:lnTo>
                      <a:pt x="0" y="37"/>
                    </a:lnTo>
                    <a:lnTo>
                      <a:pt x="0" y="90"/>
                    </a:lnTo>
                    <a:close/>
                  </a:path>
                </a:pathLst>
              </a:custGeom>
              <a:solidFill>
                <a:srgbClr val="7A7A5A"/>
              </a:solidFill>
              <a:ln w="9525">
                <a:noFill/>
                <a:round/>
                <a:headEnd/>
                <a:tailEnd/>
              </a:ln>
            </p:spPr>
            <p:txBody>
              <a:bodyPr/>
              <a:lstStyle/>
              <a:p>
                <a:endParaRPr lang="en-US"/>
              </a:p>
            </p:txBody>
          </p:sp>
          <p:sp>
            <p:nvSpPr>
              <p:cNvPr id="520282" name="Freeform 90"/>
              <p:cNvSpPr>
                <a:spLocks/>
              </p:cNvSpPr>
              <p:nvPr/>
            </p:nvSpPr>
            <p:spPr bwMode="auto">
              <a:xfrm>
                <a:off x="2442" y="3021"/>
                <a:ext cx="30" cy="90"/>
              </a:xfrm>
              <a:custGeom>
                <a:avLst/>
                <a:gdLst/>
                <a:ahLst/>
                <a:cxnLst>
                  <a:cxn ang="0">
                    <a:pos x="0" y="90"/>
                  </a:cxn>
                  <a:cxn ang="0">
                    <a:pos x="30" y="51"/>
                  </a:cxn>
                  <a:cxn ang="0">
                    <a:pos x="30" y="0"/>
                  </a:cxn>
                  <a:cxn ang="0">
                    <a:pos x="0" y="37"/>
                  </a:cxn>
                  <a:cxn ang="0">
                    <a:pos x="0" y="90"/>
                  </a:cxn>
                </a:cxnLst>
                <a:rect l="0" t="0" r="r" b="b"/>
                <a:pathLst>
                  <a:path w="30" h="90">
                    <a:moveTo>
                      <a:pt x="0" y="90"/>
                    </a:moveTo>
                    <a:lnTo>
                      <a:pt x="30" y="51"/>
                    </a:lnTo>
                    <a:lnTo>
                      <a:pt x="30" y="0"/>
                    </a:lnTo>
                    <a:lnTo>
                      <a:pt x="0" y="37"/>
                    </a:lnTo>
                    <a:lnTo>
                      <a:pt x="0" y="90"/>
                    </a:lnTo>
                    <a:close/>
                  </a:path>
                </a:pathLst>
              </a:custGeom>
              <a:solidFill>
                <a:srgbClr val="808080"/>
              </a:solidFill>
              <a:ln w="6350">
                <a:solidFill>
                  <a:srgbClr val="494936"/>
                </a:solidFill>
                <a:prstDash val="solid"/>
                <a:round/>
                <a:headEnd/>
                <a:tailEnd/>
              </a:ln>
            </p:spPr>
            <p:txBody>
              <a:bodyPr/>
              <a:lstStyle/>
              <a:p>
                <a:endParaRPr lang="en-US"/>
              </a:p>
            </p:txBody>
          </p:sp>
          <p:sp>
            <p:nvSpPr>
              <p:cNvPr id="520283" name="Freeform 91"/>
              <p:cNvSpPr>
                <a:spLocks/>
              </p:cNvSpPr>
              <p:nvPr/>
            </p:nvSpPr>
            <p:spPr bwMode="auto">
              <a:xfrm>
                <a:off x="2222" y="3021"/>
                <a:ext cx="245" cy="28"/>
              </a:xfrm>
              <a:custGeom>
                <a:avLst/>
                <a:gdLst/>
                <a:ahLst/>
                <a:cxnLst>
                  <a:cxn ang="0">
                    <a:pos x="0" y="28"/>
                  </a:cxn>
                  <a:cxn ang="0">
                    <a:pos x="23" y="0"/>
                  </a:cxn>
                  <a:cxn ang="0">
                    <a:pos x="245" y="0"/>
                  </a:cxn>
                  <a:cxn ang="0">
                    <a:pos x="222" y="28"/>
                  </a:cxn>
                  <a:cxn ang="0">
                    <a:pos x="0" y="28"/>
                  </a:cxn>
                </a:cxnLst>
                <a:rect l="0" t="0" r="r" b="b"/>
                <a:pathLst>
                  <a:path w="245" h="28">
                    <a:moveTo>
                      <a:pt x="0" y="28"/>
                    </a:moveTo>
                    <a:lnTo>
                      <a:pt x="23" y="0"/>
                    </a:lnTo>
                    <a:lnTo>
                      <a:pt x="245" y="0"/>
                    </a:lnTo>
                    <a:lnTo>
                      <a:pt x="222" y="28"/>
                    </a:lnTo>
                    <a:lnTo>
                      <a:pt x="0" y="28"/>
                    </a:lnTo>
                    <a:close/>
                  </a:path>
                </a:pathLst>
              </a:custGeom>
              <a:solidFill>
                <a:srgbClr val="000000"/>
              </a:solidFill>
              <a:ln w="9525">
                <a:noFill/>
                <a:round/>
                <a:headEnd/>
                <a:tailEnd/>
              </a:ln>
            </p:spPr>
            <p:txBody>
              <a:bodyPr/>
              <a:lstStyle/>
              <a:p>
                <a:endParaRPr lang="en-US"/>
              </a:p>
            </p:txBody>
          </p:sp>
          <p:sp>
            <p:nvSpPr>
              <p:cNvPr id="520284" name="Freeform 92"/>
              <p:cNvSpPr>
                <a:spLocks/>
              </p:cNvSpPr>
              <p:nvPr/>
            </p:nvSpPr>
            <p:spPr bwMode="auto">
              <a:xfrm>
                <a:off x="2222" y="3021"/>
                <a:ext cx="245" cy="28"/>
              </a:xfrm>
              <a:custGeom>
                <a:avLst/>
                <a:gdLst/>
                <a:ahLst/>
                <a:cxnLst>
                  <a:cxn ang="0">
                    <a:pos x="0" y="28"/>
                  </a:cxn>
                  <a:cxn ang="0">
                    <a:pos x="23" y="0"/>
                  </a:cxn>
                  <a:cxn ang="0">
                    <a:pos x="245" y="0"/>
                  </a:cxn>
                  <a:cxn ang="0">
                    <a:pos x="222" y="28"/>
                  </a:cxn>
                  <a:cxn ang="0">
                    <a:pos x="0" y="28"/>
                  </a:cxn>
                </a:cxnLst>
                <a:rect l="0" t="0" r="r" b="b"/>
                <a:pathLst>
                  <a:path w="245" h="28">
                    <a:moveTo>
                      <a:pt x="0" y="28"/>
                    </a:moveTo>
                    <a:lnTo>
                      <a:pt x="23" y="0"/>
                    </a:lnTo>
                    <a:lnTo>
                      <a:pt x="245" y="0"/>
                    </a:lnTo>
                    <a:lnTo>
                      <a:pt x="222" y="28"/>
                    </a:lnTo>
                    <a:lnTo>
                      <a:pt x="0" y="28"/>
                    </a:lnTo>
                    <a:close/>
                  </a:path>
                </a:pathLst>
              </a:custGeom>
              <a:solidFill>
                <a:srgbClr val="000000"/>
              </a:solidFill>
              <a:ln w="6350">
                <a:solidFill>
                  <a:srgbClr val="000000"/>
                </a:solidFill>
                <a:prstDash val="solid"/>
                <a:round/>
                <a:headEnd/>
                <a:tailEnd/>
              </a:ln>
            </p:spPr>
            <p:txBody>
              <a:bodyPr/>
              <a:lstStyle/>
              <a:p>
                <a:endParaRPr lang="en-US"/>
              </a:p>
            </p:txBody>
          </p:sp>
          <p:sp>
            <p:nvSpPr>
              <p:cNvPr id="520285" name="Freeform 93"/>
              <p:cNvSpPr>
                <a:spLocks/>
              </p:cNvSpPr>
              <p:nvPr/>
            </p:nvSpPr>
            <p:spPr bwMode="auto">
              <a:xfrm>
                <a:off x="2215" y="2783"/>
                <a:ext cx="252" cy="30"/>
              </a:xfrm>
              <a:custGeom>
                <a:avLst/>
                <a:gdLst/>
                <a:ahLst/>
                <a:cxnLst>
                  <a:cxn ang="0">
                    <a:pos x="0" y="30"/>
                  </a:cxn>
                  <a:cxn ang="0">
                    <a:pos x="25" y="0"/>
                  </a:cxn>
                  <a:cxn ang="0">
                    <a:pos x="252" y="0"/>
                  </a:cxn>
                  <a:cxn ang="0">
                    <a:pos x="227" y="30"/>
                  </a:cxn>
                  <a:cxn ang="0">
                    <a:pos x="0" y="30"/>
                  </a:cxn>
                </a:cxnLst>
                <a:rect l="0" t="0" r="r" b="b"/>
                <a:pathLst>
                  <a:path w="252" h="30">
                    <a:moveTo>
                      <a:pt x="0" y="30"/>
                    </a:moveTo>
                    <a:lnTo>
                      <a:pt x="25" y="0"/>
                    </a:lnTo>
                    <a:lnTo>
                      <a:pt x="252" y="0"/>
                    </a:lnTo>
                    <a:lnTo>
                      <a:pt x="227" y="30"/>
                    </a:lnTo>
                    <a:lnTo>
                      <a:pt x="0" y="30"/>
                    </a:lnTo>
                    <a:close/>
                  </a:path>
                </a:pathLst>
              </a:custGeom>
              <a:solidFill>
                <a:srgbClr val="C9C9B6"/>
              </a:solidFill>
              <a:ln w="9525">
                <a:noFill/>
                <a:round/>
                <a:headEnd/>
                <a:tailEnd/>
              </a:ln>
            </p:spPr>
            <p:txBody>
              <a:bodyPr/>
              <a:lstStyle/>
              <a:p>
                <a:endParaRPr lang="en-US"/>
              </a:p>
            </p:txBody>
          </p:sp>
          <p:sp>
            <p:nvSpPr>
              <p:cNvPr id="520286" name="Freeform 94"/>
              <p:cNvSpPr>
                <a:spLocks/>
              </p:cNvSpPr>
              <p:nvPr/>
            </p:nvSpPr>
            <p:spPr bwMode="auto">
              <a:xfrm>
                <a:off x="2215" y="2783"/>
                <a:ext cx="252" cy="30"/>
              </a:xfrm>
              <a:custGeom>
                <a:avLst/>
                <a:gdLst/>
                <a:ahLst/>
                <a:cxnLst>
                  <a:cxn ang="0">
                    <a:pos x="0" y="30"/>
                  </a:cxn>
                  <a:cxn ang="0">
                    <a:pos x="25" y="0"/>
                  </a:cxn>
                  <a:cxn ang="0">
                    <a:pos x="252" y="0"/>
                  </a:cxn>
                  <a:cxn ang="0">
                    <a:pos x="227" y="30"/>
                  </a:cxn>
                  <a:cxn ang="0">
                    <a:pos x="0" y="30"/>
                  </a:cxn>
                </a:cxnLst>
                <a:rect l="0" t="0" r="r" b="b"/>
                <a:pathLst>
                  <a:path w="252" h="30">
                    <a:moveTo>
                      <a:pt x="0" y="30"/>
                    </a:moveTo>
                    <a:lnTo>
                      <a:pt x="25" y="0"/>
                    </a:lnTo>
                    <a:lnTo>
                      <a:pt x="252" y="0"/>
                    </a:lnTo>
                    <a:lnTo>
                      <a:pt x="227" y="30"/>
                    </a:lnTo>
                    <a:lnTo>
                      <a:pt x="0" y="30"/>
                    </a:lnTo>
                    <a:close/>
                  </a:path>
                </a:pathLst>
              </a:custGeom>
              <a:solidFill>
                <a:srgbClr val="808080"/>
              </a:solidFill>
              <a:ln w="6350">
                <a:solidFill>
                  <a:srgbClr val="494936"/>
                </a:solidFill>
                <a:prstDash val="solid"/>
                <a:round/>
                <a:headEnd/>
                <a:tailEnd/>
              </a:ln>
            </p:spPr>
            <p:txBody>
              <a:bodyPr/>
              <a:lstStyle/>
              <a:p>
                <a:endParaRPr lang="en-US"/>
              </a:p>
            </p:txBody>
          </p:sp>
          <p:sp>
            <p:nvSpPr>
              <p:cNvPr id="520287" name="Rectangle 95"/>
              <p:cNvSpPr>
                <a:spLocks noChangeArrowheads="1"/>
              </p:cNvSpPr>
              <p:nvPr/>
            </p:nvSpPr>
            <p:spPr bwMode="auto">
              <a:xfrm>
                <a:off x="2217" y="2815"/>
                <a:ext cx="226" cy="229"/>
              </a:xfrm>
              <a:prstGeom prst="rect">
                <a:avLst/>
              </a:prstGeom>
              <a:solidFill>
                <a:srgbClr val="B2B2B2"/>
              </a:solidFill>
              <a:ln w="6350">
                <a:solidFill>
                  <a:srgbClr val="494936"/>
                </a:solidFill>
                <a:miter lim="800000"/>
                <a:headEnd/>
                <a:tailEnd/>
              </a:ln>
            </p:spPr>
            <p:txBody>
              <a:bodyPr/>
              <a:lstStyle/>
              <a:p>
                <a:endParaRPr lang="en-US"/>
              </a:p>
            </p:txBody>
          </p:sp>
          <p:sp>
            <p:nvSpPr>
              <p:cNvPr id="520288" name="Rectangle 96"/>
              <p:cNvSpPr>
                <a:spLocks noChangeArrowheads="1"/>
              </p:cNvSpPr>
              <p:nvPr/>
            </p:nvSpPr>
            <p:spPr bwMode="auto">
              <a:xfrm>
                <a:off x="2236" y="2845"/>
                <a:ext cx="188" cy="176"/>
              </a:xfrm>
              <a:prstGeom prst="rect">
                <a:avLst/>
              </a:prstGeom>
              <a:solidFill>
                <a:srgbClr val="B2B2B2"/>
              </a:solidFill>
              <a:ln w="6350">
                <a:solidFill>
                  <a:srgbClr val="494936"/>
                </a:solidFill>
                <a:miter lim="800000"/>
                <a:headEnd/>
                <a:tailEnd/>
              </a:ln>
            </p:spPr>
            <p:txBody>
              <a:bodyPr/>
              <a:lstStyle/>
              <a:p>
                <a:endParaRPr lang="en-US"/>
              </a:p>
            </p:txBody>
          </p:sp>
          <p:sp>
            <p:nvSpPr>
              <p:cNvPr id="520289" name="Freeform 97"/>
              <p:cNvSpPr>
                <a:spLocks/>
              </p:cNvSpPr>
              <p:nvPr/>
            </p:nvSpPr>
            <p:spPr bwMode="auto">
              <a:xfrm>
                <a:off x="2442" y="2783"/>
                <a:ext cx="25" cy="259"/>
              </a:xfrm>
              <a:custGeom>
                <a:avLst/>
                <a:gdLst/>
                <a:ahLst/>
                <a:cxnLst>
                  <a:cxn ang="0">
                    <a:pos x="0" y="259"/>
                  </a:cxn>
                  <a:cxn ang="0">
                    <a:pos x="25" y="229"/>
                  </a:cxn>
                  <a:cxn ang="0">
                    <a:pos x="25" y="0"/>
                  </a:cxn>
                  <a:cxn ang="0">
                    <a:pos x="0" y="30"/>
                  </a:cxn>
                  <a:cxn ang="0">
                    <a:pos x="0" y="259"/>
                  </a:cxn>
                </a:cxnLst>
                <a:rect l="0" t="0" r="r" b="b"/>
                <a:pathLst>
                  <a:path w="25" h="259">
                    <a:moveTo>
                      <a:pt x="0" y="259"/>
                    </a:moveTo>
                    <a:lnTo>
                      <a:pt x="25" y="229"/>
                    </a:lnTo>
                    <a:lnTo>
                      <a:pt x="25" y="0"/>
                    </a:lnTo>
                    <a:lnTo>
                      <a:pt x="0" y="30"/>
                    </a:lnTo>
                    <a:lnTo>
                      <a:pt x="0" y="259"/>
                    </a:lnTo>
                    <a:close/>
                  </a:path>
                </a:pathLst>
              </a:custGeom>
              <a:solidFill>
                <a:srgbClr val="7A7A5A"/>
              </a:solidFill>
              <a:ln w="9525">
                <a:noFill/>
                <a:round/>
                <a:headEnd/>
                <a:tailEnd/>
              </a:ln>
            </p:spPr>
            <p:txBody>
              <a:bodyPr/>
              <a:lstStyle/>
              <a:p>
                <a:endParaRPr lang="en-US"/>
              </a:p>
            </p:txBody>
          </p:sp>
          <p:sp>
            <p:nvSpPr>
              <p:cNvPr id="520290" name="Freeform 98"/>
              <p:cNvSpPr>
                <a:spLocks/>
              </p:cNvSpPr>
              <p:nvPr/>
            </p:nvSpPr>
            <p:spPr bwMode="auto">
              <a:xfrm>
                <a:off x="2442" y="2783"/>
                <a:ext cx="25" cy="259"/>
              </a:xfrm>
              <a:custGeom>
                <a:avLst/>
                <a:gdLst/>
                <a:ahLst/>
                <a:cxnLst>
                  <a:cxn ang="0">
                    <a:pos x="0" y="259"/>
                  </a:cxn>
                  <a:cxn ang="0">
                    <a:pos x="25" y="229"/>
                  </a:cxn>
                  <a:cxn ang="0">
                    <a:pos x="25" y="0"/>
                  </a:cxn>
                  <a:cxn ang="0">
                    <a:pos x="0" y="30"/>
                  </a:cxn>
                  <a:cxn ang="0">
                    <a:pos x="0" y="259"/>
                  </a:cxn>
                </a:cxnLst>
                <a:rect l="0" t="0" r="r" b="b"/>
                <a:pathLst>
                  <a:path w="25" h="259">
                    <a:moveTo>
                      <a:pt x="0" y="259"/>
                    </a:moveTo>
                    <a:lnTo>
                      <a:pt x="25" y="229"/>
                    </a:lnTo>
                    <a:lnTo>
                      <a:pt x="25" y="0"/>
                    </a:lnTo>
                    <a:lnTo>
                      <a:pt x="0" y="30"/>
                    </a:lnTo>
                    <a:lnTo>
                      <a:pt x="0" y="259"/>
                    </a:lnTo>
                    <a:close/>
                  </a:path>
                </a:pathLst>
              </a:custGeom>
              <a:solidFill>
                <a:srgbClr val="808080"/>
              </a:solidFill>
              <a:ln w="6350">
                <a:solidFill>
                  <a:srgbClr val="494936"/>
                </a:solidFill>
                <a:prstDash val="solid"/>
                <a:round/>
                <a:headEnd/>
                <a:tailEnd/>
              </a:ln>
            </p:spPr>
            <p:txBody>
              <a:bodyPr/>
              <a:lstStyle/>
              <a:p>
                <a:endParaRPr lang="en-US"/>
              </a:p>
            </p:txBody>
          </p:sp>
          <p:sp>
            <p:nvSpPr>
              <p:cNvPr id="520291" name="Freeform 99"/>
              <p:cNvSpPr>
                <a:spLocks/>
              </p:cNvSpPr>
              <p:nvPr/>
            </p:nvSpPr>
            <p:spPr bwMode="auto">
              <a:xfrm>
                <a:off x="2169" y="3102"/>
                <a:ext cx="284" cy="55"/>
              </a:xfrm>
              <a:custGeom>
                <a:avLst/>
                <a:gdLst/>
                <a:ahLst/>
                <a:cxnLst>
                  <a:cxn ang="0">
                    <a:pos x="0" y="55"/>
                  </a:cxn>
                  <a:cxn ang="0">
                    <a:pos x="37" y="0"/>
                  </a:cxn>
                  <a:cxn ang="0">
                    <a:pos x="284" y="0"/>
                  </a:cxn>
                  <a:cxn ang="0">
                    <a:pos x="248" y="55"/>
                  </a:cxn>
                  <a:cxn ang="0">
                    <a:pos x="0" y="55"/>
                  </a:cxn>
                </a:cxnLst>
                <a:rect l="0" t="0" r="r" b="b"/>
                <a:pathLst>
                  <a:path w="284" h="55">
                    <a:moveTo>
                      <a:pt x="0" y="55"/>
                    </a:moveTo>
                    <a:lnTo>
                      <a:pt x="37" y="0"/>
                    </a:lnTo>
                    <a:lnTo>
                      <a:pt x="284" y="0"/>
                    </a:lnTo>
                    <a:lnTo>
                      <a:pt x="248" y="55"/>
                    </a:lnTo>
                    <a:lnTo>
                      <a:pt x="0" y="55"/>
                    </a:lnTo>
                    <a:close/>
                  </a:path>
                </a:pathLst>
              </a:custGeom>
              <a:solidFill>
                <a:srgbClr val="C9C9B6"/>
              </a:solidFill>
              <a:ln w="9525">
                <a:noFill/>
                <a:round/>
                <a:headEnd/>
                <a:tailEnd/>
              </a:ln>
            </p:spPr>
            <p:txBody>
              <a:bodyPr/>
              <a:lstStyle/>
              <a:p>
                <a:endParaRPr lang="en-US"/>
              </a:p>
            </p:txBody>
          </p:sp>
          <p:sp>
            <p:nvSpPr>
              <p:cNvPr id="520292" name="Freeform 100"/>
              <p:cNvSpPr>
                <a:spLocks/>
              </p:cNvSpPr>
              <p:nvPr/>
            </p:nvSpPr>
            <p:spPr bwMode="auto">
              <a:xfrm>
                <a:off x="2169" y="3102"/>
                <a:ext cx="284" cy="55"/>
              </a:xfrm>
              <a:custGeom>
                <a:avLst/>
                <a:gdLst/>
                <a:ahLst/>
                <a:cxnLst>
                  <a:cxn ang="0">
                    <a:pos x="0" y="55"/>
                  </a:cxn>
                  <a:cxn ang="0">
                    <a:pos x="37" y="0"/>
                  </a:cxn>
                  <a:cxn ang="0">
                    <a:pos x="284" y="0"/>
                  </a:cxn>
                  <a:cxn ang="0">
                    <a:pos x="248" y="55"/>
                  </a:cxn>
                  <a:cxn ang="0">
                    <a:pos x="0" y="55"/>
                  </a:cxn>
                </a:cxnLst>
                <a:rect l="0" t="0" r="r" b="b"/>
                <a:pathLst>
                  <a:path w="284" h="55">
                    <a:moveTo>
                      <a:pt x="0" y="55"/>
                    </a:moveTo>
                    <a:lnTo>
                      <a:pt x="37" y="0"/>
                    </a:lnTo>
                    <a:lnTo>
                      <a:pt x="284" y="0"/>
                    </a:lnTo>
                    <a:lnTo>
                      <a:pt x="248" y="55"/>
                    </a:lnTo>
                    <a:lnTo>
                      <a:pt x="0" y="55"/>
                    </a:lnTo>
                    <a:close/>
                  </a:path>
                </a:pathLst>
              </a:custGeom>
              <a:solidFill>
                <a:srgbClr val="B2B2B2"/>
              </a:solidFill>
              <a:ln w="6350">
                <a:solidFill>
                  <a:srgbClr val="494936"/>
                </a:solidFill>
                <a:prstDash val="solid"/>
                <a:round/>
                <a:headEnd/>
                <a:tailEnd/>
              </a:ln>
            </p:spPr>
            <p:txBody>
              <a:bodyPr/>
              <a:lstStyle/>
              <a:p>
                <a:endParaRPr lang="en-US"/>
              </a:p>
            </p:txBody>
          </p:sp>
          <p:sp>
            <p:nvSpPr>
              <p:cNvPr id="520293" name="Freeform 101"/>
              <p:cNvSpPr>
                <a:spLocks/>
              </p:cNvSpPr>
              <p:nvPr/>
            </p:nvSpPr>
            <p:spPr bwMode="auto">
              <a:xfrm>
                <a:off x="2417" y="3102"/>
                <a:ext cx="36" cy="67"/>
              </a:xfrm>
              <a:custGeom>
                <a:avLst/>
                <a:gdLst/>
                <a:ahLst/>
                <a:cxnLst>
                  <a:cxn ang="0">
                    <a:pos x="0" y="67"/>
                  </a:cxn>
                  <a:cxn ang="0">
                    <a:pos x="36" y="18"/>
                  </a:cxn>
                  <a:cxn ang="0">
                    <a:pos x="36" y="0"/>
                  </a:cxn>
                  <a:cxn ang="0">
                    <a:pos x="0" y="55"/>
                  </a:cxn>
                  <a:cxn ang="0">
                    <a:pos x="0" y="67"/>
                  </a:cxn>
                </a:cxnLst>
                <a:rect l="0" t="0" r="r" b="b"/>
                <a:pathLst>
                  <a:path w="36" h="67">
                    <a:moveTo>
                      <a:pt x="0" y="67"/>
                    </a:moveTo>
                    <a:lnTo>
                      <a:pt x="36" y="18"/>
                    </a:lnTo>
                    <a:lnTo>
                      <a:pt x="36" y="0"/>
                    </a:lnTo>
                    <a:lnTo>
                      <a:pt x="0" y="55"/>
                    </a:lnTo>
                    <a:lnTo>
                      <a:pt x="0" y="67"/>
                    </a:lnTo>
                    <a:close/>
                  </a:path>
                </a:pathLst>
              </a:custGeom>
              <a:solidFill>
                <a:srgbClr val="7A7A5A"/>
              </a:solidFill>
              <a:ln w="9525">
                <a:noFill/>
                <a:round/>
                <a:headEnd/>
                <a:tailEnd/>
              </a:ln>
            </p:spPr>
            <p:txBody>
              <a:bodyPr/>
              <a:lstStyle/>
              <a:p>
                <a:endParaRPr lang="en-US"/>
              </a:p>
            </p:txBody>
          </p:sp>
          <p:sp>
            <p:nvSpPr>
              <p:cNvPr id="520294" name="Freeform 102"/>
              <p:cNvSpPr>
                <a:spLocks/>
              </p:cNvSpPr>
              <p:nvPr/>
            </p:nvSpPr>
            <p:spPr bwMode="auto">
              <a:xfrm>
                <a:off x="2417" y="3102"/>
                <a:ext cx="36" cy="67"/>
              </a:xfrm>
              <a:custGeom>
                <a:avLst/>
                <a:gdLst/>
                <a:ahLst/>
                <a:cxnLst>
                  <a:cxn ang="0">
                    <a:pos x="0" y="67"/>
                  </a:cxn>
                  <a:cxn ang="0">
                    <a:pos x="36" y="18"/>
                  </a:cxn>
                  <a:cxn ang="0">
                    <a:pos x="36" y="0"/>
                  </a:cxn>
                  <a:cxn ang="0">
                    <a:pos x="0" y="55"/>
                  </a:cxn>
                  <a:cxn ang="0">
                    <a:pos x="0" y="67"/>
                  </a:cxn>
                </a:cxnLst>
                <a:rect l="0" t="0" r="r" b="b"/>
                <a:pathLst>
                  <a:path w="36" h="67">
                    <a:moveTo>
                      <a:pt x="0" y="67"/>
                    </a:moveTo>
                    <a:lnTo>
                      <a:pt x="36" y="18"/>
                    </a:lnTo>
                    <a:lnTo>
                      <a:pt x="36" y="0"/>
                    </a:lnTo>
                    <a:lnTo>
                      <a:pt x="0" y="55"/>
                    </a:lnTo>
                    <a:lnTo>
                      <a:pt x="0" y="67"/>
                    </a:lnTo>
                    <a:close/>
                  </a:path>
                </a:pathLst>
              </a:custGeom>
              <a:solidFill>
                <a:srgbClr val="808080"/>
              </a:solidFill>
              <a:ln w="6350">
                <a:solidFill>
                  <a:srgbClr val="494936"/>
                </a:solidFill>
                <a:prstDash val="solid"/>
                <a:round/>
                <a:headEnd/>
                <a:tailEnd/>
              </a:ln>
            </p:spPr>
            <p:txBody>
              <a:bodyPr/>
              <a:lstStyle/>
              <a:p>
                <a:endParaRPr lang="en-US"/>
              </a:p>
            </p:txBody>
          </p:sp>
          <p:sp>
            <p:nvSpPr>
              <p:cNvPr id="520295" name="Rectangle 103"/>
              <p:cNvSpPr>
                <a:spLocks noChangeArrowheads="1"/>
              </p:cNvSpPr>
              <p:nvPr/>
            </p:nvSpPr>
            <p:spPr bwMode="auto">
              <a:xfrm>
                <a:off x="2169" y="3157"/>
                <a:ext cx="248" cy="12"/>
              </a:xfrm>
              <a:prstGeom prst="rect">
                <a:avLst/>
              </a:prstGeom>
              <a:solidFill>
                <a:srgbClr val="B7B79D"/>
              </a:solidFill>
              <a:ln w="9525">
                <a:noFill/>
                <a:miter lim="800000"/>
                <a:headEnd/>
                <a:tailEnd/>
              </a:ln>
            </p:spPr>
            <p:txBody>
              <a:bodyPr/>
              <a:lstStyle/>
              <a:p>
                <a:endParaRPr lang="en-US"/>
              </a:p>
            </p:txBody>
          </p:sp>
          <p:sp>
            <p:nvSpPr>
              <p:cNvPr id="520296" name="Rectangle 104"/>
              <p:cNvSpPr>
                <a:spLocks noChangeArrowheads="1"/>
              </p:cNvSpPr>
              <p:nvPr/>
            </p:nvSpPr>
            <p:spPr bwMode="auto">
              <a:xfrm>
                <a:off x="2173" y="3162"/>
                <a:ext cx="243" cy="7"/>
              </a:xfrm>
              <a:prstGeom prst="rect">
                <a:avLst/>
              </a:prstGeom>
              <a:solidFill>
                <a:srgbClr val="808080"/>
              </a:solidFill>
              <a:ln w="6350">
                <a:solidFill>
                  <a:srgbClr val="494936"/>
                </a:solidFill>
                <a:miter lim="800000"/>
                <a:headEnd/>
                <a:tailEnd/>
              </a:ln>
            </p:spPr>
            <p:txBody>
              <a:bodyPr/>
              <a:lstStyle/>
              <a:p>
                <a:endParaRPr lang="en-US"/>
              </a:p>
            </p:txBody>
          </p:sp>
          <p:grpSp>
            <p:nvGrpSpPr>
              <p:cNvPr id="17" name="Group 105"/>
              <p:cNvGrpSpPr>
                <a:grpSpLocks/>
              </p:cNvGrpSpPr>
              <p:nvPr/>
            </p:nvGrpSpPr>
            <p:grpSpPr bwMode="auto">
              <a:xfrm>
                <a:off x="2243" y="2866"/>
                <a:ext cx="170" cy="134"/>
                <a:chOff x="2243" y="2866"/>
                <a:chExt cx="170" cy="134"/>
              </a:xfrm>
            </p:grpSpPr>
            <p:grpSp>
              <p:nvGrpSpPr>
                <p:cNvPr id="18" name="Group 106"/>
                <p:cNvGrpSpPr>
                  <a:grpSpLocks/>
                </p:cNvGrpSpPr>
                <p:nvPr/>
              </p:nvGrpSpPr>
              <p:grpSpPr bwMode="auto">
                <a:xfrm>
                  <a:off x="2243" y="2866"/>
                  <a:ext cx="170" cy="134"/>
                  <a:chOff x="2243" y="2866"/>
                  <a:chExt cx="170" cy="134"/>
                </a:xfrm>
              </p:grpSpPr>
              <p:sp>
                <p:nvSpPr>
                  <p:cNvPr id="520299" name="Oval 107"/>
                  <p:cNvSpPr>
                    <a:spLocks noChangeArrowheads="1"/>
                  </p:cNvSpPr>
                  <p:nvPr/>
                </p:nvSpPr>
                <p:spPr bwMode="auto">
                  <a:xfrm>
                    <a:off x="2301" y="2866"/>
                    <a:ext cx="76" cy="58"/>
                  </a:xfrm>
                  <a:prstGeom prst="ellipse">
                    <a:avLst/>
                  </a:prstGeom>
                  <a:solidFill>
                    <a:srgbClr val="E7EDED"/>
                  </a:solidFill>
                  <a:ln w="9525">
                    <a:noFill/>
                    <a:round/>
                    <a:headEnd/>
                    <a:tailEnd/>
                  </a:ln>
                </p:spPr>
                <p:txBody>
                  <a:bodyPr/>
                  <a:lstStyle/>
                  <a:p>
                    <a:endParaRPr lang="en-US"/>
                  </a:p>
                </p:txBody>
              </p:sp>
              <p:sp>
                <p:nvSpPr>
                  <p:cNvPr id="520300" name="Oval 108"/>
                  <p:cNvSpPr>
                    <a:spLocks noChangeArrowheads="1"/>
                  </p:cNvSpPr>
                  <p:nvPr/>
                </p:nvSpPr>
                <p:spPr bwMode="auto">
                  <a:xfrm>
                    <a:off x="2261" y="2880"/>
                    <a:ext cx="56" cy="58"/>
                  </a:xfrm>
                  <a:prstGeom prst="ellipse">
                    <a:avLst/>
                  </a:prstGeom>
                  <a:solidFill>
                    <a:srgbClr val="E7EDED"/>
                  </a:solidFill>
                  <a:ln w="9525">
                    <a:noFill/>
                    <a:round/>
                    <a:headEnd/>
                    <a:tailEnd/>
                  </a:ln>
                </p:spPr>
                <p:txBody>
                  <a:bodyPr/>
                  <a:lstStyle/>
                  <a:p>
                    <a:endParaRPr lang="en-US"/>
                  </a:p>
                </p:txBody>
              </p:sp>
              <p:sp>
                <p:nvSpPr>
                  <p:cNvPr id="520301" name="Oval 109"/>
                  <p:cNvSpPr>
                    <a:spLocks noChangeArrowheads="1"/>
                  </p:cNvSpPr>
                  <p:nvPr/>
                </p:nvSpPr>
                <p:spPr bwMode="auto">
                  <a:xfrm>
                    <a:off x="2243" y="2915"/>
                    <a:ext cx="40" cy="46"/>
                  </a:xfrm>
                  <a:prstGeom prst="ellipse">
                    <a:avLst/>
                  </a:prstGeom>
                  <a:solidFill>
                    <a:srgbClr val="E7EDED"/>
                  </a:solidFill>
                  <a:ln w="9525">
                    <a:noFill/>
                    <a:round/>
                    <a:headEnd/>
                    <a:tailEnd/>
                  </a:ln>
                </p:spPr>
                <p:txBody>
                  <a:bodyPr/>
                  <a:lstStyle/>
                  <a:p>
                    <a:endParaRPr lang="en-US"/>
                  </a:p>
                </p:txBody>
              </p:sp>
              <p:sp>
                <p:nvSpPr>
                  <p:cNvPr id="520302" name="Oval 110"/>
                  <p:cNvSpPr>
                    <a:spLocks noChangeArrowheads="1"/>
                  </p:cNvSpPr>
                  <p:nvPr/>
                </p:nvSpPr>
                <p:spPr bwMode="auto">
                  <a:xfrm>
                    <a:off x="2254" y="2933"/>
                    <a:ext cx="58" cy="51"/>
                  </a:xfrm>
                  <a:prstGeom prst="ellipse">
                    <a:avLst/>
                  </a:prstGeom>
                  <a:solidFill>
                    <a:srgbClr val="E7EDED"/>
                  </a:solidFill>
                  <a:ln w="9525">
                    <a:noFill/>
                    <a:round/>
                    <a:headEnd/>
                    <a:tailEnd/>
                  </a:ln>
                </p:spPr>
                <p:txBody>
                  <a:bodyPr/>
                  <a:lstStyle/>
                  <a:p>
                    <a:endParaRPr lang="en-US"/>
                  </a:p>
                </p:txBody>
              </p:sp>
              <p:sp>
                <p:nvSpPr>
                  <p:cNvPr id="520303" name="Oval 111"/>
                  <p:cNvSpPr>
                    <a:spLocks noChangeArrowheads="1"/>
                  </p:cNvSpPr>
                  <p:nvPr/>
                </p:nvSpPr>
                <p:spPr bwMode="auto">
                  <a:xfrm>
                    <a:off x="2296" y="2940"/>
                    <a:ext cx="88" cy="60"/>
                  </a:xfrm>
                  <a:prstGeom prst="ellipse">
                    <a:avLst/>
                  </a:prstGeom>
                  <a:solidFill>
                    <a:srgbClr val="E7EDED"/>
                  </a:solidFill>
                  <a:ln w="9525">
                    <a:noFill/>
                    <a:round/>
                    <a:headEnd/>
                    <a:tailEnd/>
                  </a:ln>
                </p:spPr>
                <p:txBody>
                  <a:bodyPr/>
                  <a:lstStyle/>
                  <a:p>
                    <a:endParaRPr lang="en-US"/>
                  </a:p>
                </p:txBody>
              </p:sp>
              <p:sp>
                <p:nvSpPr>
                  <p:cNvPr id="520304" name="Oval 112"/>
                  <p:cNvSpPr>
                    <a:spLocks noChangeArrowheads="1"/>
                  </p:cNvSpPr>
                  <p:nvPr/>
                </p:nvSpPr>
                <p:spPr bwMode="auto">
                  <a:xfrm>
                    <a:off x="2350" y="2882"/>
                    <a:ext cx="56" cy="44"/>
                  </a:xfrm>
                  <a:prstGeom prst="ellipse">
                    <a:avLst/>
                  </a:prstGeom>
                  <a:solidFill>
                    <a:srgbClr val="E7EDED"/>
                  </a:solidFill>
                  <a:ln w="9525">
                    <a:noFill/>
                    <a:round/>
                    <a:headEnd/>
                    <a:tailEnd/>
                  </a:ln>
                </p:spPr>
                <p:txBody>
                  <a:bodyPr/>
                  <a:lstStyle/>
                  <a:p>
                    <a:endParaRPr lang="en-US"/>
                  </a:p>
                </p:txBody>
              </p:sp>
              <p:sp>
                <p:nvSpPr>
                  <p:cNvPr id="520305" name="Oval 113"/>
                  <p:cNvSpPr>
                    <a:spLocks noChangeArrowheads="1"/>
                  </p:cNvSpPr>
                  <p:nvPr/>
                </p:nvSpPr>
                <p:spPr bwMode="auto">
                  <a:xfrm>
                    <a:off x="2357" y="2910"/>
                    <a:ext cx="56" cy="44"/>
                  </a:xfrm>
                  <a:prstGeom prst="ellipse">
                    <a:avLst/>
                  </a:prstGeom>
                  <a:solidFill>
                    <a:srgbClr val="E7EDED"/>
                  </a:solidFill>
                  <a:ln w="9525">
                    <a:noFill/>
                    <a:round/>
                    <a:headEnd/>
                    <a:tailEnd/>
                  </a:ln>
                </p:spPr>
                <p:txBody>
                  <a:bodyPr/>
                  <a:lstStyle/>
                  <a:p>
                    <a:endParaRPr lang="en-US"/>
                  </a:p>
                </p:txBody>
              </p:sp>
              <p:sp>
                <p:nvSpPr>
                  <p:cNvPr id="520306" name="Oval 114"/>
                  <p:cNvSpPr>
                    <a:spLocks noChangeArrowheads="1"/>
                  </p:cNvSpPr>
                  <p:nvPr/>
                </p:nvSpPr>
                <p:spPr bwMode="auto">
                  <a:xfrm>
                    <a:off x="2352" y="2919"/>
                    <a:ext cx="57" cy="72"/>
                  </a:xfrm>
                  <a:prstGeom prst="ellipse">
                    <a:avLst/>
                  </a:prstGeom>
                  <a:solidFill>
                    <a:srgbClr val="E7EDED"/>
                  </a:solidFill>
                  <a:ln w="9525">
                    <a:noFill/>
                    <a:round/>
                    <a:headEnd/>
                    <a:tailEnd/>
                  </a:ln>
                </p:spPr>
                <p:txBody>
                  <a:bodyPr/>
                  <a:lstStyle/>
                  <a:p>
                    <a:endParaRPr lang="en-US"/>
                  </a:p>
                </p:txBody>
              </p:sp>
              <p:sp>
                <p:nvSpPr>
                  <p:cNvPr id="520307" name="Oval 115"/>
                  <p:cNvSpPr>
                    <a:spLocks noChangeArrowheads="1"/>
                  </p:cNvSpPr>
                  <p:nvPr/>
                </p:nvSpPr>
                <p:spPr bwMode="auto">
                  <a:xfrm>
                    <a:off x="2274" y="2898"/>
                    <a:ext cx="110" cy="72"/>
                  </a:xfrm>
                  <a:prstGeom prst="ellipse">
                    <a:avLst/>
                  </a:prstGeom>
                  <a:solidFill>
                    <a:srgbClr val="E7EDED"/>
                  </a:solidFill>
                  <a:ln w="9525">
                    <a:noFill/>
                    <a:round/>
                    <a:headEnd/>
                    <a:tailEnd/>
                  </a:ln>
                </p:spPr>
                <p:txBody>
                  <a:bodyPr/>
                  <a:lstStyle/>
                  <a:p>
                    <a:endParaRPr lang="en-US"/>
                  </a:p>
                </p:txBody>
              </p:sp>
            </p:grpSp>
            <p:grpSp>
              <p:nvGrpSpPr>
                <p:cNvPr id="19" name="Group 116"/>
                <p:cNvGrpSpPr>
                  <a:grpSpLocks/>
                </p:cNvGrpSpPr>
                <p:nvPr/>
              </p:nvGrpSpPr>
              <p:grpSpPr bwMode="auto">
                <a:xfrm>
                  <a:off x="2243" y="2866"/>
                  <a:ext cx="168" cy="130"/>
                  <a:chOff x="2243" y="2866"/>
                  <a:chExt cx="168" cy="130"/>
                </a:xfrm>
              </p:grpSpPr>
              <p:sp>
                <p:nvSpPr>
                  <p:cNvPr id="520309" name="Freeform 117"/>
                  <p:cNvSpPr>
                    <a:spLocks/>
                  </p:cNvSpPr>
                  <p:nvPr/>
                </p:nvSpPr>
                <p:spPr bwMode="auto">
                  <a:xfrm>
                    <a:off x="2303" y="2866"/>
                    <a:ext cx="70" cy="26"/>
                  </a:xfrm>
                  <a:custGeom>
                    <a:avLst/>
                    <a:gdLst/>
                    <a:ahLst/>
                    <a:cxnLst>
                      <a:cxn ang="0">
                        <a:pos x="0" y="19"/>
                      </a:cxn>
                      <a:cxn ang="0">
                        <a:pos x="5" y="12"/>
                      </a:cxn>
                      <a:cxn ang="0">
                        <a:pos x="13" y="5"/>
                      </a:cxn>
                      <a:cxn ang="0">
                        <a:pos x="23" y="0"/>
                      </a:cxn>
                      <a:cxn ang="0">
                        <a:pos x="34" y="0"/>
                      </a:cxn>
                      <a:cxn ang="0">
                        <a:pos x="47" y="0"/>
                      </a:cxn>
                      <a:cxn ang="0">
                        <a:pos x="56" y="5"/>
                      </a:cxn>
                      <a:cxn ang="0">
                        <a:pos x="65" y="9"/>
                      </a:cxn>
                      <a:cxn ang="0">
                        <a:pos x="70" y="16"/>
                      </a:cxn>
                      <a:cxn ang="0">
                        <a:pos x="34" y="26"/>
                      </a:cxn>
                      <a:cxn ang="0">
                        <a:pos x="0" y="19"/>
                      </a:cxn>
                    </a:cxnLst>
                    <a:rect l="0" t="0" r="r" b="b"/>
                    <a:pathLst>
                      <a:path w="70" h="26">
                        <a:moveTo>
                          <a:pt x="0" y="19"/>
                        </a:moveTo>
                        <a:lnTo>
                          <a:pt x="5" y="12"/>
                        </a:lnTo>
                        <a:lnTo>
                          <a:pt x="13" y="5"/>
                        </a:lnTo>
                        <a:lnTo>
                          <a:pt x="23" y="0"/>
                        </a:lnTo>
                        <a:lnTo>
                          <a:pt x="34" y="0"/>
                        </a:lnTo>
                        <a:lnTo>
                          <a:pt x="47" y="0"/>
                        </a:lnTo>
                        <a:lnTo>
                          <a:pt x="56" y="5"/>
                        </a:lnTo>
                        <a:lnTo>
                          <a:pt x="65" y="9"/>
                        </a:lnTo>
                        <a:lnTo>
                          <a:pt x="70" y="16"/>
                        </a:lnTo>
                        <a:lnTo>
                          <a:pt x="34" y="26"/>
                        </a:lnTo>
                        <a:lnTo>
                          <a:pt x="0" y="19"/>
                        </a:lnTo>
                        <a:close/>
                      </a:path>
                    </a:pathLst>
                  </a:custGeom>
                  <a:solidFill>
                    <a:srgbClr val="E7EDED"/>
                  </a:solidFill>
                  <a:ln w="9525">
                    <a:noFill/>
                    <a:round/>
                    <a:headEnd/>
                    <a:tailEnd/>
                  </a:ln>
                </p:spPr>
                <p:txBody>
                  <a:bodyPr/>
                  <a:lstStyle/>
                  <a:p>
                    <a:endParaRPr lang="en-US"/>
                  </a:p>
                </p:txBody>
              </p:sp>
              <p:grpSp>
                <p:nvGrpSpPr>
                  <p:cNvPr id="20" name="Group 118"/>
                  <p:cNvGrpSpPr>
                    <a:grpSpLocks/>
                  </p:cNvGrpSpPr>
                  <p:nvPr/>
                </p:nvGrpSpPr>
                <p:grpSpPr bwMode="auto">
                  <a:xfrm>
                    <a:off x="2303" y="2866"/>
                    <a:ext cx="68" cy="26"/>
                    <a:chOff x="2303" y="2866"/>
                    <a:chExt cx="68" cy="26"/>
                  </a:xfrm>
                </p:grpSpPr>
                <p:sp>
                  <p:nvSpPr>
                    <p:cNvPr id="520311" name="Freeform 119"/>
                    <p:cNvSpPr>
                      <a:spLocks/>
                    </p:cNvSpPr>
                    <p:nvPr/>
                  </p:nvSpPr>
                  <p:spPr bwMode="auto">
                    <a:xfrm>
                      <a:off x="2303" y="2866"/>
                      <a:ext cx="68" cy="26"/>
                    </a:xfrm>
                    <a:custGeom>
                      <a:avLst/>
                      <a:gdLst/>
                      <a:ahLst/>
                      <a:cxnLst>
                        <a:cxn ang="0">
                          <a:pos x="0" y="19"/>
                        </a:cxn>
                        <a:cxn ang="0">
                          <a:pos x="5" y="12"/>
                        </a:cxn>
                        <a:cxn ang="0">
                          <a:pos x="14" y="5"/>
                        </a:cxn>
                        <a:cxn ang="0">
                          <a:pos x="23" y="2"/>
                        </a:cxn>
                        <a:cxn ang="0">
                          <a:pos x="34" y="0"/>
                        </a:cxn>
                        <a:cxn ang="0">
                          <a:pos x="45" y="2"/>
                        </a:cxn>
                        <a:cxn ang="0">
                          <a:pos x="56" y="5"/>
                        </a:cxn>
                        <a:cxn ang="0">
                          <a:pos x="63" y="9"/>
                        </a:cxn>
                        <a:cxn ang="0">
                          <a:pos x="68" y="16"/>
                        </a:cxn>
                        <a:cxn ang="0">
                          <a:pos x="34" y="26"/>
                        </a:cxn>
                        <a:cxn ang="0">
                          <a:pos x="0" y="19"/>
                        </a:cxn>
                      </a:cxnLst>
                      <a:rect l="0" t="0" r="r" b="b"/>
                      <a:pathLst>
                        <a:path w="68" h="26">
                          <a:moveTo>
                            <a:pt x="0" y="19"/>
                          </a:moveTo>
                          <a:lnTo>
                            <a:pt x="5" y="12"/>
                          </a:lnTo>
                          <a:lnTo>
                            <a:pt x="14" y="5"/>
                          </a:lnTo>
                          <a:lnTo>
                            <a:pt x="23" y="2"/>
                          </a:lnTo>
                          <a:lnTo>
                            <a:pt x="34" y="0"/>
                          </a:lnTo>
                          <a:lnTo>
                            <a:pt x="45" y="2"/>
                          </a:lnTo>
                          <a:lnTo>
                            <a:pt x="56" y="5"/>
                          </a:lnTo>
                          <a:lnTo>
                            <a:pt x="63" y="9"/>
                          </a:lnTo>
                          <a:lnTo>
                            <a:pt x="68" y="16"/>
                          </a:lnTo>
                          <a:lnTo>
                            <a:pt x="34" y="26"/>
                          </a:lnTo>
                          <a:lnTo>
                            <a:pt x="0" y="19"/>
                          </a:lnTo>
                          <a:close/>
                        </a:path>
                      </a:pathLst>
                    </a:custGeom>
                    <a:solidFill>
                      <a:srgbClr val="E7EDED"/>
                    </a:solidFill>
                    <a:ln w="9525">
                      <a:noFill/>
                      <a:round/>
                      <a:headEnd/>
                      <a:tailEnd/>
                    </a:ln>
                  </p:spPr>
                  <p:txBody>
                    <a:bodyPr/>
                    <a:lstStyle/>
                    <a:p>
                      <a:endParaRPr lang="en-US"/>
                    </a:p>
                  </p:txBody>
                </p:sp>
                <p:sp>
                  <p:nvSpPr>
                    <p:cNvPr id="520312" name="Freeform 120"/>
                    <p:cNvSpPr>
                      <a:spLocks/>
                    </p:cNvSpPr>
                    <p:nvPr/>
                  </p:nvSpPr>
                  <p:spPr bwMode="auto">
                    <a:xfrm>
                      <a:off x="2303" y="2866"/>
                      <a:ext cx="68" cy="19"/>
                    </a:xfrm>
                    <a:custGeom>
                      <a:avLst/>
                      <a:gdLst/>
                      <a:ahLst/>
                      <a:cxnLst>
                        <a:cxn ang="0">
                          <a:pos x="0" y="19"/>
                        </a:cxn>
                        <a:cxn ang="0">
                          <a:pos x="5" y="12"/>
                        </a:cxn>
                        <a:cxn ang="0">
                          <a:pos x="14" y="5"/>
                        </a:cxn>
                        <a:cxn ang="0">
                          <a:pos x="23" y="2"/>
                        </a:cxn>
                        <a:cxn ang="0">
                          <a:pos x="34" y="0"/>
                        </a:cxn>
                        <a:cxn ang="0">
                          <a:pos x="45" y="2"/>
                        </a:cxn>
                        <a:cxn ang="0">
                          <a:pos x="56" y="5"/>
                        </a:cxn>
                        <a:cxn ang="0">
                          <a:pos x="63" y="9"/>
                        </a:cxn>
                        <a:cxn ang="0">
                          <a:pos x="68" y="16"/>
                        </a:cxn>
                      </a:cxnLst>
                      <a:rect l="0" t="0" r="r" b="b"/>
                      <a:pathLst>
                        <a:path w="68" h="19">
                          <a:moveTo>
                            <a:pt x="0" y="19"/>
                          </a:moveTo>
                          <a:lnTo>
                            <a:pt x="5" y="12"/>
                          </a:lnTo>
                          <a:lnTo>
                            <a:pt x="14" y="5"/>
                          </a:lnTo>
                          <a:lnTo>
                            <a:pt x="23" y="2"/>
                          </a:lnTo>
                          <a:lnTo>
                            <a:pt x="34" y="0"/>
                          </a:lnTo>
                          <a:lnTo>
                            <a:pt x="45" y="2"/>
                          </a:lnTo>
                          <a:lnTo>
                            <a:pt x="56" y="5"/>
                          </a:lnTo>
                          <a:lnTo>
                            <a:pt x="63" y="9"/>
                          </a:lnTo>
                          <a:lnTo>
                            <a:pt x="68" y="16"/>
                          </a:lnTo>
                        </a:path>
                      </a:pathLst>
                    </a:custGeom>
                    <a:noFill/>
                    <a:ln w="6350">
                      <a:solidFill>
                        <a:srgbClr val="5A777A"/>
                      </a:solidFill>
                      <a:prstDash val="solid"/>
                      <a:round/>
                      <a:headEnd/>
                      <a:tailEnd/>
                    </a:ln>
                  </p:spPr>
                  <p:txBody>
                    <a:bodyPr/>
                    <a:lstStyle/>
                    <a:p>
                      <a:endParaRPr lang="en-US"/>
                    </a:p>
                  </p:txBody>
                </p:sp>
              </p:grpSp>
              <p:sp>
                <p:nvSpPr>
                  <p:cNvPr id="520313" name="Freeform 121"/>
                  <p:cNvSpPr>
                    <a:spLocks/>
                  </p:cNvSpPr>
                  <p:nvPr/>
                </p:nvSpPr>
                <p:spPr bwMode="auto">
                  <a:xfrm>
                    <a:off x="2261" y="2880"/>
                    <a:ext cx="40" cy="32"/>
                  </a:xfrm>
                  <a:custGeom>
                    <a:avLst/>
                    <a:gdLst/>
                    <a:ahLst/>
                    <a:cxnLst>
                      <a:cxn ang="0">
                        <a:pos x="0" y="32"/>
                      </a:cxn>
                      <a:cxn ang="0">
                        <a:pos x="0" y="30"/>
                      </a:cxn>
                      <a:cxn ang="0">
                        <a:pos x="0" y="28"/>
                      </a:cxn>
                      <a:cxn ang="0">
                        <a:pos x="2" y="16"/>
                      </a:cxn>
                      <a:cxn ang="0">
                        <a:pos x="8" y="7"/>
                      </a:cxn>
                      <a:cxn ang="0">
                        <a:pos x="17" y="2"/>
                      </a:cxn>
                      <a:cxn ang="0">
                        <a:pos x="27" y="0"/>
                      </a:cxn>
                      <a:cxn ang="0">
                        <a:pos x="35" y="0"/>
                      </a:cxn>
                      <a:cxn ang="0">
                        <a:pos x="40" y="2"/>
                      </a:cxn>
                      <a:cxn ang="0">
                        <a:pos x="27" y="28"/>
                      </a:cxn>
                      <a:cxn ang="0">
                        <a:pos x="0" y="32"/>
                      </a:cxn>
                    </a:cxnLst>
                    <a:rect l="0" t="0" r="r" b="b"/>
                    <a:pathLst>
                      <a:path w="40" h="32">
                        <a:moveTo>
                          <a:pt x="0" y="32"/>
                        </a:moveTo>
                        <a:lnTo>
                          <a:pt x="0" y="30"/>
                        </a:lnTo>
                        <a:lnTo>
                          <a:pt x="0" y="28"/>
                        </a:lnTo>
                        <a:lnTo>
                          <a:pt x="2" y="16"/>
                        </a:lnTo>
                        <a:lnTo>
                          <a:pt x="8" y="7"/>
                        </a:lnTo>
                        <a:lnTo>
                          <a:pt x="17" y="2"/>
                        </a:lnTo>
                        <a:lnTo>
                          <a:pt x="27" y="0"/>
                        </a:lnTo>
                        <a:lnTo>
                          <a:pt x="35" y="0"/>
                        </a:lnTo>
                        <a:lnTo>
                          <a:pt x="40" y="2"/>
                        </a:lnTo>
                        <a:lnTo>
                          <a:pt x="27" y="28"/>
                        </a:lnTo>
                        <a:lnTo>
                          <a:pt x="0" y="32"/>
                        </a:lnTo>
                        <a:close/>
                      </a:path>
                    </a:pathLst>
                  </a:custGeom>
                  <a:solidFill>
                    <a:srgbClr val="E7EDED"/>
                  </a:solidFill>
                  <a:ln w="9525">
                    <a:noFill/>
                    <a:round/>
                    <a:headEnd/>
                    <a:tailEnd/>
                  </a:ln>
                </p:spPr>
                <p:txBody>
                  <a:bodyPr/>
                  <a:lstStyle/>
                  <a:p>
                    <a:endParaRPr lang="en-US"/>
                  </a:p>
                </p:txBody>
              </p:sp>
              <p:grpSp>
                <p:nvGrpSpPr>
                  <p:cNvPr id="21" name="Group 122"/>
                  <p:cNvGrpSpPr>
                    <a:grpSpLocks/>
                  </p:cNvGrpSpPr>
                  <p:nvPr/>
                </p:nvGrpSpPr>
                <p:grpSpPr bwMode="auto">
                  <a:xfrm>
                    <a:off x="2261" y="2880"/>
                    <a:ext cx="40" cy="32"/>
                    <a:chOff x="2261" y="2880"/>
                    <a:chExt cx="40" cy="32"/>
                  </a:xfrm>
                </p:grpSpPr>
                <p:sp>
                  <p:nvSpPr>
                    <p:cNvPr id="520315" name="Freeform 123"/>
                    <p:cNvSpPr>
                      <a:spLocks/>
                    </p:cNvSpPr>
                    <p:nvPr/>
                  </p:nvSpPr>
                  <p:spPr bwMode="auto">
                    <a:xfrm>
                      <a:off x="2261" y="2880"/>
                      <a:ext cx="40" cy="32"/>
                    </a:xfrm>
                    <a:custGeom>
                      <a:avLst/>
                      <a:gdLst/>
                      <a:ahLst/>
                      <a:cxnLst>
                        <a:cxn ang="0">
                          <a:pos x="0" y="32"/>
                        </a:cxn>
                        <a:cxn ang="0">
                          <a:pos x="0" y="25"/>
                        </a:cxn>
                        <a:cxn ang="0">
                          <a:pos x="2" y="16"/>
                        </a:cxn>
                        <a:cxn ang="0">
                          <a:pos x="8" y="7"/>
                        </a:cxn>
                        <a:cxn ang="0">
                          <a:pos x="17" y="2"/>
                        </a:cxn>
                        <a:cxn ang="0">
                          <a:pos x="27" y="0"/>
                        </a:cxn>
                        <a:cxn ang="0">
                          <a:pos x="35" y="2"/>
                        </a:cxn>
                        <a:cxn ang="0">
                          <a:pos x="40" y="5"/>
                        </a:cxn>
                        <a:cxn ang="0">
                          <a:pos x="27" y="25"/>
                        </a:cxn>
                        <a:cxn ang="0">
                          <a:pos x="0" y="32"/>
                        </a:cxn>
                      </a:cxnLst>
                      <a:rect l="0" t="0" r="r" b="b"/>
                      <a:pathLst>
                        <a:path w="40" h="32">
                          <a:moveTo>
                            <a:pt x="0" y="32"/>
                          </a:moveTo>
                          <a:lnTo>
                            <a:pt x="0" y="25"/>
                          </a:lnTo>
                          <a:lnTo>
                            <a:pt x="2" y="16"/>
                          </a:lnTo>
                          <a:lnTo>
                            <a:pt x="8" y="7"/>
                          </a:lnTo>
                          <a:lnTo>
                            <a:pt x="17" y="2"/>
                          </a:lnTo>
                          <a:lnTo>
                            <a:pt x="27" y="0"/>
                          </a:lnTo>
                          <a:lnTo>
                            <a:pt x="35" y="2"/>
                          </a:lnTo>
                          <a:lnTo>
                            <a:pt x="40" y="5"/>
                          </a:lnTo>
                          <a:lnTo>
                            <a:pt x="27" y="25"/>
                          </a:lnTo>
                          <a:lnTo>
                            <a:pt x="0" y="32"/>
                          </a:lnTo>
                          <a:close/>
                        </a:path>
                      </a:pathLst>
                    </a:custGeom>
                    <a:solidFill>
                      <a:srgbClr val="E7EDED"/>
                    </a:solidFill>
                    <a:ln w="9525">
                      <a:noFill/>
                      <a:round/>
                      <a:headEnd/>
                      <a:tailEnd/>
                    </a:ln>
                  </p:spPr>
                  <p:txBody>
                    <a:bodyPr/>
                    <a:lstStyle/>
                    <a:p>
                      <a:endParaRPr lang="en-US"/>
                    </a:p>
                  </p:txBody>
                </p:sp>
                <p:sp>
                  <p:nvSpPr>
                    <p:cNvPr id="520316" name="Freeform 124"/>
                    <p:cNvSpPr>
                      <a:spLocks/>
                    </p:cNvSpPr>
                    <p:nvPr/>
                  </p:nvSpPr>
                  <p:spPr bwMode="auto">
                    <a:xfrm>
                      <a:off x="2261" y="2880"/>
                      <a:ext cx="40" cy="32"/>
                    </a:xfrm>
                    <a:custGeom>
                      <a:avLst/>
                      <a:gdLst/>
                      <a:ahLst/>
                      <a:cxnLst>
                        <a:cxn ang="0">
                          <a:pos x="0" y="32"/>
                        </a:cxn>
                        <a:cxn ang="0">
                          <a:pos x="0" y="25"/>
                        </a:cxn>
                        <a:cxn ang="0">
                          <a:pos x="2" y="16"/>
                        </a:cxn>
                        <a:cxn ang="0">
                          <a:pos x="8" y="7"/>
                        </a:cxn>
                        <a:cxn ang="0">
                          <a:pos x="17" y="2"/>
                        </a:cxn>
                        <a:cxn ang="0">
                          <a:pos x="27" y="0"/>
                        </a:cxn>
                        <a:cxn ang="0">
                          <a:pos x="35" y="2"/>
                        </a:cxn>
                        <a:cxn ang="0">
                          <a:pos x="40" y="5"/>
                        </a:cxn>
                      </a:cxnLst>
                      <a:rect l="0" t="0" r="r" b="b"/>
                      <a:pathLst>
                        <a:path w="40" h="32">
                          <a:moveTo>
                            <a:pt x="0" y="32"/>
                          </a:moveTo>
                          <a:lnTo>
                            <a:pt x="0" y="25"/>
                          </a:lnTo>
                          <a:lnTo>
                            <a:pt x="2" y="16"/>
                          </a:lnTo>
                          <a:lnTo>
                            <a:pt x="8" y="7"/>
                          </a:lnTo>
                          <a:lnTo>
                            <a:pt x="17" y="2"/>
                          </a:lnTo>
                          <a:lnTo>
                            <a:pt x="27" y="0"/>
                          </a:lnTo>
                          <a:lnTo>
                            <a:pt x="35" y="2"/>
                          </a:lnTo>
                          <a:lnTo>
                            <a:pt x="40" y="5"/>
                          </a:lnTo>
                        </a:path>
                      </a:pathLst>
                    </a:custGeom>
                    <a:noFill/>
                    <a:ln w="6350">
                      <a:solidFill>
                        <a:srgbClr val="5A777A"/>
                      </a:solidFill>
                      <a:prstDash val="solid"/>
                      <a:round/>
                      <a:headEnd/>
                      <a:tailEnd/>
                    </a:ln>
                  </p:spPr>
                  <p:txBody>
                    <a:bodyPr/>
                    <a:lstStyle/>
                    <a:p>
                      <a:endParaRPr lang="en-US"/>
                    </a:p>
                  </p:txBody>
                </p:sp>
              </p:grpSp>
              <p:sp>
                <p:nvSpPr>
                  <p:cNvPr id="520317" name="Freeform 125"/>
                  <p:cNvSpPr>
                    <a:spLocks/>
                  </p:cNvSpPr>
                  <p:nvPr/>
                </p:nvSpPr>
                <p:spPr bwMode="auto">
                  <a:xfrm>
                    <a:off x="2254" y="2954"/>
                    <a:ext cx="42" cy="25"/>
                  </a:xfrm>
                  <a:custGeom>
                    <a:avLst/>
                    <a:gdLst/>
                    <a:ahLst/>
                    <a:cxnLst>
                      <a:cxn ang="0">
                        <a:pos x="42" y="23"/>
                      </a:cxn>
                      <a:cxn ang="0">
                        <a:pos x="36" y="25"/>
                      </a:cxn>
                      <a:cxn ang="0">
                        <a:pos x="29" y="25"/>
                      </a:cxn>
                      <a:cxn ang="0">
                        <a:pos x="18" y="23"/>
                      </a:cxn>
                      <a:cxn ang="0">
                        <a:pos x="9" y="18"/>
                      </a:cxn>
                      <a:cxn ang="0">
                        <a:pos x="2" y="12"/>
                      </a:cxn>
                      <a:cxn ang="0">
                        <a:pos x="0" y="0"/>
                      </a:cxn>
                      <a:cxn ang="0">
                        <a:pos x="0" y="0"/>
                      </a:cxn>
                      <a:cxn ang="0">
                        <a:pos x="0" y="0"/>
                      </a:cxn>
                      <a:cxn ang="0">
                        <a:pos x="29" y="0"/>
                      </a:cxn>
                      <a:cxn ang="0">
                        <a:pos x="42" y="23"/>
                      </a:cxn>
                    </a:cxnLst>
                    <a:rect l="0" t="0" r="r" b="b"/>
                    <a:pathLst>
                      <a:path w="42" h="25">
                        <a:moveTo>
                          <a:pt x="42" y="23"/>
                        </a:moveTo>
                        <a:lnTo>
                          <a:pt x="36" y="25"/>
                        </a:lnTo>
                        <a:lnTo>
                          <a:pt x="29" y="25"/>
                        </a:lnTo>
                        <a:lnTo>
                          <a:pt x="18" y="23"/>
                        </a:lnTo>
                        <a:lnTo>
                          <a:pt x="9" y="18"/>
                        </a:lnTo>
                        <a:lnTo>
                          <a:pt x="2" y="12"/>
                        </a:lnTo>
                        <a:lnTo>
                          <a:pt x="0" y="0"/>
                        </a:lnTo>
                        <a:lnTo>
                          <a:pt x="0" y="0"/>
                        </a:lnTo>
                        <a:lnTo>
                          <a:pt x="0" y="0"/>
                        </a:lnTo>
                        <a:lnTo>
                          <a:pt x="29" y="0"/>
                        </a:lnTo>
                        <a:lnTo>
                          <a:pt x="42" y="23"/>
                        </a:lnTo>
                        <a:close/>
                      </a:path>
                    </a:pathLst>
                  </a:custGeom>
                  <a:solidFill>
                    <a:srgbClr val="E7EDED"/>
                  </a:solidFill>
                  <a:ln w="9525">
                    <a:noFill/>
                    <a:round/>
                    <a:headEnd/>
                    <a:tailEnd/>
                  </a:ln>
                </p:spPr>
                <p:txBody>
                  <a:bodyPr/>
                  <a:lstStyle/>
                  <a:p>
                    <a:endParaRPr lang="en-US"/>
                  </a:p>
                </p:txBody>
              </p:sp>
              <p:grpSp>
                <p:nvGrpSpPr>
                  <p:cNvPr id="22" name="Group 126"/>
                  <p:cNvGrpSpPr>
                    <a:grpSpLocks/>
                  </p:cNvGrpSpPr>
                  <p:nvPr/>
                </p:nvGrpSpPr>
                <p:grpSpPr bwMode="auto">
                  <a:xfrm>
                    <a:off x="2254" y="2954"/>
                    <a:ext cx="42" cy="25"/>
                    <a:chOff x="2254" y="2954"/>
                    <a:chExt cx="42" cy="25"/>
                  </a:xfrm>
                </p:grpSpPr>
                <p:sp>
                  <p:nvSpPr>
                    <p:cNvPr id="520319" name="Freeform 127"/>
                    <p:cNvSpPr>
                      <a:spLocks/>
                    </p:cNvSpPr>
                    <p:nvPr/>
                  </p:nvSpPr>
                  <p:spPr bwMode="auto">
                    <a:xfrm>
                      <a:off x="2254" y="2954"/>
                      <a:ext cx="42" cy="25"/>
                    </a:xfrm>
                    <a:custGeom>
                      <a:avLst/>
                      <a:gdLst/>
                      <a:ahLst/>
                      <a:cxnLst>
                        <a:cxn ang="0">
                          <a:pos x="42" y="23"/>
                        </a:cxn>
                        <a:cxn ang="0">
                          <a:pos x="36" y="25"/>
                        </a:cxn>
                        <a:cxn ang="0">
                          <a:pos x="29" y="25"/>
                        </a:cxn>
                        <a:cxn ang="0">
                          <a:pos x="18" y="23"/>
                        </a:cxn>
                        <a:cxn ang="0">
                          <a:pos x="9" y="18"/>
                        </a:cxn>
                        <a:cxn ang="0">
                          <a:pos x="2" y="9"/>
                        </a:cxn>
                        <a:cxn ang="0">
                          <a:pos x="0" y="0"/>
                        </a:cxn>
                        <a:cxn ang="0">
                          <a:pos x="0" y="0"/>
                        </a:cxn>
                        <a:cxn ang="0">
                          <a:pos x="29" y="0"/>
                        </a:cxn>
                        <a:cxn ang="0">
                          <a:pos x="42" y="23"/>
                        </a:cxn>
                      </a:cxnLst>
                      <a:rect l="0" t="0" r="r" b="b"/>
                      <a:pathLst>
                        <a:path w="42" h="25">
                          <a:moveTo>
                            <a:pt x="42" y="23"/>
                          </a:moveTo>
                          <a:lnTo>
                            <a:pt x="36" y="25"/>
                          </a:lnTo>
                          <a:lnTo>
                            <a:pt x="29" y="25"/>
                          </a:lnTo>
                          <a:lnTo>
                            <a:pt x="18" y="23"/>
                          </a:lnTo>
                          <a:lnTo>
                            <a:pt x="9" y="18"/>
                          </a:lnTo>
                          <a:lnTo>
                            <a:pt x="2" y="9"/>
                          </a:lnTo>
                          <a:lnTo>
                            <a:pt x="0" y="0"/>
                          </a:lnTo>
                          <a:lnTo>
                            <a:pt x="0" y="0"/>
                          </a:lnTo>
                          <a:lnTo>
                            <a:pt x="29" y="0"/>
                          </a:lnTo>
                          <a:lnTo>
                            <a:pt x="42" y="23"/>
                          </a:lnTo>
                          <a:close/>
                        </a:path>
                      </a:pathLst>
                    </a:custGeom>
                    <a:solidFill>
                      <a:srgbClr val="E7EDED"/>
                    </a:solidFill>
                    <a:ln w="9525">
                      <a:noFill/>
                      <a:round/>
                      <a:headEnd/>
                      <a:tailEnd/>
                    </a:ln>
                  </p:spPr>
                  <p:txBody>
                    <a:bodyPr/>
                    <a:lstStyle/>
                    <a:p>
                      <a:endParaRPr lang="en-US"/>
                    </a:p>
                  </p:txBody>
                </p:sp>
                <p:sp>
                  <p:nvSpPr>
                    <p:cNvPr id="520320" name="Freeform 128"/>
                    <p:cNvSpPr>
                      <a:spLocks/>
                    </p:cNvSpPr>
                    <p:nvPr/>
                  </p:nvSpPr>
                  <p:spPr bwMode="auto">
                    <a:xfrm>
                      <a:off x="2254" y="2954"/>
                      <a:ext cx="42" cy="25"/>
                    </a:xfrm>
                    <a:custGeom>
                      <a:avLst/>
                      <a:gdLst/>
                      <a:ahLst/>
                      <a:cxnLst>
                        <a:cxn ang="0">
                          <a:pos x="42" y="23"/>
                        </a:cxn>
                        <a:cxn ang="0">
                          <a:pos x="36" y="25"/>
                        </a:cxn>
                        <a:cxn ang="0">
                          <a:pos x="29" y="25"/>
                        </a:cxn>
                        <a:cxn ang="0">
                          <a:pos x="18" y="23"/>
                        </a:cxn>
                        <a:cxn ang="0">
                          <a:pos x="9" y="18"/>
                        </a:cxn>
                        <a:cxn ang="0">
                          <a:pos x="2" y="9"/>
                        </a:cxn>
                        <a:cxn ang="0">
                          <a:pos x="0" y="0"/>
                        </a:cxn>
                        <a:cxn ang="0">
                          <a:pos x="0" y="0"/>
                        </a:cxn>
                      </a:cxnLst>
                      <a:rect l="0" t="0" r="r" b="b"/>
                      <a:pathLst>
                        <a:path w="42" h="25">
                          <a:moveTo>
                            <a:pt x="42" y="23"/>
                          </a:moveTo>
                          <a:lnTo>
                            <a:pt x="36" y="25"/>
                          </a:lnTo>
                          <a:lnTo>
                            <a:pt x="29" y="25"/>
                          </a:lnTo>
                          <a:lnTo>
                            <a:pt x="18" y="23"/>
                          </a:lnTo>
                          <a:lnTo>
                            <a:pt x="9" y="18"/>
                          </a:lnTo>
                          <a:lnTo>
                            <a:pt x="2" y="9"/>
                          </a:lnTo>
                          <a:lnTo>
                            <a:pt x="0" y="0"/>
                          </a:lnTo>
                          <a:lnTo>
                            <a:pt x="0" y="0"/>
                          </a:lnTo>
                        </a:path>
                      </a:pathLst>
                    </a:custGeom>
                    <a:noFill/>
                    <a:ln w="6350">
                      <a:solidFill>
                        <a:srgbClr val="5A777A"/>
                      </a:solidFill>
                      <a:prstDash val="solid"/>
                      <a:round/>
                      <a:headEnd/>
                      <a:tailEnd/>
                    </a:ln>
                  </p:spPr>
                  <p:txBody>
                    <a:bodyPr/>
                    <a:lstStyle/>
                    <a:p>
                      <a:endParaRPr lang="en-US"/>
                    </a:p>
                  </p:txBody>
                </p:sp>
              </p:grpSp>
              <p:sp>
                <p:nvSpPr>
                  <p:cNvPr id="520321" name="Freeform 129"/>
                  <p:cNvSpPr>
                    <a:spLocks/>
                  </p:cNvSpPr>
                  <p:nvPr/>
                </p:nvSpPr>
                <p:spPr bwMode="auto">
                  <a:xfrm>
                    <a:off x="2371" y="2882"/>
                    <a:ext cx="33" cy="30"/>
                  </a:xfrm>
                  <a:custGeom>
                    <a:avLst/>
                    <a:gdLst/>
                    <a:ahLst/>
                    <a:cxnLst>
                      <a:cxn ang="0">
                        <a:pos x="0" y="0"/>
                      </a:cxn>
                      <a:cxn ang="0">
                        <a:pos x="4" y="0"/>
                      </a:cxn>
                      <a:cxn ang="0">
                        <a:pos x="6" y="0"/>
                      </a:cxn>
                      <a:cxn ang="0">
                        <a:pos x="17" y="3"/>
                      </a:cxn>
                      <a:cxn ang="0">
                        <a:pos x="26" y="7"/>
                      </a:cxn>
                      <a:cxn ang="0">
                        <a:pos x="31" y="12"/>
                      </a:cxn>
                      <a:cxn ang="0">
                        <a:pos x="33" y="19"/>
                      </a:cxn>
                      <a:cxn ang="0">
                        <a:pos x="33" y="26"/>
                      </a:cxn>
                      <a:cxn ang="0">
                        <a:pos x="29" y="30"/>
                      </a:cxn>
                      <a:cxn ang="0">
                        <a:pos x="6" y="19"/>
                      </a:cxn>
                      <a:cxn ang="0">
                        <a:pos x="0" y="0"/>
                      </a:cxn>
                    </a:cxnLst>
                    <a:rect l="0" t="0" r="r" b="b"/>
                    <a:pathLst>
                      <a:path w="33" h="30">
                        <a:moveTo>
                          <a:pt x="0" y="0"/>
                        </a:moveTo>
                        <a:lnTo>
                          <a:pt x="4" y="0"/>
                        </a:lnTo>
                        <a:lnTo>
                          <a:pt x="6" y="0"/>
                        </a:lnTo>
                        <a:lnTo>
                          <a:pt x="17" y="3"/>
                        </a:lnTo>
                        <a:lnTo>
                          <a:pt x="26" y="7"/>
                        </a:lnTo>
                        <a:lnTo>
                          <a:pt x="31" y="12"/>
                        </a:lnTo>
                        <a:lnTo>
                          <a:pt x="33" y="19"/>
                        </a:lnTo>
                        <a:lnTo>
                          <a:pt x="33" y="26"/>
                        </a:lnTo>
                        <a:lnTo>
                          <a:pt x="29" y="30"/>
                        </a:lnTo>
                        <a:lnTo>
                          <a:pt x="6" y="19"/>
                        </a:lnTo>
                        <a:lnTo>
                          <a:pt x="0" y="0"/>
                        </a:lnTo>
                        <a:close/>
                      </a:path>
                    </a:pathLst>
                  </a:custGeom>
                  <a:solidFill>
                    <a:srgbClr val="E7EDED"/>
                  </a:solidFill>
                  <a:ln w="9525">
                    <a:noFill/>
                    <a:round/>
                    <a:headEnd/>
                    <a:tailEnd/>
                  </a:ln>
                </p:spPr>
                <p:txBody>
                  <a:bodyPr/>
                  <a:lstStyle/>
                  <a:p>
                    <a:endParaRPr lang="en-US"/>
                  </a:p>
                </p:txBody>
              </p:sp>
              <p:grpSp>
                <p:nvGrpSpPr>
                  <p:cNvPr id="23" name="Group 130"/>
                  <p:cNvGrpSpPr>
                    <a:grpSpLocks/>
                  </p:cNvGrpSpPr>
                  <p:nvPr/>
                </p:nvGrpSpPr>
                <p:grpSpPr bwMode="auto">
                  <a:xfrm>
                    <a:off x="2371" y="2882"/>
                    <a:ext cx="33" cy="30"/>
                    <a:chOff x="2371" y="2882"/>
                    <a:chExt cx="33" cy="30"/>
                  </a:xfrm>
                </p:grpSpPr>
                <p:sp>
                  <p:nvSpPr>
                    <p:cNvPr id="520323" name="Freeform 131"/>
                    <p:cNvSpPr>
                      <a:spLocks/>
                    </p:cNvSpPr>
                    <p:nvPr/>
                  </p:nvSpPr>
                  <p:spPr bwMode="auto">
                    <a:xfrm>
                      <a:off x="2371" y="2882"/>
                      <a:ext cx="33" cy="30"/>
                    </a:xfrm>
                    <a:custGeom>
                      <a:avLst/>
                      <a:gdLst/>
                      <a:ahLst/>
                      <a:cxnLst>
                        <a:cxn ang="0">
                          <a:pos x="0" y="0"/>
                        </a:cxn>
                        <a:cxn ang="0">
                          <a:pos x="4" y="0"/>
                        </a:cxn>
                        <a:cxn ang="0">
                          <a:pos x="6" y="0"/>
                        </a:cxn>
                        <a:cxn ang="0">
                          <a:pos x="17" y="3"/>
                        </a:cxn>
                        <a:cxn ang="0">
                          <a:pos x="26" y="5"/>
                        </a:cxn>
                        <a:cxn ang="0">
                          <a:pos x="31" y="12"/>
                        </a:cxn>
                        <a:cxn ang="0">
                          <a:pos x="33" y="19"/>
                        </a:cxn>
                        <a:cxn ang="0">
                          <a:pos x="31" y="26"/>
                        </a:cxn>
                        <a:cxn ang="0">
                          <a:pos x="29" y="30"/>
                        </a:cxn>
                        <a:cxn ang="0">
                          <a:pos x="6" y="19"/>
                        </a:cxn>
                        <a:cxn ang="0">
                          <a:pos x="0" y="0"/>
                        </a:cxn>
                      </a:cxnLst>
                      <a:rect l="0" t="0" r="r" b="b"/>
                      <a:pathLst>
                        <a:path w="33" h="30">
                          <a:moveTo>
                            <a:pt x="0" y="0"/>
                          </a:moveTo>
                          <a:lnTo>
                            <a:pt x="4" y="0"/>
                          </a:lnTo>
                          <a:lnTo>
                            <a:pt x="6" y="0"/>
                          </a:lnTo>
                          <a:lnTo>
                            <a:pt x="17" y="3"/>
                          </a:lnTo>
                          <a:lnTo>
                            <a:pt x="26" y="5"/>
                          </a:lnTo>
                          <a:lnTo>
                            <a:pt x="31" y="12"/>
                          </a:lnTo>
                          <a:lnTo>
                            <a:pt x="33" y="19"/>
                          </a:lnTo>
                          <a:lnTo>
                            <a:pt x="31" y="26"/>
                          </a:lnTo>
                          <a:lnTo>
                            <a:pt x="29" y="30"/>
                          </a:lnTo>
                          <a:lnTo>
                            <a:pt x="6" y="19"/>
                          </a:lnTo>
                          <a:lnTo>
                            <a:pt x="0" y="0"/>
                          </a:lnTo>
                          <a:close/>
                        </a:path>
                      </a:pathLst>
                    </a:custGeom>
                    <a:solidFill>
                      <a:srgbClr val="E7EDED"/>
                    </a:solidFill>
                    <a:ln w="9525">
                      <a:noFill/>
                      <a:round/>
                      <a:headEnd/>
                      <a:tailEnd/>
                    </a:ln>
                  </p:spPr>
                  <p:txBody>
                    <a:bodyPr/>
                    <a:lstStyle/>
                    <a:p>
                      <a:endParaRPr lang="en-US"/>
                    </a:p>
                  </p:txBody>
                </p:sp>
                <p:sp>
                  <p:nvSpPr>
                    <p:cNvPr id="520324" name="Freeform 132"/>
                    <p:cNvSpPr>
                      <a:spLocks/>
                    </p:cNvSpPr>
                    <p:nvPr/>
                  </p:nvSpPr>
                  <p:spPr bwMode="auto">
                    <a:xfrm>
                      <a:off x="2371" y="2882"/>
                      <a:ext cx="33" cy="30"/>
                    </a:xfrm>
                    <a:custGeom>
                      <a:avLst/>
                      <a:gdLst/>
                      <a:ahLst/>
                      <a:cxnLst>
                        <a:cxn ang="0">
                          <a:pos x="0" y="0"/>
                        </a:cxn>
                        <a:cxn ang="0">
                          <a:pos x="4" y="0"/>
                        </a:cxn>
                        <a:cxn ang="0">
                          <a:pos x="6" y="0"/>
                        </a:cxn>
                        <a:cxn ang="0">
                          <a:pos x="17" y="3"/>
                        </a:cxn>
                        <a:cxn ang="0">
                          <a:pos x="26" y="5"/>
                        </a:cxn>
                        <a:cxn ang="0">
                          <a:pos x="31" y="12"/>
                        </a:cxn>
                        <a:cxn ang="0">
                          <a:pos x="33" y="19"/>
                        </a:cxn>
                        <a:cxn ang="0">
                          <a:pos x="31" y="26"/>
                        </a:cxn>
                        <a:cxn ang="0">
                          <a:pos x="29" y="30"/>
                        </a:cxn>
                      </a:cxnLst>
                      <a:rect l="0" t="0" r="r" b="b"/>
                      <a:pathLst>
                        <a:path w="33" h="30">
                          <a:moveTo>
                            <a:pt x="0" y="0"/>
                          </a:moveTo>
                          <a:lnTo>
                            <a:pt x="4" y="0"/>
                          </a:lnTo>
                          <a:lnTo>
                            <a:pt x="6" y="0"/>
                          </a:lnTo>
                          <a:lnTo>
                            <a:pt x="17" y="3"/>
                          </a:lnTo>
                          <a:lnTo>
                            <a:pt x="26" y="5"/>
                          </a:lnTo>
                          <a:lnTo>
                            <a:pt x="31" y="12"/>
                          </a:lnTo>
                          <a:lnTo>
                            <a:pt x="33" y="19"/>
                          </a:lnTo>
                          <a:lnTo>
                            <a:pt x="31" y="26"/>
                          </a:lnTo>
                          <a:lnTo>
                            <a:pt x="29" y="30"/>
                          </a:lnTo>
                        </a:path>
                      </a:pathLst>
                    </a:custGeom>
                    <a:noFill/>
                    <a:ln w="6350">
                      <a:solidFill>
                        <a:srgbClr val="5A777A"/>
                      </a:solidFill>
                      <a:prstDash val="solid"/>
                      <a:round/>
                      <a:headEnd/>
                      <a:tailEnd/>
                    </a:ln>
                  </p:spPr>
                  <p:txBody>
                    <a:bodyPr/>
                    <a:lstStyle/>
                    <a:p>
                      <a:endParaRPr lang="en-US"/>
                    </a:p>
                  </p:txBody>
                </p:sp>
              </p:grpSp>
              <p:sp>
                <p:nvSpPr>
                  <p:cNvPr id="520325" name="Freeform 133"/>
                  <p:cNvSpPr>
                    <a:spLocks/>
                  </p:cNvSpPr>
                  <p:nvPr/>
                </p:nvSpPr>
                <p:spPr bwMode="auto">
                  <a:xfrm>
                    <a:off x="2382" y="2912"/>
                    <a:ext cx="29" cy="30"/>
                  </a:xfrm>
                  <a:custGeom>
                    <a:avLst/>
                    <a:gdLst/>
                    <a:ahLst/>
                    <a:cxnLst>
                      <a:cxn ang="0">
                        <a:pos x="18" y="0"/>
                      </a:cxn>
                      <a:cxn ang="0">
                        <a:pos x="27" y="10"/>
                      </a:cxn>
                      <a:cxn ang="0">
                        <a:pos x="29" y="19"/>
                      </a:cxn>
                      <a:cxn ang="0">
                        <a:pos x="27" y="26"/>
                      </a:cxn>
                      <a:cxn ang="0">
                        <a:pos x="24" y="30"/>
                      </a:cxn>
                      <a:cxn ang="0">
                        <a:pos x="0" y="19"/>
                      </a:cxn>
                      <a:cxn ang="0">
                        <a:pos x="18" y="0"/>
                      </a:cxn>
                    </a:cxnLst>
                    <a:rect l="0" t="0" r="r" b="b"/>
                    <a:pathLst>
                      <a:path w="29" h="30">
                        <a:moveTo>
                          <a:pt x="18" y="0"/>
                        </a:moveTo>
                        <a:lnTo>
                          <a:pt x="27" y="10"/>
                        </a:lnTo>
                        <a:lnTo>
                          <a:pt x="29" y="19"/>
                        </a:lnTo>
                        <a:lnTo>
                          <a:pt x="27" y="26"/>
                        </a:lnTo>
                        <a:lnTo>
                          <a:pt x="24" y="30"/>
                        </a:lnTo>
                        <a:lnTo>
                          <a:pt x="0" y="19"/>
                        </a:lnTo>
                        <a:lnTo>
                          <a:pt x="18" y="0"/>
                        </a:lnTo>
                        <a:close/>
                      </a:path>
                    </a:pathLst>
                  </a:custGeom>
                  <a:solidFill>
                    <a:srgbClr val="E7EDED"/>
                  </a:solidFill>
                  <a:ln w="9525">
                    <a:noFill/>
                    <a:round/>
                    <a:headEnd/>
                    <a:tailEnd/>
                  </a:ln>
                </p:spPr>
                <p:txBody>
                  <a:bodyPr/>
                  <a:lstStyle/>
                  <a:p>
                    <a:endParaRPr lang="en-US"/>
                  </a:p>
                </p:txBody>
              </p:sp>
              <p:grpSp>
                <p:nvGrpSpPr>
                  <p:cNvPr id="24" name="Group 134"/>
                  <p:cNvGrpSpPr>
                    <a:grpSpLocks/>
                  </p:cNvGrpSpPr>
                  <p:nvPr/>
                </p:nvGrpSpPr>
                <p:grpSpPr bwMode="auto">
                  <a:xfrm>
                    <a:off x="2382" y="2915"/>
                    <a:ext cx="29" cy="27"/>
                    <a:chOff x="2382" y="2915"/>
                    <a:chExt cx="29" cy="27"/>
                  </a:xfrm>
                </p:grpSpPr>
                <p:sp>
                  <p:nvSpPr>
                    <p:cNvPr id="520327" name="Freeform 135"/>
                    <p:cNvSpPr>
                      <a:spLocks/>
                    </p:cNvSpPr>
                    <p:nvPr/>
                  </p:nvSpPr>
                  <p:spPr bwMode="auto">
                    <a:xfrm>
                      <a:off x="2382" y="2915"/>
                      <a:ext cx="29" cy="27"/>
                    </a:xfrm>
                    <a:custGeom>
                      <a:avLst/>
                      <a:gdLst/>
                      <a:ahLst/>
                      <a:cxnLst>
                        <a:cxn ang="0">
                          <a:pos x="18" y="0"/>
                        </a:cxn>
                        <a:cxn ang="0">
                          <a:pos x="27" y="7"/>
                        </a:cxn>
                        <a:cxn ang="0">
                          <a:pos x="29" y="16"/>
                        </a:cxn>
                        <a:cxn ang="0">
                          <a:pos x="27" y="23"/>
                        </a:cxn>
                        <a:cxn ang="0">
                          <a:pos x="24" y="27"/>
                        </a:cxn>
                        <a:cxn ang="0">
                          <a:pos x="0" y="16"/>
                        </a:cxn>
                        <a:cxn ang="0">
                          <a:pos x="18" y="0"/>
                        </a:cxn>
                      </a:cxnLst>
                      <a:rect l="0" t="0" r="r" b="b"/>
                      <a:pathLst>
                        <a:path w="29" h="27">
                          <a:moveTo>
                            <a:pt x="18" y="0"/>
                          </a:moveTo>
                          <a:lnTo>
                            <a:pt x="27" y="7"/>
                          </a:lnTo>
                          <a:lnTo>
                            <a:pt x="29" y="16"/>
                          </a:lnTo>
                          <a:lnTo>
                            <a:pt x="27" y="23"/>
                          </a:lnTo>
                          <a:lnTo>
                            <a:pt x="24" y="27"/>
                          </a:lnTo>
                          <a:lnTo>
                            <a:pt x="0" y="16"/>
                          </a:lnTo>
                          <a:lnTo>
                            <a:pt x="18" y="0"/>
                          </a:lnTo>
                          <a:close/>
                        </a:path>
                      </a:pathLst>
                    </a:custGeom>
                    <a:solidFill>
                      <a:srgbClr val="E7EDED"/>
                    </a:solidFill>
                    <a:ln w="9525">
                      <a:noFill/>
                      <a:round/>
                      <a:headEnd/>
                      <a:tailEnd/>
                    </a:ln>
                  </p:spPr>
                  <p:txBody>
                    <a:bodyPr/>
                    <a:lstStyle/>
                    <a:p>
                      <a:endParaRPr lang="en-US"/>
                    </a:p>
                  </p:txBody>
                </p:sp>
                <p:sp>
                  <p:nvSpPr>
                    <p:cNvPr id="520328" name="Freeform 136"/>
                    <p:cNvSpPr>
                      <a:spLocks/>
                    </p:cNvSpPr>
                    <p:nvPr/>
                  </p:nvSpPr>
                  <p:spPr bwMode="auto">
                    <a:xfrm>
                      <a:off x="2400" y="2915"/>
                      <a:ext cx="11" cy="27"/>
                    </a:xfrm>
                    <a:custGeom>
                      <a:avLst/>
                      <a:gdLst/>
                      <a:ahLst/>
                      <a:cxnLst>
                        <a:cxn ang="0">
                          <a:pos x="0" y="0"/>
                        </a:cxn>
                        <a:cxn ang="0">
                          <a:pos x="9" y="7"/>
                        </a:cxn>
                        <a:cxn ang="0">
                          <a:pos x="11" y="16"/>
                        </a:cxn>
                        <a:cxn ang="0">
                          <a:pos x="9" y="23"/>
                        </a:cxn>
                        <a:cxn ang="0">
                          <a:pos x="6" y="27"/>
                        </a:cxn>
                      </a:cxnLst>
                      <a:rect l="0" t="0" r="r" b="b"/>
                      <a:pathLst>
                        <a:path w="11" h="27">
                          <a:moveTo>
                            <a:pt x="0" y="0"/>
                          </a:moveTo>
                          <a:lnTo>
                            <a:pt x="9" y="7"/>
                          </a:lnTo>
                          <a:lnTo>
                            <a:pt x="11" y="16"/>
                          </a:lnTo>
                          <a:lnTo>
                            <a:pt x="9" y="23"/>
                          </a:lnTo>
                          <a:lnTo>
                            <a:pt x="6" y="27"/>
                          </a:lnTo>
                        </a:path>
                      </a:pathLst>
                    </a:custGeom>
                    <a:noFill/>
                    <a:ln w="6350">
                      <a:solidFill>
                        <a:srgbClr val="5A777A"/>
                      </a:solidFill>
                      <a:prstDash val="solid"/>
                      <a:round/>
                      <a:headEnd/>
                      <a:tailEnd/>
                    </a:ln>
                  </p:spPr>
                  <p:txBody>
                    <a:bodyPr/>
                    <a:lstStyle/>
                    <a:p>
                      <a:endParaRPr lang="en-US"/>
                    </a:p>
                  </p:txBody>
                </p:sp>
              </p:grpSp>
              <p:sp>
                <p:nvSpPr>
                  <p:cNvPr id="520329" name="Freeform 137"/>
                  <p:cNvSpPr>
                    <a:spLocks/>
                  </p:cNvSpPr>
                  <p:nvPr/>
                </p:nvSpPr>
                <p:spPr bwMode="auto">
                  <a:xfrm>
                    <a:off x="2371"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4"/>
                      </a:cxn>
                      <a:cxn ang="0">
                        <a:pos x="9" y="9"/>
                      </a:cxn>
                      <a:cxn ang="0">
                        <a:pos x="35" y="0"/>
                      </a:cxn>
                    </a:cxnLst>
                    <a:rect l="0" t="0" r="r" b="b"/>
                    <a:pathLst>
                      <a:path w="36" h="44">
                        <a:moveTo>
                          <a:pt x="35" y="0"/>
                        </a:moveTo>
                        <a:lnTo>
                          <a:pt x="36" y="4"/>
                        </a:lnTo>
                        <a:lnTo>
                          <a:pt x="36" y="9"/>
                        </a:lnTo>
                        <a:lnTo>
                          <a:pt x="35" y="23"/>
                        </a:lnTo>
                        <a:lnTo>
                          <a:pt x="29" y="34"/>
                        </a:lnTo>
                        <a:lnTo>
                          <a:pt x="20" y="41"/>
                        </a:lnTo>
                        <a:lnTo>
                          <a:pt x="9" y="44"/>
                        </a:lnTo>
                        <a:lnTo>
                          <a:pt x="6" y="44"/>
                        </a:lnTo>
                        <a:lnTo>
                          <a:pt x="0" y="44"/>
                        </a:lnTo>
                        <a:lnTo>
                          <a:pt x="9" y="9"/>
                        </a:lnTo>
                        <a:lnTo>
                          <a:pt x="35" y="0"/>
                        </a:lnTo>
                        <a:close/>
                      </a:path>
                    </a:pathLst>
                  </a:custGeom>
                  <a:solidFill>
                    <a:srgbClr val="E7EDED"/>
                  </a:solidFill>
                  <a:ln w="9525">
                    <a:noFill/>
                    <a:round/>
                    <a:headEnd/>
                    <a:tailEnd/>
                  </a:ln>
                </p:spPr>
                <p:txBody>
                  <a:bodyPr/>
                  <a:lstStyle/>
                  <a:p>
                    <a:endParaRPr lang="en-US"/>
                  </a:p>
                </p:txBody>
              </p:sp>
              <p:grpSp>
                <p:nvGrpSpPr>
                  <p:cNvPr id="25" name="Group 138"/>
                  <p:cNvGrpSpPr>
                    <a:grpSpLocks/>
                  </p:cNvGrpSpPr>
                  <p:nvPr/>
                </p:nvGrpSpPr>
                <p:grpSpPr bwMode="auto">
                  <a:xfrm>
                    <a:off x="2371" y="2945"/>
                    <a:ext cx="36" cy="44"/>
                    <a:chOff x="2371" y="2945"/>
                    <a:chExt cx="36" cy="44"/>
                  </a:xfrm>
                </p:grpSpPr>
                <p:sp>
                  <p:nvSpPr>
                    <p:cNvPr id="520331" name="Freeform 139"/>
                    <p:cNvSpPr>
                      <a:spLocks/>
                    </p:cNvSpPr>
                    <p:nvPr/>
                  </p:nvSpPr>
                  <p:spPr bwMode="auto">
                    <a:xfrm>
                      <a:off x="2371"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1"/>
                        </a:cxn>
                        <a:cxn ang="0">
                          <a:pos x="9" y="9"/>
                        </a:cxn>
                        <a:cxn ang="0">
                          <a:pos x="35" y="0"/>
                        </a:cxn>
                      </a:cxnLst>
                      <a:rect l="0" t="0" r="r" b="b"/>
                      <a:pathLst>
                        <a:path w="36" h="44">
                          <a:moveTo>
                            <a:pt x="35" y="0"/>
                          </a:moveTo>
                          <a:lnTo>
                            <a:pt x="36" y="4"/>
                          </a:lnTo>
                          <a:lnTo>
                            <a:pt x="36" y="9"/>
                          </a:lnTo>
                          <a:lnTo>
                            <a:pt x="35" y="23"/>
                          </a:lnTo>
                          <a:lnTo>
                            <a:pt x="29" y="34"/>
                          </a:lnTo>
                          <a:lnTo>
                            <a:pt x="20" y="41"/>
                          </a:lnTo>
                          <a:lnTo>
                            <a:pt x="9" y="44"/>
                          </a:lnTo>
                          <a:lnTo>
                            <a:pt x="6" y="44"/>
                          </a:lnTo>
                          <a:lnTo>
                            <a:pt x="0" y="41"/>
                          </a:lnTo>
                          <a:lnTo>
                            <a:pt x="9" y="9"/>
                          </a:lnTo>
                          <a:lnTo>
                            <a:pt x="35" y="0"/>
                          </a:lnTo>
                          <a:close/>
                        </a:path>
                      </a:pathLst>
                    </a:custGeom>
                    <a:solidFill>
                      <a:srgbClr val="E7EDED"/>
                    </a:solidFill>
                    <a:ln w="9525">
                      <a:noFill/>
                      <a:round/>
                      <a:headEnd/>
                      <a:tailEnd/>
                    </a:ln>
                  </p:spPr>
                  <p:txBody>
                    <a:bodyPr/>
                    <a:lstStyle/>
                    <a:p>
                      <a:endParaRPr lang="en-US"/>
                    </a:p>
                  </p:txBody>
                </p:sp>
                <p:sp>
                  <p:nvSpPr>
                    <p:cNvPr id="520332" name="Freeform 140"/>
                    <p:cNvSpPr>
                      <a:spLocks/>
                    </p:cNvSpPr>
                    <p:nvPr/>
                  </p:nvSpPr>
                  <p:spPr bwMode="auto">
                    <a:xfrm>
                      <a:off x="2371"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1"/>
                        </a:cxn>
                      </a:cxnLst>
                      <a:rect l="0" t="0" r="r" b="b"/>
                      <a:pathLst>
                        <a:path w="36" h="44">
                          <a:moveTo>
                            <a:pt x="35" y="0"/>
                          </a:moveTo>
                          <a:lnTo>
                            <a:pt x="36" y="4"/>
                          </a:lnTo>
                          <a:lnTo>
                            <a:pt x="36" y="9"/>
                          </a:lnTo>
                          <a:lnTo>
                            <a:pt x="35" y="23"/>
                          </a:lnTo>
                          <a:lnTo>
                            <a:pt x="29" y="34"/>
                          </a:lnTo>
                          <a:lnTo>
                            <a:pt x="20" y="41"/>
                          </a:lnTo>
                          <a:lnTo>
                            <a:pt x="9" y="44"/>
                          </a:lnTo>
                          <a:lnTo>
                            <a:pt x="6" y="44"/>
                          </a:lnTo>
                          <a:lnTo>
                            <a:pt x="0" y="41"/>
                          </a:lnTo>
                        </a:path>
                      </a:pathLst>
                    </a:custGeom>
                    <a:noFill/>
                    <a:ln w="6350">
                      <a:solidFill>
                        <a:srgbClr val="5A777A"/>
                      </a:solidFill>
                      <a:prstDash val="solid"/>
                      <a:round/>
                      <a:headEnd/>
                      <a:tailEnd/>
                    </a:ln>
                  </p:spPr>
                  <p:txBody>
                    <a:bodyPr/>
                    <a:lstStyle/>
                    <a:p>
                      <a:endParaRPr lang="en-US"/>
                    </a:p>
                  </p:txBody>
                </p:sp>
              </p:grpSp>
              <p:sp>
                <p:nvSpPr>
                  <p:cNvPr id="520333" name="Freeform 141"/>
                  <p:cNvSpPr>
                    <a:spLocks/>
                  </p:cNvSpPr>
                  <p:nvPr/>
                </p:nvSpPr>
                <p:spPr bwMode="auto">
                  <a:xfrm>
                    <a:off x="2243" y="2912"/>
                    <a:ext cx="18" cy="44"/>
                  </a:xfrm>
                  <a:custGeom>
                    <a:avLst/>
                    <a:gdLst/>
                    <a:ahLst/>
                    <a:cxnLst>
                      <a:cxn ang="0">
                        <a:pos x="11" y="44"/>
                      </a:cxn>
                      <a:cxn ang="0">
                        <a:pos x="4" y="35"/>
                      </a:cxn>
                      <a:cxn ang="0">
                        <a:pos x="0" y="23"/>
                      </a:cxn>
                      <a:cxn ang="0">
                        <a:pos x="0" y="14"/>
                      </a:cxn>
                      <a:cxn ang="0">
                        <a:pos x="4" y="7"/>
                      </a:cxn>
                      <a:cxn ang="0">
                        <a:pos x="11" y="3"/>
                      </a:cxn>
                      <a:cxn ang="0">
                        <a:pos x="18" y="0"/>
                      </a:cxn>
                      <a:cxn ang="0">
                        <a:pos x="18" y="23"/>
                      </a:cxn>
                      <a:cxn ang="0">
                        <a:pos x="11" y="44"/>
                      </a:cxn>
                    </a:cxnLst>
                    <a:rect l="0" t="0" r="r" b="b"/>
                    <a:pathLst>
                      <a:path w="18" h="44">
                        <a:moveTo>
                          <a:pt x="11" y="44"/>
                        </a:moveTo>
                        <a:lnTo>
                          <a:pt x="4" y="35"/>
                        </a:lnTo>
                        <a:lnTo>
                          <a:pt x="0" y="23"/>
                        </a:lnTo>
                        <a:lnTo>
                          <a:pt x="0" y="14"/>
                        </a:lnTo>
                        <a:lnTo>
                          <a:pt x="4" y="7"/>
                        </a:lnTo>
                        <a:lnTo>
                          <a:pt x="11" y="3"/>
                        </a:lnTo>
                        <a:lnTo>
                          <a:pt x="18" y="0"/>
                        </a:lnTo>
                        <a:lnTo>
                          <a:pt x="18" y="23"/>
                        </a:lnTo>
                        <a:lnTo>
                          <a:pt x="11" y="44"/>
                        </a:lnTo>
                        <a:close/>
                      </a:path>
                    </a:pathLst>
                  </a:custGeom>
                  <a:solidFill>
                    <a:srgbClr val="E7EDED"/>
                  </a:solidFill>
                  <a:ln w="9525">
                    <a:noFill/>
                    <a:round/>
                    <a:headEnd/>
                    <a:tailEnd/>
                  </a:ln>
                </p:spPr>
                <p:txBody>
                  <a:bodyPr/>
                  <a:lstStyle/>
                  <a:p>
                    <a:endParaRPr lang="en-US"/>
                  </a:p>
                </p:txBody>
              </p:sp>
              <p:grpSp>
                <p:nvGrpSpPr>
                  <p:cNvPr id="26" name="Group 142"/>
                  <p:cNvGrpSpPr>
                    <a:grpSpLocks/>
                  </p:cNvGrpSpPr>
                  <p:nvPr/>
                </p:nvGrpSpPr>
                <p:grpSpPr bwMode="auto">
                  <a:xfrm>
                    <a:off x="2243" y="2915"/>
                    <a:ext cx="18" cy="41"/>
                    <a:chOff x="2243" y="2915"/>
                    <a:chExt cx="18" cy="41"/>
                  </a:xfrm>
                </p:grpSpPr>
                <p:sp>
                  <p:nvSpPr>
                    <p:cNvPr id="520335" name="Freeform 143"/>
                    <p:cNvSpPr>
                      <a:spLocks/>
                    </p:cNvSpPr>
                    <p:nvPr/>
                  </p:nvSpPr>
                  <p:spPr bwMode="auto">
                    <a:xfrm>
                      <a:off x="2243" y="2915"/>
                      <a:ext cx="18" cy="41"/>
                    </a:xfrm>
                    <a:custGeom>
                      <a:avLst/>
                      <a:gdLst/>
                      <a:ahLst/>
                      <a:cxnLst>
                        <a:cxn ang="0">
                          <a:pos x="11" y="41"/>
                        </a:cxn>
                        <a:cxn ang="0">
                          <a:pos x="4" y="32"/>
                        </a:cxn>
                        <a:cxn ang="0">
                          <a:pos x="0" y="20"/>
                        </a:cxn>
                        <a:cxn ang="0">
                          <a:pos x="2" y="14"/>
                        </a:cxn>
                        <a:cxn ang="0">
                          <a:pos x="6" y="7"/>
                        </a:cxn>
                        <a:cxn ang="0">
                          <a:pos x="11" y="2"/>
                        </a:cxn>
                        <a:cxn ang="0">
                          <a:pos x="18" y="0"/>
                        </a:cxn>
                        <a:cxn ang="0">
                          <a:pos x="18" y="20"/>
                        </a:cxn>
                        <a:cxn ang="0">
                          <a:pos x="11" y="41"/>
                        </a:cxn>
                      </a:cxnLst>
                      <a:rect l="0" t="0" r="r" b="b"/>
                      <a:pathLst>
                        <a:path w="18" h="41">
                          <a:moveTo>
                            <a:pt x="11" y="41"/>
                          </a:moveTo>
                          <a:lnTo>
                            <a:pt x="4" y="32"/>
                          </a:lnTo>
                          <a:lnTo>
                            <a:pt x="0" y="20"/>
                          </a:lnTo>
                          <a:lnTo>
                            <a:pt x="2" y="14"/>
                          </a:lnTo>
                          <a:lnTo>
                            <a:pt x="6" y="7"/>
                          </a:lnTo>
                          <a:lnTo>
                            <a:pt x="11" y="2"/>
                          </a:lnTo>
                          <a:lnTo>
                            <a:pt x="18" y="0"/>
                          </a:lnTo>
                          <a:lnTo>
                            <a:pt x="18" y="20"/>
                          </a:lnTo>
                          <a:lnTo>
                            <a:pt x="11" y="41"/>
                          </a:lnTo>
                          <a:close/>
                        </a:path>
                      </a:pathLst>
                    </a:custGeom>
                    <a:solidFill>
                      <a:srgbClr val="E7EDED"/>
                    </a:solidFill>
                    <a:ln w="9525">
                      <a:noFill/>
                      <a:round/>
                      <a:headEnd/>
                      <a:tailEnd/>
                    </a:ln>
                  </p:spPr>
                  <p:txBody>
                    <a:bodyPr/>
                    <a:lstStyle/>
                    <a:p>
                      <a:endParaRPr lang="en-US"/>
                    </a:p>
                  </p:txBody>
                </p:sp>
                <p:sp>
                  <p:nvSpPr>
                    <p:cNvPr id="520336" name="Freeform 144"/>
                    <p:cNvSpPr>
                      <a:spLocks/>
                    </p:cNvSpPr>
                    <p:nvPr/>
                  </p:nvSpPr>
                  <p:spPr bwMode="auto">
                    <a:xfrm>
                      <a:off x="2243" y="2915"/>
                      <a:ext cx="18" cy="41"/>
                    </a:xfrm>
                    <a:custGeom>
                      <a:avLst/>
                      <a:gdLst/>
                      <a:ahLst/>
                      <a:cxnLst>
                        <a:cxn ang="0">
                          <a:pos x="11" y="41"/>
                        </a:cxn>
                        <a:cxn ang="0">
                          <a:pos x="4" y="32"/>
                        </a:cxn>
                        <a:cxn ang="0">
                          <a:pos x="0" y="20"/>
                        </a:cxn>
                        <a:cxn ang="0">
                          <a:pos x="2" y="14"/>
                        </a:cxn>
                        <a:cxn ang="0">
                          <a:pos x="6" y="7"/>
                        </a:cxn>
                        <a:cxn ang="0">
                          <a:pos x="11" y="2"/>
                        </a:cxn>
                        <a:cxn ang="0">
                          <a:pos x="18" y="0"/>
                        </a:cxn>
                      </a:cxnLst>
                      <a:rect l="0" t="0" r="r" b="b"/>
                      <a:pathLst>
                        <a:path w="18" h="41">
                          <a:moveTo>
                            <a:pt x="11" y="41"/>
                          </a:moveTo>
                          <a:lnTo>
                            <a:pt x="4" y="32"/>
                          </a:lnTo>
                          <a:lnTo>
                            <a:pt x="0" y="20"/>
                          </a:lnTo>
                          <a:lnTo>
                            <a:pt x="2" y="14"/>
                          </a:lnTo>
                          <a:lnTo>
                            <a:pt x="6" y="7"/>
                          </a:lnTo>
                          <a:lnTo>
                            <a:pt x="11" y="2"/>
                          </a:lnTo>
                          <a:lnTo>
                            <a:pt x="18" y="0"/>
                          </a:lnTo>
                        </a:path>
                      </a:pathLst>
                    </a:custGeom>
                    <a:noFill/>
                    <a:ln w="6350">
                      <a:solidFill>
                        <a:srgbClr val="5A777A"/>
                      </a:solidFill>
                      <a:prstDash val="solid"/>
                      <a:round/>
                      <a:headEnd/>
                      <a:tailEnd/>
                    </a:ln>
                  </p:spPr>
                  <p:txBody>
                    <a:bodyPr/>
                    <a:lstStyle/>
                    <a:p>
                      <a:endParaRPr lang="en-US"/>
                    </a:p>
                  </p:txBody>
                </p:sp>
              </p:grpSp>
              <p:sp>
                <p:nvSpPr>
                  <p:cNvPr id="520337" name="Freeform 145"/>
                  <p:cNvSpPr>
                    <a:spLocks/>
                  </p:cNvSpPr>
                  <p:nvPr/>
                </p:nvSpPr>
                <p:spPr bwMode="auto">
                  <a:xfrm>
                    <a:off x="2296" y="2972"/>
                    <a:ext cx="75" cy="24"/>
                  </a:xfrm>
                  <a:custGeom>
                    <a:avLst/>
                    <a:gdLst/>
                    <a:ahLst/>
                    <a:cxnLst>
                      <a:cxn ang="0">
                        <a:pos x="75" y="14"/>
                      </a:cxn>
                      <a:cxn ang="0">
                        <a:pos x="68" y="19"/>
                      </a:cxn>
                      <a:cxn ang="0">
                        <a:pos x="61" y="21"/>
                      </a:cxn>
                      <a:cxn ang="0">
                        <a:pos x="41" y="24"/>
                      </a:cxn>
                      <a:cxn ang="0">
                        <a:pos x="27" y="21"/>
                      </a:cxn>
                      <a:cxn ang="0">
                        <a:pos x="14" y="19"/>
                      </a:cxn>
                      <a:cxn ang="0">
                        <a:pos x="5" y="12"/>
                      </a:cxn>
                      <a:cxn ang="0">
                        <a:pos x="0" y="5"/>
                      </a:cxn>
                      <a:cxn ang="0">
                        <a:pos x="41" y="0"/>
                      </a:cxn>
                      <a:cxn ang="0">
                        <a:pos x="75" y="14"/>
                      </a:cxn>
                    </a:cxnLst>
                    <a:rect l="0" t="0" r="r" b="b"/>
                    <a:pathLst>
                      <a:path w="75" h="24">
                        <a:moveTo>
                          <a:pt x="75" y="14"/>
                        </a:moveTo>
                        <a:lnTo>
                          <a:pt x="68" y="19"/>
                        </a:lnTo>
                        <a:lnTo>
                          <a:pt x="61" y="21"/>
                        </a:lnTo>
                        <a:lnTo>
                          <a:pt x="41" y="24"/>
                        </a:lnTo>
                        <a:lnTo>
                          <a:pt x="27" y="21"/>
                        </a:lnTo>
                        <a:lnTo>
                          <a:pt x="14" y="19"/>
                        </a:lnTo>
                        <a:lnTo>
                          <a:pt x="5" y="12"/>
                        </a:lnTo>
                        <a:lnTo>
                          <a:pt x="0" y="5"/>
                        </a:lnTo>
                        <a:lnTo>
                          <a:pt x="41" y="0"/>
                        </a:lnTo>
                        <a:lnTo>
                          <a:pt x="75" y="14"/>
                        </a:lnTo>
                        <a:close/>
                      </a:path>
                    </a:pathLst>
                  </a:custGeom>
                  <a:solidFill>
                    <a:srgbClr val="E7EDED"/>
                  </a:solidFill>
                  <a:ln w="9525">
                    <a:noFill/>
                    <a:round/>
                    <a:headEnd/>
                    <a:tailEnd/>
                  </a:ln>
                </p:spPr>
                <p:txBody>
                  <a:bodyPr/>
                  <a:lstStyle/>
                  <a:p>
                    <a:endParaRPr lang="en-US"/>
                  </a:p>
                </p:txBody>
              </p:sp>
              <p:grpSp>
                <p:nvGrpSpPr>
                  <p:cNvPr id="27" name="Group 146"/>
                  <p:cNvGrpSpPr>
                    <a:grpSpLocks/>
                  </p:cNvGrpSpPr>
                  <p:nvPr/>
                </p:nvGrpSpPr>
                <p:grpSpPr bwMode="auto">
                  <a:xfrm>
                    <a:off x="2297" y="2972"/>
                    <a:ext cx="73" cy="24"/>
                    <a:chOff x="2297" y="2972"/>
                    <a:chExt cx="73" cy="24"/>
                  </a:xfrm>
                </p:grpSpPr>
                <p:sp>
                  <p:nvSpPr>
                    <p:cNvPr id="520339" name="Freeform 147"/>
                    <p:cNvSpPr>
                      <a:spLocks/>
                    </p:cNvSpPr>
                    <p:nvPr/>
                  </p:nvSpPr>
                  <p:spPr bwMode="auto">
                    <a:xfrm>
                      <a:off x="2297" y="2972"/>
                      <a:ext cx="73" cy="24"/>
                    </a:xfrm>
                    <a:custGeom>
                      <a:avLst/>
                      <a:gdLst/>
                      <a:ahLst/>
                      <a:cxnLst>
                        <a:cxn ang="0">
                          <a:pos x="73" y="14"/>
                        </a:cxn>
                        <a:cxn ang="0">
                          <a:pos x="67" y="19"/>
                        </a:cxn>
                        <a:cxn ang="0">
                          <a:pos x="58" y="21"/>
                        </a:cxn>
                        <a:cxn ang="0">
                          <a:pos x="40" y="24"/>
                        </a:cxn>
                        <a:cxn ang="0">
                          <a:pos x="26" y="21"/>
                        </a:cxn>
                        <a:cxn ang="0">
                          <a:pos x="15" y="19"/>
                        </a:cxn>
                        <a:cxn ang="0">
                          <a:pos x="6" y="12"/>
                        </a:cxn>
                        <a:cxn ang="0">
                          <a:pos x="0" y="5"/>
                        </a:cxn>
                        <a:cxn ang="0">
                          <a:pos x="40" y="0"/>
                        </a:cxn>
                        <a:cxn ang="0">
                          <a:pos x="73" y="14"/>
                        </a:cxn>
                      </a:cxnLst>
                      <a:rect l="0" t="0" r="r" b="b"/>
                      <a:pathLst>
                        <a:path w="73" h="24">
                          <a:moveTo>
                            <a:pt x="73" y="14"/>
                          </a:moveTo>
                          <a:lnTo>
                            <a:pt x="67" y="19"/>
                          </a:lnTo>
                          <a:lnTo>
                            <a:pt x="58" y="21"/>
                          </a:lnTo>
                          <a:lnTo>
                            <a:pt x="40" y="24"/>
                          </a:lnTo>
                          <a:lnTo>
                            <a:pt x="26" y="21"/>
                          </a:lnTo>
                          <a:lnTo>
                            <a:pt x="15" y="19"/>
                          </a:lnTo>
                          <a:lnTo>
                            <a:pt x="6" y="12"/>
                          </a:lnTo>
                          <a:lnTo>
                            <a:pt x="0" y="5"/>
                          </a:lnTo>
                          <a:lnTo>
                            <a:pt x="40" y="0"/>
                          </a:lnTo>
                          <a:lnTo>
                            <a:pt x="73" y="14"/>
                          </a:lnTo>
                          <a:close/>
                        </a:path>
                      </a:pathLst>
                    </a:custGeom>
                    <a:solidFill>
                      <a:srgbClr val="E7EDED"/>
                    </a:solidFill>
                    <a:ln w="9525">
                      <a:noFill/>
                      <a:round/>
                      <a:headEnd/>
                      <a:tailEnd/>
                    </a:ln>
                  </p:spPr>
                  <p:txBody>
                    <a:bodyPr/>
                    <a:lstStyle/>
                    <a:p>
                      <a:endParaRPr lang="en-US"/>
                    </a:p>
                  </p:txBody>
                </p:sp>
                <p:sp>
                  <p:nvSpPr>
                    <p:cNvPr id="520340" name="Freeform 148"/>
                    <p:cNvSpPr>
                      <a:spLocks/>
                    </p:cNvSpPr>
                    <p:nvPr/>
                  </p:nvSpPr>
                  <p:spPr bwMode="auto">
                    <a:xfrm>
                      <a:off x="2297" y="2977"/>
                      <a:ext cx="73" cy="19"/>
                    </a:xfrm>
                    <a:custGeom>
                      <a:avLst/>
                      <a:gdLst/>
                      <a:ahLst/>
                      <a:cxnLst>
                        <a:cxn ang="0">
                          <a:pos x="73" y="9"/>
                        </a:cxn>
                        <a:cxn ang="0">
                          <a:pos x="67" y="14"/>
                        </a:cxn>
                        <a:cxn ang="0">
                          <a:pos x="58" y="16"/>
                        </a:cxn>
                        <a:cxn ang="0">
                          <a:pos x="40" y="19"/>
                        </a:cxn>
                        <a:cxn ang="0">
                          <a:pos x="26" y="16"/>
                        </a:cxn>
                        <a:cxn ang="0">
                          <a:pos x="15" y="14"/>
                        </a:cxn>
                        <a:cxn ang="0">
                          <a:pos x="6" y="7"/>
                        </a:cxn>
                        <a:cxn ang="0">
                          <a:pos x="0" y="0"/>
                        </a:cxn>
                      </a:cxnLst>
                      <a:rect l="0" t="0" r="r" b="b"/>
                      <a:pathLst>
                        <a:path w="73" h="19">
                          <a:moveTo>
                            <a:pt x="73" y="9"/>
                          </a:moveTo>
                          <a:lnTo>
                            <a:pt x="67" y="14"/>
                          </a:lnTo>
                          <a:lnTo>
                            <a:pt x="58" y="16"/>
                          </a:lnTo>
                          <a:lnTo>
                            <a:pt x="40" y="19"/>
                          </a:lnTo>
                          <a:lnTo>
                            <a:pt x="26" y="16"/>
                          </a:lnTo>
                          <a:lnTo>
                            <a:pt x="15" y="14"/>
                          </a:lnTo>
                          <a:lnTo>
                            <a:pt x="6" y="7"/>
                          </a:lnTo>
                          <a:lnTo>
                            <a:pt x="0" y="0"/>
                          </a:lnTo>
                        </a:path>
                      </a:pathLst>
                    </a:custGeom>
                    <a:noFill/>
                    <a:ln w="6350">
                      <a:solidFill>
                        <a:srgbClr val="5A777A"/>
                      </a:solidFill>
                      <a:prstDash val="solid"/>
                      <a:round/>
                      <a:headEnd/>
                      <a:tailEnd/>
                    </a:ln>
                  </p:spPr>
                  <p:txBody>
                    <a:bodyPr/>
                    <a:lstStyle/>
                    <a:p>
                      <a:endParaRPr lang="en-US"/>
                    </a:p>
                  </p:txBody>
                </p:sp>
              </p:grpSp>
            </p:grpSp>
          </p:grpSp>
        </p:grpSp>
        <p:sp>
          <p:nvSpPr>
            <p:cNvPr id="520341" name="Rectangle 149"/>
            <p:cNvSpPr>
              <a:spLocks noChangeArrowheads="1"/>
            </p:cNvSpPr>
            <p:nvPr/>
          </p:nvSpPr>
          <p:spPr bwMode="auto">
            <a:xfrm>
              <a:off x="2751" y="3167"/>
              <a:ext cx="348" cy="190"/>
            </a:xfrm>
            <a:prstGeom prst="rect">
              <a:avLst/>
            </a:prstGeom>
            <a:noFill/>
            <a:ln w="9525">
              <a:noFill/>
              <a:miter lim="800000"/>
              <a:headEnd/>
              <a:tailEnd/>
            </a:ln>
          </p:spPr>
          <p:txBody>
            <a:bodyPr/>
            <a:lstStyle/>
            <a:p>
              <a:endParaRPr lang="en-US"/>
            </a:p>
          </p:txBody>
        </p:sp>
        <p:sp>
          <p:nvSpPr>
            <p:cNvPr id="520342" name="Rectangle 150"/>
            <p:cNvSpPr>
              <a:spLocks noChangeArrowheads="1"/>
            </p:cNvSpPr>
            <p:nvPr/>
          </p:nvSpPr>
          <p:spPr bwMode="auto">
            <a:xfrm>
              <a:off x="2856" y="3211"/>
              <a:ext cx="137" cy="116"/>
            </a:xfrm>
            <a:prstGeom prst="rect">
              <a:avLst/>
            </a:prstGeom>
            <a:noFill/>
            <a:ln w="9525">
              <a:noFill/>
              <a:miter lim="800000"/>
              <a:headEnd/>
              <a:tailEnd/>
            </a:ln>
          </p:spPr>
          <p:txBody>
            <a:bodyPr wrap="none" lIns="0" tIns="0" rIns="0" bIns="0">
              <a:spAutoFit/>
            </a:bodyPr>
            <a:lstStyle/>
            <a:p>
              <a:pPr algn="ctr" eaLnBrk="0" hangingPunct="0"/>
              <a:r>
                <a:rPr lang="en-US" sz="1200" b="1">
                  <a:solidFill>
                    <a:srgbClr val="000000"/>
                  </a:solidFill>
                  <a:latin typeface="Arial" charset="0"/>
                </a:rPr>
                <a:t>CL2</a:t>
              </a:r>
              <a:endParaRPr lang="en-US" sz="1800" b="1"/>
            </a:p>
          </p:txBody>
        </p:sp>
      </p:grpSp>
      <p:grpSp>
        <p:nvGrpSpPr>
          <p:cNvPr id="28" name="Group 151"/>
          <p:cNvGrpSpPr>
            <a:grpSpLocks/>
          </p:cNvGrpSpPr>
          <p:nvPr/>
        </p:nvGrpSpPr>
        <p:grpSpPr bwMode="auto">
          <a:xfrm>
            <a:off x="8547100" y="4940301"/>
            <a:ext cx="736600" cy="612775"/>
            <a:chOff x="4038" y="3112"/>
            <a:chExt cx="348" cy="386"/>
          </a:xfrm>
        </p:grpSpPr>
        <p:grpSp>
          <p:nvGrpSpPr>
            <p:cNvPr id="29" name="Group 152"/>
            <p:cNvGrpSpPr>
              <a:grpSpLocks/>
            </p:cNvGrpSpPr>
            <p:nvPr/>
          </p:nvGrpSpPr>
          <p:grpSpPr bwMode="auto">
            <a:xfrm>
              <a:off x="4049" y="3112"/>
              <a:ext cx="303" cy="386"/>
              <a:chOff x="3457" y="2783"/>
              <a:chExt cx="303" cy="386"/>
            </a:xfrm>
          </p:grpSpPr>
          <p:sp>
            <p:nvSpPr>
              <p:cNvPr id="520345" name="Freeform 153"/>
              <p:cNvSpPr>
                <a:spLocks/>
              </p:cNvSpPr>
              <p:nvPr/>
            </p:nvSpPr>
            <p:spPr bwMode="auto">
              <a:xfrm>
                <a:off x="3502" y="3021"/>
                <a:ext cx="258" cy="35"/>
              </a:xfrm>
              <a:custGeom>
                <a:avLst/>
                <a:gdLst/>
                <a:ahLst/>
                <a:cxnLst>
                  <a:cxn ang="0">
                    <a:pos x="0" y="35"/>
                  </a:cxn>
                  <a:cxn ang="0">
                    <a:pos x="31" y="0"/>
                  </a:cxn>
                  <a:cxn ang="0">
                    <a:pos x="258" y="0"/>
                  </a:cxn>
                  <a:cxn ang="0">
                    <a:pos x="227" y="35"/>
                  </a:cxn>
                  <a:cxn ang="0">
                    <a:pos x="0" y="35"/>
                  </a:cxn>
                </a:cxnLst>
                <a:rect l="0" t="0" r="r" b="b"/>
                <a:pathLst>
                  <a:path w="258" h="35">
                    <a:moveTo>
                      <a:pt x="0" y="35"/>
                    </a:moveTo>
                    <a:lnTo>
                      <a:pt x="31" y="0"/>
                    </a:lnTo>
                    <a:lnTo>
                      <a:pt x="258" y="0"/>
                    </a:lnTo>
                    <a:lnTo>
                      <a:pt x="227" y="35"/>
                    </a:lnTo>
                    <a:lnTo>
                      <a:pt x="0" y="35"/>
                    </a:lnTo>
                    <a:close/>
                  </a:path>
                </a:pathLst>
              </a:custGeom>
              <a:solidFill>
                <a:srgbClr val="C9C9B6"/>
              </a:solidFill>
              <a:ln w="9525">
                <a:noFill/>
                <a:round/>
                <a:headEnd/>
                <a:tailEnd/>
              </a:ln>
            </p:spPr>
            <p:txBody>
              <a:bodyPr/>
              <a:lstStyle/>
              <a:p>
                <a:endParaRPr lang="en-US"/>
              </a:p>
            </p:txBody>
          </p:sp>
          <p:sp>
            <p:nvSpPr>
              <p:cNvPr id="520346" name="Freeform 154"/>
              <p:cNvSpPr>
                <a:spLocks/>
              </p:cNvSpPr>
              <p:nvPr/>
            </p:nvSpPr>
            <p:spPr bwMode="auto">
              <a:xfrm>
                <a:off x="3502" y="3021"/>
                <a:ext cx="258" cy="35"/>
              </a:xfrm>
              <a:custGeom>
                <a:avLst/>
                <a:gdLst/>
                <a:ahLst/>
                <a:cxnLst>
                  <a:cxn ang="0">
                    <a:pos x="0" y="35"/>
                  </a:cxn>
                  <a:cxn ang="0">
                    <a:pos x="31" y="0"/>
                  </a:cxn>
                  <a:cxn ang="0">
                    <a:pos x="258" y="0"/>
                  </a:cxn>
                  <a:cxn ang="0">
                    <a:pos x="227" y="35"/>
                  </a:cxn>
                  <a:cxn ang="0">
                    <a:pos x="0" y="35"/>
                  </a:cxn>
                </a:cxnLst>
                <a:rect l="0" t="0" r="r" b="b"/>
                <a:pathLst>
                  <a:path w="258" h="35">
                    <a:moveTo>
                      <a:pt x="0" y="35"/>
                    </a:moveTo>
                    <a:lnTo>
                      <a:pt x="31" y="0"/>
                    </a:lnTo>
                    <a:lnTo>
                      <a:pt x="258" y="0"/>
                    </a:lnTo>
                    <a:lnTo>
                      <a:pt x="227" y="35"/>
                    </a:lnTo>
                    <a:lnTo>
                      <a:pt x="0" y="35"/>
                    </a:lnTo>
                    <a:close/>
                  </a:path>
                </a:pathLst>
              </a:custGeom>
              <a:solidFill>
                <a:srgbClr val="808080"/>
              </a:solidFill>
              <a:ln w="6350">
                <a:solidFill>
                  <a:srgbClr val="494936"/>
                </a:solidFill>
                <a:prstDash val="solid"/>
                <a:round/>
                <a:headEnd/>
                <a:tailEnd/>
              </a:ln>
            </p:spPr>
            <p:txBody>
              <a:bodyPr/>
              <a:lstStyle/>
              <a:p>
                <a:endParaRPr lang="en-US"/>
              </a:p>
            </p:txBody>
          </p:sp>
          <p:sp>
            <p:nvSpPr>
              <p:cNvPr id="520347" name="Rectangle 155"/>
              <p:cNvSpPr>
                <a:spLocks noChangeArrowheads="1"/>
              </p:cNvSpPr>
              <p:nvPr/>
            </p:nvSpPr>
            <p:spPr bwMode="auto">
              <a:xfrm>
                <a:off x="3502" y="3058"/>
                <a:ext cx="227" cy="53"/>
              </a:xfrm>
              <a:prstGeom prst="rect">
                <a:avLst/>
              </a:prstGeom>
              <a:solidFill>
                <a:srgbClr val="B7B79D"/>
              </a:solidFill>
              <a:ln w="9525">
                <a:noFill/>
                <a:miter lim="800000"/>
                <a:headEnd/>
                <a:tailEnd/>
              </a:ln>
            </p:spPr>
            <p:txBody>
              <a:bodyPr/>
              <a:lstStyle/>
              <a:p>
                <a:endParaRPr lang="en-US"/>
              </a:p>
            </p:txBody>
          </p:sp>
          <p:sp>
            <p:nvSpPr>
              <p:cNvPr id="520348" name="Rectangle 156"/>
              <p:cNvSpPr>
                <a:spLocks noChangeArrowheads="1"/>
              </p:cNvSpPr>
              <p:nvPr/>
            </p:nvSpPr>
            <p:spPr bwMode="auto">
              <a:xfrm>
                <a:off x="3504" y="3060"/>
                <a:ext cx="225" cy="51"/>
              </a:xfrm>
              <a:prstGeom prst="rect">
                <a:avLst/>
              </a:prstGeom>
              <a:solidFill>
                <a:srgbClr val="B2B2B2"/>
              </a:solidFill>
              <a:ln w="6350">
                <a:solidFill>
                  <a:srgbClr val="494936"/>
                </a:solidFill>
                <a:miter lim="800000"/>
                <a:headEnd/>
                <a:tailEnd/>
              </a:ln>
            </p:spPr>
            <p:txBody>
              <a:bodyPr/>
              <a:lstStyle/>
              <a:p>
                <a:endParaRPr lang="en-US"/>
              </a:p>
            </p:txBody>
          </p:sp>
          <p:sp>
            <p:nvSpPr>
              <p:cNvPr id="520349" name="Freeform 157"/>
              <p:cNvSpPr>
                <a:spLocks/>
              </p:cNvSpPr>
              <p:nvPr/>
            </p:nvSpPr>
            <p:spPr bwMode="auto">
              <a:xfrm>
                <a:off x="3729" y="3021"/>
                <a:ext cx="31" cy="90"/>
              </a:xfrm>
              <a:custGeom>
                <a:avLst/>
                <a:gdLst/>
                <a:ahLst/>
                <a:cxnLst>
                  <a:cxn ang="0">
                    <a:pos x="0" y="90"/>
                  </a:cxn>
                  <a:cxn ang="0">
                    <a:pos x="31" y="51"/>
                  </a:cxn>
                  <a:cxn ang="0">
                    <a:pos x="31" y="0"/>
                  </a:cxn>
                  <a:cxn ang="0">
                    <a:pos x="0" y="37"/>
                  </a:cxn>
                  <a:cxn ang="0">
                    <a:pos x="0" y="90"/>
                  </a:cxn>
                </a:cxnLst>
                <a:rect l="0" t="0" r="r" b="b"/>
                <a:pathLst>
                  <a:path w="31" h="90">
                    <a:moveTo>
                      <a:pt x="0" y="90"/>
                    </a:moveTo>
                    <a:lnTo>
                      <a:pt x="31" y="51"/>
                    </a:lnTo>
                    <a:lnTo>
                      <a:pt x="31" y="0"/>
                    </a:lnTo>
                    <a:lnTo>
                      <a:pt x="0" y="37"/>
                    </a:lnTo>
                    <a:lnTo>
                      <a:pt x="0" y="90"/>
                    </a:lnTo>
                    <a:close/>
                  </a:path>
                </a:pathLst>
              </a:custGeom>
              <a:solidFill>
                <a:srgbClr val="7A7A5A"/>
              </a:solidFill>
              <a:ln w="9525">
                <a:noFill/>
                <a:round/>
                <a:headEnd/>
                <a:tailEnd/>
              </a:ln>
            </p:spPr>
            <p:txBody>
              <a:bodyPr/>
              <a:lstStyle/>
              <a:p>
                <a:endParaRPr lang="en-US"/>
              </a:p>
            </p:txBody>
          </p:sp>
          <p:sp>
            <p:nvSpPr>
              <p:cNvPr id="520350" name="Freeform 158"/>
              <p:cNvSpPr>
                <a:spLocks/>
              </p:cNvSpPr>
              <p:nvPr/>
            </p:nvSpPr>
            <p:spPr bwMode="auto">
              <a:xfrm>
                <a:off x="3729" y="3021"/>
                <a:ext cx="31" cy="90"/>
              </a:xfrm>
              <a:custGeom>
                <a:avLst/>
                <a:gdLst/>
                <a:ahLst/>
                <a:cxnLst>
                  <a:cxn ang="0">
                    <a:pos x="0" y="90"/>
                  </a:cxn>
                  <a:cxn ang="0">
                    <a:pos x="31" y="51"/>
                  </a:cxn>
                  <a:cxn ang="0">
                    <a:pos x="31" y="0"/>
                  </a:cxn>
                  <a:cxn ang="0">
                    <a:pos x="0" y="37"/>
                  </a:cxn>
                  <a:cxn ang="0">
                    <a:pos x="0" y="90"/>
                  </a:cxn>
                </a:cxnLst>
                <a:rect l="0" t="0" r="r" b="b"/>
                <a:pathLst>
                  <a:path w="31" h="90">
                    <a:moveTo>
                      <a:pt x="0" y="90"/>
                    </a:moveTo>
                    <a:lnTo>
                      <a:pt x="31" y="51"/>
                    </a:lnTo>
                    <a:lnTo>
                      <a:pt x="31" y="0"/>
                    </a:lnTo>
                    <a:lnTo>
                      <a:pt x="0" y="37"/>
                    </a:lnTo>
                    <a:lnTo>
                      <a:pt x="0" y="90"/>
                    </a:lnTo>
                    <a:close/>
                  </a:path>
                </a:pathLst>
              </a:custGeom>
              <a:solidFill>
                <a:srgbClr val="808080"/>
              </a:solidFill>
              <a:ln w="6350">
                <a:solidFill>
                  <a:srgbClr val="494936"/>
                </a:solidFill>
                <a:prstDash val="solid"/>
                <a:round/>
                <a:headEnd/>
                <a:tailEnd/>
              </a:ln>
            </p:spPr>
            <p:txBody>
              <a:bodyPr/>
              <a:lstStyle/>
              <a:p>
                <a:endParaRPr lang="en-US"/>
              </a:p>
            </p:txBody>
          </p:sp>
          <p:sp>
            <p:nvSpPr>
              <p:cNvPr id="520351" name="Freeform 159"/>
              <p:cNvSpPr>
                <a:spLocks/>
              </p:cNvSpPr>
              <p:nvPr/>
            </p:nvSpPr>
            <p:spPr bwMode="auto">
              <a:xfrm>
                <a:off x="3509" y="3021"/>
                <a:ext cx="246" cy="28"/>
              </a:xfrm>
              <a:custGeom>
                <a:avLst/>
                <a:gdLst/>
                <a:ahLst/>
                <a:cxnLst>
                  <a:cxn ang="0">
                    <a:pos x="0" y="28"/>
                  </a:cxn>
                  <a:cxn ang="0">
                    <a:pos x="24" y="0"/>
                  </a:cxn>
                  <a:cxn ang="0">
                    <a:pos x="246" y="0"/>
                  </a:cxn>
                  <a:cxn ang="0">
                    <a:pos x="222" y="28"/>
                  </a:cxn>
                  <a:cxn ang="0">
                    <a:pos x="0" y="28"/>
                  </a:cxn>
                </a:cxnLst>
                <a:rect l="0" t="0" r="r" b="b"/>
                <a:pathLst>
                  <a:path w="246" h="28">
                    <a:moveTo>
                      <a:pt x="0" y="28"/>
                    </a:moveTo>
                    <a:lnTo>
                      <a:pt x="24" y="0"/>
                    </a:lnTo>
                    <a:lnTo>
                      <a:pt x="246" y="0"/>
                    </a:lnTo>
                    <a:lnTo>
                      <a:pt x="222" y="28"/>
                    </a:lnTo>
                    <a:lnTo>
                      <a:pt x="0" y="28"/>
                    </a:lnTo>
                    <a:close/>
                  </a:path>
                </a:pathLst>
              </a:custGeom>
              <a:solidFill>
                <a:srgbClr val="000000"/>
              </a:solidFill>
              <a:ln w="9525">
                <a:noFill/>
                <a:round/>
                <a:headEnd/>
                <a:tailEnd/>
              </a:ln>
            </p:spPr>
            <p:txBody>
              <a:bodyPr/>
              <a:lstStyle/>
              <a:p>
                <a:endParaRPr lang="en-US"/>
              </a:p>
            </p:txBody>
          </p:sp>
          <p:sp>
            <p:nvSpPr>
              <p:cNvPr id="520352" name="Freeform 160"/>
              <p:cNvSpPr>
                <a:spLocks/>
              </p:cNvSpPr>
              <p:nvPr/>
            </p:nvSpPr>
            <p:spPr bwMode="auto">
              <a:xfrm>
                <a:off x="3509" y="3021"/>
                <a:ext cx="246" cy="28"/>
              </a:xfrm>
              <a:custGeom>
                <a:avLst/>
                <a:gdLst/>
                <a:ahLst/>
                <a:cxnLst>
                  <a:cxn ang="0">
                    <a:pos x="0" y="28"/>
                  </a:cxn>
                  <a:cxn ang="0">
                    <a:pos x="24" y="0"/>
                  </a:cxn>
                  <a:cxn ang="0">
                    <a:pos x="246" y="0"/>
                  </a:cxn>
                  <a:cxn ang="0">
                    <a:pos x="222" y="28"/>
                  </a:cxn>
                  <a:cxn ang="0">
                    <a:pos x="0" y="28"/>
                  </a:cxn>
                </a:cxnLst>
                <a:rect l="0" t="0" r="r" b="b"/>
                <a:pathLst>
                  <a:path w="246" h="28">
                    <a:moveTo>
                      <a:pt x="0" y="28"/>
                    </a:moveTo>
                    <a:lnTo>
                      <a:pt x="24" y="0"/>
                    </a:lnTo>
                    <a:lnTo>
                      <a:pt x="246" y="0"/>
                    </a:lnTo>
                    <a:lnTo>
                      <a:pt x="222" y="28"/>
                    </a:lnTo>
                    <a:lnTo>
                      <a:pt x="0" y="28"/>
                    </a:lnTo>
                    <a:close/>
                  </a:path>
                </a:pathLst>
              </a:custGeom>
              <a:solidFill>
                <a:srgbClr val="000000"/>
              </a:solidFill>
              <a:ln w="6350">
                <a:solidFill>
                  <a:srgbClr val="000000"/>
                </a:solidFill>
                <a:prstDash val="solid"/>
                <a:round/>
                <a:headEnd/>
                <a:tailEnd/>
              </a:ln>
            </p:spPr>
            <p:txBody>
              <a:bodyPr/>
              <a:lstStyle/>
              <a:p>
                <a:endParaRPr lang="en-US"/>
              </a:p>
            </p:txBody>
          </p:sp>
          <p:sp>
            <p:nvSpPr>
              <p:cNvPr id="520353" name="Freeform 161"/>
              <p:cNvSpPr>
                <a:spLocks/>
              </p:cNvSpPr>
              <p:nvPr/>
            </p:nvSpPr>
            <p:spPr bwMode="auto">
              <a:xfrm>
                <a:off x="3502" y="2783"/>
                <a:ext cx="253" cy="30"/>
              </a:xfrm>
              <a:custGeom>
                <a:avLst/>
                <a:gdLst/>
                <a:ahLst/>
                <a:cxnLst>
                  <a:cxn ang="0">
                    <a:pos x="0" y="30"/>
                  </a:cxn>
                  <a:cxn ang="0">
                    <a:pos x="25" y="0"/>
                  </a:cxn>
                  <a:cxn ang="0">
                    <a:pos x="253" y="0"/>
                  </a:cxn>
                  <a:cxn ang="0">
                    <a:pos x="227" y="30"/>
                  </a:cxn>
                  <a:cxn ang="0">
                    <a:pos x="0" y="30"/>
                  </a:cxn>
                </a:cxnLst>
                <a:rect l="0" t="0" r="r" b="b"/>
                <a:pathLst>
                  <a:path w="253" h="30">
                    <a:moveTo>
                      <a:pt x="0" y="30"/>
                    </a:moveTo>
                    <a:lnTo>
                      <a:pt x="25" y="0"/>
                    </a:lnTo>
                    <a:lnTo>
                      <a:pt x="253" y="0"/>
                    </a:lnTo>
                    <a:lnTo>
                      <a:pt x="227" y="30"/>
                    </a:lnTo>
                    <a:lnTo>
                      <a:pt x="0" y="30"/>
                    </a:lnTo>
                    <a:close/>
                  </a:path>
                </a:pathLst>
              </a:custGeom>
              <a:solidFill>
                <a:srgbClr val="C9C9B6"/>
              </a:solidFill>
              <a:ln w="9525">
                <a:noFill/>
                <a:round/>
                <a:headEnd/>
                <a:tailEnd/>
              </a:ln>
            </p:spPr>
            <p:txBody>
              <a:bodyPr/>
              <a:lstStyle/>
              <a:p>
                <a:endParaRPr lang="en-US"/>
              </a:p>
            </p:txBody>
          </p:sp>
          <p:sp>
            <p:nvSpPr>
              <p:cNvPr id="520354" name="Freeform 162"/>
              <p:cNvSpPr>
                <a:spLocks/>
              </p:cNvSpPr>
              <p:nvPr/>
            </p:nvSpPr>
            <p:spPr bwMode="auto">
              <a:xfrm>
                <a:off x="3502" y="2783"/>
                <a:ext cx="253" cy="30"/>
              </a:xfrm>
              <a:custGeom>
                <a:avLst/>
                <a:gdLst/>
                <a:ahLst/>
                <a:cxnLst>
                  <a:cxn ang="0">
                    <a:pos x="0" y="30"/>
                  </a:cxn>
                  <a:cxn ang="0">
                    <a:pos x="25" y="0"/>
                  </a:cxn>
                  <a:cxn ang="0">
                    <a:pos x="253" y="0"/>
                  </a:cxn>
                  <a:cxn ang="0">
                    <a:pos x="227" y="30"/>
                  </a:cxn>
                  <a:cxn ang="0">
                    <a:pos x="0" y="30"/>
                  </a:cxn>
                </a:cxnLst>
                <a:rect l="0" t="0" r="r" b="b"/>
                <a:pathLst>
                  <a:path w="253" h="30">
                    <a:moveTo>
                      <a:pt x="0" y="30"/>
                    </a:moveTo>
                    <a:lnTo>
                      <a:pt x="25" y="0"/>
                    </a:lnTo>
                    <a:lnTo>
                      <a:pt x="253" y="0"/>
                    </a:lnTo>
                    <a:lnTo>
                      <a:pt x="227" y="30"/>
                    </a:lnTo>
                    <a:lnTo>
                      <a:pt x="0" y="30"/>
                    </a:lnTo>
                    <a:close/>
                  </a:path>
                </a:pathLst>
              </a:custGeom>
              <a:solidFill>
                <a:srgbClr val="808080"/>
              </a:solidFill>
              <a:ln w="6350">
                <a:solidFill>
                  <a:srgbClr val="494936"/>
                </a:solidFill>
                <a:prstDash val="solid"/>
                <a:round/>
                <a:headEnd/>
                <a:tailEnd/>
              </a:ln>
            </p:spPr>
            <p:txBody>
              <a:bodyPr/>
              <a:lstStyle/>
              <a:p>
                <a:endParaRPr lang="en-US"/>
              </a:p>
            </p:txBody>
          </p:sp>
          <p:sp>
            <p:nvSpPr>
              <p:cNvPr id="520355" name="Rectangle 163"/>
              <p:cNvSpPr>
                <a:spLocks noChangeArrowheads="1"/>
              </p:cNvSpPr>
              <p:nvPr/>
            </p:nvSpPr>
            <p:spPr bwMode="auto">
              <a:xfrm>
                <a:off x="3504" y="2815"/>
                <a:ext cx="227" cy="229"/>
              </a:xfrm>
              <a:prstGeom prst="rect">
                <a:avLst/>
              </a:prstGeom>
              <a:solidFill>
                <a:srgbClr val="B2B2B2"/>
              </a:solidFill>
              <a:ln w="6350">
                <a:solidFill>
                  <a:srgbClr val="494936"/>
                </a:solidFill>
                <a:miter lim="800000"/>
                <a:headEnd/>
                <a:tailEnd/>
              </a:ln>
            </p:spPr>
            <p:txBody>
              <a:bodyPr/>
              <a:lstStyle/>
              <a:p>
                <a:endParaRPr lang="en-US"/>
              </a:p>
            </p:txBody>
          </p:sp>
          <p:sp>
            <p:nvSpPr>
              <p:cNvPr id="520356" name="Rectangle 164"/>
              <p:cNvSpPr>
                <a:spLocks noChangeArrowheads="1"/>
              </p:cNvSpPr>
              <p:nvPr/>
            </p:nvSpPr>
            <p:spPr bwMode="auto">
              <a:xfrm>
                <a:off x="3524" y="2845"/>
                <a:ext cx="187" cy="176"/>
              </a:xfrm>
              <a:prstGeom prst="rect">
                <a:avLst/>
              </a:prstGeom>
              <a:solidFill>
                <a:srgbClr val="B2B2B2"/>
              </a:solidFill>
              <a:ln w="6350">
                <a:solidFill>
                  <a:srgbClr val="494936"/>
                </a:solidFill>
                <a:miter lim="800000"/>
                <a:headEnd/>
                <a:tailEnd/>
              </a:ln>
            </p:spPr>
            <p:txBody>
              <a:bodyPr/>
              <a:lstStyle/>
              <a:p>
                <a:endParaRPr lang="en-US"/>
              </a:p>
            </p:txBody>
          </p:sp>
          <p:sp>
            <p:nvSpPr>
              <p:cNvPr id="520357" name="Freeform 165"/>
              <p:cNvSpPr>
                <a:spLocks/>
              </p:cNvSpPr>
              <p:nvPr/>
            </p:nvSpPr>
            <p:spPr bwMode="auto">
              <a:xfrm>
                <a:off x="3729" y="2783"/>
                <a:ext cx="26" cy="259"/>
              </a:xfrm>
              <a:custGeom>
                <a:avLst/>
                <a:gdLst/>
                <a:ahLst/>
                <a:cxnLst>
                  <a:cxn ang="0">
                    <a:pos x="0" y="259"/>
                  </a:cxn>
                  <a:cxn ang="0">
                    <a:pos x="26" y="229"/>
                  </a:cxn>
                  <a:cxn ang="0">
                    <a:pos x="26" y="0"/>
                  </a:cxn>
                  <a:cxn ang="0">
                    <a:pos x="0" y="30"/>
                  </a:cxn>
                  <a:cxn ang="0">
                    <a:pos x="0" y="259"/>
                  </a:cxn>
                </a:cxnLst>
                <a:rect l="0" t="0" r="r" b="b"/>
                <a:pathLst>
                  <a:path w="26" h="259">
                    <a:moveTo>
                      <a:pt x="0" y="259"/>
                    </a:moveTo>
                    <a:lnTo>
                      <a:pt x="26" y="229"/>
                    </a:lnTo>
                    <a:lnTo>
                      <a:pt x="26" y="0"/>
                    </a:lnTo>
                    <a:lnTo>
                      <a:pt x="0" y="30"/>
                    </a:lnTo>
                    <a:lnTo>
                      <a:pt x="0" y="259"/>
                    </a:lnTo>
                    <a:close/>
                  </a:path>
                </a:pathLst>
              </a:custGeom>
              <a:solidFill>
                <a:srgbClr val="7A7A5A"/>
              </a:solidFill>
              <a:ln w="9525">
                <a:noFill/>
                <a:round/>
                <a:headEnd/>
                <a:tailEnd/>
              </a:ln>
            </p:spPr>
            <p:txBody>
              <a:bodyPr/>
              <a:lstStyle/>
              <a:p>
                <a:endParaRPr lang="en-US"/>
              </a:p>
            </p:txBody>
          </p:sp>
          <p:sp>
            <p:nvSpPr>
              <p:cNvPr id="520358" name="Freeform 166"/>
              <p:cNvSpPr>
                <a:spLocks/>
              </p:cNvSpPr>
              <p:nvPr/>
            </p:nvSpPr>
            <p:spPr bwMode="auto">
              <a:xfrm>
                <a:off x="3729" y="2783"/>
                <a:ext cx="26" cy="259"/>
              </a:xfrm>
              <a:custGeom>
                <a:avLst/>
                <a:gdLst/>
                <a:ahLst/>
                <a:cxnLst>
                  <a:cxn ang="0">
                    <a:pos x="0" y="259"/>
                  </a:cxn>
                  <a:cxn ang="0">
                    <a:pos x="26" y="229"/>
                  </a:cxn>
                  <a:cxn ang="0">
                    <a:pos x="26" y="0"/>
                  </a:cxn>
                  <a:cxn ang="0">
                    <a:pos x="0" y="30"/>
                  </a:cxn>
                  <a:cxn ang="0">
                    <a:pos x="0" y="259"/>
                  </a:cxn>
                </a:cxnLst>
                <a:rect l="0" t="0" r="r" b="b"/>
                <a:pathLst>
                  <a:path w="26" h="259">
                    <a:moveTo>
                      <a:pt x="0" y="259"/>
                    </a:moveTo>
                    <a:lnTo>
                      <a:pt x="26" y="229"/>
                    </a:lnTo>
                    <a:lnTo>
                      <a:pt x="26" y="0"/>
                    </a:lnTo>
                    <a:lnTo>
                      <a:pt x="0" y="30"/>
                    </a:lnTo>
                    <a:lnTo>
                      <a:pt x="0" y="259"/>
                    </a:lnTo>
                    <a:close/>
                  </a:path>
                </a:pathLst>
              </a:custGeom>
              <a:solidFill>
                <a:srgbClr val="808080"/>
              </a:solidFill>
              <a:ln w="6350">
                <a:solidFill>
                  <a:srgbClr val="494936"/>
                </a:solidFill>
                <a:prstDash val="solid"/>
                <a:round/>
                <a:headEnd/>
                <a:tailEnd/>
              </a:ln>
            </p:spPr>
            <p:txBody>
              <a:bodyPr/>
              <a:lstStyle/>
              <a:p>
                <a:endParaRPr lang="en-US"/>
              </a:p>
            </p:txBody>
          </p:sp>
          <p:sp>
            <p:nvSpPr>
              <p:cNvPr id="520359" name="Freeform 167"/>
              <p:cNvSpPr>
                <a:spLocks/>
              </p:cNvSpPr>
              <p:nvPr/>
            </p:nvSpPr>
            <p:spPr bwMode="auto">
              <a:xfrm>
                <a:off x="3457" y="3102"/>
                <a:ext cx="283" cy="55"/>
              </a:xfrm>
              <a:custGeom>
                <a:avLst/>
                <a:gdLst/>
                <a:ahLst/>
                <a:cxnLst>
                  <a:cxn ang="0">
                    <a:pos x="0" y="55"/>
                  </a:cxn>
                  <a:cxn ang="0">
                    <a:pos x="36" y="0"/>
                  </a:cxn>
                  <a:cxn ang="0">
                    <a:pos x="283" y="0"/>
                  </a:cxn>
                  <a:cxn ang="0">
                    <a:pos x="247" y="55"/>
                  </a:cxn>
                  <a:cxn ang="0">
                    <a:pos x="0" y="55"/>
                  </a:cxn>
                </a:cxnLst>
                <a:rect l="0" t="0" r="r" b="b"/>
                <a:pathLst>
                  <a:path w="283" h="55">
                    <a:moveTo>
                      <a:pt x="0" y="55"/>
                    </a:moveTo>
                    <a:lnTo>
                      <a:pt x="36" y="0"/>
                    </a:lnTo>
                    <a:lnTo>
                      <a:pt x="283" y="0"/>
                    </a:lnTo>
                    <a:lnTo>
                      <a:pt x="247" y="55"/>
                    </a:lnTo>
                    <a:lnTo>
                      <a:pt x="0" y="55"/>
                    </a:lnTo>
                    <a:close/>
                  </a:path>
                </a:pathLst>
              </a:custGeom>
              <a:solidFill>
                <a:srgbClr val="C9C9B6"/>
              </a:solidFill>
              <a:ln w="9525">
                <a:noFill/>
                <a:round/>
                <a:headEnd/>
                <a:tailEnd/>
              </a:ln>
            </p:spPr>
            <p:txBody>
              <a:bodyPr/>
              <a:lstStyle/>
              <a:p>
                <a:endParaRPr lang="en-US"/>
              </a:p>
            </p:txBody>
          </p:sp>
          <p:sp>
            <p:nvSpPr>
              <p:cNvPr id="520360" name="Freeform 168"/>
              <p:cNvSpPr>
                <a:spLocks/>
              </p:cNvSpPr>
              <p:nvPr/>
            </p:nvSpPr>
            <p:spPr bwMode="auto">
              <a:xfrm>
                <a:off x="3457" y="3102"/>
                <a:ext cx="283" cy="55"/>
              </a:xfrm>
              <a:custGeom>
                <a:avLst/>
                <a:gdLst/>
                <a:ahLst/>
                <a:cxnLst>
                  <a:cxn ang="0">
                    <a:pos x="0" y="55"/>
                  </a:cxn>
                  <a:cxn ang="0">
                    <a:pos x="36" y="0"/>
                  </a:cxn>
                  <a:cxn ang="0">
                    <a:pos x="283" y="0"/>
                  </a:cxn>
                  <a:cxn ang="0">
                    <a:pos x="247" y="55"/>
                  </a:cxn>
                  <a:cxn ang="0">
                    <a:pos x="0" y="55"/>
                  </a:cxn>
                </a:cxnLst>
                <a:rect l="0" t="0" r="r" b="b"/>
                <a:pathLst>
                  <a:path w="283" h="55">
                    <a:moveTo>
                      <a:pt x="0" y="55"/>
                    </a:moveTo>
                    <a:lnTo>
                      <a:pt x="36" y="0"/>
                    </a:lnTo>
                    <a:lnTo>
                      <a:pt x="283" y="0"/>
                    </a:lnTo>
                    <a:lnTo>
                      <a:pt x="247" y="55"/>
                    </a:lnTo>
                    <a:lnTo>
                      <a:pt x="0" y="55"/>
                    </a:lnTo>
                    <a:close/>
                  </a:path>
                </a:pathLst>
              </a:custGeom>
              <a:solidFill>
                <a:srgbClr val="B2B2B2"/>
              </a:solidFill>
              <a:ln w="6350">
                <a:solidFill>
                  <a:srgbClr val="494936"/>
                </a:solidFill>
                <a:prstDash val="solid"/>
                <a:round/>
                <a:headEnd/>
                <a:tailEnd/>
              </a:ln>
            </p:spPr>
            <p:txBody>
              <a:bodyPr/>
              <a:lstStyle/>
              <a:p>
                <a:endParaRPr lang="en-US"/>
              </a:p>
            </p:txBody>
          </p:sp>
          <p:sp>
            <p:nvSpPr>
              <p:cNvPr id="520361" name="Freeform 169"/>
              <p:cNvSpPr>
                <a:spLocks/>
              </p:cNvSpPr>
              <p:nvPr/>
            </p:nvSpPr>
            <p:spPr bwMode="auto">
              <a:xfrm>
                <a:off x="3704" y="3102"/>
                <a:ext cx="36" cy="67"/>
              </a:xfrm>
              <a:custGeom>
                <a:avLst/>
                <a:gdLst/>
                <a:ahLst/>
                <a:cxnLst>
                  <a:cxn ang="0">
                    <a:pos x="0" y="67"/>
                  </a:cxn>
                  <a:cxn ang="0">
                    <a:pos x="36" y="18"/>
                  </a:cxn>
                  <a:cxn ang="0">
                    <a:pos x="36" y="0"/>
                  </a:cxn>
                  <a:cxn ang="0">
                    <a:pos x="0" y="55"/>
                  </a:cxn>
                  <a:cxn ang="0">
                    <a:pos x="0" y="67"/>
                  </a:cxn>
                </a:cxnLst>
                <a:rect l="0" t="0" r="r" b="b"/>
                <a:pathLst>
                  <a:path w="36" h="67">
                    <a:moveTo>
                      <a:pt x="0" y="67"/>
                    </a:moveTo>
                    <a:lnTo>
                      <a:pt x="36" y="18"/>
                    </a:lnTo>
                    <a:lnTo>
                      <a:pt x="36" y="0"/>
                    </a:lnTo>
                    <a:lnTo>
                      <a:pt x="0" y="55"/>
                    </a:lnTo>
                    <a:lnTo>
                      <a:pt x="0" y="67"/>
                    </a:lnTo>
                    <a:close/>
                  </a:path>
                </a:pathLst>
              </a:custGeom>
              <a:solidFill>
                <a:srgbClr val="7A7A5A"/>
              </a:solidFill>
              <a:ln w="9525">
                <a:noFill/>
                <a:round/>
                <a:headEnd/>
                <a:tailEnd/>
              </a:ln>
            </p:spPr>
            <p:txBody>
              <a:bodyPr/>
              <a:lstStyle/>
              <a:p>
                <a:endParaRPr lang="en-US"/>
              </a:p>
            </p:txBody>
          </p:sp>
          <p:sp>
            <p:nvSpPr>
              <p:cNvPr id="520362" name="Freeform 170"/>
              <p:cNvSpPr>
                <a:spLocks/>
              </p:cNvSpPr>
              <p:nvPr/>
            </p:nvSpPr>
            <p:spPr bwMode="auto">
              <a:xfrm>
                <a:off x="3704" y="3102"/>
                <a:ext cx="36" cy="67"/>
              </a:xfrm>
              <a:custGeom>
                <a:avLst/>
                <a:gdLst/>
                <a:ahLst/>
                <a:cxnLst>
                  <a:cxn ang="0">
                    <a:pos x="0" y="67"/>
                  </a:cxn>
                  <a:cxn ang="0">
                    <a:pos x="36" y="18"/>
                  </a:cxn>
                  <a:cxn ang="0">
                    <a:pos x="36" y="0"/>
                  </a:cxn>
                  <a:cxn ang="0">
                    <a:pos x="0" y="55"/>
                  </a:cxn>
                  <a:cxn ang="0">
                    <a:pos x="0" y="67"/>
                  </a:cxn>
                </a:cxnLst>
                <a:rect l="0" t="0" r="r" b="b"/>
                <a:pathLst>
                  <a:path w="36" h="67">
                    <a:moveTo>
                      <a:pt x="0" y="67"/>
                    </a:moveTo>
                    <a:lnTo>
                      <a:pt x="36" y="18"/>
                    </a:lnTo>
                    <a:lnTo>
                      <a:pt x="36" y="0"/>
                    </a:lnTo>
                    <a:lnTo>
                      <a:pt x="0" y="55"/>
                    </a:lnTo>
                    <a:lnTo>
                      <a:pt x="0" y="67"/>
                    </a:lnTo>
                    <a:close/>
                  </a:path>
                </a:pathLst>
              </a:custGeom>
              <a:solidFill>
                <a:srgbClr val="808080"/>
              </a:solidFill>
              <a:ln w="6350">
                <a:solidFill>
                  <a:srgbClr val="494936"/>
                </a:solidFill>
                <a:prstDash val="solid"/>
                <a:round/>
                <a:headEnd/>
                <a:tailEnd/>
              </a:ln>
            </p:spPr>
            <p:txBody>
              <a:bodyPr/>
              <a:lstStyle/>
              <a:p>
                <a:endParaRPr lang="en-US"/>
              </a:p>
            </p:txBody>
          </p:sp>
          <p:sp>
            <p:nvSpPr>
              <p:cNvPr id="520363" name="Rectangle 171"/>
              <p:cNvSpPr>
                <a:spLocks noChangeArrowheads="1"/>
              </p:cNvSpPr>
              <p:nvPr/>
            </p:nvSpPr>
            <p:spPr bwMode="auto">
              <a:xfrm>
                <a:off x="3457" y="3157"/>
                <a:ext cx="247" cy="12"/>
              </a:xfrm>
              <a:prstGeom prst="rect">
                <a:avLst/>
              </a:prstGeom>
              <a:solidFill>
                <a:srgbClr val="B7B79D"/>
              </a:solidFill>
              <a:ln w="9525">
                <a:noFill/>
                <a:miter lim="800000"/>
                <a:headEnd/>
                <a:tailEnd/>
              </a:ln>
            </p:spPr>
            <p:txBody>
              <a:bodyPr/>
              <a:lstStyle/>
              <a:p>
                <a:endParaRPr lang="en-US"/>
              </a:p>
            </p:txBody>
          </p:sp>
          <p:sp>
            <p:nvSpPr>
              <p:cNvPr id="520364" name="Rectangle 172"/>
              <p:cNvSpPr>
                <a:spLocks noChangeArrowheads="1"/>
              </p:cNvSpPr>
              <p:nvPr/>
            </p:nvSpPr>
            <p:spPr bwMode="auto">
              <a:xfrm>
                <a:off x="3461" y="3162"/>
                <a:ext cx="243" cy="7"/>
              </a:xfrm>
              <a:prstGeom prst="rect">
                <a:avLst/>
              </a:prstGeom>
              <a:solidFill>
                <a:srgbClr val="808080"/>
              </a:solidFill>
              <a:ln w="6350">
                <a:solidFill>
                  <a:srgbClr val="494936"/>
                </a:solidFill>
                <a:miter lim="800000"/>
                <a:headEnd/>
                <a:tailEnd/>
              </a:ln>
            </p:spPr>
            <p:txBody>
              <a:bodyPr/>
              <a:lstStyle/>
              <a:p>
                <a:endParaRPr lang="en-US"/>
              </a:p>
            </p:txBody>
          </p:sp>
          <p:grpSp>
            <p:nvGrpSpPr>
              <p:cNvPr id="30" name="Group 173"/>
              <p:cNvGrpSpPr>
                <a:grpSpLocks/>
              </p:cNvGrpSpPr>
              <p:nvPr/>
            </p:nvGrpSpPr>
            <p:grpSpPr bwMode="auto">
              <a:xfrm>
                <a:off x="3531" y="2866"/>
                <a:ext cx="170" cy="134"/>
                <a:chOff x="3531" y="2866"/>
                <a:chExt cx="170" cy="134"/>
              </a:xfrm>
            </p:grpSpPr>
            <p:grpSp>
              <p:nvGrpSpPr>
                <p:cNvPr id="31" name="Group 174"/>
                <p:cNvGrpSpPr>
                  <a:grpSpLocks/>
                </p:cNvGrpSpPr>
                <p:nvPr/>
              </p:nvGrpSpPr>
              <p:grpSpPr bwMode="auto">
                <a:xfrm>
                  <a:off x="3531" y="2866"/>
                  <a:ext cx="170" cy="134"/>
                  <a:chOff x="3531" y="2866"/>
                  <a:chExt cx="170" cy="134"/>
                </a:xfrm>
              </p:grpSpPr>
              <p:sp>
                <p:nvSpPr>
                  <p:cNvPr id="520367" name="Oval 175"/>
                  <p:cNvSpPr>
                    <a:spLocks noChangeArrowheads="1"/>
                  </p:cNvSpPr>
                  <p:nvPr/>
                </p:nvSpPr>
                <p:spPr bwMode="auto">
                  <a:xfrm>
                    <a:off x="3589" y="2866"/>
                    <a:ext cx="76" cy="58"/>
                  </a:xfrm>
                  <a:prstGeom prst="ellipse">
                    <a:avLst/>
                  </a:prstGeom>
                  <a:solidFill>
                    <a:srgbClr val="E7EDED"/>
                  </a:solidFill>
                  <a:ln w="9525">
                    <a:noFill/>
                    <a:round/>
                    <a:headEnd/>
                    <a:tailEnd/>
                  </a:ln>
                </p:spPr>
                <p:txBody>
                  <a:bodyPr/>
                  <a:lstStyle/>
                  <a:p>
                    <a:endParaRPr lang="en-US"/>
                  </a:p>
                </p:txBody>
              </p:sp>
              <p:sp>
                <p:nvSpPr>
                  <p:cNvPr id="520368" name="Oval 176"/>
                  <p:cNvSpPr>
                    <a:spLocks noChangeArrowheads="1"/>
                  </p:cNvSpPr>
                  <p:nvPr/>
                </p:nvSpPr>
                <p:spPr bwMode="auto">
                  <a:xfrm>
                    <a:off x="3549" y="2880"/>
                    <a:ext cx="56" cy="58"/>
                  </a:xfrm>
                  <a:prstGeom prst="ellipse">
                    <a:avLst/>
                  </a:prstGeom>
                  <a:solidFill>
                    <a:srgbClr val="E7EDED"/>
                  </a:solidFill>
                  <a:ln w="9525">
                    <a:noFill/>
                    <a:round/>
                    <a:headEnd/>
                    <a:tailEnd/>
                  </a:ln>
                </p:spPr>
                <p:txBody>
                  <a:bodyPr/>
                  <a:lstStyle/>
                  <a:p>
                    <a:endParaRPr lang="en-US"/>
                  </a:p>
                </p:txBody>
              </p:sp>
              <p:sp>
                <p:nvSpPr>
                  <p:cNvPr id="520369" name="Oval 177"/>
                  <p:cNvSpPr>
                    <a:spLocks noChangeArrowheads="1"/>
                  </p:cNvSpPr>
                  <p:nvPr/>
                </p:nvSpPr>
                <p:spPr bwMode="auto">
                  <a:xfrm>
                    <a:off x="3531" y="2915"/>
                    <a:ext cx="40" cy="46"/>
                  </a:xfrm>
                  <a:prstGeom prst="ellipse">
                    <a:avLst/>
                  </a:prstGeom>
                  <a:solidFill>
                    <a:srgbClr val="E7EDED"/>
                  </a:solidFill>
                  <a:ln w="9525">
                    <a:noFill/>
                    <a:round/>
                    <a:headEnd/>
                    <a:tailEnd/>
                  </a:ln>
                </p:spPr>
                <p:txBody>
                  <a:bodyPr/>
                  <a:lstStyle/>
                  <a:p>
                    <a:endParaRPr lang="en-US"/>
                  </a:p>
                </p:txBody>
              </p:sp>
              <p:sp>
                <p:nvSpPr>
                  <p:cNvPr id="520370" name="Oval 178"/>
                  <p:cNvSpPr>
                    <a:spLocks noChangeArrowheads="1"/>
                  </p:cNvSpPr>
                  <p:nvPr/>
                </p:nvSpPr>
                <p:spPr bwMode="auto">
                  <a:xfrm>
                    <a:off x="3542" y="2933"/>
                    <a:ext cx="58" cy="51"/>
                  </a:xfrm>
                  <a:prstGeom prst="ellipse">
                    <a:avLst/>
                  </a:prstGeom>
                  <a:solidFill>
                    <a:srgbClr val="E7EDED"/>
                  </a:solidFill>
                  <a:ln w="9525">
                    <a:noFill/>
                    <a:round/>
                    <a:headEnd/>
                    <a:tailEnd/>
                  </a:ln>
                </p:spPr>
                <p:txBody>
                  <a:bodyPr/>
                  <a:lstStyle/>
                  <a:p>
                    <a:endParaRPr lang="en-US"/>
                  </a:p>
                </p:txBody>
              </p:sp>
              <p:sp>
                <p:nvSpPr>
                  <p:cNvPr id="520371" name="Oval 179"/>
                  <p:cNvSpPr>
                    <a:spLocks noChangeArrowheads="1"/>
                  </p:cNvSpPr>
                  <p:nvPr/>
                </p:nvSpPr>
                <p:spPr bwMode="auto">
                  <a:xfrm>
                    <a:off x="3583" y="2940"/>
                    <a:ext cx="89" cy="60"/>
                  </a:xfrm>
                  <a:prstGeom prst="ellipse">
                    <a:avLst/>
                  </a:prstGeom>
                  <a:solidFill>
                    <a:srgbClr val="E7EDED"/>
                  </a:solidFill>
                  <a:ln w="9525">
                    <a:noFill/>
                    <a:round/>
                    <a:headEnd/>
                    <a:tailEnd/>
                  </a:ln>
                </p:spPr>
                <p:txBody>
                  <a:bodyPr/>
                  <a:lstStyle/>
                  <a:p>
                    <a:endParaRPr lang="en-US"/>
                  </a:p>
                </p:txBody>
              </p:sp>
              <p:sp>
                <p:nvSpPr>
                  <p:cNvPr id="520372" name="Oval 180"/>
                  <p:cNvSpPr>
                    <a:spLocks noChangeArrowheads="1"/>
                  </p:cNvSpPr>
                  <p:nvPr/>
                </p:nvSpPr>
                <p:spPr bwMode="auto">
                  <a:xfrm>
                    <a:off x="3637" y="2882"/>
                    <a:ext cx="56" cy="44"/>
                  </a:xfrm>
                  <a:prstGeom prst="ellipse">
                    <a:avLst/>
                  </a:prstGeom>
                  <a:solidFill>
                    <a:srgbClr val="E7EDED"/>
                  </a:solidFill>
                  <a:ln w="9525">
                    <a:noFill/>
                    <a:round/>
                    <a:headEnd/>
                    <a:tailEnd/>
                  </a:ln>
                </p:spPr>
                <p:txBody>
                  <a:bodyPr/>
                  <a:lstStyle/>
                  <a:p>
                    <a:endParaRPr lang="en-US"/>
                  </a:p>
                </p:txBody>
              </p:sp>
              <p:sp>
                <p:nvSpPr>
                  <p:cNvPr id="520373" name="Oval 181"/>
                  <p:cNvSpPr>
                    <a:spLocks noChangeArrowheads="1"/>
                  </p:cNvSpPr>
                  <p:nvPr/>
                </p:nvSpPr>
                <p:spPr bwMode="auto">
                  <a:xfrm>
                    <a:off x="3645" y="2910"/>
                    <a:ext cx="56" cy="44"/>
                  </a:xfrm>
                  <a:prstGeom prst="ellipse">
                    <a:avLst/>
                  </a:prstGeom>
                  <a:solidFill>
                    <a:srgbClr val="E7EDED"/>
                  </a:solidFill>
                  <a:ln w="9525">
                    <a:noFill/>
                    <a:round/>
                    <a:headEnd/>
                    <a:tailEnd/>
                  </a:ln>
                </p:spPr>
                <p:txBody>
                  <a:bodyPr/>
                  <a:lstStyle/>
                  <a:p>
                    <a:endParaRPr lang="en-US"/>
                  </a:p>
                </p:txBody>
              </p:sp>
              <p:sp>
                <p:nvSpPr>
                  <p:cNvPr id="520374" name="Oval 182"/>
                  <p:cNvSpPr>
                    <a:spLocks noChangeArrowheads="1"/>
                  </p:cNvSpPr>
                  <p:nvPr/>
                </p:nvSpPr>
                <p:spPr bwMode="auto">
                  <a:xfrm>
                    <a:off x="3639" y="2919"/>
                    <a:ext cx="58" cy="72"/>
                  </a:xfrm>
                  <a:prstGeom prst="ellipse">
                    <a:avLst/>
                  </a:prstGeom>
                  <a:solidFill>
                    <a:srgbClr val="E7EDED"/>
                  </a:solidFill>
                  <a:ln w="9525">
                    <a:noFill/>
                    <a:round/>
                    <a:headEnd/>
                    <a:tailEnd/>
                  </a:ln>
                </p:spPr>
                <p:txBody>
                  <a:bodyPr/>
                  <a:lstStyle/>
                  <a:p>
                    <a:endParaRPr lang="en-US"/>
                  </a:p>
                </p:txBody>
              </p:sp>
              <p:sp>
                <p:nvSpPr>
                  <p:cNvPr id="520375" name="Oval 183"/>
                  <p:cNvSpPr>
                    <a:spLocks noChangeArrowheads="1"/>
                  </p:cNvSpPr>
                  <p:nvPr/>
                </p:nvSpPr>
                <p:spPr bwMode="auto">
                  <a:xfrm>
                    <a:off x="3562" y="2898"/>
                    <a:ext cx="110" cy="72"/>
                  </a:xfrm>
                  <a:prstGeom prst="ellipse">
                    <a:avLst/>
                  </a:prstGeom>
                  <a:solidFill>
                    <a:srgbClr val="E7EDED"/>
                  </a:solidFill>
                  <a:ln w="9525">
                    <a:noFill/>
                    <a:round/>
                    <a:headEnd/>
                    <a:tailEnd/>
                  </a:ln>
                </p:spPr>
                <p:txBody>
                  <a:bodyPr/>
                  <a:lstStyle/>
                  <a:p>
                    <a:endParaRPr lang="en-US"/>
                  </a:p>
                </p:txBody>
              </p:sp>
            </p:grpSp>
            <p:grpSp>
              <p:nvGrpSpPr>
                <p:cNvPr id="520365" name="Group 184"/>
                <p:cNvGrpSpPr>
                  <a:grpSpLocks/>
                </p:cNvGrpSpPr>
                <p:nvPr/>
              </p:nvGrpSpPr>
              <p:grpSpPr bwMode="auto">
                <a:xfrm>
                  <a:off x="3531" y="2866"/>
                  <a:ext cx="168" cy="130"/>
                  <a:chOff x="3531" y="2866"/>
                  <a:chExt cx="168" cy="130"/>
                </a:xfrm>
              </p:grpSpPr>
              <p:sp>
                <p:nvSpPr>
                  <p:cNvPr id="520377" name="Freeform 185"/>
                  <p:cNvSpPr>
                    <a:spLocks/>
                  </p:cNvSpPr>
                  <p:nvPr/>
                </p:nvSpPr>
                <p:spPr bwMode="auto">
                  <a:xfrm>
                    <a:off x="3591" y="2866"/>
                    <a:ext cx="70" cy="26"/>
                  </a:xfrm>
                  <a:custGeom>
                    <a:avLst/>
                    <a:gdLst/>
                    <a:ahLst/>
                    <a:cxnLst>
                      <a:cxn ang="0">
                        <a:pos x="0" y="19"/>
                      </a:cxn>
                      <a:cxn ang="0">
                        <a:pos x="5" y="12"/>
                      </a:cxn>
                      <a:cxn ang="0">
                        <a:pos x="12" y="5"/>
                      </a:cxn>
                      <a:cxn ang="0">
                        <a:pos x="23" y="0"/>
                      </a:cxn>
                      <a:cxn ang="0">
                        <a:pos x="34" y="0"/>
                      </a:cxn>
                      <a:cxn ang="0">
                        <a:pos x="46" y="0"/>
                      </a:cxn>
                      <a:cxn ang="0">
                        <a:pos x="55" y="5"/>
                      </a:cxn>
                      <a:cxn ang="0">
                        <a:pos x="64" y="9"/>
                      </a:cxn>
                      <a:cxn ang="0">
                        <a:pos x="70" y="16"/>
                      </a:cxn>
                      <a:cxn ang="0">
                        <a:pos x="34" y="26"/>
                      </a:cxn>
                      <a:cxn ang="0">
                        <a:pos x="0" y="19"/>
                      </a:cxn>
                    </a:cxnLst>
                    <a:rect l="0" t="0" r="r" b="b"/>
                    <a:pathLst>
                      <a:path w="70" h="26">
                        <a:moveTo>
                          <a:pt x="0" y="19"/>
                        </a:moveTo>
                        <a:lnTo>
                          <a:pt x="5" y="12"/>
                        </a:lnTo>
                        <a:lnTo>
                          <a:pt x="12" y="5"/>
                        </a:lnTo>
                        <a:lnTo>
                          <a:pt x="23" y="0"/>
                        </a:lnTo>
                        <a:lnTo>
                          <a:pt x="34" y="0"/>
                        </a:lnTo>
                        <a:lnTo>
                          <a:pt x="46" y="0"/>
                        </a:lnTo>
                        <a:lnTo>
                          <a:pt x="55" y="5"/>
                        </a:lnTo>
                        <a:lnTo>
                          <a:pt x="64" y="9"/>
                        </a:lnTo>
                        <a:lnTo>
                          <a:pt x="70" y="16"/>
                        </a:lnTo>
                        <a:lnTo>
                          <a:pt x="34" y="26"/>
                        </a:lnTo>
                        <a:lnTo>
                          <a:pt x="0" y="19"/>
                        </a:lnTo>
                        <a:close/>
                      </a:path>
                    </a:pathLst>
                  </a:custGeom>
                  <a:solidFill>
                    <a:srgbClr val="E7EDED"/>
                  </a:solidFill>
                  <a:ln w="9525">
                    <a:noFill/>
                    <a:round/>
                    <a:headEnd/>
                    <a:tailEnd/>
                  </a:ln>
                </p:spPr>
                <p:txBody>
                  <a:bodyPr/>
                  <a:lstStyle/>
                  <a:p>
                    <a:endParaRPr lang="en-US"/>
                  </a:p>
                </p:txBody>
              </p:sp>
              <p:grpSp>
                <p:nvGrpSpPr>
                  <p:cNvPr id="520366" name="Group 186"/>
                  <p:cNvGrpSpPr>
                    <a:grpSpLocks/>
                  </p:cNvGrpSpPr>
                  <p:nvPr/>
                </p:nvGrpSpPr>
                <p:grpSpPr bwMode="auto">
                  <a:xfrm>
                    <a:off x="3591" y="2866"/>
                    <a:ext cx="68" cy="26"/>
                    <a:chOff x="3591" y="2866"/>
                    <a:chExt cx="68" cy="26"/>
                  </a:xfrm>
                </p:grpSpPr>
                <p:sp>
                  <p:nvSpPr>
                    <p:cNvPr id="520379" name="Freeform 187"/>
                    <p:cNvSpPr>
                      <a:spLocks/>
                    </p:cNvSpPr>
                    <p:nvPr/>
                  </p:nvSpPr>
                  <p:spPr bwMode="auto">
                    <a:xfrm>
                      <a:off x="3591" y="2866"/>
                      <a:ext cx="68" cy="26"/>
                    </a:xfrm>
                    <a:custGeom>
                      <a:avLst/>
                      <a:gdLst/>
                      <a:ahLst/>
                      <a:cxnLst>
                        <a:cxn ang="0">
                          <a:pos x="0" y="19"/>
                        </a:cxn>
                        <a:cxn ang="0">
                          <a:pos x="5" y="12"/>
                        </a:cxn>
                        <a:cxn ang="0">
                          <a:pos x="14" y="5"/>
                        </a:cxn>
                        <a:cxn ang="0">
                          <a:pos x="23" y="2"/>
                        </a:cxn>
                        <a:cxn ang="0">
                          <a:pos x="34" y="0"/>
                        </a:cxn>
                        <a:cxn ang="0">
                          <a:pos x="45" y="2"/>
                        </a:cxn>
                        <a:cxn ang="0">
                          <a:pos x="55" y="5"/>
                        </a:cxn>
                        <a:cxn ang="0">
                          <a:pos x="63" y="9"/>
                        </a:cxn>
                        <a:cxn ang="0">
                          <a:pos x="68" y="16"/>
                        </a:cxn>
                        <a:cxn ang="0">
                          <a:pos x="34" y="26"/>
                        </a:cxn>
                        <a:cxn ang="0">
                          <a:pos x="0" y="19"/>
                        </a:cxn>
                      </a:cxnLst>
                      <a:rect l="0" t="0" r="r" b="b"/>
                      <a:pathLst>
                        <a:path w="68" h="26">
                          <a:moveTo>
                            <a:pt x="0" y="19"/>
                          </a:moveTo>
                          <a:lnTo>
                            <a:pt x="5" y="12"/>
                          </a:lnTo>
                          <a:lnTo>
                            <a:pt x="14" y="5"/>
                          </a:lnTo>
                          <a:lnTo>
                            <a:pt x="23" y="2"/>
                          </a:lnTo>
                          <a:lnTo>
                            <a:pt x="34" y="0"/>
                          </a:lnTo>
                          <a:lnTo>
                            <a:pt x="45" y="2"/>
                          </a:lnTo>
                          <a:lnTo>
                            <a:pt x="55" y="5"/>
                          </a:lnTo>
                          <a:lnTo>
                            <a:pt x="63" y="9"/>
                          </a:lnTo>
                          <a:lnTo>
                            <a:pt x="68" y="16"/>
                          </a:lnTo>
                          <a:lnTo>
                            <a:pt x="34" y="26"/>
                          </a:lnTo>
                          <a:lnTo>
                            <a:pt x="0" y="19"/>
                          </a:lnTo>
                          <a:close/>
                        </a:path>
                      </a:pathLst>
                    </a:custGeom>
                    <a:solidFill>
                      <a:srgbClr val="E7EDED"/>
                    </a:solidFill>
                    <a:ln w="9525">
                      <a:noFill/>
                      <a:round/>
                      <a:headEnd/>
                      <a:tailEnd/>
                    </a:ln>
                  </p:spPr>
                  <p:txBody>
                    <a:bodyPr/>
                    <a:lstStyle/>
                    <a:p>
                      <a:endParaRPr lang="en-US"/>
                    </a:p>
                  </p:txBody>
                </p:sp>
                <p:sp>
                  <p:nvSpPr>
                    <p:cNvPr id="520380" name="Freeform 188"/>
                    <p:cNvSpPr>
                      <a:spLocks/>
                    </p:cNvSpPr>
                    <p:nvPr/>
                  </p:nvSpPr>
                  <p:spPr bwMode="auto">
                    <a:xfrm>
                      <a:off x="3591" y="2866"/>
                      <a:ext cx="68" cy="19"/>
                    </a:xfrm>
                    <a:custGeom>
                      <a:avLst/>
                      <a:gdLst/>
                      <a:ahLst/>
                      <a:cxnLst>
                        <a:cxn ang="0">
                          <a:pos x="0" y="19"/>
                        </a:cxn>
                        <a:cxn ang="0">
                          <a:pos x="5" y="12"/>
                        </a:cxn>
                        <a:cxn ang="0">
                          <a:pos x="14" y="5"/>
                        </a:cxn>
                        <a:cxn ang="0">
                          <a:pos x="23" y="2"/>
                        </a:cxn>
                        <a:cxn ang="0">
                          <a:pos x="34" y="0"/>
                        </a:cxn>
                        <a:cxn ang="0">
                          <a:pos x="45" y="2"/>
                        </a:cxn>
                        <a:cxn ang="0">
                          <a:pos x="55" y="5"/>
                        </a:cxn>
                        <a:cxn ang="0">
                          <a:pos x="63" y="9"/>
                        </a:cxn>
                        <a:cxn ang="0">
                          <a:pos x="68" y="16"/>
                        </a:cxn>
                      </a:cxnLst>
                      <a:rect l="0" t="0" r="r" b="b"/>
                      <a:pathLst>
                        <a:path w="68" h="19">
                          <a:moveTo>
                            <a:pt x="0" y="19"/>
                          </a:moveTo>
                          <a:lnTo>
                            <a:pt x="5" y="12"/>
                          </a:lnTo>
                          <a:lnTo>
                            <a:pt x="14" y="5"/>
                          </a:lnTo>
                          <a:lnTo>
                            <a:pt x="23" y="2"/>
                          </a:lnTo>
                          <a:lnTo>
                            <a:pt x="34" y="0"/>
                          </a:lnTo>
                          <a:lnTo>
                            <a:pt x="45" y="2"/>
                          </a:lnTo>
                          <a:lnTo>
                            <a:pt x="55" y="5"/>
                          </a:lnTo>
                          <a:lnTo>
                            <a:pt x="63" y="9"/>
                          </a:lnTo>
                          <a:lnTo>
                            <a:pt x="68" y="16"/>
                          </a:lnTo>
                        </a:path>
                      </a:pathLst>
                    </a:custGeom>
                    <a:noFill/>
                    <a:ln w="6350">
                      <a:solidFill>
                        <a:srgbClr val="5A777A"/>
                      </a:solidFill>
                      <a:prstDash val="solid"/>
                      <a:round/>
                      <a:headEnd/>
                      <a:tailEnd/>
                    </a:ln>
                  </p:spPr>
                  <p:txBody>
                    <a:bodyPr/>
                    <a:lstStyle/>
                    <a:p>
                      <a:endParaRPr lang="en-US"/>
                    </a:p>
                  </p:txBody>
                </p:sp>
              </p:grpSp>
              <p:sp>
                <p:nvSpPr>
                  <p:cNvPr id="520381" name="Freeform 189"/>
                  <p:cNvSpPr>
                    <a:spLocks/>
                  </p:cNvSpPr>
                  <p:nvPr/>
                </p:nvSpPr>
                <p:spPr bwMode="auto">
                  <a:xfrm>
                    <a:off x="3549" y="2880"/>
                    <a:ext cx="40" cy="32"/>
                  </a:xfrm>
                  <a:custGeom>
                    <a:avLst/>
                    <a:gdLst/>
                    <a:ahLst/>
                    <a:cxnLst>
                      <a:cxn ang="0">
                        <a:pos x="0" y="32"/>
                      </a:cxn>
                      <a:cxn ang="0">
                        <a:pos x="0" y="30"/>
                      </a:cxn>
                      <a:cxn ang="0">
                        <a:pos x="0" y="28"/>
                      </a:cxn>
                      <a:cxn ang="0">
                        <a:pos x="2" y="16"/>
                      </a:cxn>
                      <a:cxn ang="0">
                        <a:pos x="7" y="7"/>
                      </a:cxn>
                      <a:cxn ang="0">
                        <a:pos x="16" y="2"/>
                      </a:cxn>
                      <a:cxn ang="0">
                        <a:pos x="27" y="0"/>
                      </a:cxn>
                      <a:cxn ang="0">
                        <a:pos x="34" y="0"/>
                      </a:cxn>
                      <a:cxn ang="0">
                        <a:pos x="40" y="2"/>
                      </a:cxn>
                      <a:cxn ang="0">
                        <a:pos x="27" y="28"/>
                      </a:cxn>
                      <a:cxn ang="0">
                        <a:pos x="0" y="32"/>
                      </a:cxn>
                    </a:cxnLst>
                    <a:rect l="0" t="0" r="r" b="b"/>
                    <a:pathLst>
                      <a:path w="40" h="32">
                        <a:moveTo>
                          <a:pt x="0" y="32"/>
                        </a:moveTo>
                        <a:lnTo>
                          <a:pt x="0" y="30"/>
                        </a:lnTo>
                        <a:lnTo>
                          <a:pt x="0" y="28"/>
                        </a:lnTo>
                        <a:lnTo>
                          <a:pt x="2" y="16"/>
                        </a:lnTo>
                        <a:lnTo>
                          <a:pt x="7" y="7"/>
                        </a:lnTo>
                        <a:lnTo>
                          <a:pt x="16" y="2"/>
                        </a:lnTo>
                        <a:lnTo>
                          <a:pt x="27" y="0"/>
                        </a:lnTo>
                        <a:lnTo>
                          <a:pt x="34" y="0"/>
                        </a:lnTo>
                        <a:lnTo>
                          <a:pt x="40" y="2"/>
                        </a:lnTo>
                        <a:lnTo>
                          <a:pt x="27" y="28"/>
                        </a:lnTo>
                        <a:lnTo>
                          <a:pt x="0" y="32"/>
                        </a:lnTo>
                        <a:close/>
                      </a:path>
                    </a:pathLst>
                  </a:custGeom>
                  <a:solidFill>
                    <a:srgbClr val="E7EDED"/>
                  </a:solidFill>
                  <a:ln w="9525">
                    <a:noFill/>
                    <a:round/>
                    <a:headEnd/>
                    <a:tailEnd/>
                  </a:ln>
                </p:spPr>
                <p:txBody>
                  <a:bodyPr/>
                  <a:lstStyle/>
                  <a:p>
                    <a:endParaRPr lang="en-US"/>
                  </a:p>
                </p:txBody>
              </p:sp>
              <p:grpSp>
                <p:nvGrpSpPr>
                  <p:cNvPr id="520376" name="Group 190"/>
                  <p:cNvGrpSpPr>
                    <a:grpSpLocks/>
                  </p:cNvGrpSpPr>
                  <p:nvPr/>
                </p:nvGrpSpPr>
                <p:grpSpPr bwMode="auto">
                  <a:xfrm>
                    <a:off x="3549" y="2880"/>
                    <a:ext cx="40" cy="32"/>
                    <a:chOff x="3549" y="2880"/>
                    <a:chExt cx="40" cy="32"/>
                  </a:xfrm>
                </p:grpSpPr>
                <p:sp>
                  <p:nvSpPr>
                    <p:cNvPr id="520383" name="Freeform 191"/>
                    <p:cNvSpPr>
                      <a:spLocks/>
                    </p:cNvSpPr>
                    <p:nvPr/>
                  </p:nvSpPr>
                  <p:spPr bwMode="auto">
                    <a:xfrm>
                      <a:off x="3549" y="2880"/>
                      <a:ext cx="40" cy="32"/>
                    </a:xfrm>
                    <a:custGeom>
                      <a:avLst/>
                      <a:gdLst/>
                      <a:ahLst/>
                      <a:cxnLst>
                        <a:cxn ang="0">
                          <a:pos x="0" y="32"/>
                        </a:cxn>
                        <a:cxn ang="0">
                          <a:pos x="0" y="25"/>
                        </a:cxn>
                        <a:cxn ang="0">
                          <a:pos x="2" y="16"/>
                        </a:cxn>
                        <a:cxn ang="0">
                          <a:pos x="7" y="7"/>
                        </a:cxn>
                        <a:cxn ang="0">
                          <a:pos x="16" y="2"/>
                        </a:cxn>
                        <a:cxn ang="0">
                          <a:pos x="27" y="0"/>
                        </a:cxn>
                        <a:cxn ang="0">
                          <a:pos x="34" y="2"/>
                        </a:cxn>
                        <a:cxn ang="0">
                          <a:pos x="40" y="5"/>
                        </a:cxn>
                        <a:cxn ang="0">
                          <a:pos x="27" y="25"/>
                        </a:cxn>
                        <a:cxn ang="0">
                          <a:pos x="0" y="32"/>
                        </a:cxn>
                      </a:cxnLst>
                      <a:rect l="0" t="0" r="r" b="b"/>
                      <a:pathLst>
                        <a:path w="40" h="32">
                          <a:moveTo>
                            <a:pt x="0" y="32"/>
                          </a:moveTo>
                          <a:lnTo>
                            <a:pt x="0" y="25"/>
                          </a:lnTo>
                          <a:lnTo>
                            <a:pt x="2" y="16"/>
                          </a:lnTo>
                          <a:lnTo>
                            <a:pt x="7" y="7"/>
                          </a:lnTo>
                          <a:lnTo>
                            <a:pt x="16" y="2"/>
                          </a:lnTo>
                          <a:lnTo>
                            <a:pt x="27" y="0"/>
                          </a:lnTo>
                          <a:lnTo>
                            <a:pt x="34" y="2"/>
                          </a:lnTo>
                          <a:lnTo>
                            <a:pt x="40" y="5"/>
                          </a:lnTo>
                          <a:lnTo>
                            <a:pt x="27" y="25"/>
                          </a:lnTo>
                          <a:lnTo>
                            <a:pt x="0" y="32"/>
                          </a:lnTo>
                          <a:close/>
                        </a:path>
                      </a:pathLst>
                    </a:custGeom>
                    <a:solidFill>
                      <a:srgbClr val="E7EDED"/>
                    </a:solidFill>
                    <a:ln w="9525">
                      <a:noFill/>
                      <a:round/>
                      <a:headEnd/>
                      <a:tailEnd/>
                    </a:ln>
                  </p:spPr>
                  <p:txBody>
                    <a:bodyPr/>
                    <a:lstStyle/>
                    <a:p>
                      <a:endParaRPr lang="en-US"/>
                    </a:p>
                  </p:txBody>
                </p:sp>
                <p:sp>
                  <p:nvSpPr>
                    <p:cNvPr id="520384" name="Freeform 192"/>
                    <p:cNvSpPr>
                      <a:spLocks/>
                    </p:cNvSpPr>
                    <p:nvPr/>
                  </p:nvSpPr>
                  <p:spPr bwMode="auto">
                    <a:xfrm>
                      <a:off x="3549" y="2880"/>
                      <a:ext cx="40" cy="32"/>
                    </a:xfrm>
                    <a:custGeom>
                      <a:avLst/>
                      <a:gdLst/>
                      <a:ahLst/>
                      <a:cxnLst>
                        <a:cxn ang="0">
                          <a:pos x="0" y="32"/>
                        </a:cxn>
                        <a:cxn ang="0">
                          <a:pos x="0" y="25"/>
                        </a:cxn>
                        <a:cxn ang="0">
                          <a:pos x="2" y="16"/>
                        </a:cxn>
                        <a:cxn ang="0">
                          <a:pos x="7" y="7"/>
                        </a:cxn>
                        <a:cxn ang="0">
                          <a:pos x="16" y="2"/>
                        </a:cxn>
                        <a:cxn ang="0">
                          <a:pos x="27" y="0"/>
                        </a:cxn>
                        <a:cxn ang="0">
                          <a:pos x="34" y="2"/>
                        </a:cxn>
                        <a:cxn ang="0">
                          <a:pos x="40" y="5"/>
                        </a:cxn>
                      </a:cxnLst>
                      <a:rect l="0" t="0" r="r" b="b"/>
                      <a:pathLst>
                        <a:path w="40" h="32">
                          <a:moveTo>
                            <a:pt x="0" y="32"/>
                          </a:moveTo>
                          <a:lnTo>
                            <a:pt x="0" y="25"/>
                          </a:lnTo>
                          <a:lnTo>
                            <a:pt x="2" y="16"/>
                          </a:lnTo>
                          <a:lnTo>
                            <a:pt x="7" y="7"/>
                          </a:lnTo>
                          <a:lnTo>
                            <a:pt x="16" y="2"/>
                          </a:lnTo>
                          <a:lnTo>
                            <a:pt x="27" y="0"/>
                          </a:lnTo>
                          <a:lnTo>
                            <a:pt x="34" y="2"/>
                          </a:lnTo>
                          <a:lnTo>
                            <a:pt x="40" y="5"/>
                          </a:lnTo>
                        </a:path>
                      </a:pathLst>
                    </a:custGeom>
                    <a:noFill/>
                    <a:ln w="6350">
                      <a:solidFill>
                        <a:srgbClr val="5A777A"/>
                      </a:solidFill>
                      <a:prstDash val="solid"/>
                      <a:round/>
                      <a:headEnd/>
                      <a:tailEnd/>
                    </a:ln>
                  </p:spPr>
                  <p:txBody>
                    <a:bodyPr/>
                    <a:lstStyle/>
                    <a:p>
                      <a:endParaRPr lang="en-US"/>
                    </a:p>
                  </p:txBody>
                </p:sp>
              </p:grpSp>
              <p:sp>
                <p:nvSpPr>
                  <p:cNvPr id="520385" name="Freeform 193"/>
                  <p:cNvSpPr>
                    <a:spLocks/>
                  </p:cNvSpPr>
                  <p:nvPr/>
                </p:nvSpPr>
                <p:spPr bwMode="auto">
                  <a:xfrm>
                    <a:off x="3542" y="2954"/>
                    <a:ext cx="41" cy="25"/>
                  </a:xfrm>
                  <a:custGeom>
                    <a:avLst/>
                    <a:gdLst/>
                    <a:ahLst/>
                    <a:cxnLst>
                      <a:cxn ang="0">
                        <a:pos x="41" y="23"/>
                      </a:cxn>
                      <a:cxn ang="0">
                        <a:pos x="36" y="25"/>
                      </a:cxn>
                      <a:cxn ang="0">
                        <a:pos x="29" y="25"/>
                      </a:cxn>
                      <a:cxn ang="0">
                        <a:pos x="18" y="23"/>
                      </a:cxn>
                      <a:cxn ang="0">
                        <a:pos x="9" y="18"/>
                      </a:cxn>
                      <a:cxn ang="0">
                        <a:pos x="2" y="12"/>
                      </a:cxn>
                      <a:cxn ang="0">
                        <a:pos x="0" y="0"/>
                      </a:cxn>
                      <a:cxn ang="0">
                        <a:pos x="0" y="0"/>
                      </a:cxn>
                      <a:cxn ang="0">
                        <a:pos x="0" y="0"/>
                      </a:cxn>
                      <a:cxn ang="0">
                        <a:pos x="29" y="0"/>
                      </a:cxn>
                      <a:cxn ang="0">
                        <a:pos x="41" y="23"/>
                      </a:cxn>
                    </a:cxnLst>
                    <a:rect l="0" t="0" r="r" b="b"/>
                    <a:pathLst>
                      <a:path w="41" h="25">
                        <a:moveTo>
                          <a:pt x="41" y="23"/>
                        </a:moveTo>
                        <a:lnTo>
                          <a:pt x="36" y="25"/>
                        </a:lnTo>
                        <a:lnTo>
                          <a:pt x="29" y="25"/>
                        </a:lnTo>
                        <a:lnTo>
                          <a:pt x="18" y="23"/>
                        </a:lnTo>
                        <a:lnTo>
                          <a:pt x="9" y="18"/>
                        </a:lnTo>
                        <a:lnTo>
                          <a:pt x="2" y="12"/>
                        </a:lnTo>
                        <a:lnTo>
                          <a:pt x="0" y="0"/>
                        </a:lnTo>
                        <a:lnTo>
                          <a:pt x="0" y="0"/>
                        </a:lnTo>
                        <a:lnTo>
                          <a:pt x="0" y="0"/>
                        </a:lnTo>
                        <a:lnTo>
                          <a:pt x="29" y="0"/>
                        </a:lnTo>
                        <a:lnTo>
                          <a:pt x="41" y="23"/>
                        </a:lnTo>
                        <a:close/>
                      </a:path>
                    </a:pathLst>
                  </a:custGeom>
                  <a:solidFill>
                    <a:srgbClr val="E7EDED"/>
                  </a:solidFill>
                  <a:ln w="9525">
                    <a:noFill/>
                    <a:round/>
                    <a:headEnd/>
                    <a:tailEnd/>
                  </a:ln>
                </p:spPr>
                <p:txBody>
                  <a:bodyPr/>
                  <a:lstStyle/>
                  <a:p>
                    <a:endParaRPr lang="en-US"/>
                  </a:p>
                </p:txBody>
              </p:sp>
              <p:grpSp>
                <p:nvGrpSpPr>
                  <p:cNvPr id="520378" name="Group 194"/>
                  <p:cNvGrpSpPr>
                    <a:grpSpLocks/>
                  </p:cNvGrpSpPr>
                  <p:nvPr/>
                </p:nvGrpSpPr>
                <p:grpSpPr bwMode="auto">
                  <a:xfrm>
                    <a:off x="3542" y="2954"/>
                    <a:ext cx="41" cy="25"/>
                    <a:chOff x="3542" y="2954"/>
                    <a:chExt cx="41" cy="25"/>
                  </a:xfrm>
                </p:grpSpPr>
                <p:sp>
                  <p:nvSpPr>
                    <p:cNvPr id="520387" name="Freeform 195"/>
                    <p:cNvSpPr>
                      <a:spLocks/>
                    </p:cNvSpPr>
                    <p:nvPr/>
                  </p:nvSpPr>
                  <p:spPr bwMode="auto">
                    <a:xfrm>
                      <a:off x="3542" y="2954"/>
                      <a:ext cx="41" cy="25"/>
                    </a:xfrm>
                    <a:custGeom>
                      <a:avLst/>
                      <a:gdLst/>
                      <a:ahLst/>
                      <a:cxnLst>
                        <a:cxn ang="0">
                          <a:pos x="41" y="23"/>
                        </a:cxn>
                        <a:cxn ang="0">
                          <a:pos x="36" y="25"/>
                        </a:cxn>
                        <a:cxn ang="0">
                          <a:pos x="29" y="25"/>
                        </a:cxn>
                        <a:cxn ang="0">
                          <a:pos x="18" y="23"/>
                        </a:cxn>
                        <a:cxn ang="0">
                          <a:pos x="9" y="18"/>
                        </a:cxn>
                        <a:cxn ang="0">
                          <a:pos x="2" y="9"/>
                        </a:cxn>
                        <a:cxn ang="0">
                          <a:pos x="0" y="0"/>
                        </a:cxn>
                        <a:cxn ang="0">
                          <a:pos x="0" y="0"/>
                        </a:cxn>
                        <a:cxn ang="0">
                          <a:pos x="29" y="0"/>
                        </a:cxn>
                        <a:cxn ang="0">
                          <a:pos x="41" y="23"/>
                        </a:cxn>
                      </a:cxnLst>
                      <a:rect l="0" t="0" r="r" b="b"/>
                      <a:pathLst>
                        <a:path w="41" h="25">
                          <a:moveTo>
                            <a:pt x="41" y="23"/>
                          </a:moveTo>
                          <a:lnTo>
                            <a:pt x="36" y="25"/>
                          </a:lnTo>
                          <a:lnTo>
                            <a:pt x="29" y="25"/>
                          </a:lnTo>
                          <a:lnTo>
                            <a:pt x="18" y="23"/>
                          </a:lnTo>
                          <a:lnTo>
                            <a:pt x="9" y="18"/>
                          </a:lnTo>
                          <a:lnTo>
                            <a:pt x="2" y="9"/>
                          </a:lnTo>
                          <a:lnTo>
                            <a:pt x="0" y="0"/>
                          </a:lnTo>
                          <a:lnTo>
                            <a:pt x="0" y="0"/>
                          </a:lnTo>
                          <a:lnTo>
                            <a:pt x="29" y="0"/>
                          </a:lnTo>
                          <a:lnTo>
                            <a:pt x="41" y="23"/>
                          </a:lnTo>
                          <a:close/>
                        </a:path>
                      </a:pathLst>
                    </a:custGeom>
                    <a:solidFill>
                      <a:srgbClr val="E7EDED"/>
                    </a:solidFill>
                    <a:ln w="9525">
                      <a:noFill/>
                      <a:round/>
                      <a:headEnd/>
                      <a:tailEnd/>
                    </a:ln>
                  </p:spPr>
                  <p:txBody>
                    <a:bodyPr/>
                    <a:lstStyle/>
                    <a:p>
                      <a:endParaRPr lang="en-US"/>
                    </a:p>
                  </p:txBody>
                </p:sp>
                <p:sp>
                  <p:nvSpPr>
                    <p:cNvPr id="520388" name="Freeform 196"/>
                    <p:cNvSpPr>
                      <a:spLocks/>
                    </p:cNvSpPr>
                    <p:nvPr/>
                  </p:nvSpPr>
                  <p:spPr bwMode="auto">
                    <a:xfrm>
                      <a:off x="3542" y="2954"/>
                      <a:ext cx="41" cy="25"/>
                    </a:xfrm>
                    <a:custGeom>
                      <a:avLst/>
                      <a:gdLst/>
                      <a:ahLst/>
                      <a:cxnLst>
                        <a:cxn ang="0">
                          <a:pos x="41" y="23"/>
                        </a:cxn>
                        <a:cxn ang="0">
                          <a:pos x="36" y="25"/>
                        </a:cxn>
                        <a:cxn ang="0">
                          <a:pos x="29" y="25"/>
                        </a:cxn>
                        <a:cxn ang="0">
                          <a:pos x="18" y="23"/>
                        </a:cxn>
                        <a:cxn ang="0">
                          <a:pos x="9" y="18"/>
                        </a:cxn>
                        <a:cxn ang="0">
                          <a:pos x="2" y="9"/>
                        </a:cxn>
                        <a:cxn ang="0">
                          <a:pos x="0" y="0"/>
                        </a:cxn>
                        <a:cxn ang="0">
                          <a:pos x="0" y="0"/>
                        </a:cxn>
                      </a:cxnLst>
                      <a:rect l="0" t="0" r="r" b="b"/>
                      <a:pathLst>
                        <a:path w="41" h="25">
                          <a:moveTo>
                            <a:pt x="41" y="23"/>
                          </a:moveTo>
                          <a:lnTo>
                            <a:pt x="36" y="25"/>
                          </a:lnTo>
                          <a:lnTo>
                            <a:pt x="29" y="25"/>
                          </a:lnTo>
                          <a:lnTo>
                            <a:pt x="18" y="23"/>
                          </a:lnTo>
                          <a:lnTo>
                            <a:pt x="9" y="18"/>
                          </a:lnTo>
                          <a:lnTo>
                            <a:pt x="2" y="9"/>
                          </a:lnTo>
                          <a:lnTo>
                            <a:pt x="0" y="0"/>
                          </a:lnTo>
                          <a:lnTo>
                            <a:pt x="0" y="0"/>
                          </a:lnTo>
                        </a:path>
                      </a:pathLst>
                    </a:custGeom>
                    <a:noFill/>
                    <a:ln w="6350">
                      <a:solidFill>
                        <a:srgbClr val="5A777A"/>
                      </a:solidFill>
                      <a:prstDash val="solid"/>
                      <a:round/>
                      <a:headEnd/>
                      <a:tailEnd/>
                    </a:ln>
                  </p:spPr>
                  <p:txBody>
                    <a:bodyPr/>
                    <a:lstStyle/>
                    <a:p>
                      <a:endParaRPr lang="en-US"/>
                    </a:p>
                  </p:txBody>
                </p:sp>
              </p:grpSp>
              <p:sp>
                <p:nvSpPr>
                  <p:cNvPr id="520389" name="Freeform 197"/>
                  <p:cNvSpPr>
                    <a:spLocks/>
                  </p:cNvSpPr>
                  <p:nvPr/>
                </p:nvSpPr>
                <p:spPr bwMode="auto">
                  <a:xfrm>
                    <a:off x="3659" y="2882"/>
                    <a:ext cx="33" cy="30"/>
                  </a:xfrm>
                  <a:custGeom>
                    <a:avLst/>
                    <a:gdLst/>
                    <a:ahLst/>
                    <a:cxnLst>
                      <a:cxn ang="0">
                        <a:pos x="0" y="0"/>
                      </a:cxn>
                      <a:cxn ang="0">
                        <a:pos x="4" y="0"/>
                      </a:cxn>
                      <a:cxn ang="0">
                        <a:pos x="6" y="0"/>
                      </a:cxn>
                      <a:cxn ang="0">
                        <a:pos x="16" y="3"/>
                      </a:cxn>
                      <a:cxn ang="0">
                        <a:pos x="25" y="7"/>
                      </a:cxn>
                      <a:cxn ang="0">
                        <a:pos x="31" y="12"/>
                      </a:cxn>
                      <a:cxn ang="0">
                        <a:pos x="33" y="19"/>
                      </a:cxn>
                      <a:cxn ang="0">
                        <a:pos x="33" y="26"/>
                      </a:cxn>
                      <a:cxn ang="0">
                        <a:pos x="29" y="30"/>
                      </a:cxn>
                      <a:cxn ang="0">
                        <a:pos x="6" y="19"/>
                      </a:cxn>
                      <a:cxn ang="0">
                        <a:pos x="0" y="0"/>
                      </a:cxn>
                    </a:cxnLst>
                    <a:rect l="0" t="0" r="r" b="b"/>
                    <a:pathLst>
                      <a:path w="33" h="30">
                        <a:moveTo>
                          <a:pt x="0" y="0"/>
                        </a:moveTo>
                        <a:lnTo>
                          <a:pt x="4" y="0"/>
                        </a:lnTo>
                        <a:lnTo>
                          <a:pt x="6" y="0"/>
                        </a:lnTo>
                        <a:lnTo>
                          <a:pt x="16" y="3"/>
                        </a:lnTo>
                        <a:lnTo>
                          <a:pt x="25" y="7"/>
                        </a:lnTo>
                        <a:lnTo>
                          <a:pt x="31" y="12"/>
                        </a:lnTo>
                        <a:lnTo>
                          <a:pt x="33" y="19"/>
                        </a:lnTo>
                        <a:lnTo>
                          <a:pt x="33" y="26"/>
                        </a:lnTo>
                        <a:lnTo>
                          <a:pt x="29" y="30"/>
                        </a:lnTo>
                        <a:lnTo>
                          <a:pt x="6" y="19"/>
                        </a:lnTo>
                        <a:lnTo>
                          <a:pt x="0" y="0"/>
                        </a:lnTo>
                        <a:close/>
                      </a:path>
                    </a:pathLst>
                  </a:custGeom>
                  <a:solidFill>
                    <a:srgbClr val="E7EDED"/>
                  </a:solidFill>
                  <a:ln w="9525">
                    <a:noFill/>
                    <a:round/>
                    <a:headEnd/>
                    <a:tailEnd/>
                  </a:ln>
                </p:spPr>
                <p:txBody>
                  <a:bodyPr/>
                  <a:lstStyle/>
                  <a:p>
                    <a:endParaRPr lang="en-US"/>
                  </a:p>
                </p:txBody>
              </p:sp>
              <p:grpSp>
                <p:nvGrpSpPr>
                  <p:cNvPr id="520382" name="Group 198"/>
                  <p:cNvGrpSpPr>
                    <a:grpSpLocks/>
                  </p:cNvGrpSpPr>
                  <p:nvPr/>
                </p:nvGrpSpPr>
                <p:grpSpPr bwMode="auto">
                  <a:xfrm>
                    <a:off x="3659" y="2882"/>
                    <a:ext cx="33" cy="30"/>
                    <a:chOff x="3659" y="2882"/>
                    <a:chExt cx="33" cy="30"/>
                  </a:xfrm>
                </p:grpSpPr>
                <p:sp>
                  <p:nvSpPr>
                    <p:cNvPr id="520391" name="Freeform 199"/>
                    <p:cNvSpPr>
                      <a:spLocks/>
                    </p:cNvSpPr>
                    <p:nvPr/>
                  </p:nvSpPr>
                  <p:spPr bwMode="auto">
                    <a:xfrm>
                      <a:off x="3659" y="2882"/>
                      <a:ext cx="33" cy="30"/>
                    </a:xfrm>
                    <a:custGeom>
                      <a:avLst/>
                      <a:gdLst/>
                      <a:ahLst/>
                      <a:cxnLst>
                        <a:cxn ang="0">
                          <a:pos x="0" y="0"/>
                        </a:cxn>
                        <a:cxn ang="0">
                          <a:pos x="4" y="0"/>
                        </a:cxn>
                        <a:cxn ang="0">
                          <a:pos x="6" y="0"/>
                        </a:cxn>
                        <a:cxn ang="0">
                          <a:pos x="16" y="3"/>
                        </a:cxn>
                        <a:cxn ang="0">
                          <a:pos x="25" y="5"/>
                        </a:cxn>
                        <a:cxn ang="0">
                          <a:pos x="31" y="12"/>
                        </a:cxn>
                        <a:cxn ang="0">
                          <a:pos x="33" y="19"/>
                        </a:cxn>
                        <a:cxn ang="0">
                          <a:pos x="31" y="26"/>
                        </a:cxn>
                        <a:cxn ang="0">
                          <a:pos x="29" y="30"/>
                        </a:cxn>
                        <a:cxn ang="0">
                          <a:pos x="6" y="19"/>
                        </a:cxn>
                        <a:cxn ang="0">
                          <a:pos x="0" y="0"/>
                        </a:cxn>
                      </a:cxnLst>
                      <a:rect l="0" t="0" r="r" b="b"/>
                      <a:pathLst>
                        <a:path w="33" h="30">
                          <a:moveTo>
                            <a:pt x="0" y="0"/>
                          </a:moveTo>
                          <a:lnTo>
                            <a:pt x="4" y="0"/>
                          </a:lnTo>
                          <a:lnTo>
                            <a:pt x="6" y="0"/>
                          </a:lnTo>
                          <a:lnTo>
                            <a:pt x="16" y="3"/>
                          </a:lnTo>
                          <a:lnTo>
                            <a:pt x="25" y="5"/>
                          </a:lnTo>
                          <a:lnTo>
                            <a:pt x="31" y="12"/>
                          </a:lnTo>
                          <a:lnTo>
                            <a:pt x="33" y="19"/>
                          </a:lnTo>
                          <a:lnTo>
                            <a:pt x="31" y="26"/>
                          </a:lnTo>
                          <a:lnTo>
                            <a:pt x="29" y="30"/>
                          </a:lnTo>
                          <a:lnTo>
                            <a:pt x="6" y="19"/>
                          </a:lnTo>
                          <a:lnTo>
                            <a:pt x="0" y="0"/>
                          </a:lnTo>
                          <a:close/>
                        </a:path>
                      </a:pathLst>
                    </a:custGeom>
                    <a:solidFill>
                      <a:srgbClr val="E7EDED"/>
                    </a:solidFill>
                    <a:ln w="9525">
                      <a:noFill/>
                      <a:round/>
                      <a:headEnd/>
                      <a:tailEnd/>
                    </a:ln>
                  </p:spPr>
                  <p:txBody>
                    <a:bodyPr/>
                    <a:lstStyle/>
                    <a:p>
                      <a:endParaRPr lang="en-US"/>
                    </a:p>
                  </p:txBody>
                </p:sp>
                <p:sp>
                  <p:nvSpPr>
                    <p:cNvPr id="520392" name="Freeform 200"/>
                    <p:cNvSpPr>
                      <a:spLocks/>
                    </p:cNvSpPr>
                    <p:nvPr/>
                  </p:nvSpPr>
                  <p:spPr bwMode="auto">
                    <a:xfrm>
                      <a:off x="3659" y="2882"/>
                      <a:ext cx="33" cy="30"/>
                    </a:xfrm>
                    <a:custGeom>
                      <a:avLst/>
                      <a:gdLst/>
                      <a:ahLst/>
                      <a:cxnLst>
                        <a:cxn ang="0">
                          <a:pos x="0" y="0"/>
                        </a:cxn>
                        <a:cxn ang="0">
                          <a:pos x="4" y="0"/>
                        </a:cxn>
                        <a:cxn ang="0">
                          <a:pos x="6" y="0"/>
                        </a:cxn>
                        <a:cxn ang="0">
                          <a:pos x="16" y="3"/>
                        </a:cxn>
                        <a:cxn ang="0">
                          <a:pos x="25" y="5"/>
                        </a:cxn>
                        <a:cxn ang="0">
                          <a:pos x="31" y="12"/>
                        </a:cxn>
                        <a:cxn ang="0">
                          <a:pos x="33" y="19"/>
                        </a:cxn>
                        <a:cxn ang="0">
                          <a:pos x="31" y="26"/>
                        </a:cxn>
                        <a:cxn ang="0">
                          <a:pos x="29" y="30"/>
                        </a:cxn>
                      </a:cxnLst>
                      <a:rect l="0" t="0" r="r" b="b"/>
                      <a:pathLst>
                        <a:path w="33" h="30">
                          <a:moveTo>
                            <a:pt x="0" y="0"/>
                          </a:moveTo>
                          <a:lnTo>
                            <a:pt x="4" y="0"/>
                          </a:lnTo>
                          <a:lnTo>
                            <a:pt x="6" y="0"/>
                          </a:lnTo>
                          <a:lnTo>
                            <a:pt x="16" y="3"/>
                          </a:lnTo>
                          <a:lnTo>
                            <a:pt x="25" y="5"/>
                          </a:lnTo>
                          <a:lnTo>
                            <a:pt x="31" y="12"/>
                          </a:lnTo>
                          <a:lnTo>
                            <a:pt x="33" y="19"/>
                          </a:lnTo>
                          <a:lnTo>
                            <a:pt x="31" y="26"/>
                          </a:lnTo>
                          <a:lnTo>
                            <a:pt x="29" y="30"/>
                          </a:lnTo>
                        </a:path>
                      </a:pathLst>
                    </a:custGeom>
                    <a:noFill/>
                    <a:ln w="6350">
                      <a:solidFill>
                        <a:srgbClr val="5A777A"/>
                      </a:solidFill>
                      <a:prstDash val="solid"/>
                      <a:round/>
                      <a:headEnd/>
                      <a:tailEnd/>
                    </a:ln>
                  </p:spPr>
                  <p:txBody>
                    <a:bodyPr/>
                    <a:lstStyle/>
                    <a:p>
                      <a:endParaRPr lang="en-US"/>
                    </a:p>
                  </p:txBody>
                </p:sp>
              </p:grpSp>
              <p:sp>
                <p:nvSpPr>
                  <p:cNvPr id="520393" name="Freeform 201"/>
                  <p:cNvSpPr>
                    <a:spLocks/>
                  </p:cNvSpPr>
                  <p:nvPr/>
                </p:nvSpPr>
                <p:spPr bwMode="auto">
                  <a:xfrm>
                    <a:off x="3670" y="2912"/>
                    <a:ext cx="29" cy="30"/>
                  </a:xfrm>
                  <a:custGeom>
                    <a:avLst/>
                    <a:gdLst/>
                    <a:ahLst/>
                    <a:cxnLst>
                      <a:cxn ang="0">
                        <a:pos x="18" y="0"/>
                      </a:cxn>
                      <a:cxn ang="0">
                        <a:pos x="27" y="10"/>
                      </a:cxn>
                      <a:cxn ang="0">
                        <a:pos x="29" y="19"/>
                      </a:cxn>
                      <a:cxn ang="0">
                        <a:pos x="27" y="26"/>
                      </a:cxn>
                      <a:cxn ang="0">
                        <a:pos x="23" y="30"/>
                      </a:cxn>
                      <a:cxn ang="0">
                        <a:pos x="0" y="19"/>
                      </a:cxn>
                      <a:cxn ang="0">
                        <a:pos x="18" y="0"/>
                      </a:cxn>
                    </a:cxnLst>
                    <a:rect l="0" t="0" r="r" b="b"/>
                    <a:pathLst>
                      <a:path w="29" h="30">
                        <a:moveTo>
                          <a:pt x="18" y="0"/>
                        </a:moveTo>
                        <a:lnTo>
                          <a:pt x="27" y="10"/>
                        </a:lnTo>
                        <a:lnTo>
                          <a:pt x="29" y="19"/>
                        </a:lnTo>
                        <a:lnTo>
                          <a:pt x="27" y="26"/>
                        </a:lnTo>
                        <a:lnTo>
                          <a:pt x="23" y="30"/>
                        </a:lnTo>
                        <a:lnTo>
                          <a:pt x="0" y="19"/>
                        </a:lnTo>
                        <a:lnTo>
                          <a:pt x="18" y="0"/>
                        </a:lnTo>
                        <a:close/>
                      </a:path>
                    </a:pathLst>
                  </a:custGeom>
                  <a:solidFill>
                    <a:srgbClr val="E7EDED"/>
                  </a:solidFill>
                  <a:ln w="9525">
                    <a:noFill/>
                    <a:round/>
                    <a:headEnd/>
                    <a:tailEnd/>
                  </a:ln>
                </p:spPr>
                <p:txBody>
                  <a:bodyPr/>
                  <a:lstStyle/>
                  <a:p>
                    <a:endParaRPr lang="en-US"/>
                  </a:p>
                </p:txBody>
              </p:sp>
              <p:grpSp>
                <p:nvGrpSpPr>
                  <p:cNvPr id="520386" name="Group 202"/>
                  <p:cNvGrpSpPr>
                    <a:grpSpLocks/>
                  </p:cNvGrpSpPr>
                  <p:nvPr/>
                </p:nvGrpSpPr>
                <p:grpSpPr bwMode="auto">
                  <a:xfrm>
                    <a:off x="3670" y="2915"/>
                    <a:ext cx="29" cy="27"/>
                    <a:chOff x="3670" y="2915"/>
                    <a:chExt cx="29" cy="27"/>
                  </a:xfrm>
                </p:grpSpPr>
                <p:sp>
                  <p:nvSpPr>
                    <p:cNvPr id="520395" name="Freeform 203"/>
                    <p:cNvSpPr>
                      <a:spLocks/>
                    </p:cNvSpPr>
                    <p:nvPr/>
                  </p:nvSpPr>
                  <p:spPr bwMode="auto">
                    <a:xfrm>
                      <a:off x="3670" y="2915"/>
                      <a:ext cx="29" cy="27"/>
                    </a:xfrm>
                    <a:custGeom>
                      <a:avLst/>
                      <a:gdLst/>
                      <a:ahLst/>
                      <a:cxnLst>
                        <a:cxn ang="0">
                          <a:pos x="18" y="0"/>
                        </a:cxn>
                        <a:cxn ang="0">
                          <a:pos x="27" y="7"/>
                        </a:cxn>
                        <a:cxn ang="0">
                          <a:pos x="29" y="16"/>
                        </a:cxn>
                        <a:cxn ang="0">
                          <a:pos x="27" y="23"/>
                        </a:cxn>
                        <a:cxn ang="0">
                          <a:pos x="23" y="27"/>
                        </a:cxn>
                        <a:cxn ang="0">
                          <a:pos x="0" y="16"/>
                        </a:cxn>
                        <a:cxn ang="0">
                          <a:pos x="18" y="0"/>
                        </a:cxn>
                      </a:cxnLst>
                      <a:rect l="0" t="0" r="r" b="b"/>
                      <a:pathLst>
                        <a:path w="29" h="27">
                          <a:moveTo>
                            <a:pt x="18" y="0"/>
                          </a:moveTo>
                          <a:lnTo>
                            <a:pt x="27" y="7"/>
                          </a:lnTo>
                          <a:lnTo>
                            <a:pt x="29" y="16"/>
                          </a:lnTo>
                          <a:lnTo>
                            <a:pt x="27" y="23"/>
                          </a:lnTo>
                          <a:lnTo>
                            <a:pt x="23" y="27"/>
                          </a:lnTo>
                          <a:lnTo>
                            <a:pt x="0" y="16"/>
                          </a:lnTo>
                          <a:lnTo>
                            <a:pt x="18" y="0"/>
                          </a:lnTo>
                          <a:close/>
                        </a:path>
                      </a:pathLst>
                    </a:custGeom>
                    <a:solidFill>
                      <a:srgbClr val="E7EDED"/>
                    </a:solidFill>
                    <a:ln w="9525">
                      <a:noFill/>
                      <a:round/>
                      <a:headEnd/>
                      <a:tailEnd/>
                    </a:ln>
                  </p:spPr>
                  <p:txBody>
                    <a:bodyPr/>
                    <a:lstStyle/>
                    <a:p>
                      <a:endParaRPr lang="en-US"/>
                    </a:p>
                  </p:txBody>
                </p:sp>
                <p:sp>
                  <p:nvSpPr>
                    <p:cNvPr id="520396" name="Freeform 204"/>
                    <p:cNvSpPr>
                      <a:spLocks/>
                    </p:cNvSpPr>
                    <p:nvPr/>
                  </p:nvSpPr>
                  <p:spPr bwMode="auto">
                    <a:xfrm>
                      <a:off x="3688" y="2915"/>
                      <a:ext cx="11" cy="27"/>
                    </a:xfrm>
                    <a:custGeom>
                      <a:avLst/>
                      <a:gdLst/>
                      <a:ahLst/>
                      <a:cxnLst>
                        <a:cxn ang="0">
                          <a:pos x="0" y="0"/>
                        </a:cxn>
                        <a:cxn ang="0">
                          <a:pos x="9" y="7"/>
                        </a:cxn>
                        <a:cxn ang="0">
                          <a:pos x="11" y="16"/>
                        </a:cxn>
                        <a:cxn ang="0">
                          <a:pos x="9" y="23"/>
                        </a:cxn>
                        <a:cxn ang="0">
                          <a:pos x="5" y="27"/>
                        </a:cxn>
                      </a:cxnLst>
                      <a:rect l="0" t="0" r="r" b="b"/>
                      <a:pathLst>
                        <a:path w="11" h="27">
                          <a:moveTo>
                            <a:pt x="0" y="0"/>
                          </a:moveTo>
                          <a:lnTo>
                            <a:pt x="9" y="7"/>
                          </a:lnTo>
                          <a:lnTo>
                            <a:pt x="11" y="16"/>
                          </a:lnTo>
                          <a:lnTo>
                            <a:pt x="9" y="23"/>
                          </a:lnTo>
                          <a:lnTo>
                            <a:pt x="5" y="27"/>
                          </a:lnTo>
                        </a:path>
                      </a:pathLst>
                    </a:custGeom>
                    <a:noFill/>
                    <a:ln w="6350">
                      <a:solidFill>
                        <a:srgbClr val="5A777A"/>
                      </a:solidFill>
                      <a:prstDash val="solid"/>
                      <a:round/>
                      <a:headEnd/>
                      <a:tailEnd/>
                    </a:ln>
                  </p:spPr>
                  <p:txBody>
                    <a:bodyPr/>
                    <a:lstStyle/>
                    <a:p>
                      <a:endParaRPr lang="en-US"/>
                    </a:p>
                  </p:txBody>
                </p:sp>
              </p:grpSp>
              <p:sp>
                <p:nvSpPr>
                  <p:cNvPr id="520397" name="Freeform 205"/>
                  <p:cNvSpPr>
                    <a:spLocks/>
                  </p:cNvSpPr>
                  <p:nvPr/>
                </p:nvSpPr>
                <p:spPr bwMode="auto">
                  <a:xfrm>
                    <a:off x="3659" y="2945"/>
                    <a:ext cx="36" cy="44"/>
                  </a:xfrm>
                  <a:custGeom>
                    <a:avLst/>
                    <a:gdLst/>
                    <a:ahLst/>
                    <a:cxnLst>
                      <a:cxn ang="0">
                        <a:pos x="34" y="0"/>
                      </a:cxn>
                      <a:cxn ang="0">
                        <a:pos x="36" y="4"/>
                      </a:cxn>
                      <a:cxn ang="0">
                        <a:pos x="36" y="9"/>
                      </a:cxn>
                      <a:cxn ang="0">
                        <a:pos x="34" y="23"/>
                      </a:cxn>
                      <a:cxn ang="0">
                        <a:pos x="29" y="34"/>
                      </a:cxn>
                      <a:cxn ang="0">
                        <a:pos x="20" y="41"/>
                      </a:cxn>
                      <a:cxn ang="0">
                        <a:pos x="9" y="44"/>
                      </a:cxn>
                      <a:cxn ang="0">
                        <a:pos x="6" y="44"/>
                      </a:cxn>
                      <a:cxn ang="0">
                        <a:pos x="0" y="44"/>
                      </a:cxn>
                      <a:cxn ang="0">
                        <a:pos x="9" y="9"/>
                      </a:cxn>
                      <a:cxn ang="0">
                        <a:pos x="34" y="0"/>
                      </a:cxn>
                    </a:cxnLst>
                    <a:rect l="0" t="0" r="r" b="b"/>
                    <a:pathLst>
                      <a:path w="36" h="44">
                        <a:moveTo>
                          <a:pt x="34" y="0"/>
                        </a:moveTo>
                        <a:lnTo>
                          <a:pt x="36" y="4"/>
                        </a:lnTo>
                        <a:lnTo>
                          <a:pt x="36" y="9"/>
                        </a:lnTo>
                        <a:lnTo>
                          <a:pt x="34" y="23"/>
                        </a:lnTo>
                        <a:lnTo>
                          <a:pt x="29" y="34"/>
                        </a:lnTo>
                        <a:lnTo>
                          <a:pt x="20" y="41"/>
                        </a:lnTo>
                        <a:lnTo>
                          <a:pt x="9" y="44"/>
                        </a:lnTo>
                        <a:lnTo>
                          <a:pt x="6" y="44"/>
                        </a:lnTo>
                        <a:lnTo>
                          <a:pt x="0" y="44"/>
                        </a:lnTo>
                        <a:lnTo>
                          <a:pt x="9" y="9"/>
                        </a:lnTo>
                        <a:lnTo>
                          <a:pt x="34" y="0"/>
                        </a:lnTo>
                        <a:close/>
                      </a:path>
                    </a:pathLst>
                  </a:custGeom>
                  <a:solidFill>
                    <a:srgbClr val="E7EDED"/>
                  </a:solidFill>
                  <a:ln w="9525">
                    <a:noFill/>
                    <a:round/>
                    <a:headEnd/>
                    <a:tailEnd/>
                  </a:ln>
                </p:spPr>
                <p:txBody>
                  <a:bodyPr/>
                  <a:lstStyle/>
                  <a:p>
                    <a:endParaRPr lang="en-US"/>
                  </a:p>
                </p:txBody>
              </p:sp>
              <p:grpSp>
                <p:nvGrpSpPr>
                  <p:cNvPr id="520390" name="Group 206"/>
                  <p:cNvGrpSpPr>
                    <a:grpSpLocks/>
                  </p:cNvGrpSpPr>
                  <p:nvPr/>
                </p:nvGrpSpPr>
                <p:grpSpPr bwMode="auto">
                  <a:xfrm>
                    <a:off x="3659" y="2945"/>
                    <a:ext cx="36" cy="44"/>
                    <a:chOff x="3659" y="2945"/>
                    <a:chExt cx="36" cy="44"/>
                  </a:xfrm>
                </p:grpSpPr>
                <p:sp>
                  <p:nvSpPr>
                    <p:cNvPr id="520399" name="Freeform 207"/>
                    <p:cNvSpPr>
                      <a:spLocks/>
                    </p:cNvSpPr>
                    <p:nvPr/>
                  </p:nvSpPr>
                  <p:spPr bwMode="auto">
                    <a:xfrm>
                      <a:off x="3659" y="2945"/>
                      <a:ext cx="36" cy="44"/>
                    </a:xfrm>
                    <a:custGeom>
                      <a:avLst/>
                      <a:gdLst/>
                      <a:ahLst/>
                      <a:cxnLst>
                        <a:cxn ang="0">
                          <a:pos x="34" y="0"/>
                        </a:cxn>
                        <a:cxn ang="0">
                          <a:pos x="36" y="4"/>
                        </a:cxn>
                        <a:cxn ang="0">
                          <a:pos x="36" y="9"/>
                        </a:cxn>
                        <a:cxn ang="0">
                          <a:pos x="34" y="23"/>
                        </a:cxn>
                        <a:cxn ang="0">
                          <a:pos x="29" y="34"/>
                        </a:cxn>
                        <a:cxn ang="0">
                          <a:pos x="20" y="41"/>
                        </a:cxn>
                        <a:cxn ang="0">
                          <a:pos x="9" y="44"/>
                        </a:cxn>
                        <a:cxn ang="0">
                          <a:pos x="6" y="44"/>
                        </a:cxn>
                        <a:cxn ang="0">
                          <a:pos x="0" y="41"/>
                        </a:cxn>
                        <a:cxn ang="0">
                          <a:pos x="9" y="9"/>
                        </a:cxn>
                        <a:cxn ang="0">
                          <a:pos x="34" y="0"/>
                        </a:cxn>
                      </a:cxnLst>
                      <a:rect l="0" t="0" r="r" b="b"/>
                      <a:pathLst>
                        <a:path w="36" h="44">
                          <a:moveTo>
                            <a:pt x="34" y="0"/>
                          </a:moveTo>
                          <a:lnTo>
                            <a:pt x="36" y="4"/>
                          </a:lnTo>
                          <a:lnTo>
                            <a:pt x="36" y="9"/>
                          </a:lnTo>
                          <a:lnTo>
                            <a:pt x="34" y="23"/>
                          </a:lnTo>
                          <a:lnTo>
                            <a:pt x="29" y="34"/>
                          </a:lnTo>
                          <a:lnTo>
                            <a:pt x="20" y="41"/>
                          </a:lnTo>
                          <a:lnTo>
                            <a:pt x="9" y="44"/>
                          </a:lnTo>
                          <a:lnTo>
                            <a:pt x="6" y="44"/>
                          </a:lnTo>
                          <a:lnTo>
                            <a:pt x="0" y="41"/>
                          </a:lnTo>
                          <a:lnTo>
                            <a:pt x="9" y="9"/>
                          </a:lnTo>
                          <a:lnTo>
                            <a:pt x="34" y="0"/>
                          </a:lnTo>
                          <a:close/>
                        </a:path>
                      </a:pathLst>
                    </a:custGeom>
                    <a:solidFill>
                      <a:srgbClr val="E7EDED"/>
                    </a:solidFill>
                    <a:ln w="9525">
                      <a:noFill/>
                      <a:round/>
                      <a:headEnd/>
                      <a:tailEnd/>
                    </a:ln>
                  </p:spPr>
                  <p:txBody>
                    <a:bodyPr/>
                    <a:lstStyle/>
                    <a:p>
                      <a:endParaRPr lang="en-US"/>
                    </a:p>
                  </p:txBody>
                </p:sp>
                <p:sp>
                  <p:nvSpPr>
                    <p:cNvPr id="520400" name="Freeform 208"/>
                    <p:cNvSpPr>
                      <a:spLocks/>
                    </p:cNvSpPr>
                    <p:nvPr/>
                  </p:nvSpPr>
                  <p:spPr bwMode="auto">
                    <a:xfrm>
                      <a:off x="3659" y="2945"/>
                      <a:ext cx="36" cy="44"/>
                    </a:xfrm>
                    <a:custGeom>
                      <a:avLst/>
                      <a:gdLst/>
                      <a:ahLst/>
                      <a:cxnLst>
                        <a:cxn ang="0">
                          <a:pos x="34" y="0"/>
                        </a:cxn>
                        <a:cxn ang="0">
                          <a:pos x="36" y="4"/>
                        </a:cxn>
                        <a:cxn ang="0">
                          <a:pos x="36" y="9"/>
                        </a:cxn>
                        <a:cxn ang="0">
                          <a:pos x="34" y="23"/>
                        </a:cxn>
                        <a:cxn ang="0">
                          <a:pos x="29" y="34"/>
                        </a:cxn>
                        <a:cxn ang="0">
                          <a:pos x="20" y="41"/>
                        </a:cxn>
                        <a:cxn ang="0">
                          <a:pos x="9" y="44"/>
                        </a:cxn>
                        <a:cxn ang="0">
                          <a:pos x="6" y="44"/>
                        </a:cxn>
                        <a:cxn ang="0">
                          <a:pos x="0" y="41"/>
                        </a:cxn>
                      </a:cxnLst>
                      <a:rect l="0" t="0" r="r" b="b"/>
                      <a:pathLst>
                        <a:path w="36" h="44">
                          <a:moveTo>
                            <a:pt x="34" y="0"/>
                          </a:moveTo>
                          <a:lnTo>
                            <a:pt x="36" y="4"/>
                          </a:lnTo>
                          <a:lnTo>
                            <a:pt x="36" y="9"/>
                          </a:lnTo>
                          <a:lnTo>
                            <a:pt x="34" y="23"/>
                          </a:lnTo>
                          <a:lnTo>
                            <a:pt x="29" y="34"/>
                          </a:lnTo>
                          <a:lnTo>
                            <a:pt x="20" y="41"/>
                          </a:lnTo>
                          <a:lnTo>
                            <a:pt x="9" y="44"/>
                          </a:lnTo>
                          <a:lnTo>
                            <a:pt x="6" y="44"/>
                          </a:lnTo>
                          <a:lnTo>
                            <a:pt x="0" y="41"/>
                          </a:lnTo>
                        </a:path>
                      </a:pathLst>
                    </a:custGeom>
                    <a:noFill/>
                    <a:ln w="6350">
                      <a:solidFill>
                        <a:srgbClr val="5A777A"/>
                      </a:solidFill>
                      <a:prstDash val="solid"/>
                      <a:round/>
                      <a:headEnd/>
                      <a:tailEnd/>
                    </a:ln>
                  </p:spPr>
                  <p:txBody>
                    <a:bodyPr/>
                    <a:lstStyle/>
                    <a:p>
                      <a:endParaRPr lang="en-US"/>
                    </a:p>
                  </p:txBody>
                </p:sp>
              </p:grpSp>
              <p:sp>
                <p:nvSpPr>
                  <p:cNvPr id="520401" name="Freeform 209"/>
                  <p:cNvSpPr>
                    <a:spLocks/>
                  </p:cNvSpPr>
                  <p:nvPr/>
                </p:nvSpPr>
                <p:spPr bwMode="auto">
                  <a:xfrm>
                    <a:off x="3531" y="2912"/>
                    <a:ext cx="18" cy="44"/>
                  </a:xfrm>
                  <a:custGeom>
                    <a:avLst/>
                    <a:gdLst/>
                    <a:ahLst/>
                    <a:cxnLst>
                      <a:cxn ang="0">
                        <a:pos x="11" y="44"/>
                      </a:cxn>
                      <a:cxn ang="0">
                        <a:pos x="4" y="35"/>
                      </a:cxn>
                      <a:cxn ang="0">
                        <a:pos x="0" y="23"/>
                      </a:cxn>
                      <a:cxn ang="0">
                        <a:pos x="0" y="14"/>
                      </a:cxn>
                      <a:cxn ang="0">
                        <a:pos x="4" y="7"/>
                      </a:cxn>
                      <a:cxn ang="0">
                        <a:pos x="11" y="3"/>
                      </a:cxn>
                      <a:cxn ang="0">
                        <a:pos x="18" y="0"/>
                      </a:cxn>
                      <a:cxn ang="0">
                        <a:pos x="18" y="23"/>
                      </a:cxn>
                      <a:cxn ang="0">
                        <a:pos x="11" y="44"/>
                      </a:cxn>
                    </a:cxnLst>
                    <a:rect l="0" t="0" r="r" b="b"/>
                    <a:pathLst>
                      <a:path w="18" h="44">
                        <a:moveTo>
                          <a:pt x="11" y="44"/>
                        </a:moveTo>
                        <a:lnTo>
                          <a:pt x="4" y="35"/>
                        </a:lnTo>
                        <a:lnTo>
                          <a:pt x="0" y="23"/>
                        </a:lnTo>
                        <a:lnTo>
                          <a:pt x="0" y="14"/>
                        </a:lnTo>
                        <a:lnTo>
                          <a:pt x="4" y="7"/>
                        </a:lnTo>
                        <a:lnTo>
                          <a:pt x="11" y="3"/>
                        </a:lnTo>
                        <a:lnTo>
                          <a:pt x="18" y="0"/>
                        </a:lnTo>
                        <a:lnTo>
                          <a:pt x="18" y="23"/>
                        </a:lnTo>
                        <a:lnTo>
                          <a:pt x="11" y="44"/>
                        </a:lnTo>
                        <a:close/>
                      </a:path>
                    </a:pathLst>
                  </a:custGeom>
                  <a:solidFill>
                    <a:srgbClr val="E7EDED"/>
                  </a:solidFill>
                  <a:ln w="9525">
                    <a:noFill/>
                    <a:round/>
                    <a:headEnd/>
                    <a:tailEnd/>
                  </a:ln>
                </p:spPr>
                <p:txBody>
                  <a:bodyPr/>
                  <a:lstStyle/>
                  <a:p>
                    <a:endParaRPr lang="en-US"/>
                  </a:p>
                </p:txBody>
              </p:sp>
              <p:grpSp>
                <p:nvGrpSpPr>
                  <p:cNvPr id="520394" name="Group 210"/>
                  <p:cNvGrpSpPr>
                    <a:grpSpLocks/>
                  </p:cNvGrpSpPr>
                  <p:nvPr/>
                </p:nvGrpSpPr>
                <p:grpSpPr bwMode="auto">
                  <a:xfrm>
                    <a:off x="3531" y="2915"/>
                    <a:ext cx="18" cy="41"/>
                    <a:chOff x="3531" y="2915"/>
                    <a:chExt cx="18" cy="41"/>
                  </a:xfrm>
                </p:grpSpPr>
                <p:sp>
                  <p:nvSpPr>
                    <p:cNvPr id="520403" name="Freeform 211"/>
                    <p:cNvSpPr>
                      <a:spLocks/>
                    </p:cNvSpPr>
                    <p:nvPr/>
                  </p:nvSpPr>
                  <p:spPr bwMode="auto">
                    <a:xfrm>
                      <a:off x="3531" y="2915"/>
                      <a:ext cx="18" cy="41"/>
                    </a:xfrm>
                    <a:custGeom>
                      <a:avLst/>
                      <a:gdLst/>
                      <a:ahLst/>
                      <a:cxnLst>
                        <a:cxn ang="0">
                          <a:pos x="11" y="41"/>
                        </a:cxn>
                        <a:cxn ang="0">
                          <a:pos x="4" y="32"/>
                        </a:cxn>
                        <a:cxn ang="0">
                          <a:pos x="0" y="20"/>
                        </a:cxn>
                        <a:cxn ang="0">
                          <a:pos x="2" y="14"/>
                        </a:cxn>
                        <a:cxn ang="0">
                          <a:pos x="5" y="7"/>
                        </a:cxn>
                        <a:cxn ang="0">
                          <a:pos x="11" y="2"/>
                        </a:cxn>
                        <a:cxn ang="0">
                          <a:pos x="18" y="0"/>
                        </a:cxn>
                        <a:cxn ang="0">
                          <a:pos x="18" y="20"/>
                        </a:cxn>
                        <a:cxn ang="0">
                          <a:pos x="11" y="41"/>
                        </a:cxn>
                      </a:cxnLst>
                      <a:rect l="0" t="0" r="r" b="b"/>
                      <a:pathLst>
                        <a:path w="18" h="41">
                          <a:moveTo>
                            <a:pt x="11" y="41"/>
                          </a:moveTo>
                          <a:lnTo>
                            <a:pt x="4" y="32"/>
                          </a:lnTo>
                          <a:lnTo>
                            <a:pt x="0" y="20"/>
                          </a:lnTo>
                          <a:lnTo>
                            <a:pt x="2" y="14"/>
                          </a:lnTo>
                          <a:lnTo>
                            <a:pt x="5" y="7"/>
                          </a:lnTo>
                          <a:lnTo>
                            <a:pt x="11" y="2"/>
                          </a:lnTo>
                          <a:lnTo>
                            <a:pt x="18" y="0"/>
                          </a:lnTo>
                          <a:lnTo>
                            <a:pt x="18" y="20"/>
                          </a:lnTo>
                          <a:lnTo>
                            <a:pt x="11" y="41"/>
                          </a:lnTo>
                          <a:close/>
                        </a:path>
                      </a:pathLst>
                    </a:custGeom>
                    <a:solidFill>
                      <a:srgbClr val="E7EDED"/>
                    </a:solidFill>
                    <a:ln w="9525">
                      <a:noFill/>
                      <a:round/>
                      <a:headEnd/>
                      <a:tailEnd/>
                    </a:ln>
                  </p:spPr>
                  <p:txBody>
                    <a:bodyPr/>
                    <a:lstStyle/>
                    <a:p>
                      <a:endParaRPr lang="en-US"/>
                    </a:p>
                  </p:txBody>
                </p:sp>
                <p:sp>
                  <p:nvSpPr>
                    <p:cNvPr id="520404" name="Freeform 212"/>
                    <p:cNvSpPr>
                      <a:spLocks/>
                    </p:cNvSpPr>
                    <p:nvPr/>
                  </p:nvSpPr>
                  <p:spPr bwMode="auto">
                    <a:xfrm>
                      <a:off x="3531" y="2915"/>
                      <a:ext cx="18" cy="41"/>
                    </a:xfrm>
                    <a:custGeom>
                      <a:avLst/>
                      <a:gdLst/>
                      <a:ahLst/>
                      <a:cxnLst>
                        <a:cxn ang="0">
                          <a:pos x="11" y="41"/>
                        </a:cxn>
                        <a:cxn ang="0">
                          <a:pos x="4" y="32"/>
                        </a:cxn>
                        <a:cxn ang="0">
                          <a:pos x="0" y="20"/>
                        </a:cxn>
                        <a:cxn ang="0">
                          <a:pos x="2" y="14"/>
                        </a:cxn>
                        <a:cxn ang="0">
                          <a:pos x="5" y="7"/>
                        </a:cxn>
                        <a:cxn ang="0">
                          <a:pos x="11" y="2"/>
                        </a:cxn>
                        <a:cxn ang="0">
                          <a:pos x="18" y="0"/>
                        </a:cxn>
                      </a:cxnLst>
                      <a:rect l="0" t="0" r="r" b="b"/>
                      <a:pathLst>
                        <a:path w="18" h="41">
                          <a:moveTo>
                            <a:pt x="11" y="41"/>
                          </a:moveTo>
                          <a:lnTo>
                            <a:pt x="4" y="32"/>
                          </a:lnTo>
                          <a:lnTo>
                            <a:pt x="0" y="20"/>
                          </a:lnTo>
                          <a:lnTo>
                            <a:pt x="2" y="14"/>
                          </a:lnTo>
                          <a:lnTo>
                            <a:pt x="5" y="7"/>
                          </a:lnTo>
                          <a:lnTo>
                            <a:pt x="11" y="2"/>
                          </a:lnTo>
                          <a:lnTo>
                            <a:pt x="18" y="0"/>
                          </a:lnTo>
                        </a:path>
                      </a:pathLst>
                    </a:custGeom>
                    <a:noFill/>
                    <a:ln w="6350">
                      <a:solidFill>
                        <a:srgbClr val="5A777A"/>
                      </a:solidFill>
                      <a:prstDash val="solid"/>
                      <a:round/>
                      <a:headEnd/>
                      <a:tailEnd/>
                    </a:ln>
                  </p:spPr>
                  <p:txBody>
                    <a:bodyPr/>
                    <a:lstStyle/>
                    <a:p>
                      <a:endParaRPr lang="en-US"/>
                    </a:p>
                  </p:txBody>
                </p:sp>
              </p:grpSp>
              <p:sp>
                <p:nvSpPr>
                  <p:cNvPr id="520405" name="Freeform 213"/>
                  <p:cNvSpPr>
                    <a:spLocks/>
                  </p:cNvSpPr>
                  <p:nvPr/>
                </p:nvSpPr>
                <p:spPr bwMode="auto">
                  <a:xfrm>
                    <a:off x="3583" y="2972"/>
                    <a:ext cx="76" cy="24"/>
                  </a:xfrm>
                  <a:custGeom>
                    <a:avLst/>
                    <a:gdLst/>
                    <a:ahLst/>
                    <a:cxnLst>
                      <a:cxn ang="0">
                        <a:pos x="76" y="14"/>
                      </a:cxn>
                      <a:cxn ang="0">
                        <a:pos x="69" y="19"/>
                      </a:cxn>
                      <a:cxn ang="0">
                        <a:pos x="62" y="21"/>
                      </a:cxn>
                      <a:cxn ang="0">
                        <a:pos x="42" y="24"/>
                      </a:cxn>
                      <a:cxn ang="0">
                        <a:pos x="27" y="21"/>
                      </a:cxn>
                      <a:cxn ang="0">
                        <a:pos x="15" y="19"/>
                      </a:cxn>
                      <a:cxn ang="0">
                        <a:pos x="6" y="12"/>
                      </a:cxn>
                      <a:cxn ang="0">
                        <a:pos x="0" y="5"/>
                      </a:cxn>
                      <a:cxn ang="0">
                        <a:pos x="42" y="0"/>
                      </a:cxn>
                      <a:cxn ang="0">
                        <a:pos x="76" y="14"/>
                      </a:cxn>
                    </a:cxnLst>
                    <a:rect l="0" t="0" r="r" b="b"/>
                    <a:pathLst>
                      <a:path w="76" h="24">
                        <a:moveTo>
                          <a:pt x="76" y="14"/>
                        </a:moveTo>
                        <a:lnTo>
                          <a:pt x="69" y="19"/>
                        </a:lnTo>
                        <a:lnTo>
                          <a:pt x="62" y="21"/>
                        </a:lnTo>
                        <a:lnTo>
                          <a:pt x="42" y="24"/>
                        </a:lnTo>
                        <a:lnTo>
                          <a:pt x="27" y="21"/>
                        </a:lnTo>
                        <a:lnTo>
                          <a:pt x="15" y="19"/>
                        </a:lnTo>
                        <a:lnTo>
                          <a:pt x="6" y="12"/>
                        </a:lnTo>
                        <a:lnTo>
                          <a:pt x="0" y="5"/>
                        </a:lnTo>
                        <a:lnTo>
                          <a:pt x="42" y="0"/>
                        </a:lnTo>
                        <a:lnTo>
                          <a:pt x="76" y="14"/>
                        </a:lnTo>
                        <a:close/>
                      </a:path>
                    </a:pathLst>
                  </a:custGeom>
                  <a:solidFill>
                    <a:srgbClr val="E7EDED"/>
                  </a:solidFill>
                  <a:ln w="9525">
                    <a:noFill/>
                    <a:round/>
                    <a:headEnd/>
                    <a:tailEnd/>
                  </a:ln>
                </p:spPr>
                <p:txBody>
                  <a:bodyPr/>
                  <a:lstStyle/>
                  <a:p>
                    <a:endParaRPr lang="en-US"/>
                  </a:p>
                </p:txBody>
              </p:sp>
              <p:grpSp>
                <p:nvGrpSpPr>
                  <p:cNvPr id="520398" name="Group 214"/>
                  <p:cNvGrpSpPr>
                    <a:grpSpLocks/>
                  </p:cNvGrpSpPr>
                  <p:nvPr/>
                </p:nvGrpSpPr>
                <p:grpSpPr bwMode="auto">
                  <a:xfrm>
                    <a:off x="3585" y="2972"/>
                    <a:ext cx="72" cy="24"/>
                    <a:chOff x="3585" y="2972"/>
                    <a:chExt cx="72" cy="24"/>
                  </a:xfrm>
                </p:grpSpPr>
                <p:sp>
                  <p:nvSpPr>
                    <p:cNvPr id="520407" name="Freeform 215"/>
                    <p:cNvSpPr>
                      <a:spLocks/>
                    </p:cNvSpPr>
                    <p:nvPr/>
                  </p:nvSpPr>
                  <p:spPr bwMode="auto">
                    <a:xfrm>
                      <a:off x="3585" y="2972"/>
                      <a:ext cx="72" cy="24"/>
                    </a:xfrm>
                    <a:custGeom>
                      <a:avLst/>
                      <a:gdLst/>
                      <a:ahLst/>
                      <a:cxnLst>
                        <a:cxn ang="0">
                          <a:pos x="72" y="14"/>
                        </a:cxn>
                        <a:cxn ang="0">
                          <a:pos x="67" y="19"/>
                        </a:cxn>
                        <a:cxn ang="0">
                          <a:pos x="58" y="21"/>
                        </a:cxn>
                        <a:cxn ang="0">
                          <a:pos x="40" y="24"/>
                        </a:cxn>
                        <a:cxn ang="0">
                          <a:pos x="25" y="21"/>
                        </a:cxn>
                        <a:cxn ang="0">
                          <a:pos x="15" y="19"/>
                        </a:cxn>
                        <a:cxn ang="0">
                          <a:pos x="6" y="12"/>
                        </a:cxn>
                        <a:cxn ang="0">
                          <a:pos x="0" y="5"/>
                        </a:cxn>
                        <a:cxn ang="0">
                          <a:pos x="40" y="0"/>
                        </a:cxn>
                        <a:cxn ang="0">
                          <a:pos x="72" y="14"/>
                        </a:cxn>
                      </a:cxnLst>
                      <a:rect l="0" t="0" r="r" b="b"/>
                      <a:pathLst>
                        <a:path w="72" h="24">
                          <a:moveTo>
                            <a:pt x="72" y="14"/>
                          </a:moveTo>
                          <a:lnTo>
                            <a:pt x="67" y="19"/>
                          </a:lnTo>
                          <a:lnTo>
                            <a:pt x="58" y="21"/>
                          </a:lnTo>
                          <a:lnTo>
                            <a:pt x="40" y="24"/>
                          </a:lnTo>
                          <a:lnTo>
                            <a:pt x="25" y="21"/>
                          </a:lnTo>
                          <a:lnTo>
                            <a:pt x="15" y="19"/>
                          </a:lnTo>
                          <a:lnTo>
                            <a:pt x="6" y="12"/>
                          </a:lnTo>
                          <a:lnTo>
                            <a:pt x="0" y="5"/>
                          </a:lnTo>
                          <a:lnTo>
                            <a:pt x="40" y="0"/>
                          </a:lnTo>
                          <a:lnTo>
                            <a:pt x="72" y="14"/>
                          </a:lnTo>
                          <a:close/>
                        </a:path>
                      </a:pathLst>
                    </a:custGeom>
                    <a:solidFill>
                      <a:srgbClr val="E7EDED"/>
                    </a:solidFill>
                    <a:ln w="9525">
                      <a:noFill/>
                      <a:round/>
                      <a:headEnd/>
                      <a:tailEnd/>
                    </a:ln>
                  </p:spPr>
                  <p:txBody>
                    <a:bodyPr/>
                    <a:lstStyle/>
                    <a:p>
                      <a:endParaRPr lang="en-US"/>
                    </a:p>
                  </p:txBody>
                </p:sp>
                <p:sp>
                  <p:nvSpPr>
                    <p:cNvPr id="520408" name="Freeform 216"/>
                    <p:cNvSpPr>
                      <a:spLocks/>
                    </p:cNvSpPr>
                    <p:nvPr/>
                  </p:nvSpPr>
                  <p:spPr bwMode="auto">
                    <a:xfrm>
                      <a:off x="3585" y="2977"/>
                      <a:ext cx="72" cy="19"/>
                    </a:xfrm>
                    <a:custGeom>
                      <a:avLst/>
                      <a:gdLst/>
                      <a:ahLst/>
                      <a:cxnLst>
                        <a:cxn ang="0">
                          <a:pos x="72" y="9"/>
                        </a:cxn>
                        <a:cxn ang="0">
                          <a:pos x="67" y="14"/>
                        </a:cxn>
                        <a:cxn ang="0">
                          <a:pos x="58" y="16"/>
                        </a:cxn>
                        <a:cxn ang="0">
                          <a:pos x="40" y="19"/>
                        </a:cxn>
                        <a:cxn ang="0">
                          <a:pos x="25" y="16"/>
                        </a:cxn>
                        <a:cxn ang="0">
                          <a:pos x="15" y="14"/>
                        </a:cxn>
                        <a:cxn ang="0">
                          <a:pos x="6" y="7"/>
                        </a:cxn>
                        <a:cxn ang="0">
                          <a:pos x="0" y="0"/>
                        </a:cxn>
                      </a:cxnLst>
                      <a:rect l="0" t="0" r="r" b="b"/>
                      <a:pathLst>
                        <a:path w="72" h="19">
                          <a:moveTo>
                            <a:pt x="72" y="9"/>
                          </a:moveTo>
                          <a:lnTo>
                            <a:pt x="67" y="14"/>
                          </a:lnTo>
                          <a:lnTo>
                            <a:pt x="58" y="16"/>
                          </a:lnTo>
                          <a:lnTo>
                            <a:pt x="40" y="19"/>
                          </a:lnTo>
                          <a:lnTo>
                            <a:pt x="25" y="16"/>
                          </a:lnTo>
                          <a:lnTo>
                            <a:pt x="15" y="14"/>
                          </a:lnTo>
                          <a:lnTo>
                            <a:pt x="6" y="7"/>
                          </a:lnTo>
                          <a:lnTo>
                            <a:pt x="0" y="0"/>
                          </a:lnTo>
                        </a:path>
                      </a:pathLst>
                    </a:custGeom>
                    <a:noFill/>
                    <a:ln w="6350">
                      <a:solidFill>
                        <a:srgbClr val="5A777A"/>
                      </a:solidFill>
                      <a:prstDash val="solid"/>
                      <a:round/>
                      <a:headEnd/>
                      <a:tailEnd/>
                    </a:ln>
                  </p:spPr>
                  <p:txBody>
                    <a:bodyPr/>
                    <a:lstStyle/>
                    <a:p>
                      <a:endParaRPr lang="en-US"/>
                    </a:p>
                  </p:txBody>
                </p:sp>
              </p:grpSp>
            </p:grpSp>
          </p:grpSp>
        </p:grpSp>
        <p:sp>
          <p:nvSpPr>
            <p:cNvPr id="520409" name="Rectangle 217"/>
            <p:cNvSpPr>
              <a:spLocks noChangeArrowheads="1"/>
            </p:cNvSpPr>
            <p:nvPr/>
          </p:nvSpPr>
          <p:spPr bwMode="auto">
            <a:xfrm>
              <a:off x="4038" y="3167"/>
              <a:ext cx="348" cy="190"/>
            </a:xfrm>
            <a:prstGeom prst="rect">
              <a:avLst/>
            </a:prstGeom>
            <a:noFill/>
            <a:ln w="9525">
              <a:noFill/>
              <a:miter lim="800000"/>
              <a:headEnd/>
              <a:tailEnd/>
            </a:ln>
          </p:spPr>
          <p:txBody>
            <a:bodyPr/>
            <a:lstStyle/>
            <a:p>
              <a:endParaRPr lang="en-US"/>
            </a:p>
          </p:txBody>
        </p:sp>
        <p:sp>
          <p:nvSpPr>
            <p:cNvPr id="520410" name="Rectangle 218"/>
            <p:cNvSpPr>
              <a:spLocks noChangeArrowheads="1"/>
            </p:cNvSpPr>
            <p:nvPr/>
          </p:nvSpPr>
          <p:spPr bwMode="auto">
            <a:xfrm>
              <a:off x="4144" y="3211"/>
              <a:ext cx="137" cy="116"/>
            </a:xfrm>
            <a:prstGeom prst="rect">
              <a:avLst/>
            </a:prstGeom>
            <a:noFill/>
            <a:ln w="9525">
              <a:noFill/>
              <a:miter lim="800000"/>
              <a:headEnd/>
              <a:tailEnd/>
            </a:ln>
          </p:spPr>
          <p:txBody>
            <a:bodyPr wrap="none" lIns="0" tIns="0" rIns="0" bIns="0">
              <a:spAutoFit/>
            </a:bodyPr>
            <a:lstStyle/>
            <a:p>
              <a:pPr algn="ctr" eaLnBrk="0" hangingPunct="0"/>
              <a:r>
                <a:rPr lang="en-US" sz="1200" b="1">
                  <a:solidFill>
                    <a:srgbClr val="000000"/>
                  </a:solidFill>
                  <a:latin typeface="Arial" charset="0"/>
                </a:rPr>
                <a:t>CL3</a:t>
              </a:r>
              <a:endParaRPr lang="en-US" sz="1800" b="1"/>
            </a:p>
          </p:txBody>
        </p:sp>
      </p:grpSp>
      <p:sp>
        <p:nvSpPr>
          <p:cNvPr id="520411" name="Rectangle 219"/>
          <p:cNvSpPr>
            <a:spLocks noChangeArrowheads="1"/>
          </p:cNvSpPr>
          <p:nvPr/>
        </p:nvSpPr>
        <p:spPr bwMode="auto">
          <a:xfrm>
            <a:off x="1477433" y="1752601"/>
            <a:ext cx="1689180" cy="215444"/>
          </a:xfrm>
          <a:prstGeom prst="rect">
            <a:avLst/>
          </a:prstGeom>
          <a:noFill/>
          <a:ln w="9525">
            <a:noFill/>
            <a:miter lim="800000"/>
            <a:headEnd/>
            <a:tailEnd/>
          </a:ln>
        </p:spPr>
        <p:txBody>
          <a:bodyPr wrap="none" lIns="0" tIns="0" rIns="0" bIns="0">
            <a:spAutoFit/>
          </a:bodyPr>
          <a:lstStyle/>
          <a:p>
            <a:pPr algn="ctr" eaLnBrk="0" hangingPunct="0"/>
            <a:r>
              <a:rPr lang="en-US" sz="1400" b="1">
                <a:solidFill>
                  <a:srgbClr val="000000"/>
                </a:solidFill>
                <a:latin typeface="Arial" charset="0"/>
              </a:rPr>
              <a:t>GLBP AVG/AVF,SVF</a:t>
            </a:r>
            <a:endParaRPr lang="en-US" sz="1800" b="1"/>
          </a:p>
        </p:txBody>
      </p:sp>
      <p:sp>
        <p:nvSpPr>
          <p:cNvPr id="520412" name="Rectangle 220"/>
          <p:cNvSpPr>
            <a:spLocks noChangeArrowheads="1"/>
          </p:cNvSpPr>
          <p:nvPr/>
        </p:nvSpPr>
        <p:spPr bwMode="auto">
          <a:xfrm>
            <a:off x="4654551" y="1768476"/>
            <a:ext cx="1263295" cy="215444"/>
          </a:xfrm>
          <a:prstGeom prst="rect">
            <a:avLst/>
          </a:prstGeom>
          <a:noFill/>
          <a:ln w="9525">
            <a:noFill/>
            <a:miter lim="800000"/>
            <a:headEnd/>
            <a:tailEnd/>
          </a:ln>
        </p:spPr>
        <p:txBody>
          <a:bodyPr wrap="none" lIns="0" tIns="0" rIns="0" bIns="0">
            <a:spAutoFit/>
          </a:bodyPr>
          <a:lstStyle/>
          <a:p>
            <a:pPr algn="ctr" eaLnBrk="0" hangingPunct="0"/>
            <a:r>
              <a:rPr lang="en-US" sz="1400" b="1">
                <a:solidFill>
                  <a:srgbClr val="000000"/>
                </a:solidFill>
                <a:latin typeface="Arial" charset="0"/>
              </a:rPr>
              <a:t>GLBP AVF,SVF</a:t>
            </a:r>
            <a:endParaRPr lang="en-US" sz="1800" b="1"/>
          </a:p>
        </p:txBody>
      </p:sp>
      <p:sp>
        <p:nvSpPr>
          <p:cNvPr id="520413" name="Rectangle 221"/>
          <p:cNvSpPr>
            <a:spLocks noChangeArrowheads="1"/>
          </p:cNvSpPr>
          <p:nvPr/>
        </p:nvSpPr>
        <p:spPr bwMode="auto">
          <a:xfrm>
            <a:off x="7363884" y="1768476"/>
            <a:ext cx="1263295" cy="215444"/>
          </a:xfrm>
          <a:prstGeom prst="rect">
            <a:avLst/>
          </a:prstGeom>
          <a:noFill/>
          <a:ln w="9525">
            <a:noFill/>
            <a:miter lim="800000"/>
            <a:headEnd/>
            <a:tailEnd/>
          </a:ln>
        </p:spPr>
        <p:txBody>
          <a:bodyPr wrap="none" lIns="0" tIns="0" rIns="0" bIns="0">
            <a:spAutoFit/>
          </a:bodyPr>
          <a:lstStyle/>
          <a:p>
            <a:pPr algn="ctr" eaLnBrk="0" hangingPunct="0"/>
            <a:r>
              <a:rPr lang="en-US" sz="1400" b="1">
                <a:solidFill>
                  <a:srgbClr val="000000"/>
                </a:solidFill>
                <a:latin typeface="Arial" charset="0"/>
              </a:rPr>
              <a:t>GLBP AVF,SVF</a:t>
            </a:r>
            <a:endParaRPr lang="en-US" sz="1800" b="1"/>
          </a:p>
        </p:txBody>
      </p:sp>
      <p:grpSp>
        <p:nvGrpSpPr>
          <p:cNvPr id="520402" name="Group 222"/>
          <p:cNvGrpSpPr>
            <a:grpSpLocks/>
          </p:cNvGrpSpPr>
          <p:nvPr/>
        </p:nvGrpSpPr>
        <p:grpSpPr bwMode="auto">
          <a:xfrm>
            <a:off x="3045884" y="3589338"/>
            <a:ext cx="635000" cy="1262062"/>
            <a:chOff x="847" y="1932"/>
            <a:chExt cx="300" cy="795"/>
          </a:xfrm>
        </p:grpSpPr>
        <p:sp>
          <p:nvSpPr>
            <p:cNvPr id="520415" name="Freeform 223"/>
            <p:cNvSpPr>
              <a:spLocks/>
            </p:cNvSpPr>
            <p:nvPr/>
          </p:nvSpPr>
          <p:spPr bwMode="auto">
            <a:xfrm>
              <a:off x="866" y="2027"/>
              <a:ext cx="16" cy="19"/>
            </a:xfrm>
            <a:custGeom>
              <a:avLst/>
              <a:gdLst/>
              <a:ahLst/>
              <a:cxnLst>
                <a:cxn ang="0">
                  <a:pos x="16" y="9"/>
                </a:cxn>
                <a:cxn ang="0">
                  <a:pos x="12" y="3"/>
                </a:cxn>
                <a:cxn ang="0">
                  <a:pos x="7" y="0"/>
                </a:cxn>
                <a:cxn ang="0">
                  <a:pos x="1" y="3"/>
                </a:cxn>
                <a:cxn ang="0">
                  <a:pos x="0" y="9"/>
                </a:cxn>
                <a:cxn ang="0">
                  <a:pos x="0" y="9"/>
                </a:cxn>
                <a:cxn ang="0">
                  <a:pos x="1" y="16"/>
                </a:cxn>
                <a:cxn ang="0">
                  <a:pos x="7" y="19"/>
                </a:cxn>
                <a:cxn ang="0">
                  <a:pos x="12" y="16"/>
                </a:cxn>
                <a:cxn ang="0">
                  <a:pos x="16" y="9"/>
                </a:cxn>
              </a:cxnLst>
              <a:rect l="0" t="0" r="r" b="b"/>
              <a:pathLst>
                <a:path w="16" h="19">
                  <a:moveTo>
                    <a:pt x="16" y="9"/>
                  </a:moveTo>
                  <a:lnTo>
                    <a:pt x="12" y="3"/>
                  </a:lnTo>
                  <a:lnTo>
                    <a:pt x="7" y="0"/>
                  </a:lnTo>
                  <a:lnTo>
                    <a:pt x="1" y="3"/>
                  </a:lnTo>
                  <a:lnTo>
                    <a:pt x="0" y="9"/>
                  </a:lnTo>
                  <a:lnTo>
                    <a:pt x="0" y="9"/>
                  </a:lnTo>
                  <a:lnTo>
                    <a:pt x="1" y="16"/>
                  </a:lnTo>
                  <a:lnTo>
                    <a:pt x="7" y="19"/>
                  </a:lnTo>
                  <a:lnTo>
                    <a:pt x="12" y="16"/>
                  </a:lnTo>
                  <a:lnTo>
                    <a:pt x="16" y="9"/>
                  </a:lnTo>
                  <a:close/>
                </a:path>
              </a:pathLst>
            </a:custGeom>
            <a:solidFill>
              <a:srgbClr val="000000"/>
            </a:solidFill>
            <a:ln w="9525">
              <a:noFill/>
              <a:round/>
              <a:headEnd/>
              <a:tailEnd/>
            </a:ln>
          </p:spPr>
          <p:txBody>
            <a:bodyPr/>
            <a:lstStyle/>
            <a:p>
              <a:endParaRPr lang="en-US"/>
            </a:p>
          </p:txBody>
        </p:sp>
        <p:sp>
          <p:nvSpPr>
            <p:cNvPr id="520416" name="Freeform 224"/>
            <p:cNvSpPr>
              <a:spLocks/>
            </p:cNvSpPr>
            <p:nvPr/>
          </p:nvSpPr>
          <p:spPr bwMode="auto">
            <a:xfrm>
              <a:off x="866" y="2066"/>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20417" name="Freeform 225"/>
            <p:cNvSpPr>
              <a:spLocks/>
            </p:cNvSpPr>
            <p:nvPr/>
          </p:nvSpPr>
          <p:spPr bwMode="auto">
            <a:xfrm>
              <a:off x="867" y="2108"/>
              <a:ext cx="17" cy="21"/>
            </a:xfrm>
            <a:custGeom>
              <a:avLst/>
              <a:gdLst/>
              <a:ahLst/>
              <a:cxnLst>
                <a:cxn ang="0">
                  <a:pos x="17" y="12"/>
                </a:cxn>
                <a:cxn ang="0">
                  <a:pos x="15" y="5"/>
                </a:cxn>
                <a:cxn ang="0">
                  <a:pos x="9" y="0"/>
                </a:cxn>
                <a:cxn ang="0">
                  <a:pos x="4" y="5"/>
                </a:cxn>
                <a:cxn ang="0">
                  <a:pos x="0" y="12"/>
                </a:cxn>
                <a:cxn ang="0">
                  <a:pos x="0" y="12"/>
                </a:cxn>
                <a:cxn ang="0">
                  <a:pos x="4" y="19"/>
                </a:cxn>
                <a:cxn ang="0">
                  <a:pos x="9" y="21"/>
                </a:cxn>
                <a:cxn ang="0">
                  <a:pos x="15" y="19"/>
                </a:cxn>
                <a:cxn ang="0">
                  <a:pos x="17" y="12"/>
                </a:cxn>
              </a:cxnLst>
              <a:rect l="0" t="0" r="r" b="b"/>
              <a:pathLst>
                <a:path w="17" h="21">
                  <a:moveTo>
                    <a:pt x="17" y="12"/>
                  </a:moveTo>
                  <a:lnTo>
                    <a:pt x="15" y="5"/>
                  </a:lnTo>
                  <a:lnTo>
                    <a:pt x="9" y="0"/>
                  </a:lnTo>
                  <a:lnTo>
                    <a:pt x="4" y="5"/>
                  </a:lnTo>
                  <a:lnTo>
                    <a:pt x="0" y="12"/>
                  </a:lnTo>
                  <a:lnTo>
                    <a:pt x="0" y="12"/>
                  </a:lnTo>
                  <a:lnTo>
                    <a:pt x="4" y="19"/>
                  </a:lnTo>
                  <a:lnTo>
                    <a:pt x="9" y="21"/>
                  </a:lnTo>
                  <a:lnTo>
                    <a:pt x="15" y="19"/>
                  </a:lnTo>
                  <a:lnTo>
                    <a:pt x="17" y="12"/>
                  </a:lnTo>
                  <a:close/>
                </a:path>
              </a:pathLst>
            </a:custGeom>
            <a:solidFill>
              <a:srgbClr val="000000"/>
            </a:solidFill>
            <a:ln w="9525">
              <a:noFill/>
              <a:round/>
              <a:headEnd/>
              <a:tailEnd/>
            </a:ln>
          </p:spPr>
          <p:txBody>
            <a:bodyPr/>
            <a:lstStyle/>
            <a:p>
              <a:endParaRPr lang="en-US"/>
            </a:p>
          </p:txBody>
        </p:sp>
        <p:sp>
          <p:nvSpPr>
            <p:cNvPr id="520418" name="Freeform 226"/>
            <p:cNvSpPr>
              <a:spLocks/>
            </p:cNvSpPr>
            <p:nvPr/>
          </p:nvSpPr>
          <p:spPr bwMode="auto">
            <a:xfrm>
              <a:off x="871" y="2150"/>
              <a:ext cx="16" cy="20"/>
            </a:xfrm>
            <a:custGeom>
              <a:avLst/>
              <a:gdLst/>
              <a:ahLst/>
              <a:cxnLst>
                <a:cxn ang="0">
                  <a:pos x="16" y="11"/>
                </a:cxn>
                <a:cxn ang="0">
                  <a:pos x="14" y="4"/>
                </a:cxn>
                <a:cxn ang="0">
                  <a:pos x="9" y="0"/>
                </a:cxn>
                <a:cxn ang="0">
                  <a:pos x="2" y="4"/>
                </a:cxn>
                <a:cxn ang="0">
                  <a:pos x="0" y="11"/>
                </a:cxn>
                <a:cxn ang="0">
                  <a:pos x="0" y="11"/>
                </a:cxn>
                <a:cxn ang="0">
                  <a:pos x="2" y="18"/>
                </a:cxn>
                <a:cxn ang="0">
                  <a:pos x="9" y="20"/>
                </a:cxn>
                <a:cxn ang="0">
                  <a:pos x="14" y="18"/>
                </a:cxn>
                <a:cxn ang="0">
                  <a:pos x="16" y="11"/>
                </a:cxn>
              </a:cxnLst>
              <a:rect l="0" t="0" r="r" b="b"/>
              <a:pathLst>
                <a:path w="16" h="20">
                  <a:moveTo>
                    <a:pt x="16" y="11"/>
                  </a:moveTo>
                  <a:lnTo>
                    <a:pt x="14" y="4"/>
                  </a:lnTo>
                  <a:lnTo>
                    <a:pt x="9" y="0"/>
                  </a:lnTo>
                  <a:lnTo>
                    <a:pt x="2" y="4"/>
                  </a:lnTo>
                  <a:lnTo>
                    <a:pt x="0" y="11"/>
                  </a:lnTo>
                  <a:lnTo>
                    <a:pt x="0" y="11"/>
                  </a:lnTo>
                  <a:lnTo>
                    <a:pt x="2"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419" name="Freeform 227"/>
            <p:cNvSpPr>
              <a:spLocks/>
            </p:cNvSpPr>
            <p:nvPr/>
          </p:nvSpPr>
          <p:spPr bwMode="auto">
            <a:xfrm>
              <a:off x="876" y="2191"/>
              <a:ext cx="17" cy="21"/>
            </a:xfrm>
            <a:custGeom>
              <a:avLst/>
              <a:gdLst/>
              <a:ahLst/>
              <a:cxnLst>
                <a:cxn ang="0">
                  <a:pos x="17" y="12"/>
                </a:cxn>
                <a:cxn ang="0">
                  <a:pos x="15" y="3"/>
                </a:cxn>
                <a:cxn ang="0">
                  <a:pos x="9" y="0"/>
                </a:cxn>
                <a:cxn ang="0">
                  <a:pos x="4" y="3"/>
                </a:cxn>
                <a:cxn ang="0">
                  <a:pos x="0" y="12"/>
                </a:cxn>
                <a:cxn ang="0">
                  <a:pos x="0" y="12"/>
                </a:cxn>
                <a:cxn ang="0">
                  <a:pos x="4" y="19"/>
                </a:cxn>
                <a:cxn ang="0">
                  <a:pos x="9" y="21"/>
                </a:cxn>
                <a:cxn ang="0">
                  <a:pos x="15" y="19"/>
                </a:cxn>
                <a:cxn ang="0">
                  <a:pos x="17" y="12"/>
                </a:cxn>
              </a:cxnLst>
              <a:rect l="0" t="0" r="r" b="b"/>
              <a:pathLst>
                <a:path w="17" h="21">
                  <a:moveTo>
                    <a:pt x="17" y="12"/>
                  </a:moveTo>
                  <a:lnTo>
                    <a:pt x="15" y="3"/>
                  </a:lnTo>
                  <a:lnTo>
                    <a:pt x="9" y="0"/>
                  </a:lnTo>
                  <a:lnTo>
                    <a:pt x="4" y="3"/>
                  </a:lnTo>
                  <a:lnTo>
                    <a:pt x="0" y="12"/>
                  </a:lnTo>
                  <a:lnTo>
                    <a:pt x="0" y="12"/>
                  </a:lnTo>
                  <a:lnTo>
                    <a:pt x="4" y="19"/>
                  </a:lnTo>
                  <a:lnTo>
                    <a:pt x="9" y="21"/>
                  </a:lnTo>
                  <a:lnTo>
                    <a:pt x="15" y="19"/>
                  </a:lnTo>
                  <a:lnTo>
                    <a:pt x="17" y="12"/>
                  </a:lnTo>
                  <a:close/>
                </a:path>
              </a:pathLst>
            </a:custGeom>
            <a:solidFill>
              <a:srgbClr val="000000"/>
            </a:solidFill>
            <a:ln w="9525">
              <a:noFill/>
              <a:round/>
              <a:headEnd/>
              <a:tailEnd/>
            </a:ln>
          </p:spPr>
          <p:txBody>
            <a:bodyPr/>
            <a:lstStyle/>
            <a:p>
              <a:endParaRPr lang="en-US"/>
            </a:p>
          </p:txBody>
        </p:sp>
        <p:sp>
          <p:nvSpPr>
            <p:cNvPr id="520420" name="Freeform 228"/>
            <p:cNvSpPr>
              <a:spLocks/>
            </p:cNvSpPr>
            <p:nvPr/>
          </p:nvSpPr>
          <p:spPr bwMode="auto">
            <a:xfrm>
              <a:off x="887" y="2231"/>
              <a:ext cx="16" cy="20"/>
            </a:xfrm>
            <a:custGeom>
              <a:avLst/>
              <a:gdLst/>
              <a:ahLst/>
              <a:cxnLst>
                <a:cxn ang="0">
                  <a:pos x="16" y="11"/>
                </a:cxn>
                <a:cxn ang="0">
                  <a:pos x="15" y="2"/>
                </a:cxn>
                <a:cxn ang="0">
                  <a:pos x="7" y="0"/>
                </a:cxn>
                <a:cxn ang="0">
                  <a:pos x="2" y="2"/>
                </a:cxn>
                <a:cxn ang="0">
                  <a:pos x="0" y="11"/>
                </a:cxn>
                <a:cxn ang="0">
                  <a:pos x="0" y="11"/>
                </a:cxn>
                <a:cxn ang="0">
                  <a:pos x="2" y="18"/>
                </a:cxn>
                <a:cxn ang="0">
                  <a:pos x="7" y="20"/>
                </a:cxn>
                <a:cxn ang="0">
                  <a:pos x="15" y="18"/>
                </a:cxn>
                <a:cxn ang="0">
                  <a:pos x="16" y="11"/>
                </a:cxn>
              </a:cxnLst>
              <a:rect l="0" t="0" r="r" b="b"/>
              <a:pathLst>
                <a:path w="16" h="20">
                  <a:moveTo>
                    <a:pt x="16" y="11"/>
                  </a:moveTo>
                  <a:lnTo>
                    <a:pt x="15" y="2"/>
                  </a:lnTo>
                  <a:lnTo>
                    <a:pt x="7" y="0"/>
                  </a:lnTo>
                  <a:lnTo>
                    <a:pt x="2" y="2"/>
                  </a:lnTo>
                  <a:lnTo>
                    <a:pt x="0" y="11"/>
                  </a:lnTo>
                  <a:lnTo>
                    <a:pt x="0" y="11"/>
                  </a:lnTo>
                  <a:lnTo>
                    <a:pt x="2" y="18"/>
                  </a:lnTo>
                  <a:lnTo>
                    <a:pt x="7" y="20"/>
                  </a:lnTo>
                  <a:lnTo>
                    <a:pt x="15" y="18"/>
                  </a:lnTo>
                  <a:lnTo>
                    <a:pt x="16" y="11"/>
                  </a:lnTo>
                  <a:close/>
                </a:path>
              </a:pathLst>
            </a:custGeom>
            <a:solidFill>
              <a:srgbClr val="000000"/>
            </a:solidFill>
            <a:ln w="9525">
              <a:noFill/>
              <a:round/>
              <a:headEnd/>
              <a:tailEnd/>
            </a:ln>
          </p:spPr>
          <p:txBody>
            <a:bodyPr/>
            <a:lstStyle/>
            <a:p>
              <a:endParaRPr lang="en-US"/>
            </a:p>
          </p:txBody>
        </p:sp>
        <p:sp>
          <p:nvSpPr>
            <p:cNvPr id="520421" name="Freeform 229"/>
            <p:cNvSpPr>
              <a:spLocks/>
            </p:cNvSpPr>
            <p:nvPr/>
          </p:nvSpPr>
          <p:spPr bwMode="auto">
            <a:xfrm>
              <a:off x="907" y="2263"/>
              <a:ext cx="16" cy="21"/>
            </a:xfrm>
            <a:custGeom>
              <a:avLst/>
              <a:gdLst/>
              <a:ahLst/>
              <a:cxnLst>
                <a:cxn ang="0">
                  <a:pos x="13" y="5"/>
                </a:cxn>
                <a:cxn ang="0">
                  <a:pos x="7" y="0"/>
                </a:cxn>
                <a:cxn ang="0">
                  <a:pos x="2" y="5"/>
                </a:cxn>
                <a:cxn ang="0">
                  <a:pos x="0" y="11"/>
                </a:cxn>
                <a:cxn ang="0">
                  <a:pos x="2" y="18"/>
                </a:cxn>
                <a:cxn ang="0">
                  <a:pos x="2" y="18"/>
                </a:cxn>
                <a:cxn ang="0">
                  <a:pos x="7" y="21"/>
                </a:cxn>
                <a:cxn ang="0">
                  <a:pos x="13" y="18"/>
                </a:cxn>
                <a:cxn ang="0">
                  <a:pos x="16" y="11"/>
                </a:cxn>
                <a:cxn ang="0">
                  <a:pos x="13" y="5"/>
                </a:cxn>
              </a:cxnLst>
              <a:rect l="0" t="0" r="r" b="b"/>
              <a:pathLst>
                <a:path w="16" h="21">
                  <a:moveTo>
                    <a:pt x="13" y="5"/>
                  </a:moveTo>
                  <a:lnTo>
                    <a:pt x="7" y="0"/>
                  </a:lnTo>
                  <a:lnTo>
                    <a:pt x="2" y="5"/>
                  </a:lnTo>
                  <a:lnTo>
                    <a:pt x="0" y="11"/>
                  </a:lnTo>
                  <a:lnTo>
                    <a:pt x="2" y="18"/>
                  </a:lnTo>
                  <a:lnTo>
                    <a:pt x="2" y="18"/>
                  </a:lnTo>
                  <a:lnTo>
                    <a:pt x="7" y="21"/>
                  </a:lnTo>
                  <a:lnTo>
                    <a:pt x="13" y="18"/>
                  </a:lnTo>
                  <a:lnTo>
                    <a:pt x="16" y="11"/>
                  </a:lnTo>
                  <a:lnTo>
                    <a:pt x="13" y="5"/>
                  </a:lnTo>
                  <a:close/>
                </a:path>
              </a:pathLst>
            </a:custGeom>
            <a:solidFill>
              <a:srgbClr val="000000"/>
            </a:solidFill>
            <a:ln w="9525">
              <a:noFill/>
              <a:round/>
              <a:headEnd/>
              <a:tailEnd/>
            </a:ln>
          </p:spPr>
          <p:txBody>
            <a:bodyPr/>
            <a:lstStyle/>
            <a:p>
              <a:endParaRPr lang="en-US"/>
            </a:p>
          </p:txBody>
        </p:sp>
        <p:sp>
          <p:nvSpPr>
            <p:cNvPr id="520422" name="Freeform 230"/>
            <p:cNvSpPr>
              <a:spLocks/>
            </p:cNvSpPr>
            <p:nvPr/>
          </p:nvSpPr>
          <p:spPr bwMode="auto">
            <a:xfrm>
              <a:off x="936" y="2279"/>
              <a:ext cx="16" cy="21"/>
            </a:xfrm>
            <a:custGeom>
              <a:avLst/>
              <a:gdLst/>
              <a:ahLst/>
              <a:cxnLst>
                <a:cxn ang="0">
                  <a:pos x="9" y="0"/>
                </a:cxn>
                <a:cxn ang="0">
                  <a:pos x="2" y="2"/>
                </a:cxn>
                <a:cxn ang="0">
                  <a:pos x="0" y="9"/>
                </a:cxn>
                <a:cxn ang="0">
                  <a:pos x="2" y="19"/>
                </a:cxn>
                <a:cxn ang="0">
                  <a:pos x="9" y="21"/>
                </a:cxn>
                <a:cxn ang="0">
                  <a:pos x="9" y="21"/>
                </a:cxn>
                <a:cxn ang="0">
                  <a:pos x="14" y="19"/>
                </a:cxn>
                <a:cxn ang="0">
                  <a:pos x="16" y="9"/>
                </a:cxn>
                <a:cxn ang="0">
                  <a:pos x="14" y="2"/>
                </a:cxn>
                <a:cxn ang="0">
                  <a:pos x="9" y="0"/>
                </a:cxn>
              </a:cxnLst>
              <a:rect l="0" t="0" r="r" b="b"/>
              <a:pathLst>
                <a:path w="16" h="21">
                  <a:moveTo>
                    <a:pt x="9" y="0"/>
                  </a:moveTo>
                  <a:lnTo>
                    <a:pt x="2" y="2"/>
                  </a:lnTo>
                  <a:lnTo>
                    <a:pt x="0" y="9"/>
                  </a:lnTo>
                  <a:lnTo>
                    <a:pt x="2" y="19"/>
                  </a:lnTo>
                  <a:lnTo>
                    <a:pt x="9" y="21"/>
                  </a:lnTo>
                  <a:lnTo>
                    <a:pt x="9" y="21"/>
                  </a:lnTo>
                  <a:lnTo>
                    <a:pt x="14" y="19"/>
                  </a:lnTo>
                  <a:lnTo>
                    <a:pt x="16" y="9"/>
                  </a:lnTo>
                  <a:lnTo>
                    <a:pt x="14" y="2"/>
                  </a:lnTo>
                  <a:lnTo>
                    <a:pt x="9" y="0"/>
                  </a:lnTo>
                  <a:close/>
                </a:path>
              </a:pathLst>
            </a:custGeom>
            <a:solidFill>
              <a:srgbClr val="000000"/>
            </a:solidFill>
            <a:ln w="9525">
              <a:noFill/>
              <a:round/>
              <a:headEnd/>
              <a:tailEnd/>
            </a:ln>
          </p:spPr>
          <p:txBody>
            <a:bodyPr/>
            <a:lstStyle/>
            <a:p>
              <a:endParaRPr lang="en-US"/>
            </a:p>
          </p:txBody>
        </p:sp>
        <p:sp>
          <p:nvSpPr>
            <p:cNvPr id="520423" name="Freeform 231"/>
            <p:cNvSpPr>
              <a:spLocks/>
            </p:cNvSpPr>
            <p:nvPr/>
          </p:nvSpPr>
          <p:spPr bwMode="auto">
            <a:xfrm>
              <a:off x="968" y="2281"/>
              <a:ext cx="17" cy="21"/>
            </a:xfrm>
            <a:custGeom>
              <a:avLst/>
              <a:gdLst/>
              <a:ahLst/>
              <a:cxnLst>
                <a:cxn ang="0">
                  <a:pos x="9" y="0"/>
                </a:cxn>
                <a:cxn ang="0">
                  <a:pos x="2" y="5"/>
                </a:cxn>
                <a:cxn ang="0">
                  <a:pos x="0" y="12"/>
                </a:cxn>
                <a:cxn ang="0">
                  <a:pos x="2" y="19"/>
                </a:cxn>
                <a:cxn ang="0">
                  <a:pos x="9" y="21"/>
                </a:cxn>
                <a:cxn ang="0">
                  <a:pos x="9" y="21"/>
                </a:cxn>
                <a:cxn ang="0">
                  <a:pos x="15" y="19"/>
                </a:cxn>
                <a:cxn ang="0">
                  <a:pos x="17" y="12"/>
                </a:cxn>
                <a:cxn ang="0">
                  <a:pos x="15" y="5"/>
                </a:cxn>
                <a:cxn ang="0">
                  <a:pos x="9" y="0"/>
                </a:cxn>
              </a:cxnLst>
              <a:rect l="0" t="0" r="r" b="b"/>
              <a:pathLst>
                <a:path w="17" h="21">
                  <a:moveTo>
                    <a:pt x="9" y="0"/>
                  </a:moveTo>
                  <a:lnTo>
                    <a:pt x="2" y="5"/>
                  </a:lnTo>
                  <a:lnTo>
                    <a:pt x="0" y="12"/>
                  </a:lnTo>
                  <a:lnTo>
                    <a:pt x="2" y="19"/>
                  </a:lnTo>
                  <a:lnTo>
                    <a:pt x="9" y="21"/>
                  </a:lnTo>
                  <a:lnTo>
                    <a:pt x="9" y="21"/>
                  </a:lnTo>
                  <a:lnTo>
                    <a:pt x="15" y="19"/>
                  </a:lnTo>
                  <a:lnTo>
                    <a:pt x="17" y="12"/>
                  </a:lnTo>
                  <a:lnTo>
                    <a:pt x="15" y="5"/>
                  </a:lnTo>
                  <a:lnTo>
                    <a:pt x="9" y="0"/>
                  </a:lnTo>
                  <a:close/>
                </a:path>
              </a:pathLst>
            </a:custGeom>
            <a:solidFill>
              <a:srgbClr val="000000"/>
            </a:solidFill>
            <a:ln w="9525">
              <a:noFill/>
              <a:round/>
              <a:headEnd/>
              <a:tailEnd/>
            </a:ln>
          </p:spPr>
          <p:txBody>
            <a:bodyPr/>
            <a:lstStyle/>
            <a:p>
              <a:endParaRPr lang="en-US"/>
            </a:p>
          </p:txBody>
        </p:sp>
        <p:sp>
          <p:nvSpPr>
            <p:cNvPr id="520424" name="Freeform 232"/>
            <p:cNvSpPr>
              <a:spLocks/>
            </p:cNvSpPr>
            <p:nvPr/>
          </p:nvSpPr>
          <p:spPr bwMode="auto">
            <a:xfrm>
              <a:off x="1001" y="2281"/>
              <a:ext cx="16" cy="21"/>
            </a:xfrm>
            <a:custGeom>
              <a:avLst/>
              <a:gdLst/>
              <a:ahLst/>
              <a:cxnLst>
                <a:cxn ang="0">
                  <a:pos x="9" y="0"/>
                </a:cxn>
                <a:cxn ang="0">
                  <a:pos x="2" y="3"/>
                </a:cxn>
                <a:cxn ang="0">
                  <a:pos x="0" y="12"/>
                </a:cxn>
                <a:cxn ang="0">
                  <a:pos x="2" y="19"/>
                </a:cxn>
                <a:cxn ang="0">
                  <a:pos x="9" y="21"/>
                </a:cxn>
                <a:cxn ang="0">
                  <a:pos x="9" y="21"/>
                </a:cxn>
                <a:cxn ang="0">
                  <a:pos x="14" y="19"/>
                </a:cxn>
                <a:cxn ang="0">
                  <a:pos x="16" y="12"/>
                </a:cxn>
                <a:cxn ang="0">
                  <a:pos x="14" y="3"/>
                </a:cxn>
                <a:cxn ang="0">
                  <a:pos x="9" y="0"/>
                </a:cxn>
              </a:cxnLst>
              <a:rect l="0" t="0" r="r" b="b"/>
              <a:pathLst>
                <a:path w="16" h="21">
                  <a:moveTo>
                    <a:pt x="9" y="0"/>
                  </a:moveTo>
                  <a:lnTo>
                    <a:pt x="2" y="3"/>
                  </a:lnTo>
                  <a:lnTo>
                    <a:pt x="0" y="12"/>
                  </a:lnTo>
                  <a:lnTo>
                    <a:pt x="2" y="19"/>
                  </a:lnTo>
                  <a:lnTo>
                    <a:pt x="9" y="21"/>
                  </a:lnTo>
                  <a:lnTo>
                    <a:pt x="9" y="21"/>
                  </a:lnTo>
                  <a:lnTo>
                    <a:pt x="14" y="19"/>
                  </a:lnTo>
                  <a:lnTo>
                    <a:pt x="16" y="12"/>
                  </a:lnTo>
                  <a:lnTo>
                    <a:pt x="14" y="3"/>
                  </a:lnTo>
                  <a:lnTo>
                    <a:pt x="9" y="0"/>
                  </a:lnTo>
                  <a:close/>
                </a:path>
              </a:pathLst>
            </a:custGeom>
            <a:solidFill>
              <a:srgbClr val="000000"/>
            </a:solidFill>
            <a:ln w="9525">
              <a:noFill/>
              <a:round/>
              <a:headEnd/>
              <a:tailEnd/>
            </a:ln>
          </p:spPr>
          <p:txBody>
            <a:bodyPr/>
            <a:lstStyle/>
            <a:p>
              <a:endParaRPr lang="en-US"/>
            </a:p>
          </p:txBody>
        </p:sp>
        <p:sp>
          <p:nvSpPr>
            <p:cNvPr id="520425" name="Freeform 233"/>
            <p:cNvSpPr>
              <a:spLocks/>
            </p:cNvSpPr>
            <p:nvPr/>
          </p:nvSpPr>
          <p:spPr bwMode="auto">
            <a:xfrm>
              <a:off x="1033" y="2281"/>
              <a:ext cx="16" cy="21"/>
            </a:xfrm>
            <a:custGeom>
              <a:avLst/>
              <a:gdLst/>
              <a:ahLst/>
              <a:cxnLst>
                <a:cxn ang="0">
                  <a:pos x="9" y="0"/>
                </a:cxn>
                <a:cxn ang="0">
                  <a:pos x="2" y="3"/>
                </a:cxn>
                <a:cxn ang="0">
                  <a:pos x="0" y="10"/>
                </a:cxn>
                <a:cxn ang="0">
                  <a:pos x="2" y="19"/>
                </a:cxn>
                <a:cxn ang="0">
                  <a:pos x="9" y="21"/>
                </a:cxn>
                <a:cxn ang="0">
                  <a:pos x="9" y="21"/>
                </a:cxn>
                <a:cxn ang="0">
                  <a:pos x="15" y="19"/>
                </a:cxn>
                <a:cxn ang="0">
                  <a:pos x="16" y="10"/>
                </a:cxn>
                <a:cxn ang="0">
                  <a:pos x="15" y="3"/>
                </a:cxn>
                <a:cxn ang="0">
                  <a:pos x="9" y="0"/>
                </a:cxn>
              </a:cxnLst>
              <a:rect l="0" t="0" r="r" b="b"/>
              <a:pathLst>
                <a:path w="16" h="21">
                  <a:moveTo>
                    <a:pt x="9" y="0"/>
                  </a:moveTo>
                  <a:lnTo>
                    <a:pt x="2" y="3"/>
                  </a:lnTo>
                  <a:lnTo>
                    <a:pt x="0" y="10"/>
                  </a:lnTo>
                  <a:lnTo>
                    <a:pt x="2" y="19"/>
                  </a:lnTo>
                  <a:lnTo>
                    <a:pt x="9" y="21"/>
                  </a:lnTo>
                  <a:lnTo>
                    <a:pt x="9" y="21"/>
                  </a:lnTo>
                  <a:lnTo>
                    <a:pt x="15" y="19"/>
                  </a:lnTo>
                  <a:lnTo>
                    <a:pt x="16" y="10"/>
                  </a:lnTo>
                  <a:lnTo>
                    <a:pt x="15" y="3"/>
                  </a:lnTo>
                  <a:lnTo>
                    <a:pt x="9" y="0"/>
                  </a:lnTo>
                  <a:close/>
                </a:path>
              </a:pathLst>
            </a:custGeom>
            <a:solidFill>
              <a:srgbClr val="000000"/>
            </a:solidFill>
            <a:ln w="9525">
              <a:noFill/>
              <a:round/>
              <a:headEnd/>
              <a:tailEnd/>
            </a:ln>
          </p:spPr>
          <p:txBody>
            <a:bodyPr/>
            <a:lstStyle/>
            <a:p>
              <a:endParaRPr lang="en-US"/>
            </a:p>
          </p:txBody>
        </p:sp>
        <p:sp>
          <p:nvSpPr>
            <p:cNvPr id="520426" name="Freeform 234"/>
            <p:cNvSpPr>
              <a:spLocks/>
            </p:cNvSpPr>
            <p:nvPr/>
          </p:nvSpPr>
          <p:spPr bwMode="auto">
            <a:xfrm>
              <a:off x="1066" y="2286"/>
              <a:ext cx="16" cy="21"/>
            </a:xfrm>
            <a:custGeom>
              <a:avLst/>
              <a:gdLst/>
              <a:ahLst/>
              <a:cxnLst>
                <a:cxn ang="0">
                  <a:pos x="7" y="0"/>
                </a:cxn>
                <a:cxn ang="0">
                  <a:pos x="2" y="2"/>
                </a:cxn>
                <a:cxn ang="0">
                  <a:pos x="0" y="9"/>
                </a:cxn>
                <a:cxn ang="0">
                  <a:pos x="2" y="16"/>
                </a:cxn>
                <a:cxn ang="0">
                  <a:pos x="7" y="21"/>
                </a:cxn>
                <a:cxn ang="0">
                  <a:pos x="7" y="21"/>
                </a:cxn>
                <a:cxn ang="0">
                  <a:pos x="14" y="16"/>
                </a:cxn>
                <a:cxn ang="0">
                  <a:pos x="16" y="9"/>
                </a:cxn>
                <a:cxn ang="0">
                  <a:pos x="14" y="2"/>
                </a:cxn>
                <a:cxn ang="0">
                  <a:pos x="7" y="0"/>
                </a:cxn>
              </a:cxnLst>
              <a:rect l="0" t="0" r="r" b="b"/>
              <a:pathLst>
                <a:path w="16" h="21">
                  <a:moveTo>
                    <a:pt x="7" y="0"/>
                  </a:moveTo>
                  <a:lnTo>
                    <a:pt x="2" y="2"/>
                  </a:lnTo>
                  <a:lnTo>
                    <a:pt x="0" y="9"/>
                  </a:lnTo>
                  <a:lnTo>
                    <a:pt x="2" y="16"/>
                  </a:lnTo>
                  <a:lnTo>
                    <a:pt x="7" y="21"/>
                  </a:lnTo>
                  <a:lnTo>
                    <a:pt x="7" y="21"/>
                  </a:lnTo>
                  <a:lnTo>
                    <a:pt x="14" y="16"/>
                  </a:lnTo>
                  <a:lnTo>
                    <a:pt x="16" y="9"/>
                  </a:lnTo>
                  <a:lnTo>
                    <a:pt x="14" y="2"/>
                  </a:lnTo>
                  <a:lnTo>
                    <a:pt x="7" y="0"/>
                  </a:lnTo>
                  <a:close/>
                </a:path>
              </a:pathLst>
            </a:custGeom>
            <a:solidFill>
              <a:srgbClr val="000000"/>
            </a:solidFill>
            <a:ln w="9525">
              <a:noFill/>
              <a:round/>
              <a:headEnd/>
              <a:tailEnd/>
            </a:ln>
          </p:spPr>
          <p:txBody>
            <a:bodyPr/>
            <a:lstStyle/>
            <a:p>
              <a:endParaRPr lang="en-US"/>
            </a:p>
          </p:txBody>
        </p:sp>
        <p:sp>
          <p:nvSpPr>
            <p:cNvPr id="520427" name="Freeform 235"/>
            <p:cNvSpPr>
              <a:spLocks/>
            </p:cNvSpPr>
            <p:nvPr/>
          </p:nvSpPr>
          <p:spPr bwMode="auto">
            <a:xfrm>
              <a:off x="1095" y="2302"/>
              <a:ext cx="16" cy="21"/>
            </a:xfrm>
            <a:custGeom>
              <a:avLst/>
              <a:gdLst/>
              <a:ahLst/>
              <a:cxnLst>
                <a:cxn ang="0">
                  <a:pos x="14" y="3"/>
                </a:cxn>
                <a:cxn ang="0">
                  <a:pos x="9" y="0"/>
                </a:cxn>
                <a:cxn ang="0">
                  <a:pos x="3" y="3"/>
                </a:cxn>
                <a:cxn ang="0">
                  <a:pos x="0" y="9"/>
                </a:cxn>
                <a:cxn ang="0">
                  <a:pos x="3" y="16"/>
                </a:cxn>
                <a:cxn ang="0">
                  <a:pos x="3" y="16"/>
                </a:cxn>
                <a:cxn ang="0">
                  <a:pos x="9" y="21"/>
                </a:cxn>
                <a:cxn ang="0">
                  <a:pos x="14" y="19"/>
                </a:cxn>
                <a:cxn ang="0">
                  <a:pos x="16" y="9"/>
                </a:cxn>
                <a:cxn ang="0">
                  <a:pos x="14" y="3"/>
                </a:cxn>
              </a:cxnLst>
              <a:rect l="0" t="0" r="r" b="b"/>
              <a:pathLst>
                <a:path w="16" h="21">
                  <a:moveTo>
                    <a:pt x="14" y="3"/>
                  </a:moveTo>
                  <a:lnTo>
                    <a:pt x="9" y="0"/>
                  </a:lnTo>
                  <a:lnTo>
                    <a:pt x="3" y="3"/>
                  </a:lnTo>
                  <a:lnTo>
                    <a:pt x="0" y="9"/>
                  </a:lnTo>
                  <a:lnTo>
                    <a:pt x="3" y="16"/>
                  </a:lnTo>
                  <a:lnTo>
                    <a:pt x="3" y="16"/>
                  </a:lnTo>
                  <a:lnTo>
                    <a:pt x="9" y="21"/>
                  </a:lnTo>
                  <a:lnTo>
                    <a:pt x="14" y="19"/>
                  </a:lnTo>
                  <a:lnTo>
                    <a:pt x="16" y="9"/>
                  </a:lnTo>
                  <a:lnTo>
                    <a:pt x="14" y="3"/>
                  </a:lnTo>
                  <a:close/>
                </a:path>
              </a:pathLst>
            </a:custGeom>
            <a:solidFill>
              <a:srgbClr val="000000"/>
            </a:solidFill>
            <a:ln w="9525">
              <a:noFill/>
              <a:round/>
              <a:headEnd/>
              <a:tailEnd/>
            </a:ln>
          </p:spPr>
          <p:txBody>
            <a:bodyPr/>
            <a:lstStyle/>
            <a:p>
              <a:endParaRPr lang="en-US"/>
            </a:p>
          </p:txBody>
        </p:sp>
        <p:sp>
          <p:nvSpPr>
            <p:cNvPr id="520428" name="Freeform 236"/>
            <p:cNvSpPr>
              <a:spLocks/>
            </p:cNvSpPr>
            <p:nvPr/>
          </p:nvSpPr>
          <p:spPr bwMode="auto">
            <a:xfrm>
              <a:off x="1113" y="2335"/>
              <a:ext cx="16" cy="20"/>
            </a:xfrm>
            <a:custGeom>
              <a:avLst/>
              <a:gdLst/>
              <a:ahLst/>
              <a:cxnLst>
                <a:cxn ang="0">
                  <a:pos x="16" y="11"/>
                </a:cxn>
                <a:cxn ang="0">
                  <a:pos x="14" y="4"/>
                </a:cxn>
                <a:cxn ang="0">
                  <a:pos x="9" y="0"/>
                </a:cxn>
                <a:cxn ang="0">
                  <a:pos x="3" y="4"/>
                </a:cxn>
                <a:cxn ang="0">
                  <a:pos x="0" y="11"/>
                </a:cxn>
                <a:cxn ang="0">
                  <a:pos x="0" y="11"/>
                </a:cxn>
                <a:cxn ang="0">
                  <a:pos x="3" y="18"/>
                </a:cxn>
                <a:cxn ang="0">
                  <a:pos x="9" y="20"/>
                </a:cxn>
                <a:cxn ang="0">
                  <a:pos x="14" y="18"/>
                </a:cxn>
                <a:cxn ang="0">
                  <a:pos x="16" y="11"/>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429" name="Freeform 237"/>
            <p:cNvSpPr>
              <a:spLocks/>
            </p:cNvSpPr>
            <p:nvPr/>
          </p:nvSpPr>
          <p:spPr bwMode="auto">
            <a:xfrm>
              <a:off x="1122" y="2376"/>
              <a:ext cx="16" cy="21"/>
            </a:xfrm>
            <a:custGeom>
              <a:avLst/>
              <a:gdLst/>
              <a:ahLst/>
              <a:cxnLst>
                <a:cxn ang="0">
                  <a:pos x="16" y="9"/>
                </a:cxn>
                <a:cxn ang="0">
                  <a:pos x="14" y="2"/>
                </a:cxn>
                <a:cxn ang="0">
                  <a:pos x="9" y="0"/>
                </a:cxn>
                <a:cxn ang="0">
                  <a:pos x="3" y="2"/>
                </a:cxn>
                <a:cxn ang="0">
                  <a:pos x="0" y="9"/>
                </a:cxn>
                <a:cxn ang="0">
                  <a:pos x="0" y="9"/>
                </a:cxn>
                <a:cxn ang="0">
                  <a:pos x="3" y="16"/>
                </a:cxn>
                <a:cxn ang="0">
                  <a:pos x="9" y="21"/>
                </a:cxn>
                <a:cxn ang="0">
                  <a:pos x="14" y="16"/>
                </a:cxn>
                <a:cxn ang="0">
                  <a:pos x="16" y="9"/>
                </a:cxn>
              </a:cxnLst>
              <a:rect l="0" t="0" r="r" b="b"/>
              <a:pathLst>
                <a:path w="16" h="21">
                  <a:moveTo>
                    <a:pt x="16" y="9"/>
                  </a:moveTo>
                  <a:lnTo>
                    <a:pt x="14" y="2"/>
                  </a:lnTo>
                  <a:lnTo>
                    <a:pt x="9" y="0"/>
                  </a:lnTo>
                  <a:lnTo>
                    <a:pt x="3" y="2"/>
                  </a:lnTo>
                  <a:lnTo>
                    <a:pt x="0" y="9"/>
                  </a:lnTo>
                  <a:lnTo>
                    <a:pt x="0" y="9"/>
                  </a:lnTo>
                  <a:lnTo>
                    <a:pt x="3" y="16"/>
                  </a:lnTo>
                  <a:lnTo>
                    <a:pt x="9" y="21"/>
                  </a:lnTo>
                  <a:lnTo>
                    <a:pt x="14" y="16"/>
                  </a:lnTo>
                  <a:lnTo>
                    <a:pt x="16" y="9"/>
                  </a:lnTo>
                  <a:close/>
                </a:path>
              </a:pathLst>
            </a:custGeom>
            <a:solidFill>
              <a:srgbClr val="000000"/>
            </a:solidFill>
            <a:ln w="9525">
              <a:noFill/>
              <a:round/>
              <a:headEnd/>
              <a:tailEnd/>
            </a:ln>
          </p:spPr>
          <p:txBody>
            <a:bodyPr/>
            <a:lstStyle/>
            <a:p>
              <a:endParaRPr lang="en-US"/>
            </a:p>
          </p:txBody>
        </p:sp>
        <p:sp>
          <p:nvSpPr>
            <p:cNvPr id="520430" name="Freeform 238"/>
            <p:cNvSpPr>
              <a:spLocks/>
            </p:cNvSpPr>
            <p:nvPr/>
          </p:nvSpPr>
          <p:spPr bwMode="auto">
            <a:xfrm>
              <a:off x="1127" y="2418"/>
              <a:ext cx="16" cy="21"/>
            </a:xfrm>
            <a:custGeom>
              <a:avLst/>
              <a:gdLst/>
              <a:ahLst/>
              <a:cxnLst>
                <a:cxn ang="0">
                  <a:pos x="16" y="9"/>
                </a:cxn>
                <a:cxn ang="0">
                  <a:pos x="14" y="2"/>
                </a:cxn>
                <a:cxn ang="0">
                  <a:pos x="7" y="0"/>
                </a:cxn>
                <a:cxn ang="0">
                  <a:pos x="2" y="2"/>
                </a:cxn>
                <a:cxn ang="0">
                  <a:pos x="0" y="9"/>
                </a:cxn>
                <a:cxn ang="0">
                  <a:pos x="0" y="9"/>
                </a:cxn>
                <a:cxn ang="0">
                  <a:pos x="2" y="16"/>
                </a:cxn>
                <a:cxn ang="0">
                  <a:pos x="7" y="21"/>
                </a:cxn>
                <a:cxn ang="0">
                  <a:pos x="14" y="16"/>
                </a:cxn>
                <a:cxn ang="0">
                  <a:pos x="16" y="9"/>
                </a:cxn>
              </a:cxnLst>
              <a:rect l="0" t="0" r="r" b="b"/>
              <a:pathLst>
                <a:path w="16" h="21">
                  <a:moveTo>
                    <a:pt x="16" y="9"/>
                  </a:moveTo>
                  <a:lnTo>
                    <a:pt x="14" y="2"/>
                  </a:lnTo>
                  <a:lnTo>
                    <a:pt x="7" y="0"/>
                  </a:lnTo>
                  <a:lnTo>
                    <a:pt x="2" y="2"/>
                  </a:lnTo>
                  <a:lnTo>
                    <a:pt x="0" y="9"/>
                  </a:lnTo>
                  <a:lnTo>
                    <a:pt x="0" y="9"/>
                  </a:lnTo>
                  <a:lnTo>
                    <a:pt x="2" y="16"/>
                  </a:lnTo>
                  <a:lnTo>
                    <a:pt x="7" y="21"/>
                  </a:lnTo>
                  <a:lnTo>
                    <a:pt x="14" y="16"/>
                  </a:lnTo>
                  <a:lnTo>
                    <a:pt x="16" y="9"/>
                  </a:lnTo>
                  <a:close/>
                </a:path>
              </a:pathLst>
            </a:custGeom>
            <a:solidFill>
              <a:srgbClr val="000000"/>
            </a:solidFill>
            <a:ln w="9525">
              <a:noFill/>
              <a:round/>
              <a:headEnd/>
              <a:tailEnd/>
            </a:ln>
          </p:spPr>
          <p:txBody>
            <a:bodyPr/>
            <a:lstStyle/>
            <a:p>
              <a:endParaRPr lang="en-US"/>
            </a:p>
          </p:txBody>
        </p:sp>
        <p:sp>
          <p:nvSpPr>
            <p:cNvPr id="520431" name="Freeform 239"/>
            <p:cNvSpPr>
              <a:spLocks/>
            </p:cNvSpPr>
            <p:nvPr/>
          </p:nvSpPr>
          <p:spPr bwMode="auto">
            <a:xfrm>
              <a:off x="1129" y="2457"/>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20432" name="Freeform 240"/>
            <p:cNvSpPr>
              <a:spLocks/>
            </p:cNvSpPr>
            <p:nvPr/>
          </p:nvSpPr>
          <p:spPr bwMode="auto">
            <a:xfrm>
              <a:off x="1131" y="2499"/>
              <a:ext cx="16" cy="20"/>
            </a:xfrm>
            <a:custGeom>
              <a:avLst/>
              <a:gdLst/>
              <a:ahLst/>
              <a:cxnLst>
                <a:cxn ang="0">
                  <a:pos x="16" y="11"/>
                </a:cxn>
                <a:cxn ang="0">
                  <a:pos x="14" y="4"/>
                </a:cxn>
                <a:cxn ang="0">
                  <a:pos x="9" y="0"/>
                </a:cxn>
                <a:cxn ang="0">
                  <a:pos x="1" y="4"/>
                </a:cxn>
                <a:cxn ang="0">
                  <a:pos x="0" y="11"/>
                </a:cxn>
                <a:cxn ang="0">
                  <a:pos x="0" y="11"/>
                </a:cxn>
                <a:cxn ang="0">
                  <a:pos x="1" y="18"/>
                </a:cxn>
                <a:cxn ang="0">
                  <a:pos x="9" y="20"/>
                </a:cxn>
                <a:cxn ang="0">
                  <a:pos x="14" y="18"/>
                </a:cxn>
                <a:cxn ang="0">
                  <a:pos x="16" y="11"/>
                </a:cxn>
              </a:cxnLst>
              <a:rect l="0" t="0" r="r" b="b"/>
              <a:pathLst>
                <a:path w="16" h="20">
                  <a:moveTo>
                    <a:pt x="16" y="11"/>
                  </a:moveTo>
                  <a:lnTo>
                    <a:pt x="14" y="4"/>
                  </a:lnTo>
                  <a:lnTo>
                    <a:pt x="9" y="0"/>
                  </a:lnTo>
                  <a:lnTo>
                    <a:pt x="1" y="4"/>
                  </a:lnTo>
                  <a:lnTo>
                    <a:pt x="0" y="11"/>
                  </a:lnTo>
                  <a:lnTo>
                    <a:pt x="0" y="11"/>
                  </a:lnTo>
                  <a:lnTo>
                    <a:pt x="1"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433" name="Freeform 241"/>
            <p:cNvSpPr>
              <a:spLocks/>
            </p:cNvSpPr>
            <p:nvPr/>
          </p:nvSpPr>
          <p:spPr bwMode="auto">
            <a:xfrm>
              <a:off x="1131" y="2540"/>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20434" name="Freeform 242"/>
            <p:cNvSpPr>
              <a:spLocks/>
            </p:cNvSpPr>
            <p:nvPr/>
          </p:nvSpPr>
          <p:spPr bwMode="auto">
            <a:xfrm>
              <a:off x="1131" y="2582"/>
              <a:ext cx="16" cy="21"/>
            </a:xfrm>
            <a:custGeom>
              <a:avLst/>
              <a:gdLst/>
              <a:ahLst/>
              <a:cxnLst>
                <a:cxn ang="0">
                  <a:pos x="16" y="11"/>
                </a:cxn>
                <a:cxn ang="0">
                  <a:pos x="14" y="4"/>
                </a:cxn>
                <a:cxn ang="0">
                  <a:pos x="9" y="0"/>
                </a:cxn>
                <a:cxn ang="0">
                  <a:pos x="3" y="4"/>
                </a:cxn>
                <a:cxn ang="0">
                  <a:pos x="0" y="11"/>
                </a:cxn>
                <a:cxn ang="0">
                  <a:pos x="0" y="11"/>
                </a:cxn>
                <a:cxn ang="0">
                  <a:pos x="3" y="18"/>
                </a:cxn>
                <a:cxn ang="0">
                  <a:pos x="9" y="21"/>
                </a:cxn>
                <a:cxn ang="0">
                  <a:pos x="14" y="18"/>
                </a:cxn>
                <a:cxn ang="0">
                  <a:pos x="16" y="11"/>
                </a:cxn>
              </a:cxnLst>
              <a:rect l="0" t="0" r="r" b="b"/>
              <a:pathLst>
                <a:path w="16" h="21">
                  <a:moveTo>
                    <a:pt x="16" y="11"/>
                  </a:moveTo>
                  <a:lnTo>
                    <a:pt x="14" y="4"/>
                  </a:lnTo>
                  <a:lnTo>
                    <a:pt x="9" y="0"/>
                  </a:lnTo>
                  <a:lnTo>
                    <a:pt x="3" y="4"/>
                  </a:lnTo>
                  <a:lnTo>
                    <a:pt x="0" y="11"/>
                  </a:lnTo>
                  <a:lnTo>
                    <a:pt x="0" y="11"/>
                  </a:lnTo>
                  <a:lnTo>
                    <a:pt x="3" y="18"/>
                  </a:lnTo>
                  <a:lnTo>
                    <a:pt x="9" y="21"/>
                  </a:lnTo>
                  <a:lnTo>
                    <a:pt x="14" y="18"/>
                  </a:lnTo>
                  <a:lnTo>
                    <a:pt x="16" y="11"/>
                  </a:lnTo>
                  <a:close/>
                </a:path>
              </a:pathLst>
            </a:custGeom>
            <a:solidFill>
              <a:srgbClr val="000000"/>
            </a:solidFill>
            <a:ln w="9525">
              <a:noFill/>
              <a:round/>
              <a:headEnd/>
              <a:tailEnd/>
            </a:ln>
          </p:spPr>
          <p:txBody>
            <a:bodyPr/>
            <a:lstStyle/>
            <a:p>
              <a:endParaRPr lang="en-US"/>
            </a:p>
          </p:txBody>
        </p:sp>
        <p:sp>
          <p:nvSpPr>
            <p:cNvPr id="520435" name="Freeform 243"/>
            <p:cNvSpPr>
              <a:spLocks/>
            </p:cNvSpPr>
            <p:nvPr/>
          </p:nvSpPr>
          <p:spPr bwMode="auto">
            <a:xfrm>
              <a:off x="1131" y="2623"/>
              <a:ext cx="16" cy="21"/>
            </a:xfrm>
            <a:custGeom>
              <a:avLst/>
              <a:gdLst/>
              <a:ahLst/>
              <a:cxnLst>
                <a:cxn ang="0">
                  <a:pos x="16" y="12"/>
                </a:cxn>
                <a:cxn ang="0">
                  <a:pos x="14" y="5"/>
                </a:cxn>
                <a:cxn ang="0">
                  <a:pos x="7" y="0"/>
                </a:cxn>
                <a:cxn ang="0">
                  <a:pos x="1" y="5"/>
                </a:cxn>
                <a:cxn ang="0">
                  <a:pos x="0" y="12"/>
                </a:cxn>
                <a:cxn ang="0">
                  <a:pos x="0" y="12"/>
                </a:cxn>
                <a:cxn ang="0">
                  <a:pos x="1" y="19"/>
                </a:cxn>
                <a:cxn ang="0">
                  <a:pos x="7" y="21"/>
                </a:cxn>
                <a:cxn ang="0">
                  <a:pos x="14" y="19"/>
                </a:cxn>
                <a:cxn ang="0">
                  <a:pos x="16" y="12"/>
                </a:cxn>
              </a:cxnLst>
              <a:rect l="0" t="0" r="r" b="b"/>
              <a:pathLst>
                <a:path w="16" h="21">
                  <a:moveTo>
                    <a:pt x="16" y="12"/>
                  </a:moveTo>
                  <a:lnTo>
                    <a:pt x="14" y="5"/>
                  </a:lnTo>
                  <a:lnTo>
                    <a:pt x="7" y="0"/>
                  </a:lnTo>
                  <a:lnTo>
                    <a:pt x="1" y="5"/>
                  </a:lnTo>
                  <a:lnTo>
                    <a:pt x="0" y="12"/>
                  </a:lnTo>
                  <a:lnTo>
                    <a:pt x="0" y="12"/>
                  </a:lnTo>
                  <a:lnTo>
                    <a:pt x="1" y="19"/>
                  </a:lnTo>
                  <a:lnTo>
                    <a:pt x="7" y="21"/>
                  </a:lnTo>
                  <a:lnTo>
                    <a:pt x="14" y="19"/>
                  </a:lnTo>
                  <a:lnTo>
                    <a:pt x="16" y="12"/>
                  </a:lnTo>
                  <a:close/>
                </a:path>
              </a:pathLst>
            </a:custGeom>
            <a:solidFill>
              <a:srgbClr val="000000"/>
            </a:solidFill>
            <a:ln w="9525">
              <a:noFill/>
              <a:round/>
              <a:headEnd/>
              <a:tailEnd/>
            </a:ln>
          </p:spPr>
          <p:txBody>
            <a:bodyPr/>
            <a:lstStyle/>
            <a:p>
              <a:endParaRPr lang="en-US"/>
            </a:p>
          </p:txBody>
        </p:sp>
        <p:sp>
          <p:nvSpPr>
            <p:cNvPr id="520436" name="Freeform 244"/>
            <p:cNvSpPr>
              <a:spLocks/>
            </p:cNvSpPr>
            <p:nvPr/>
          </p:nvSpPr>
          <p:spPr bwMode="auto">
            <a:xfrm>
              <a:off x="1131" y="2665"/>
              <a:ext cx="16" cy="21"/>
            </a:xfrm>
            <a:custGeom>
              <a:avLst/>
              <a:gdLst/>
              <a:ahLst/>
              <a:cxnLst>
                <a:cxn ang="0">
                  <a:pos x="16" y="12"/>
                </a:cxn>
                <a:cxn ang="0">
                  <a:pos x="14" y="5"/>
                </a:cxn>
                <a:cxn ang="0">
                  <a:pos x="7" y="0"/>
                </a:cxn>
                <a:cxn ang="0">
                  <a:pos x="1" y="5"/>
                </a:cxn>
                <a:cxn ang="0">
                  <a:pos x="0" y="12"/>
                </a:cxn>
                <a:cxn ang="0">
                  <a:pos x="0" y="12"/>
                </a:cxn>
                <a:cxn ang="0">
                  <a:pos x="1" y="19"/>
                </a:cxn>
                <a:cxn ang="0">
                  <a:pos x="7" y="21"/>
                </a:cxn>
                <a:cxn ang="0">
                  <a:pos x="14" y="19"/>
                </a:cxn>
                <a:cxn ang="0">
                  <a:pos x="16" y="12"/>
                </a:cxn>
              </a:cxnLst>
              <a:rect l="0" t="0" r="r" b="b"/>
              <a:pathLst>
                <a:path w="16" h="21">
                  <a:moveTo>
                    <a:pt x="16" y="12"/>
                  </a:moveTo>
                  <a:lnTo>
                    <a:pt x="14" y="5"/>
                  </a:lnTo>
                  <a:lnTo>
                    <a:pt x="7" y="0"/>
                  </a:lnTo>
                  <a:lnTo>
                    <a:pt x="1" y="5"/>
                  </a:lnTo>
                  <a:lnTo>
                    <a:pt x="0" y="12"/>
                  </a:lnTo>
                  <a:lnTo>
                    <a:pt x="0" y="12"/>
                  </a:lnTo>
                  <a:lnTo>
                    <a:pt x="1" y="19"/>
                  </a:lnTo>
                  <a:lnTo>
                    <a:pt x="7" y="21"/>
                  </a:lnTo>
                  <a:lnTo>
                    <a:pt x="14" y="19"/>
                  </a:lnTo>
                  <a:lnTo>
                    <a:pt x="16" y="12"/>
                  </a:lnTo>
                  <a:close/>
                </a:path>
              </a:pathLst>
            </a:custGeom>
            <a:solidFill>
              <a:srgbClr val="000000"/>
            </a:solidFill>
            <a:ln w="9525">
              <a:noFill/>
              <a:round/>
              <a:headEnd/>
              <a:tailEnd/>
            </a:ln>
          </p:spPr>
          <p:txBody>
            <a:bodyPr/>
            <a:lstStyle/>
            <a:p>
              <a:endParaRPr lang="en-US"/>
            </a:p>
          </p:txBody>
        </p:sp>
        <p:sp>
          <p:nvSpPr>
            <p:cNvPr id="520437" name="Freeform 245"/>
            <p:cNvSpPr>
              <a:spLocks/>
            </p:cNvSpPr>
            <p:nvPr/>
          </p:nvSpPr>
          <p:spPr bwMode="auto">
            <a:xfrm>
              <a:off x="1131" y="2707"/>
              <a:ext cx="16" cy="20"/>
            </a:xfrm>
            <a:custGeom>
              <a:avLst/>
              <a:gdLst/>
              <a:ahLst/>
              <a:cxnLst>
                <a:cxn ang="0">
                  <a:pos x="16" y="11"/>
                </a:cxn>
                <a:cxn ang="0">
                  <a:pos x="14" y="4"/>
                </a:cxn>
                <a:cxn ang="0">
                  <a:pos x="9" y="0"/>
                </a:cxn>
                <a:cxn ang="0">
                  <a:pos x="3" y="4"/>
                </a:cxn>
                <a:cxn ang="0">
                  <a:pos x="0" y="11"/>
                </a:cxn>
                <a:cxn ang="0">
                  <a:pos x="0" y="11"/>
                </a:cxn>
                <a:cxn ang="0">
                  <a:pos x="3" y="18"/>
                </a:cxn>
                <a:cxn ang="0">
                  <a:pos x="9" y="20"/>
                </a:cxn>
                <a:cxn ang="0">
                  <a:pos x="14" y="18"/>
                </a:cxn>
                <a:cxn ang="0">
                  <a:pos x="16" y="11"/>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438" name="Freeform 246"/>
            <p:cNvSpPr>
              <a:spLocks/>
            </p:cNvSpPr>
            <p:nvPr/>
          </p:nvSpPr>
          <p:spPr bwMode="auto">
            <a:xfrm>
              <a:off x="847" y="1932"/>
              <a:ext cx="53" cy="111"/>
            </a:xfrm>
            <a:custGeom>
              <a:avLst/>
              <a:gdLst/>
              <a:ahLst/>
              <a:cxnLst>
                <a:cxn ang="0">
                  <a:pos x="53" y="107"/>
                </a:cxn>
                <a:cxn ang="0">
                  <a:pos x="24" y="0"/>
                </a:cxn>
                <a:cxn ang="0">
                  <a:pos x="0" y="111"/>
                </a:cxn>
                <a:cxn ang="0">
                  <a:pos x="53" y="107"/>
                </a:cxn>
              </a:cxnLst>
              <a:rect l="0" t="0" r="r" b="b"/>
              <a:pathLst>
                <a:path w="53" h="111">
                  <a:moveTo>
                    <a:pt x="53" y="107"/>
                  </a:moveTo>
                  <a:lnTo>
                    <a:pt x="24" y="0"/>
                  </a:lnTo>
                  <a:lnTo>
                    <a:pt x="0" y="111"/>
                  </a:lnTo>
                  <a:lnTo>
                    <a:pt x="53" y="107"/>
                  </a:lnTo>
                  <a:close/>
                </a:path>
              </a:pathLst>
            </a:custGeom>
            <a:solidFill>
              <a:srgbClr val="000000"/>
            </a:solidFill>
            <a:ln w="9525">
              <a:noFill/>
              <a:round/>
              <a:headEnd/>
              <a:tailEnd/>
            </a:ln>
          </p:spPr>
          <p:txBody>
            <a:bodyPr/>
            <a:lstStyle/>
            <a:p>
              <a:endParaRPr lang="en-US"/>
            </a:p>
          </p:txBody>
        </p:sp>
      </p:grpSp>
      <p:sp>
        <p:nvSpPr>
          <p:cNvPr id="520439" name="Rectangle 247"/>
          <p:cNvSpPr>
            <a:spLocks noChangeArrowheads="1"/>
          </p:cNvSpPr>
          <p:nvPr/>
        </p:nvSpPr>
        <p:spPr bwMode="auto">
          <a:xfrm>
            <a:off x="8784167" y="4505325"/>
            <a:ext cx="1468967" cy="388938"/>
          </a:xfrm>
          <a:prstGeom prst="rect">
            <a:avLst/>
          </a:prstGeom>
          <a:noFill/>
          <a:ln w="9525">
            <a:noFill/>
            <a:miter lim="800000"/>
            <a:headEnd/>
            <a:tailEnd/>
          </a:ln>
        </p:spPr>
        <p:txBody>
          <a:bodyPr/>
          <a:lstStyle/>
          <a:p>
            <a:endParaRPr lang="en-US"/>
          </a:p>
        </p:txBody>
      </p:sp>
      <p:sp>
        <p:nvSpPr>
          <p:cNvPr id="520440" name="Rectangle 248"/>
          <p:cNvSpPr>
            <a:spLocks noChangeArrowheads="1"/>
          </p:cNvSpPr>
          <p:nvPr/>
        </p:nvSpPr>
        <p:spPr bwMode="auto">
          <a:xfrm>
            <a:off x="1727201" y="5018088"/>
            <a:ext cx="727763" cy="261610"/>
          </a:xfrm>
          <a:prstGeom prst="rect">
            <a:avLst/>
          </a:prstGeom>
          <a:noFill/>
          <a:ln w="9525">
            <a:noFill/>
            <a:miter lim="800000"/>
            <a:headEnd/>
            <a:tailEnd/>
          </a:ln>
        </p:spPr>
        <p:txBody>
          <a:bodyPr wrap="none" lIns="0" tIns="0" rIns="0" bIns="0">
            <a:spAutoFit/>
          </a:bodyPr>
          <a:lstStyle/>
          <a:p>
            <a:pPr algn="ctr" eaLnBrk="0" hangingPunct="0"/>
            <a:r>
              <a:rPr lang="en-US" sz="1700" b="1">
                <a:solidFill>
                  <a:srgbClr val="000000"/>
                </a:solidFill>
                <a:latin typeface="Arial" charset="0"/>
              </a:rPr>
              <a:t>Clients</a:t>
            </a:r>
            <a:endParaRPr lang="en-US" sz="1800" b="1"/>
          </a:p>
        </p:txBody>
      </p:sp>
      <p:pic>
        <p:nvPicPr>
          <p:cNvPr id="520441" name="Picture 249"/>
          <p:cNvPicPr>
            <a:picLocks noChangeArrowheads="1"/>
          </p:cNvPicPr>
          <p:nvPr/>
        </p:nvPicPr>
        <p:blipFill>
          <a:blip r:embed="rId3"/>
          <a:srcRect/>
          <a:stretch>
            <a:fillRect/>
          </a:stretch>
        </p:blipFill>
        <p:spPr bwMode="auto">
          <a:xfrm>
            <a:off x="7759701" y="3036889"/>
            <a:ext cx="977900" cy="509587"/>
          </a:xfrm>
          <a:prstGeom prst="rect">
            <a:avLst/>
          </a:prstGeom>
          <a:noFill/>
          <a:ln w="9525">
            <a:noFill/>
            <a:miter lim="800000"/>
            <a:headEnd/>
            <a:tailEnd/>
          </a:ln>
          <a:effectLst/>
        </p:spPr>
      </p:pic>
      <p:pic>
        <p:nvPicPr>
          <p:cNvPr id="520442" name="Picture 250"/>
          <p:cNvPicPr>
            <a:picLocks noChangeArrowheads="1"/>
          </p:cNvPicPr>
          <p:nvPr/>
        </p:nvPicPr>
        <p:blipFill>
          <a:blip r:embed="rId3"/>
          <a:srcRect/>
          <a:stretch>
            <a:fillRect/>
          </a:stretch>
        </p:blipFill>
        <p:spPr bwMode="auto">
          <a:xfrm>
            <a:off x="5118101" y="3036889"/>
            <a:ext cx="977900" cy="509587"/>
          </a:xfrm>
          <a:prstGeom prst="rect">
            <a:avLst/>
          </a:prstGeom>
          <a:noFill/>
          <a:ln w="9525">
            <a:noFill/>
            <a:miter lim="800000"/>
            <a:headEnd/>
            <a:tailEnd/>
          </a:ln>
          <a:effectLst/>
        </p:spPr>
      </p:pic>
      <p:pic>
        <p:nvPicPr>
          <p:cNvPr id="520443" name="Picture 251"/>
          <p:cNvPicPr>
            <a:picLocks noChangeArrowheads="1"/>
          </p:cNvPicPr>
          <p:nvPr/>
        </p:nvPicPr>
        <p:blipFill>
          <a:blip r:embed="rId3"/>
          <a:srcRect/>
          <a:stretch>
            <a:fillRect/>
          </a:stretch>
        </p:blipFill>
        <p:spPr bwMode="auto">
          <a:xfrm>
            <a:off x="2573867" y="3036889"/>
            <a:ext cx="977900" cy="509587"/>
          </a:xfrm>
          <a:prstGeom prst="rect">
            <a:avLst/>
          </a:prstGeom>
          <a:noFill/>
          <a:ln w="9525">
            <a:noFill/>
            <a:miter lim="800000"/>
            <a:headEnd/>
            <a:tailEnd/>
          </a:ln>
          <a:effectLst/>
        </p:spPr>
      </p:pic>
      <p:sp>
        <p:nvSpPr>
          <p:cNvPr id="520444" name="Rectangle 252"/>
          <p:cNvSpPr>
            <a:spLocks noChangeArrowheads="1"/>
          </p:cNvSpPr>
          <p:nvPr/>
        </p:nvSpPr>
        <p:spPr bwMode="auto">
          <a:xfrm>
            <a:off x="2878667" y="3341689"/>
            <a:ext cx="213200" cy="200055"/>
          </a:xfrm>
          <a:prstGeom prst="rect">
            <a:avLst/>
          </a:prstGeom>
          <a:noFill/>
          <a:ln w="9525">
            <a:noFill/>
            <a:miter lim="800000"/>
            <a:headEnd/>
            <a:tailEnd/>
          </a:ln>
        </p:spPr>
        <p:txBody>
          <a:bodyPr wrap="none" lIns="0" tIns="0" rIns="0" bIns="0">
            <a:spAutoFit/>
          </a:bodyPr>
          <a:lstStyle/>
          <a:p>
            <a:pPr algn="ctr" eaLnBrk="0" hangingPunct="0"/>
            <a:r>
              <a:rPr lang="en-US" sz="1300" b="1">
                <a:solidFill>
                  <a:schemeClr val="tx2"/>
                </a:solidFill>
                <a:latin typeface="Arial" charset="0"/>
              </a:rPr>
              <a:t>R1</a:t>
            </a:r>
            <a:endParaRPr lang="en-US" sz="1800" b="1">
              <a:solidFill>
                <a:schemeClr val="tx2"/>
              </a:solidFill>
            </a:endParaRPr>
          </a:p>
        </p:txBody>
      </p:sp>
      <p:sp>
        <p:nvSpPr>
          <p:cNvPr id="520445" name="Rectangle 253"/>
          <p:cNvSpPr>
            <a:spLocks noChangeArrowheads="1"/>
          </p:cNvSpPr>
          <p:nvPr/>
        </p:nvSpPr>
        <p:spPr bwMode="auto">
          <a:xfrm>
            <a:off x="5509685" y="3341689"/>
            <a:ext cx="213200" cy="200055"/>
          </a:xfrm>
          <a:prstGeom prst="rect">
            <a:avLst/>
          </a:prstGeom>
          <a:noFill/>
          <a:ln w="9525">
            <a:noFill/>
            <a:miter lim="800000"/>
            <a:headEnd/>
            <a:tailEnd/>
          </a:ln>
        </p:spPr>
        <p:txBody>
          <a:bodyPr wrap="none" lIns="0" tIns="0" rIns="0" bIns="0">
            <a:spAutoFit/>
          </a:bodyPr>
          <a:lstStyle/>
          <a:p>
            <a:pPr algn="ctr" eaLnBrk="0" hangingPunct="0"/>
            <a:r>
              <a:rPr lang="en-US" sz="1300" b="1">
                <a:solidFill>
                  <a:schemeClr val="tx2"/>
                </a:solidFill>
                <a:latin typeface="Arial" charset="0"/>
              </a:rPr>
              <a:t>R2</a:t>
            </a:r>
            <a:endParaRPr lang="en-US" sz="1800" b="1">
              <a:solidFill>
                <a:schemeClr val="tx2"/>
              </a:solidFill>
            </a:endParaRPr>
          </a:p>
        </p:txBody>
      </p:sp>
      <p:sp>
        <p:nvSpPr>
          <p:cNvPr id="520446" name="Rectangle 254"/>
          <p:cNvSpPr>
            <a:spLocks noChangeArrowheads="1"/>
          </p:cNvSpPr>
          <p:nvPr/>
        </p:nvSpPr>
        <p:spPr bwMode="auto">
          <a:xfrm>
            <a:off x="8151285" y="3341689"/>
            <a:ext cx="213200" cy="200055"/>
          </a:xfrm>
          <a:prstGeom prst="rect">
            <a:avLst/>
          </a:prstGeom>
          <a:noFill/>
          <a:ln w="9525">
            <a:noFill/>
            <a:miter lim="800000"/>
            <a:headEnd/>
            <a:tailEnd/>
          </a:ln>
        </p:spPr>
        <p:txBody>
          <a:bodyPr wrap="none" lIns="0" tIns="0" rIns="0" bIns="0">
            <a:spAutoFit/>
          </a:bodyPr>
          <a:lstStyle/>
          <a:p>
            <a:pPr algn="ctr" eaLnBrk="0" hangingPunct="0"/>
            <a:r>
              <a:rPr lang="en-US" sz="1300" b="1">
                <a:solidFill>
                  <a:schemeClr val="tx2"/>
                </a:solidFill>
                <a:latin typeface="Arial" charset="0"/>
              </a:rPr>
              <a:t>R3</a:t>
            </a:r>
            <a:endParaRPr lang="en-US" sz="1800" b="1">
              <a:solidFill>
                <a:schemeClr val="tx2"/>
              </a:solidFill>
            </a:endParaRPr>
          </a:p>
        </p:txBody>
      </p:sp>
      <p:sp>
        <p:nvSpPr>
          <p:cNvPr id="520447" name="Text Box 255"/>
          <p:cNvSpPr txBox="1">
            <a:spLocks noChangeArrowheads="1"/>
          </p:cNvSpPr>
          <p:nvPr/>
        </p:nvSpPr>
        <p:spPr bwMode="auto">
          <a:xfrm>
            <a:off x="914400" y="1298576"/>
            <a:ext cx="10151533" cy="377825"/>
          </a:xfrm>
          <a:prstGeom prst="rect">
            <a:avLst/>
          </a:prstGeom>
          <a:noFill/>
          <a:ln w="9525">
            <a:noFill/>
            <a:miter lim="800000"/>
            <a:headEnd/>
            <a:tailEnd/>
          </a:ln>
          <a:effectLst/>
        </p:spPr>
        <p:txBody>
          <a:bodyPr lIns="73025" tIns="36512" rIns="73025" bIns="36512">
            <a:spAutoFit/>
          </a:bodyPr>
          <a:lstStyle/>
          <a:p>
            <a:pPr algn="ctr" eaLnBrk="0" hangingPunct="0"/>
            <a:r>
              <a:rPr lang="en-US" sz="2000" b="1">
                <a:solidFill>
                  <a:schemeClr val="accent2"/>
                </a:solidFill>
                <a:latin typeface="Arial" charset="0"/>
              </a:rPr>
              <a:t>R1- AVG; R1, R2, R3 all forward traffic</a:t>
            </a:r>
          </a:p>
        </p:txBody>
      </p:sp>
      <p:sp>
        <p:nvSpPr>
          <p:cNvPr id="520448" name="Rectangle 256"/>
          <p:cNvSpPr>
            <a:spLocks noChangeArrowheads="1"/>
          </p:cNvSpPr>
          <p:nvPr/>
        </p:nvSpPr>
        <p:spPr bwMode="auto">
          <a:xfrm>
            <a:off x="9279467" y="4179889"/>
            <a:ext cx="35984" cy="307975"/>
          </a:xfrm>
          <a:prstGeom prst="rect">
            <a:avLst/>
          </a:prstGeom>
          <a:solidFill>
            <a:srgbClr val="000000"/>
          </a:solidFill>
          <a:ln w="9525">
            <a:noFill/>
            <a:miter lim="800000"/>
            <a:headEnd/>
            <a:tailEnd/>
          </a:ln>
        </p:spPr>
        <p:txBody>
          <a:bodyPr/>
          <a:lstStyle/>
          <a:p>
            <a:endParaRPr lang="en-US"/>
          </a:p>
        </p:txBody>
      </p:sp>
      <p:grpSp>
        <p:nvGrpSpPr>
          <p:cNvPr id="520406" name="Group 257"/>
          <p:cNvGrpSpPr>
            <a:grpSpLocks/>
          </p:cNvGrpSpPr>
          <p:nvPr/>
        </p:nvGrpSpPr>
        <p:grpSpPr bwMode="auto">
          <a:xfrm>
            <a:off x="1320800" y="1981202"/>
            <a:ext cx="2743200" cy="935038"/>
            <a:chOff x="624" y="1248"/>
            <a:chExt cx="1296" cy="589"/>
          </a:xfrm>
        </p:grpSpPr>
        <p:sp>
          <p:nvSpPr>
            <p:cNvPr id="520450" name="Text Box 258"/>
            <p:cNvSpPr txBox="1">
              <a:spLocks noChangeArrowheads="1"/>
            </p:cNvSpPr>
            <p:nvPr/>
          </p:nvSpPr>
          <p:spPr bwMode="auto">
            <a:xfrm>
              <a:off x="624" y="1248"/>
              <a:ext cx="976"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10.0.0.254</a:t>
              </a:r>
            </a:p>
            <a:p>
              <a:pPr eaLnBrk="0" hangingPunct="0"/>
              <a:r>
                <a:rPr lang="en-US" sz="1400" b="1">
                  <a:latin typeface="Arial" charset="0"/>
                </a:rPr>
                <a:t>MAC:   0000.0c12.3456</a:t>
              </a:r>
            </a:p>
            <a:p>
              <a:pPr eaLnBrk="0" hangingPunct="0"/>
              <a:r>
                <a:rPr lang="en-US" sz="1400" b="1">
                  <a:latin typeface="Arial" charset="0"/>
                </a:rPr>
                <a:t>vIP:     10.0.0.10</a:t>
              </a:r>
            </a:p>
            <a:p>
              <a:pPr eaLnBrk="0" hangingPunct="0"/>
              <a:r>
                <a:rPr lang="en-US" sz="1400" b="1">
                  <a:latin typeface="Arial" charset="0"/>
                </a:rPr>
                <a:t>vMAC: 0007.b400.0101</a:t>
              </a:r>
            </a:p>
          </p:txBody>
        </p:sp>
        <p:sp>
          <p:nvSpPr>
            <p:cNvPr id="520451" name="Rectangle 259"/>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20414" name="Group 260"/>
          <p:cNvGrpSpPr>
            <a:grpSpLocks/>
          </p:cNvGrpSpPr>
          <p:nvPr/>
        </p:nvGrpSpPr>
        <p:grpSpPr bwMode="auto">
          <a:xfrm>
            <a:off x="4106333" y="1981202"/>
            <a:ext cx="2743200" cy="935038"/>
            <a:chOff x="624" y="1248"/>
            <a:chExt cx="1296" cy="589"/>
          </a:xfrm>
        </p:grpSpPr>
        <p:sp>
          <p:nvSpPr>
            <p:cNvPr id="520453" name="Text Box 261"/>
            <p:cNvSpPr txBox="1">
              <a:spLocks noChangeArrowheads="1"/>
            </p:cNvSpPr>
            <p:nvPr/>
          </p:nvSpPr>
          <p:spPr bwMode="auto">
            <a:xfrm>
              <a:off x="624" y="1248"/>
              <a:ext cx="991"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10.0.0.253</a:t>
              </a:r>
            </a:p>
            <a:p>
              <a:pPr eaLnBrk="0" hangingPunct="0"/>
              <a:r>
                <a:rPr lang="en-US" sz="1400" b="1">
                  <a:latin typeface="Arial" charset="0"/>
                </a:rPr>
                <a:t>MAC:   0000.0C78.9abc</a:t>
              </a:r>
            </a:p>
            <a:p>
              <a:pPr eaLnBrk="0" hangingPunct="0"/>
              <a:r>
                <a:rPr lang="en-US" sz="1400" b="1">
                  <a:latin typeface="Arial" charset="0"/>
                </a:rPr>
                <a:t>vIP:     10.0.0.10</a:t>
              </a:r>
            </a:p>
            <a:p>
              <a:pPr eaLnBrk="0" hangingPunct="0"/>
              <a:r>
                <a:rPr lang="en-US" sz="1400" b="1">
                  <a:latin typeface="Arial" charset="0"/>
                </a:rPr>
                <a:t>vMAC: 0007.b400.0102</a:t>
              </a:r>
            </a:p>
          </p:txBody>
        </p:sp>
        <p:sp>
          <p:nvSpPr>
            <p:cNvPr id="520454" name="Rectangle 262"/>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20449" name="Group 263"/>
          <p:cNvGrpSpPr>
            <a:grpSpLocks/>
          </p:cNvGrpSpPr>
          <p:nvPr/>
        </p:nvGrpSpPr>
        <p:grpSpPr bwMode="auto">
          <a:xfrm>
            <a:off x="6908800" y="1981202"/>
            <a:ext cx="2743200" cy="935038"/>
            <a:chOff x="624" y="1248"/>
            <a:chExt cx="1296" cy="589"/>
          </a:xfrm>
        </p:grpSpPr>
        <p:sp>
          <p:nvSpPr>
            <p:cNvPr id="520456" name="Text Box 264"/>
            <p:cNvSpPr txBox="1">
              <a:spLocks noChangeArrowheads="1"/>
            </p:cNvSpPr>
            <p:nvPr/>
          </p:nvSpPr>
          <p:spPr bwMode="auto">
            <a:xfrm>
              <a:off x="624" y="1248"/>
              <a:ext cx="976"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10.0.0.252</a:t>
              </a:r>
            </a:p>
            <a:p>
              <a:pPr eaLnBrk="0" hangingPunct="0"/>
              <a:r>
                <a:rPr lang="en-US" sz="1400" b="1">
                  <a:latin typeface="Arial" charset="0"/>
                </a:rPr>
                <a:t>MAC:   0000.0cde.f123</a:t>
              </a:r>
            </a:p>
            <a:p>
              <a:pPr eaLnBrk="0" hangingPunct="0"/>
              <a:r>
                <a:rPr lang="en-US" sz="1400" b="1">
                  <a:latin typeface="Arial" charset="0"/>
                </a:rPr>
                <a:t>vIP:     10.0.0.10</a:t>
              </a:r>
            </a:p>
            <a:p>
              <a:pPr eaLnBrk="0" hangingPunct="0"/>
              <a:r>
                <a:rPr lang="en-US" sz="1400" b="1">
                  <a:latin typeface="Arial" charset="0"/>
                </a:rPr>
                <a:t>vMAC: 0007.b400.0103</a:t>
              </a:r>
            </a:p>
          </p:txBody>
        </p:sp>
        <p:sp>
          <p:nvSpPr>
            <p:cNvPr id="520457" name="Rectangle 265"/>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20452" name="Group 266"/>
          <p:cNvGrpSpPr>
            <a:grpSpLocks/>
          </p:cNvGrpSpPr>
          <p:nvPr/>
        </p:nvGrpSpPr>
        <p:grpSpPr bwMode="auto">
          <a:xfrm>
            <a:off x="2032001" y="5638802"/>
            <a:ext cx="2743200" cy="935038"/>
            <a:chOff x="624" y="1248"/>
            <a:chExt cx="1296" cy="589"/>
          </a:xfrm>
        </p:grpSpPr>
        <p:sp>
          <p:nvSpPr>
            <p:cNvPr id="520459" name="Text Box 267"/>
            <p:cNvSpPr txBox="1">
              <a:spLocks noChangeArrowheads="1"/>
            </p:cNvSpPr>
            <p:nvPr/>
          </p:nvSpPr>
          <p:spPr bwMode="auto">
            <a:xfrm>
              <a:off x="624" y="1248"/>
              <a:ext cx="996"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10.0.0.1</a:t>
              </a:r>
            </a:p>
            <a:p>
              <a:pPr eaLnBrk="0" hangingPunct="0"/>
              <a:r>
                <a:rPr lang="en-US" sz="1400" b="1">
                  <a:latin typeface="Arial" charset="0"/>
                </a:rPr>
                <a:t>MAC:   aaaa.aaaa.aa01</a:t>
              </a:r>
            </a:p>
            <a:p>
              <a:pPr eaLnBrk="0" hangingPunct="0"/>
              <a:r>
                <a:rPr lang="en-US" sz="1400" b="1">
                  <a:latin typeface="Arial" charset="0"/>
                </a:rPr>
                <a:t>GW:     10.0.0.10</a:t>
              </a:r>
            </a:p>
            <a:p>
              <a:pPr eaLnBrk="0" hangingPunct="0"/>
              <a:r>
                <a:rPr lang="en-US" sz="1400" b="1">
                  <a:latin typeface="Arial" charset="0"/>
                </a:rPr>
                <a:t>ARP:    0007.B400.0101</a:t>
              </a:r>
            </a:p>
          </p:txBody>
        </p:sp>
        <p:sp>
          <p:nvSpPr>
            <p:cNvPr id="520460" name="Rectangle 268"/>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20455" name="Group 269"/>
          <p:cNvGrpSpPr>
            <a:grpSpLocks/>
          </p:cNvGrpSpPr>
          <p:nvPr/>
        </p:nvGrpSpPr>
        <p:grpSpPr bwMode="auto">
          <a:xfrm>
            <a:off x="4817534" y="5638802"/>
            <a:ext cx="2743200" cy="935038"/>
            <a:chOff x="624" y="1248"/>
            <a:chExt cx="1296" cy="589"/>
          </a:xfrm>
        </p:grpSpPr>
        <p:sp>
          <p:nvSpPr>
            <p:cNvPr id="520462" name="Text Box 270"/>
            <p:cNvSpPr txBox="1">
              <a:spLocks noChangeArrowheads="1"/>
            </p:cNvSpPr>
            <p:nvPr/>
          </p:nvSpPr>
          <p:spPr bwMode="auto">
            <a:xfrm>
              <a:off x="624" y="1248"/>
              <a:ext cx="996"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10.0.0.2</a:t>
              </a:r>
            </a:p>
            <a:p>
              <a:pPr eaLnBrk="0" hangingPunct="0"/>
              <a:r>
                <a:rPr lang="en-US" sz="1400" b="1">
                  <a:latin typeface="Arial" charset="0"/>
                </a:rPr>
                <a:t>MAC:   aaaa.aaaa.aa02</a:t>
              </a:r>
            </a:p>
            <a:p>
              <a:pPr eaLnBrk="0" hangingPunct="0"/>
              <a:r>
                <a:rPr lang="en-US" sz="1400" b="1">
                  <a:latin typeface="Arial" charset="0"/>
                </a:rPr>
                <a:t>GW:     10.0.0.10</a:t>
              </a:r>
            </a:p>
            <a:p>
              <a:pPr eaLnBrk="0" hangingPunct="0"/>
              <a:r>
                <a:rPr lang="en-US" sz="1400" b="1">
                  <a:latin typeface="Arial" charset="0"/>
                </a:rPr>
                <a:t>ARP:    0007.B400.0102</a:t>
              </a:r>
            </a:p>
          </p:txBody>
        </p:sp>
        <p:sp>
          <p:nvSpPr>
            <p:cNvPr id="520463" name="Rectangle 271"/>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20458" name="Group 272"/>
          <p:cNvGrpSpPr>
            <a:grpSpLocks/>
          </p:cNvGrpSpPr>
          <p:nvPr/>
        </p:nvGrpSpPr>
        <p:grpSpPr bwMode="auto">
          <a:xfrm>
            <a:off x="7620001" y="5638802"/>
            <a:ext cx="2743200" cy="935038"/>
            <a:chOff x="624" y="1248"/>
            <a:chExt cx="1296" cy="589"/>
          </a:xfrm>
        </p:grpSpPr>
        <p:sp>
          <p:nvSpPr>
            <p:cNvPr id="520465" name="Text Box 273"/>
            <p:cNvSpPr txBox="1">
              <a:spLocks noChangeArrowheads="1"/>
            </p:cNvSpPr>
            <p:nvPr/>
          </p:nvSpPr>
          <p:spPr bwMode="auto">
            <a:xfrm>
              <a:off x="624" y="1248"/>
              <a:ext cx="996"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10.0.0.3</a:t>
              </a:r>
            </a:p>
            <a:p>
              <a:pPr eaLnBrk="0" hangingPunct="0"/>
              <a:r>
                <a:rPr lang="en-US" sz="1400" b="1">
                  <a:latin typeface="Arial" charset="0"/>
                </a:rPr>
                <a:t>MAC:   aaaa.aaaa.aa03</a:t>
              </a:r>
            </a:p>
            <a:p>
              <a:pPr eaLnBrk="0" hangingPunct="0"/>
              <a:r>
                <a:rPr lang="en-US" sz="1400" b="1">
                  <a:latin typeface="Arial" charset="0"/>
                </a:rPr>
                <a:t>GW:     10.0.0.10</a:t>
              </a:r>
            </a:p>
            <a:p>
              <a:pPr eaLnBrk="0" hangingPunct="0"/>
              <a:r>
                <a:rPr lang="en-US" sz="1400" b="1">
                  <a:latin typeface="Arial" charset="0"/>
                </a:rPr>
                <a:t>ARP:    0007.B400.0103</a:t>
              </a:r>
            </a:p>
          </p:txBody>
        </p:sp>
        <p:sp>
          <p:nvSpPr>
            <p:cNvPr id="520466" name="Rectangle 274"/>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20461" name="Group 275"/>
          <p:cNvGrpSpPr>
            <a:grpSpLocks/>
          </p:cNvGrpSpPr>
          <p:nvPr/>
        </p:nvGrpSpPr>
        <p:grpSpPr bwMode="auto">
          <a:xfrm>
            <a:off x="5765800" y="3581401"/>
            <a:ext cx="635000" cy="1262063"/>
            <a:chOff x="847" y="1932"/>
            <a:chExt cx="300" cy="795"/>
          </a:xfrm>
        </p:grpSpPr>
        <p:sp>
          <p:nvSpPr>
            <p:cNvPr id="520468" name="Freeform 276"/>
            <p:cNvSpPr>
              <a:spLocks/>
            </p:cNvSpPr>
            <p:nvPr/>
          </p:nvSpPr>
          <p:spPr bwMode="auto">
            <a:xfrm>
              <a:off x="866" y="2027"/>
              <a:ext cx="16" cy="19"/>
            </a:xfrm>
            <a:custGeom>
              <a:avLst/>
              <a:gdLst/>
              <a:ahLst/>
              <a:cxnLst>
                <a:cxn ang="0">
                  <a:pos x="16" y="9"/>
                </a:cxn>
                <a:cxn ang="0">
                  <a:pos x="12" y="3"/>
                </a:cxn>
                <a:cxn ang="0">
                  <a:pos x="7" y="0"/>
                </a:cxn>
                <a:cxn ang="0">
                  <a:pos x="1" y="3"/>
                </a:cxn>
                <a:cxn ang="0">
                  <a:pos x="0" y="9"/>
                </a:cxn>
                <a:cxn ang="0">
                  <a:pos x="0" y="9"/>
                </a:cxn>
                <a:cxn ang="0">
                  <a:pos x="1" y="16"/>
                </a:cxn>
                <a:cxn ang="0">
                  <a:pos x="7" y="19"/>
                </a:cxn>
                <a:cxn ang="0">
                  <a:pos x="12" y="16"/>
                </a:cxn>
                <a:cxn ang="0">
                  <a:pos x="16" y="9"/>
                </a:cxn>
              </a:cxnLst>
              <a:rect l="0" t="0" r="r" b="b"/>
              <a:pathLst>
                <a:path w="16" h="19">
                  <a:moveTo>
                    <a:pt x="16" y="9"/>
                  </a:moveTo>
                  <a:lnTo>
                    <a:pt x="12" y="3"/>
                  </a:lnTo>
                  <a:lnTo>
                    <a:pt x="7" y="0"/>
                  </a:lnTo>
                  <a:lnTo>
                    <a:pt x="1" y="3"/>
                  </a:lnTo>
                  <a:lnTo>
                    <a:pt x="0" y="9"/>
                  </a:lnTo>
                  <a:lnTo>
                    <a:pt x="0" y="9"/>
                  </a:lnTo>
                  <a:lnTo>
                    <a:pt x="1" y="16"/>
                  </a:lnTo>
                  <a:lnTo>
                    <a:pt x="7" y="19"/>
                  </a:lnTo>
                  <a:lnTo>
                    <a:pt x="12" y="16"/>
                  </a:lnTo>
                  <a:lnTo>
                    <a:pt x="16" y="9"/>
                  </a:lnTo>
                  <a:close/>
                </a:path>
              </a:pathLst>
            </a:custGeom>
            <a:solidFill>
              <a:srgbClr val="000000"/>
            </a:solidFill>
            <a:ln w="9525">
              <a:noFill/>
              <a:round/>
              <a:headEnd/>
              <a:tailEnd/>
            </a:ln>
          </p:spPr>
          <p:txBody>
            <a:bodyPr/>
            <a:lstStyle/>
            <a:p>
              <a:endParaRPr lang="en-US"/>
            </a:p>
          </p:txBody>
        </p:sp>
        <p:sp>
          <p:nvSpPr>
            <p:cNvPr id="520469" name="Freeform 277"/>
            <p:cNvSpPr>
              <a:spLocks/>
            </p:cNvSpPr>
            <p:nvPr/>
          </p:nvSpPr>
          <p:spPr bwMode="auto">
            <a:xfrm>
              <a:off x="866" y="2066"/>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20470" name="Freeform 278"/>
            <p:cNvSpPr>
              <a:spLocks/>
            </p:cNvSpPr>
            <p:nvPr/>
          </p:nvSpPr>
          <p:spPr bwMode="auto">
            <a:xfrm>
              <a:off x="867" y="2108"/>
              <a:ext cx="17" cy="21"/>
            </a:xfrm>
            <a:custGeom>
              <a:avLst/>
              <a:gdLst/>
              <a:ahLst/>
              <a:cxnLst>
                <a:cxn ang="0">
                  <a:pos x="17" y="12"/>
                </a:cxn>
                <a:cxn ang="0">
                  <a:pos x="15" y="5"/>
                </a:cxn>
                <a:cxn ang="0">
                  <a:pos x="9" y="0"/>
                </a:cxn>
                <a:cxn ang="0">
                  <a:pos x="4" y="5"/>
                </a:cxn>
                <a:cxn ang="0">
                  <a:pos x="0" y="12"/>
                </a:cxn>
                <a:cxn ang="0">
                  <a:pos x="0" y="12"/>
                </a:cxn>
                <a:cxn ang="0">
                  <a:pos x="4" y="19"/>
                </a:cxn>
                <a:cxn ang="0">
                  <a:pos x="9" y="21"/>
                </a:cxn>
                <a:cxn ang="0">
                  <a:pos x="15" y="19"/>
                </a:cxn>
                <a:cxn ang="0">
                  <a:pos x="17" y="12"/>
                </a:cxn>
              </a:cxnLst>
              <a:rect l="0" t="0" r="r" b="b"/>
              <a:pathLst>
                <a:path w="17" h="21">
                  <a:moveTo>
                    <a:pt x="17" y="12"/>
                  </a:moveTo>
                  <a:lnTo>
                    <a:pt x="15" y="5"/>
                  </a:lnTo>
                  <a:lnTo>
                    <a:pt x="9" y="0"/>
                  </a:lnTo>
                  <a:lnTo>
                    <a:pt x="4" y="5"/>
                  </a:lnTo>
                  <a:lnTo>
                    <a:pt x="0" y="12"/>
                  </a:lnTo>
                  <a:lnTo>
                    <a:pt x="0" y="12"/>
                  </a:lnTo>
                  <a:lnTo>
                    <a:pt x="4" y="19"/>
                  </a:lnTo>
                  <a:lnTo>
                    <a:pt x="9" y="21"/>
                  </a:lnTo>
                  <a:lnTo>
                    <a:pt x="15" y="19"/>
                  </a:lnTo>
                  <a:lnTo>
                    <a:pt x="17" y="12"/>
                  </a:lnTo>
                  <a:close/>
                </a:path>
              </a:pathLst>
            </a:custGeom>
            <a:solidFill>
              <a:srgbClr val="000000"/>
            </a:solidFill>
            <a:ln w="9525">
              <a:noFill/>
              <a:round/>
              <a:headEnd/>
              <a:tailEnd/>
            </a:ln>
          </p:spPr>
          <p:txBody>
            <a:bodyPr/>
            <a:lstStyle/>
            <a:p>
              <a:endParaRPr lang="en-US"/>
            </a:p>
          </p:txBody>
        </p:sp>
        <p:sp>
          <p:nvSpPr>
            <p:cNvPr id="520471" name="Freeform 279"/>
            <p:cNvSpPr>
              <a:spLocks/>
            </p:cNvSpPr>
            <p:nvPr/>
          </p:nvSpPr>
          <p:spPr bwMode="auto">
            <a:xfrm>
              <a:off x="871" y="2150"/>
              <a:ext cx="16" cy="20"/>
            </a:xfrm>
            <a:custGeom>
              <a:avLst/>
              <a:gdLst/>
              <a:ahLst/>
              <a:cxnLst>
                <a:cxn ang="0">
                  <a:pos x="16" y="11"/>
                </a:cxn>
                <a:cxn ang="0">
                  <a:pos x="14" y="4"/>
                </a:cxn>
                <a:cxn ang="0">
                  <a:pos x="9" y="0"/>
                </a:cxn>
                <a:cxn ang="0">
                  <a:pos x="2" y="4"/>
                </a:cxn>
                <a:cxn ang="0">
                  <a:pos x="0" y="11"/>
                </a:cxn>
                <a:cxn ang="0">
                  <a:pos x="0" y="11"/>
                </a:cxn>
                <a:cxn ang="0">
                  <a:pos x="2" y="18"/>
                </a:cxn>
                <a:cxn ang="0">
                  <a:pos x="9" y="20"/>
                </a:cxn>
                <a:cxn ang="0">
                  <a:pos x="14" y="18"/>
                </a:cxn>
                <a:cxn ang="0">
                  <a:pos x="16" y="11"/>
                </a:cxn>
              </a:cxnLst>
              <a:rect l="0" t="0" r="r" b="b"/>
              <a:pathLst>
                <a:path w="16" h="20">
                  <a:moveTo>
                    <a:pt x="16" y="11"/>
                  </a:moveTo>
                  <a:lnTo>
                    <a:pt x="14" y="4"/>
                  </a:lnTo>
                  <a:lnTo>
                    <a:pt x="9" y="0"/>
                  </a:lnTo>
                  <a:lnTo>
                    <a:pt x="2" y="4"/>
                  </a:lnTo>
                  <a:lnTo>
                    <a:pt x="0" y="11"/>
                  </a:lnTo>
                  <a:lnTo>
                    <a:pt x="0" y="11"/>
                  </a:lnTo>
                  <a:lnTo>
                    <a:pt x="2"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472" name="Freeform 280"/>
            <p:cNvSpPr>
              <a:spLocks/>
            </p:cNvSpPr>
            <p:nvPr/>
          </p:nvSpPr>
          <p:spPr bwMode="auto">
            <a:xfrm>
              <a:off x="876" y="2191"/>
              <a:ext cx="17" cy="21"/>
            </a:xfrm>
            <a:custGeom>
              <a:avLst/>
              <a:gdLst/>
              <a:ahLst/>
              <a:cxnLst>
                <a:cxn ang="0">
                  <a:pos x="17" y="12"/>
                </a:cxn>
                <a:cxn ang="0">
                  <a:pos x="15" y="3"/>
                </a:cxn>
                <a:cxn ang="0">
                  <a:pos x="9" y="0"/>
                </a:cxn>
                <a:cxn ang="0">
                  <a:pos x="4" y="3"/>
                </a:cxn>
                <a:cxn ang="0">
                  <a:pos x="0" y="12"/>
                </a:cxn>
                <a:cxn ang="0">
                  <a:pos x="0" y="12"/>
                </a:cxn>
                <a:cxn ang="0">
                  <a:pos x="4" y="19"/>
                </a:cxn>
                <a:cxn ang="0">
                  <a:pos x="9" y="21"/>
                </a:cxn>
                <a:cxn ang="0">
                  <a:pos x="15" y="19"/>
                </a:cxn>
                <a:cxn ang="0">
                  <a:pos x="17" y="12"/>
                </a:cxn>
              </a:cxnLst>
              <a:rect l="0" t="0" r="r" b="b"/>
              <a:pathLst>
                <a:path w="17" h="21">
                  <a:moveTo>
                    <a:pt x="17" y="12"/>
                  </a:moveTo>
                  <a:lnTo>
                    <a:pt x="15" y="3"/>
                  </a:lnTo>
                  <a:lnTo>
                    <a:pt x="9" y="0"/>
                  </a:lnTo>
                  <a:lnTo>
                    <a:pt x="4" y="3"/>
                  </a:lnTo>
                  <a:lnTo>
                    <a:pt x="0" y="12"/>
                  </a:lnTo>
                  <a:lnTo>
                    <a:pt x="0" y="12"/>
                  </a:lnTo>
                  <a:lnTo>
                    <a:pt x="4" y="19"/>
                  </a:lnTo>
                  <a:lnTo>
                    <a:pt x="9" y="21"/>
                  </a:lnTo>
                  <a:lnTo>
                    <a:pt x="15" y="19"/>
                  </a:lnTo>
                  <a:lnTo>
                    <a:pt x="17" y="12"/>
                  </a:lnTo>
                  <a:close/>
                </a:path>
              </a:pathLst>
            </a:custGeom>
            <a:solidFill>
              <a:srgbClr val="000000"/>
            </a:solidFill>
            <a:ln w="9525">
              <a:noFill/>
              <a:round/>
              <a:headEnd/>
              <a:tailEnd/>
            </a:ln>
          </p:spPr>
          <p:txBody>
            <a:bodyPr/>
            <a:lstStyle/>
            <a:p>
              <a:endParaRPr lang="en-US"/>
            </a:p>
          </p:txBody>
        </p:sp>
        <p:sp>
          <p:nvSpPr>
            <p:cNvPr id="520473" name="Freeform 281"/>
            <p:cNvSpPr>
              <a:spLocks/>
            </p:cNvSpPr>
            <p:nvPr/>
          </p:nvSpPr>
          <p:spPr bwMode="auto">
            <a:xfrm>
              <a:off x="887" y="2231"/>
              <a:ext cx="16" cy="20"/>
            </a:xfrm>
            <a:custGeom>
              <a:avLst/>
              <a:gdLst/>
              <a:ahLst/>
              <a:cxnLst>
                <a:cxn ang="0">
                  <a:pos x="16" y="11"/>
                </a:cxn>
                <a:cxn ang="0">
                  <a:pos x="15" y="2"/>
                </a:cxn>
                <a:cxn ang="0">
                  <a:pos x="7" y="0"/>
                </a:cxn>
                <a:cxn ang="0">
                  <a:pos x="2" y="2"/>
                </a:cxn>
                <a:cxn ang="0">
                  <a:pos x="0" y="11"/>
                </a:cxn>
                <a:cxn ang="0">
                  <a:pos x="0" y="11"/>
                </a:cxn>
                <a:cxn ang="0">
                  <a:pos x="2" y="18"/>
                </a:cxn>
                <a:cxn ang="0">
                  <a:pos x="7" y="20"/>
                </a:cxn>
                <a:cxn ang="0">
                  <a:pos x="15" y="18"/>
                </a:cxn>
                <a:cxn ang="0">
                  <a:pos x="16" y="11"/>
                </a:cxn>
              </a:cxnLst>
              <a:rect l="0" t="0" r="r" b="b"/>
              <a:pathLst>
                <a:path w="16" h="20">
                  <a:moveTo>
                    <a:pt x="16" y="11"/>
                  </a:moveTo>
                  <a:lnTo>
                    <a:pt x="15" y="2"/>
                  </a:lnTo>
                  <a:lnTo>
                    <a:pt x="7" y="0"/>
                  </a:lnTo>
                  <a:lnTo>
                    <a:pt x="2" y="2"/>
                  </a:lnTo>
                  <a:lnTo>
                    <a:pt x="0" y="11"/>
                  </a:lnTo>
                  <a:lnTo>
                    <a:pt x="0" y="11"/>
                  </a:lnTo>
                  <a:lnTo>
                    <a:pt x="2" y="18"/>
                  </a:lnTo>
                  <a:lnTo>
                    <a:pt x="7" y="20"/>
                  </a:lnTo>
                  <a:lnTo>
                    <a:pt x="15" y="18"/>
                  </a:lnTo>
                  <a:lnTo>
                    <a:pt x="16" y="11"/>
                  </a:lnTo>
                  <a:close/>
                </a:path>
              </a:pathLst>
            </a:custGeom>
            <a:solidFill>
              <a:srgbClr val="000000"/>
            </a:solidFill>
            <a:ln w="9525">
              <a:noFill/>
              <a:round/>
              <a:headEnd/>
              <a:tailEnd/>
            </a:ln>
          </p:spPr>
          <p:txBody>
            <a:bodyPr/>
            <a:lstStyle/>
            <a:p>
              <a:endParaRPr lang="en-US"/>
            </a:p>
          </p:txBody>
        </p:sp>
        <p:sp>
          <p:nvSpPr>
            <p:cNvPr id="520474" name="Freeform 282"/>
            <p:cNvSpPr>
              <a:spLocks/>
            </p:cNvSpPr>
            <p:nvPr/>
          </p:nvSpPr>
          <p:spPr bwMode="auto">
            <a:xfrm>
              <a:off x="907" y="2263"/>
              <a:ext cx="16" cy="21"/>
            </a:xfrm>
            <a:custGeom>
              <a:avLst/>
              <a:gdLst/>
              <a:ahLst/>
              <a:cxnLst>
                <a:cxn ang="0">
                  <a:pos x="13" y="5"/>
                </a:cxn>
                <a:cxn ang="0">
                  <a:pos x="7" y="0"/>
                </a:cxn>
                <a:cxn ang="0">
                  <a:pos x="2" y="5"/>
                </a:cxn>
                <a:cxn ang="0">
                  <a:pos x="0" y="11"/>
                </a:cxn>
                <a:cxn ang="0">
                  <a:pos x="2" y="18"/>
                </a:cxn>
                <a:cxn ang="0">
                  <a:pos x="2" y="18"/>
                </a:cxn>
                <a:cxn ang="0">
                  <a:pos x="7" y="21"/>
                </a:cxn>
                <a:cxn ang="0">
                  <a:pos x="13" y="18"/>
                </a:cxn>
                <a:cxn ang="0">
                  <a:pos x="16" y="11"/>
                </a:cxn>
                <a:cxn ang="0">
                  <a:pos x="13" y="5"/>
                </a:cxn>
              </a:cxnLst>
              <a:rect l="0" t="0" r="r" b="b"/>
              <a:pathLst>
                <a:path w="16" h="21">
                  <a:moveTo>
                    <a:pt x="13" y="5"/>
                  </a:moveTo>
                  <a:lnTo>
                    <a:pt x="7" y="0"/>
                  </a:lnTo>
                  <a:lnTo>
                    <a:pt x="2" y="5"/>
                  </a:lnTo>
                  <a:lnTo>
                    <a:pt x="0" y="11"/>
                  </a:lnTo>
                  <a:lnTo>
                    <a:pt x="2" y="18"/>
                  </a:lnTo>
                  <a:lnTo>
                    <a:pt x="2" y="18"/>
                  </a:lnTo>
                  <a:lnTo>
                    <a:pt x="7" y="21"/>
                  </a:lnTo>
                  <a:lnTo>
                    <a:pt x="13" y="18"/>
                  </a:lnTo>
                  <a:lnTo>
                    <a:pt x="16" y="11"/>
                  </a:lnTo>
                  <a:lnTo>
                    <a:pt x="13" y="5"/>
                  </a:lnTo>
                  <a:close/>
                </a:path>
              </a:pathLst>
            </a:custGeom>
            <a:solidFill>
              <a:srgbClr val="000000"/>
            </a:solidFill>
            <a:ln w="9525">
              <a:noFill/>
              <a:round/>
              <a:headEnd/>
              <a:tailEnd/>
            </a:ln>
          </p:spPr>
          <p:txBody>
            <a:bodyPr/>
            <a:lstStyle/>
            <a:p>
              <a:endParaRPr lang="en-US"/>
            </a:p>
          </p:txBody>
        </p:sp>
        <p:sp>
          <p:nvSpPr>
            <p:cNvPr id="520475" name="Freeform 283"/>
            <p:cNvSpPr>
              <a:spLocks/>
            </p:cNvSpPr>
            <p:nvPr/>
          </p:nvSpPr>
          <p:spPr bwMode="auto">
            <a:xfrm>
              <a:off x="936" y="2279"/>
              <a:ext cx="16" cy="21"/>
            </a:xfrm>
            <a:custGeom>
              <a:avLst/>
              <a:gdLst/>
              <a:ahLst/>
              <a:cxnLst>
                <a:cxn ang="0">
                  <a:pos x="9" y="0"/>
                </a:cxn>
                <a:cxn ang="0">
                  <a:pos x="2" y="2"/>
                </a:cxn>
                <a:cxn ang="0">
                  <a:pos x="0" y="9"/>
                </a:cxn>
                <a:cxn ang="0">
                  <a:pos x="2" y="19"/>
                </a:cxn>
                <a:cxn ang="0">
                  <a:pos x="9" y="21"/>
                </a:cxn>
                <a:cxn ang="0">
                  <a:pos x="9" y="21"/>
                </a:cxn>
                <a:cxn ang="0">
                  <a:pos x="14" y="19"/>
                </a:cxn>
                <a:cxn ang="0">
                  <a:pos x="16" y="9"/>
                </a:cxn>
                <a:cxn ang="0">
                  <a:pos x="14" y="2"/>
                </a:cxn>
                <a:cxn ang="0">
                  <a:pos x="9" y="0"/>
                </a:cxn>
              </a:cxnLst>
              <a:rect l="0" t="0" r="r" b="b"/>
              <a:pathLst>
                <a:path w="16" h="21">
                  <a:moveTo>
                    <a:pt x="9" y="0"/>
                  </a:moveTo>
                  <a:lnTo>
                    <a:pt x="2" y="2"/>
                  </a:lnTo>
                  <a:lnTo>
                    <a:pt x="0" y="9"/>
                  </a:lnTo>
                  <a:lnTo>
                    <a:pt x="2" y="19"/>
                  </a:lnTo>
                  <a:lnTo>
                    <a:pt x="9" y="21"/>
                  </a:lnTo>
                  <a:lnTo>
                    <a:pt x="9" y="21"/>
                  </a:lnTo>
                  <a:lnTo>
                    <a:pt x="14" y="19"/>
                  </a:lnTo>
                  <a:lnTo>
                    <a:pt x="16" y="9"/>
                  </a:lnTo>
                  <a:lnTo>
                    <a:pt x="14" y="2"/>
                  </a:lnTo>
                  <a:lnTo>
                    <a:pt x="9" y="0"/>
                  </a:lnTo>
                  <a:close/>
                </a:path>
              </a:pathLst>
            </a:custGeom>
            <a:solidFill>
              <a:srgbClr val="000000"/>
            </a:solidFill>
            <a:ln w="9525">
              <a:noFill/>
              <a:round/>
              <a:headEnd/>
              <a:tailEnd/>
            </a:ln>
          </p:spPr>
          <p:txBody>
            <a:bodyPr/>
            <a:lstStyle/>
            <a:p>
              <a:endParaRPr lang="en-US"/>
            </a:p>
          </p:txBody>
        </p:sp>
        <p:sp>
          <p:nvSpPr>
            <p:cNvPr id="520476" name="Freeform 284"/>
            <p:cNvSpPr>
              <a:spLocks/>
            </p:cNvSpPr>
            <p:nvPr/>
          </p:nvSpPr>
          <p:spPr bwMode="auto">
            <a:xfrm>
              <a:off x="968" y="2281"/>
              <a:ext cx="17" cy="21"/>
            </a:xfrm>
            <a:custGeom>
              <a:avLst/>
              <a:gdLst/>
              <a:ahLst/>
              <a:cxnLst>
                <a:cxn ang="0">
                  <a:pos x="9" y="0"/>
                </a:cxn>
                <a:cxn ang="0">
                  <a:pos x="2" y="5"/>
                </a:cxn>
                <a:cxn ang="0">
                  <a:pos x="0" y="12"/>
                </a:cxn>
                <a:cxn ang="0">
                  <a:pos x="2" y="19"/>
                </a:cxn>
                <a:cxn ang="0">
                  <a:pos x="9" y="21"/>
                </a:cxn>
                <a:cxn ang="0">
                  <a:pos x="9" y="21"/>
                </a:cxn>
                <a:cxn ang="0">
                  <a:pos x="15" y="19"/>
                </a:cxn>
                <a:cxn ang="0">
                  <a:pos x="17" y="12"/>
                </a:cxn>
                <a:cxn ang="0">
                  <a:pos x="15" y="5"/>
                </a:cxn>
                <a:cxn ang="0">
                  <a:pos x="9" y="0"/>
                </a:cxn>
              </a:cxnLst>
              <a:rect l="0" t="0" r="r" b="b"/>
              <a:pathLst>
                <a:path w="17" h="21">
                  <a:moveTo>
                    <a:pt x="9" y="0"/>
                  </a:moveTo>
                  <a:lnTo>
                    <a:pt x="2" y="5"/>
                  </a:lnTo>
                  <a:lnTo>
                    <a:pt x="0" y="12"/>
                  </a:lnTo>
                  <a:lnTo>
                    <a:pt x="2" y="19"/>
                  </a:lnTo>
                  <a:lnTo>
                    <a:pt x="9" y="21"/>
                  </a:lnTo>
                  <a:lnTo>
                    <a:pt x="9" y="21"/>
                  </a:lnTo>
                  <a:lnTo>
                    <a:pt x="15" y="19"/>
                  </a:lnTo>
                  <a:lnTo>
                    <a:pt x="17" y="12"/>
                  </a:lnTo>
                  <a:lnTo>
                    <a:pt x="15" y="5"/>
                  </a:lnTo>
                  <a:lnTo>
                    <a:pt x="9" y="0"/>
                  </a:lnTo>
                  <a:close/>
                </a:path>
              </a:pathLst>
            </a:custGeom>
            <a:solidFill>
              <a:srgbClr val="000000"/>
            </a:solidFill>
            <a:ln w="9525">
              <a:noFill/>
              <a:round/>
              <a:headEnd/>
              <a:tailEnd/>
            </a:ln>
          </p:spPr>
          <p:txBody>
            <a:bodyPr/>
            <a:lstStyle/>
            <a:p>
              <a:endParaRPr lang="en-US"/>
            </a:p>
          </p:txBody>
        </p:sp>
        <p:sp>
          <p:nvSpPr>
            <p:cNvPr id="520477" name="Freeform 285"/>
            <p:cNvSpPr>
              <a:spLocks/>
            </p:cNvSpPr>
            <p:nvPr/>
          </p:nvSpPr>
          <p:spPr bwMode="auto">
            <a:xfrm>
              <a:off x="1001" y="2281"/>
              <a:ext cx="16" cy="21"/>
            </a:xfrm>
            <a:custGeom>
              <a:avLst/>
              <a:gdLst/>
              <a:ahLst/>
              <a:cxnLst>
                <a:cxn ang="0">
                  <a:pos x="9" y="0"/>
                </a:cxn>
                <a:cxn ang="0">
                  <a:pos x="2" y="3"/>
                </a:cxn>
                <a:cxn ang="0">
                  <a:pos x="0" y="12"/>
                </a:cxn>
                <a:cxn ang="0">
                  <a:pos x="2" y="19"/>
                </a:cxn>
                <a:cxn ang="0">
                  <a:pos x="9" y="21"/>
                </a:cxn>
                <a:cxn ang="0">
                  <a:pos x="9" y="21"/>
                </a:cxn>
                <a:cxn ang="0">
                  <a:pos x="14" y="19"/>
                </a:cxn>
                <a:cxn ang="0">
                  <a:pos x="16" y="12"/>
                </a:cxn>
                <a:cxn ang="0">
                  <a:pos x="14" y="3"/>
                </a:cxn>
                <a:cxn ang="0">
                  <a:pos x="9" y="0"/>
                </a:cxn>
              </a:cxnLst>
              <a:rect l="0" t="0" r="r" b="b"/>
              <a:pathLst>
                <a:path w="16" h="21">
                  <a:moveTo>
                    <a:pt x="9" y="0"/>
                  </a:moveTo>
                  <a:lnTo>
                    <a:pt x="2" y="3"/>
                  </a:lnTo>
                  <a:lnTo>
                    <a:pt x="0" y="12"/>
                  </a:lnTo>
                  <a:lnTo>
                    <a:pt x="2" y="19"/>
                  </a:lnTo>
                  <a:lnTo>
                    <a:pt x="9" y="21"/>
                  </a:lnTo>
                  <a:lnTo>
                    <a:pt x="9" y="21"/>
                  </a:lnTo>
                  <a:lnTo>
                    <a:pt x="14" y="19"/>
                  </a:lnTo>
                  <a:lnTo>
                    <a:pt x="16" y="12"/>
                  </a:lnTo>
                  <a:lnTo>
                    <a:pt x="14" y="3"/>
                  </a:lnTo>
                  <a:lnTo>
                    <a:pt x="9" y="0"/>
                  </a:lnTo>
                  <a:close/>
                </a:path>
              </a:pathLst>
            </a:custGeom>
            <a:solidFill>
              <a:srgbClr val="000000"/>
            </a:solidFill>
            <a:ln w="9525">
              <a:noFill/>
              <a:round/>
              <a:headEnd/>
              <a:tailEnd/>
            </a:ln>
          </p:spPr>
          <p:txBody>
            <a:bodyPr/>
            <a:lstStyle/>
            <a:p>
              <a:endParaRPr lang="en-US"/>
            </a:p>
          </p:txBody>
        </p:sp>
        <p:sp>
          <p:nvSpPr>
            <p:cNvPr id="520478" name="Freeform 286"/>
            <p:cNvSpPr>
              <a:spLocks/>
            </p:cNvSpPr>
            <p:nvPr/>
          </p:nvSpPr>
          <p:spPr bwMode="auto">
            <a:xfrm>
              <a:off x="1033" y="2281"/>
              <a:ext cx="16" cy="21"/>
            </a:xfrm>
            <a:custGeom>
              <a:avLst/>
              <a:gdLst/>
              <a:ahLst/>
              <a:cxnLst>
                <a:cxn ang="0">
                  <a:pos x="9" y="0"/>
                </a:cxn>
                <a:cxn ang="0">
                  <a:pos x="2" y="3"/>
                </a:cxn>
                <a:cxn ang="0">
                  <a:pos x="0" y="10"/>
                </a:cxn>
                <a:cxn ang="0">
                  <a:pos x="2" y="19"/>
                </a:cxn>
                <a:cxn ang="0">
                  <a:pos x="9" y="21"/>
                </a:cxn>
                <a:cxn ang="0">
                  <a:pos x="9" y="21"/>
                </a:cxn>
                <a:cxn ang="0">
                  <a:pos x="15" y="19"/>
                </a:cxn>
                <a:cxn ang="0">
                  <a:pos x="16" y="10"/>
                </a:cxn>
                <a:cxn ang="0">
                  <a:pos x="15" y="3"/>
                </a:cxn>
                <a:cxn ang="0">
                  <a:pos x="9" y="0"/>
                </a:cxn>
              </a:cxnLst>
              <a:rect l="0" t="0" r="r" b="b"/>
              <a:pathLst>
                <a:path w="16" h="21">
                  <a:moveTo>
                    <a:pt x="9" y="0"/>
                  </a:moveTo>
                  <a:lnTo>
                    <a:pt x="2" y="3"/>
                  </a:lnTo>
                  <a:lnTo>
                    <a:pt x="0" y="10"/>
                  </a:lnTo>
                  <a:lnTo>
                    <a:pt x="2" y="19"/>
                  </a:lnTo>
                  <a:lnTo>
                    <a:pt x="9" y="21"/>
                  </a:lnTo>
                  <a:lnTo>
                    <a:pt x="9" y="21"/>
                  </a:lnTo>
                  <a:lnTo>
                    <a:pt x="15" y="19"/>
                  </a:lnTo>
                  <a:lnTo>
                    <a:pt x="16" y="10"/>
                  </a:lnTo>
                  <a:lnTo>
                    <a:pt x="15" y="3"/>
                  </a:lnTo>
                  <a:lnTo>
                    <a:pt x="9" y="0"/>
                  </a:lnTo>
                  <a:close/>
                </a:path>
              </a:pathLst>
            </a:custGeom>
            <a:solidFill>
              <a:srgbClr val="000000"/>
            </a:solidFill>
            <a:ln w="9525">
              <a:noFill/>
              <a:round/>
              <a:headEnd/>
              <a:tailEnd/>
            </a:ln>
          </p:spPr>
          <p:txBody>
            <a:bodyPr/>
            <a:lstStyle/>
            <a:p>
              <a:endParaRPr lang="en-US"/>
            </a:p>
          </p:txBody>
        </p:sp>
        <p:sp>
          <p:nvSpPr>
            <p:cNvPr id="520479" name="Freeform 287"/>
            <p:cNvSpPr>
              <a:spLocks/>
            </p:cNvSpPr>
            <p:nvPr/>
          </p:nvSpPr>
          <p:spPr bwMode="auto">
            <a:xfrm>
              <a:off x="1066" y="2286"/>
              <a:ext cx="16" cy="21"/>
            </a:xfrm>
            <a:custGeom>
              <a:avLst/>
              <a:gdLst/>
              <a:ahLst/>
              <a:cxnLst>
                <a:cxn ang="0">
                  <a:pos x="7" y="0"/>
                </a:cxn>
                <a:cxn ang="0">
                  <a:pos x="2" y="2"/>
                </a:cxn>
                <a:cxn ang="0">
                  <a:pos x="0" y="9"/>
                </a:cxn>
                <a:cxn ang="0">
                  <a:pos x="2" y="16"/>
                </a:cxn>
                <a:cxn ang="0">
                  <a:pos x="7" y="21"/>
                </a:cxn>
                <a:cxn ang="0">
                  <a:pos x="7" y="21"/>
                </a:cxn>
                <a:cxn ang="0">
                  <a:pos x="14" y="16"/>
                </a:cxn>
                <a:cxn ang="0">
                  <a:pos x="16" y="9"/>
                </a:cxn>
                <a:cxn ang="0">
                  <a:pos x="14" y="2"/>
                </a:cxn>
                <a:cxn ang="0">
                  <a:pos x="7" y="0"/>
                </a:cxn>
              </a:cxnLst>
              <a:rect l="0" t="0" r="r" b="b"/>
              <a:pathLst>
                <a:path w="16" h="21">
                  <a:moveTo>
                    <a:pt x="7" y="0"/>
                  </a:moveTo>
                  <a:lnTo>
                    <a:pt x="2" y="2"/>
                  </a:lnTo>
                  <a:lnTo>
                    <a:pt x="0" y="9"/>
                  </a:lnTo>
                  <a:lnTo>
                    <a:pt x="2" y="16"/>
                  </a:lnTo>
                  <a:lnTo>
                    <a:pt x="7" y="21"/>
                  </a:lnTo>
                  <a:lnTo>
                    <a:pt x="7" y="21"/>
                  </a:lnTo>
                  <a:lnTo>
                    <a:pt x="14" y="16"/>
                  </a:lnTo>
                  <a:lnTo>
                    <a:pt x="16" y="9"/>
                  </a:lnTo>
                  <a:lnTo>
                    <a:pt x="14" y="2"/>
                  </a:lnTo>
                  <a:lnTo>
                    <a:pt x="7" y="0"/>
                  </a:lnTo>
                  <a:close/>
                </a:path>
              </a:pathLst>
            </a:custGeom>
            <a:solidFill>
              <a:srgbClr val="000000"/>
            </a:solidFill>
            <a:ln w="9525">
              <a:noFill/>
              <a:round/>
              <a:headEnd/>
              <a:tailEnd/>
            </a:ln>
          </p:spPr>
          <p:txBody>
            <a:bodyPr/>
            <a:lstStyle/>
            <a:p>
              <a:endParaRPr lang="en-US"/>
            </a:p>
          </p:txBody>
        </p:sp>
        <p:sp>
          <p:nvSpPr>
            <p:cNvPr id="520480" name="Freeform 288"/>
            <p:cNvSpPr>
              <a:spLocks/>
            </p:cNvSpPr>
            <p:nvPr/>
          </p:nvSpPr>
          <p:spPr bwMode="auto">
            <a:xfrm>
              <a:off x="1095" y="2302"/>
              <a:ext cx="16" cy="21"/>
            </a:xfrm>
            <a:custGeom>
              <a:avLst/>
              <a:gdLst/>
              <a:ahLst/>
              <a:cxnLst>
                <a:cxn ang="0">
                  <a:pos x="14" y="3"/>
                </a:cxn>
                <a:cxn ang="0">
                  <a:pos x="9" y="0"/>
                </a:cxn>
                <a:cxn ang="0">
                  <a:pos x="3" y="3"/>
                </a:cxn>
                <a:cxn ang="0">
                  <a:pos x="0" y="9"/>
                </a:cxn>
                <a:cxn ang="0">
                  <a:pos x="3" y="16"/>
                </a:cxn>
                <a:cxn ang="0">
                  <a:pos x="3" y="16"/>
                </a:cxn>
                <a:cxn ang="0">
                  <a:pos x="9" y="21"/>
                </a:cxn>
                <a:cxn ang="0">
                  <a:pos x="14" y="19"/>
                </a:cxn>
                <a:cxn ang="0">
                  <a:pos x="16" y="9"/>
                </a:cxn>
                <a:cxn ang="0">
                  <a:pos x="14" y="3"/>
                </a:cxn>
              </a:cxnLst>
              <a:rect l="0" t="0" r="r" b="b"/>
              <a:pathLst>
                <a:path w="16" h="21">
                  <a:moveTo>
                    <a:pt x="14" y="3"/>
                  </a:moveTo>
                  <a:lnTo>
                    <a:pt x="9" y="0"/>
                  </a:lnTo>
                  <a:lnTo>
                    <a:pt x="3" y="3"/>
                  </a:lnTo>
                  <a:lnTo>
                    <a:pt x="0" y="9"/>
                  </a:lnTo>
                  <a:lnTo>
                    <a:pt x="3" y="16"/>
                  </a:lnTo>
                  <a:lnTo>
                    <a:pt x="3" y="16"/>
                  </a:lnTo>
                  <a:lnTo>
                    <a:pt x="9" y="21"/>
                  </a:lnTo>
                  <a:lnTo>
                    <a:pt x="14" y="19"/>
                  </a:lnTo>
                  <a:lnTo>
                    <a:pt x="16" y="9"/>
                  </a:lnTo>
                  <a:lnTo>
                    <a:pt x="14" y="3"/>
                  </a:lnTo>
                  <a:close/>
                </a:path>
              </a:pathLst>
            </a:custGeom>
            <a:solidFill>
              <a:srgbClr val="000000"/>
            </a:solidFill>
            <a:ln w="9525">
              <a:noFill/>
              <a:round/>
              <a:headEnd/>
              <a:tailEnd/>
            </a:ln>
          </p:spPr>
          <p:txBody>
            <a:bodyPr/>
            <a:lstStyle/>
            <a:p>
              <a:endParaRPr lang="en-US"/>
            </a:p>
          </p:txBody>
        </p:sp>
        <p:sp>
          <p:nvSpPr>
            <p:cNvPr id="520481" name="Freeform 289"/>
            <p:cNvSpPr>
              <a:spLocks/>
            </p:cNvSpPr>
            <p:nvPr/>
          </p:nvSpPr>
          <p:spPr bwMode="auto">
            <a:xfrm>
              <a:off x="1113" y="2335"/>
              <a:ext cx="16" cy="20"/>
            </a:xfrm>
            <a:custGeom>
              <a:avLst/>
              <a:gdLst/>
              <a:ahLst/>
              <a:cxnLst>
                <a:cxn ang="0">
                  <a:pos x="16" y="11"/>
                </a:cxn>
                <a:cxn ang="0">
                  <a:pos x="14" y="4"/>
                </a:cxn>
                <a:cxn ang="0">
                  <a:pos x="9" y="0"/>
                </a:cxn>
                <a:cxn ang="0">
                  <a:pos x="3" y="4"/>
                </a:cxn>
                <a:cxn ang="0">
                  <a:pos x="0" y="11"/>
                </a:cxn>
                <a:cxn ang="0">
                  <a:pos x="0" y="11"/>
                </a:cxn>
                <a:cxn ang="0">
                  <a:pos x="3" y="18"/>
                </a:cxn>
                <a:cxn ang="0">
                  <a:pos x="9" y="20"/>
                </a:cxn>
                <a:cxn ang="0">
                  <a:pos x="14" y="18"/>
                </a:cxn>
                <a:cxn ang="0">
                  <a:pos x="16" y="11"/>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482" name="Freeform 290"/>
            <p:cNvSpPr>
              <a:spLocks/>
            </p:cNvSpPr>
            <p:nvPr/>
          </p:nvSpPr>
          <p:spPr bwMode="auto">
            <a:xfrm>
              <a:off x="1122" y="2376"/>
              <a:ext cx="16" cy="21"/>
            </a:xfrm>
            <a:custGeom>
              <a:avLst/>
              <a:gdLst/>
              <a:ahLst/>
              <a:cxnLst>
                <a:cxn ang="0">
                  <a:pos x="16" y="9"/>
                </a:cxn>
                <a:cxn ang="0">
                  <a:pos x="14" y="2"/>
                </a:cxn>
                <a:cxn ang="0">
                  <a:pos x="9" y="0"/>
                </a:cxn>
                <a:cxn ang="0">
                  <a:pos x="3" y="2"/>
                </a:cxn>
                <a:cxn ang="0">
                  <a:pos x="0" y="9"/>
                </a:cxn>
                <a:cxn ang="0">
                  <a:pos x="0" y="9"/>
                </a:cxn>
                <a:cxn ang="0">
                  <a:pos x="3" y="16"/>
                </a:cxn>
                <a:cxn ang="0">
                  <a:pos x="9" y="21"/>
                </a:cxn>
                <a:cxn ang="0">
                  <a:pos x="14" y="16"/>
                </a:cxn>
                <a:cxn ang="0">
                  <a:pos x="16" y="9"/>
                </a:cxn>
              </a:cxnLst>
              <a:rect l="0" t="0" r="r" b="b"/>
              <a:pathLst>
                <a:path w="16" h="21">
                  <a:moveTo>
                    <a:pt x="16" y="9"/>
                  </a:moveTo>
                  <a:lnTo>
                    <a:pt x="14" y="2"/>
                  </a:lnTo>
                  <a:lnTo>
                    <a:pt x="9" y="0"/>
                  </a:lnTo>
                  <a:lnTo>
                    <a:pt x="3" y="2"/>
                  </a:lnTo>
                  <a:lnTo>
                    <a:pt x="0" y="9"/>
                  </a:lnTo>
                  <a:lnTo>
                    <a:pt x="0" y="9"/>
                  </a:lnTo>
                  <a:lnTo>
                    <a:pt x="3" y="16"/>
                  </a:lnTo>
                  <a:lnTo>
                    <a:pt x="9" y="21"/>
                  </a:lnTo>
                  <a:lnTo>
                    <a:pt x="14" y="16"/>
                  </a:lnTo>
                  <a:lnTo>
                    <a:pt x="16" y="9"/>
                  </a:lnTo>
                  <a:close/>
                </a:path>
              </a:pathLst>
            </a:custGeom>
            <a:solidFill>
              <a:srgbClr val="000000"/>
            </a:solidFill>
            <a:ln w="9525">
              <a:noFill/>
              <a:round/>
              <a:headEnd/>
              <a:tailEnd/>
            </a:ln>
          </p:spPr>
          <p:txBody>
            <a:bodyPr/>
            <a:lstStyle/>
            <a:p>
              <a:endParaRPr lang="en-US"/>
            </a:p>
          </p:txBody>
        </p:sp>
        <p:sp>
          <p:nvSpPr>
            <p:cNvPr id="520483" name="Freeform 291"/>
            <p:cNvSpPr>
              <a:spLocks/>
            </p:cNvSpPr>
            <p:nvPr/>
          </p:nvSpPr>
          <p:spPr bwMode="auto">
            <a:xfrm>
              <a:off x="1127" y="2418"/>
              <a:ext cx="16" cy="21"/>
            </a:xfrm>
            <a:custGeom>
              <a:avLst/>
              <a:gdLst/>
              <a:ahLst/>
              <a:cxnLst>
                <a:cxn ang="0">
                  <a:pos x="16" y="9"/>
                </a:cxn>
                <a:cxn ang="0">
                  <a:pos x="14" y="2"/>
                </a:cxn>
                <a:cxn ang="0">
                  <a:pos x="7" y="0"/>
                </a:cxn>
                <a:cxn ang="0">
                  <a:pos x="2" y="2"/>
                </a:cxn>
                <a:cxn ang="0">
                  <a:pos x="0" y="9"/>
                </a:cxn>
                <a:cxn ang="0">
                  <a:pos x="0" y="9"/>
                </a:cxn>
                <a:cxn ang="0">
                  <a:pos x="2" y="16"/>
                </a:cxn>
                <a:cxn ang="0">
                  <a:pos x="7" y="21"/>
                </a:cxn>
                <a:cxn ang="0">
                  <a:pos x="14" y="16"/>
                </a:cxn>
                <a:cxn ang="0">
                  <a:pos x="16" y="9"/>
                </a:cxn>
              </a:cxnLst>
              <a:rect l="0" t="0" r="r" b="b"/>
              <a:pathLst>
                <a:path w="16" h="21">
                  <a:moveTo>
                    <a:pt x="16" y="9"/>
                  </a:moveTo>
                  <a:lnTo>
                    <a:pt x="14" y="2"/>
                  </a:lnTo>
                  <a:lnTo>
                    <a:pt x="7" y="0"/>
                  </a:lnTo>
                  <a:lnTo>
                    <a:pt x="2" y="2"/>
                  </a:lnTo>
                  <a:lnTo>
                    <a:pt x="0" y="9"/>
                  </a:lnTo>
                  <a:lnTo>
                    <a:pt x="0" y="9"/>
                  </a:lnTo>
                  <a:lnTo>
                    <a:pt x="2" y="16"/>
                  </a:lnTo>
                  <a:lnTo>
                    <a:pt x="7" y="21"/>
                  </a:lnTo>
                  <a:lnTo>
                    <a:pt x="14" y="16"/>
                  </a:lnTo>
                  <a:lnTo>
                    <a:pt x="16" y="9"/>
                  </a:lnTo>
                  <a:close/>
                </a:path>
              </a:pathLst>
            </a:custGeom>
            <a:solidFill>
              <a:srgbClr val="000000"/>
            </a:solidFill>
            <a:ln w="9525">
              <a:noFill/>
              <a:round/>
              <a:headEnd/>
              <a:tailEnd/>
            </a:ln>
          </p:spPr>
          <p:txBody>
            <a:bodyPr/>
            <a:lstStyle/>
            <a:p>
              <a:endParaRPr lang="en-US"/>
            </a:p>
          </p:txBody>
        </p:sp>
        <p:sp>
          <p:nvSpPr>
            <p:cNvPr id="520484" name="Freeform 292"/>
            <p:cNvSpPr>
              <a:spLocks/>
            </p:cNvSpPr>
            <p:nvPr/>
          </p:nvSpPr>
          <p:spPr bwMode="auto">
            <a:xfrm>
              <a:off x="1129" y="2457"/>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20485" name="Freeform 293"/>
            <p:cNvSpPr>
              <a:spLocks/>
            </p:cNvSpPr>
            <p:nvPr/>
          </p:nvSpPr>
          <p:spPr bwMode="auto">
            <a:xfrm>
              <a:off x="1131" y="2499"/>
              <a:ext cx="16" cy="20"/>
            </a:xfrm>
            <a:custGeom>
              <a:avLst/>
              <a:gdLst/>
              <a:ahLst/>
              <a:cxnLst>
                <a:cxn ang="0">
                  <a:pos x="16" y="11"/>
                </a:cxn>
                <a:cxn ang="0">
                  <a:pos x="14" y="4"/>
                </a:cxn>
                <a:cxn ang="0">
                  <a:pos x="9" y="0"/>
                </a:cxn>
                <a:cxn ang="0">
                  <a:pos x="1" y="4"/>
                </a:cxn>
                <a:cxn ang="0">
                  <a:pos x="0" y="11"/>
                </a:cxn>
                <a:cxn ang="0">
                  <a:pos x="0" y="11"/>
                </a:cxn>
                <a:cxn ang="0">
                  <a:pos x="1" y="18"/>
                </a:cxn>
                <a:cxn ang="0">
                  <a:pos x="9" y="20"/>
                </a:cxn>
                <a:cxn ang="0">
                  <a:pos x="14" y="18"/>
                </a:cxn>
                <a:cxn ang="0">
                  <a:pos x="16" y="11"/>
                </a:cxn>
              </a:cxnLst>
              <a:rect l="0" t="0" r="r" b="b"/>
              <a:pathLst>
                <a:path w="16" h="20">
                  <a:moveTo>
                    <a:pt x="16" y="11"/>
                  </a:moveTo>
                  <a:lnTo>
                    <a:pt x="14" y="4"/>
                  </a:lnTo>
                  <a:lnTo>
                    <a:pt x="9" y="0"/>
                  </a:lnTo>
                  <a:lnTo>
                    <a:pt x="1" y="4"/>
                  </a:lnTo>
                  <a:lnTo>
                    <a:pt x="0" y="11"/>
                  </a:lnTo>
                  <a:lnTo>
                    <a:pt x="0" y="11"/>
                  </a:lnTo>
                  <a:lnTo>
                    <a:pt x="1"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486" name="Freeform 294"/>
            <p:cNvSpPr>
              <a:spLocks/>
            </p:cNvSpPr>
            <p:nvPr/>
          </p:nvSpPr>
          <p:spPr bwMode="auto">
            <a:xfrm>
              <a:off x="1131" y="2540"/>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20487" name="Freeform 295"/>
            <p:cNvSpPr>
              <a:spLocks/>
            </p:cNvSpPr>
            <p:nvPr/>
          </p:nvSpPr>
          <p:spPr bwMode="auto">
            <a:xfrm>
              <a:off x="1131" y="2582"/>
              <a:ext cx="16" cy="21"/>
            </a:xfrm>
            <a:custGeom>
              <a:avLst/>
              <a:gdLst/>
              <a:ahLst/>
              <a:cxnLst>
                <a:cxn ang="0">
                  <a:pos x="16" y="11"/>
                </a:cxn>
                <a:cxn ang="0">
                  <a:pos x="14" y="4"/>
                </a:cxn>
                <a:cxn ang="0">
                  <a:pos x="9" y="0"/>
                </a:cxn>
                <a:cxn ang="0">
                  <a:pos x="3" y="4"/>
                </a:cxn>
                <a:cxn ang="0">
                  <a:pos x="0" y="11"/>
                </a:cxn>
                <a:cxn ang="0">
                  <a:pos x="0" y="11"/>
                </a:cxn>
                <a:cxn ang="0">
                  <a:pos x="3" y="18"/>
                </a:cxn>
                <a:cxn ang="0">
                  <a:pos x="9" y="21"/>
                </a:cxn>
                <a:cxn ang="0">
                  <a:pos x="14" y="18"/>
                </a:cxn>
                <a:cxn ang="0">
                  <a:pos x="16" y="11"/>
                </a:cxn>
              </a:cxnLst>
              <a:rect l="0" t="0" r="r" b="b"/>
              <a:pathLst>
                <a:path w="16" h="21">
                  <a:moveTo>
                    <a:pt x="16" y="11"/>
                  </a:moveTo>
                  <a:lnTo>
                    <a:pt x="14" y="4"/>
                  </a:lnTo>
                  <a:lnTo>
                    <a:pt x="9" y="0"/>
                  </a:lnTo>
                  <a:lnTo>
                    <a:pt x="3" y="4"/>
                  </a:lnTo>
                  <a:lnTo>
                    <a:pt x="0" y="11"/>
                  </a:lnTo>
                  <a:lnTo>
                    <a:pt x="0" y="11"/>
                  </a:lnTo>
                  <a:lnTo>
                    <a:pt x="3" y="18"/>
                  </a:lnTo>
                  <a:lnTo>
                    <a:pt x="9" y="21"/>
                  </a:lnTo>
                  <a:lnTo>
                    <a:pt x="14" y="18"/>
                  </a:lnTo>
                  <a:lnTo>
                    <a:pt x="16" y="11"/>
                  </a:lnTo>
                  <a:close/>
                </a:path>
              </a:pathLst>
            </a:custGeom>
            <a:solidFill>
              <a:srgbClr val="000000"/>
            </a:solidFill>
            <a:ln w="9525">
              <a:noFill/>
              <a:round/>
              <a:headEnd/>
              <a:tailEnd/>
            </a:ln>
          </p:spPr>
          <p:txBody>
            <a:bodyPr/>
            <a:lstStyle/>
            <a:p>
              <a:endParaRPr lang="en-US"/>
            </a:p>
          </p:txBody>
        </p:sp>
        <p:sp>
          <p:nvSpPr>
            <p:cNvPr id="520488" name="Freeform 296"/>
            <p:cNvSpPr>
              <a:spLocks/>
            </p:cNvSpPr>
            <p:nvPr/>
          </p:nvSpPr>
          <p:spPr bwMode="auto">
            <a:xfrm>
              <a:off x="1131" y="2623"/>
              <a:ext cx="16" cy="21"/>
            </a:xfrm>
            <a:custGeom>
              <a:avLst/>
              <a:gdLst/>
              <a:ahLst/>
              <a:cxnLst>
                <a:cxn ang="0">
                  <a:pos x="16" y="12"/>
                </a:cxn>
                <a:cxn ang="0">
                  <a:pos x="14" y="5"/>
                </a:cxn>
                <a:cxn ang="0">
                  <a:pos x="7" y="0"/>
                </a:cxn>
                <a:cxn ang="0">
                  <a:pos x="1" y="5"/>
                </a:cxn>
                <a:cxn ang="0">
                  <a:pos x="0" y="12"/>
                </a:cxn>
                <a:cxn ang="0">
                  <a:pos x="0" y="12"/>
                </a:cxn>
                <a:cxn ang="0">
                  <a:pos x="1" y="19"/>
                </a:cxn>
                <a:cxn ang="0">
                  <a:pos x="7" y="21"/>
                </a:cxn>
                <a:cxn ang="0">
                  <a:pos x="14" y="19"/>
                </a:cxn>
                <a:cxn ang="0">
                  <a:pos x="16" y="12"/>
                </a:cxn>
              </a:cxnLst>
              <a:rect l="0" t="0" r="r" b="b"/>
              <a:pathLst>
                <a:path w="16" h="21">
                  <a:moveTo>
                    <a:pt x="16" y="12"/>
                  </a:moveTo>
                  <a:lnTo>
                    <a:pt x="14" y="5"/>
                  </a:lnTo>
                  <a:lnTo>
                    <a:pt x="7" y="0"/>
                  </a:lnTo>
                  <a:lnTo>
                    <a:pt x="1" y="5"/>
                  </a:lnTo>
                  <a:lnTo>
                    <a:pt x="0" y="12"/>
                  </a:lnTo>
                  <a:lnTo>
                    <a:pt x="0" y="12"/>
                  </a:lnTo>
                  <a:lnTo>
                    <a:pt x="1" y="19"/>
                  </a:lnTo>
                  <a:lnTo>
                    <a:pt x="7" y="21"/>
                  </a:lnTo>
                  <a:lnTo>
                    <a:pt x="14" y="19"/>
                  </a:lnTo>
                  <a:lnTo>
                    <a:pt x="16" y="12"/>
                  </a:lnTo>
                  <a:close/>
                </a:path>
              </a:pathLst>
            </a:custGeom>
            <a:solidFill>
              <a:srgbClr val="000000"/>
            </a:solidFill>
            <a:ln w="9525">
              <a:noFill/>
              <a:round/>
              <a:headEnd/>
              <a:tailEnd/>
            </a:ln>
          </p:spPr>
          <p:txBody>
            <a:bodyPr/>
            <a:lstStyle/>
            <a:p>
              <a:endParaRPr lang="en-US"/>
            </a:p>
          </p:txBody>
        </p:sp>
        <p:sp>
          <p:nvSpPr>
            <p:cNvPr id="520489" name="Freeform 297"/>
            <p:cNvSpPr>
              <a:spLocks/>
            </p:cNvSpPr>
            <p:nvPr/>
          </p:nvSpPr>
          <p:spPr bwMode="auto">
            <a:xfrm>
              <a:off x="1131" y="2665"/>
              <a:ext cx="16" cy="21"/>
            </a:xfrm>
            <a:custGeom>
              <a:avLst/>
              <a:gdLst/>
              <a:ahLst/>
              <a:cxnLst>
                <a:cxn ang="0">
                  <a:pos x="16" y="12"/>
                </a:cxn>
                <a:cxn ang="0">
                  <a:pos x="14" y="5"/>
                </a:cxn>
                <a:cxn ang="0">
                  <a:pos x="7" y="0"/>
                </a:cxn>
                <a:cxn ang="0">
                  <a:pos x="1" y="5"/>
                </a:cxn>
                <a:cxn ang="0">
                  <a:pos x="0" y="12"/>
                </a:cxn>
                <a:cxn ang="0">
                  <a:pos x="0" y="12"/>
                </a:cxn>
                <a:cxn ang="0">
                  <a:pos x="1" y="19"/>
                </a:cxn>
                <a:cxn ang="0">
                  <a:pos x="7" y="21"/>
                </a:cxn>
                <a:cxn ang="0">
                  <a:pos x="14" y="19"/>
                </a:cxn>
                <a:cxn ang="0">
                  <a:pos x="16" y="12"/>
                </a:cxn>
              </a:cxnLst>
              <a:rect l="0" t="0" r="r" b="b"/>
              <a:pathLst>
                <a:path w="16" h="21">
                  <a:moveTo>
                    <a:pt x="16" y="12"/>
                  </a:moveTo>
                  <a:lnTo>
                    <a:pt x="14" y="5"/>
                  </a:lnTo>
                  <a:lnTo>
                    <a:pt x="7" y="0"/>
                  </a:lnTo>
                  <a:lnTo>
                    <a:pt x="1" y="5"/>
                  </a:lnTo>
                  <a:lnTo>
                    <a:pt x="0" y="12"/>
                  </a:lnTo>
                  <a:lnTo>
                    <a:pt x="0" y="12"/>
                  </a:lnTo>
                  <a:lnTo>
                    <a:pt x="1" y="19"/>
                  </a:lnTo>
                  <a:lnTo>
                    <a:pt x="7" y="21"/>
                  </a:lnTo>
                  <a:lnTo>
                    <a:pt x="14" y="19"/>
                  </a:lnTo>
                  <a:lnTo>
                    <a:pt x="16" y="12"/>
                  </a:lnTo>
                  <a:close/>
                </a:path>
              </a:pathLst>
            </a:custGeom>
            <a:solidFill>
              <a:srgbClr val="000000"/>
            </a:solidFill>
            <a:ln w="9525">
              <a:noFill/>
              <a:round/>
              <a:headEnd/>
              <a:tailEnd/>
            </a:ln>
          </p:spPr>
          <p:txBody>
            <a:bodyPr/>
            <a:lstStyle/>
            <a:p>
              <a:endParaRPr lang="en-US"/>
            </a:p>
          </p:txBody>
        </p:sp>
        <p:sp>
          <p:nvSpPr>
            <p:cNvPr id="520490" name="Freeform 298"/>
            <p:cNvSpPr>
              <a:spLocks/>
            </p:cNvSpPr>
            <p:nvPr/>
          </p:nvSpPr>
          <p:spPr bwMode="auto">
            <a:xfrm>
              <a:off x="1131" y="2707"/>
              <a:ext cx="16" cy="20"/>
            </a:xfrm>
            <a:custGeom>
              <a:avLst/>
              <a:gdLst/>
              <a:ahLst/>
              <a:cxnLst>
                <a:cxn ang="0">
                  <a:pos x="16" y="11"/>
                </a:cxn>
                <a:cxn ang="0">
                  <a:pos x="14" y="4"/>
                </a:cxn>
                <a:cxn ang="0">
                  <a:pos x="9" y="0"/>
                </a:cxn>
                <a:cxn ang="0">
                  <a:pos x="3" y="4"/>
                </a:cxn>
                <a:cxn ang="0">
                  <a:pos x="0" y="11"/>
                </a:cxn>
                <a:cxn ang="0">
                  <a:pos x="0" y="11"/>
                </a:cxn>
                <a:cxn ang="0">
                  <a:pos x="3" y="18"/>
                </a:cxn>
                <a:cxn ang="0">
                  <a:pos x="9" y="20"/>
                </a:cxn>
                <a:cxn ang="0">
                  <a:pos x="14" y="18"/>
                </a:cxn>
                <a:cxn ang="0">
                  <a:pos x="16" y="11"/>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491" name="Freeform 299"/>
            <p:cNvSpPr>
              <a:spLocks/>
            </p:cNvSpPr>
            <p:nvPr/>
          </p:nvSpPr>
          <p:spPr bwMode="auto">
            <a:xfrm>
              <a:off x="847" y="1932"/>
              <a:ext cx="53" cy="111"/>
            </a:xfrm>
            <a:custGeom>
              <a:avLst/>
              <a:gdLst/>
              <a:ahLst/>
              <a:cxnLst>
                <a:cxn ang="0">
                  <a:pos x="53" y="107"/>
                </a:cxn>
                <a:cxn ang="0">
                  <a:pos x="24" y="0"/>
                </a:cxn>
                <a:cxn ang="0">
                  <a:pos x="0" y="111"/>
                </a:cxn>
                <a:cxn ang="0">
                  <a:pos x="53" y="107"/>
                </a:cxn>
              </a:cxnLst>
              <a:rect l="0" t="0" r="r" b="b"/>
              <a:pathLst>
                <a:path w="53" h="111">
                  <a:moveTo>
                    <a:pt x="53" y="107"/>
                  </a:moveTo>
                  <a:lnTo>
                    <a:pt x="24" y="0"/>
                  </a:lnTo>
                  <a:lnTo>
                    <a:pt x="0" y="111"/>
                  </a:lnTo>
                  <a:lnTo>
                    <a:pt x="53" y="107"/>
                  </a:lnTo>
                  <a:close/>
                </a:path>
              </a:pathLst>
            </a:custGeom>
            <a:solidFill>
              <a:srgbClr val="000000"/>
            </a:solidFill>
            <a:ln w="9525">
              <a:noFill/>
              <a:round/>
              <a:headEnd/>
              <a:tailEnd/>
            </a:ln>
          </p:spPr>
          <p:txBody>
            <a:bodyPr/>
            <a:lstStyle/>
            <a:p>
              <a:endParaRPr lang="en-US"/>
            </a:p>
          </p:txBody>
        </p:sp>
      </p:grpSp>
      <p:grpSp>
        <p:nvGrpSpPr>
          <p:cNvPr id="520464" name="Group 300"/>
          <p:cNvGrpSpPr>
            <a:grpSpLocks/>
          </p:cNvGrpSpPr>
          <p:nvPr/>
        </p:nvGrpSpPr>
        <p:grpSpPr bwMode="auto">
          <a:xfrm>
            <a:off x="8485717" y="3573463"/>
            <a:ext cx="635000" cy="1262062"/>
            <a:chOff x="847" y="1932"/>
            <a:chExt cx="300" cy="795"/>
          </a:xfrm>
        </p:grpSpPr>
        <p:sp>
          <p:nvSpPr>
            <p:cNvPr id="520493" name="Freeform 301"/>
            <p:cNvSpPr>
              <a:spLocks/>
            </p:cNvSpPr>
            <p:nvPr/>
          </p:nvSpPr>
          <p:spPr bwMode="auto">
            <a:xfrm>
              <a:off x="866" y="2027"/>
              <a:ext cx="16" cy="19"/>
            </a:xfrm>
            <a:custGeom>
              <a:avLst/>
              <a:gdLst/>
              <a:ahLst/>
              <a:cxnLst>
                <a:cxn ang="0">
                  <a:pos x="16" y="9"/>
                </a:cxn>
                <a:cxn ang="0">
                  <a:pos x="12" y="3"/>
                </a:cxn>
                <a:cxn ang="0">
                  <a:pos x="7" y="0"/>
                </a:cxn>
                <a:cxn ang="0">
                  <a:pos x="1" y="3"/>
                </a:cxn>
                <a:cxn ang="0">
                  <a:pos x="0" y="9"/>
                </a:cxn>
                <a:cxn ang="0">
                  <a:pos x="0" y="9"/>
                </a:cxn>
                <a:cxn ang="0">
                  <a:pos x="1" y="16"/>
                </a:cxn>
                <a:cxn ang="0">
                  <a:pos x="7" y="19"/>
                </a:cxn>
                <a:cxn ang="0">
                  <a:pos x="12" y="16"/>
                </a:cxn>
                <a:cxn ang="0">
                  <a:pos x="16" y="9"/>
                </a:cxn>
              </a:cxnLst>
              <a:rect l="0" t="0" r="r" b="b"/>
              <a:pathLst>
                <a:path w="16" h="19">
                  <a:moveTo>
                    <a:pt x="16" y="9"/>
                  </a:moveTo>
                  <a:lnTo>
                    <a:pt x="12" y="3"/>
                  </a:lnTo>
                  <a:lnTo>
                    <a:pt x="7" y="0"/>
                  </a:lnTo>
                  <a:lnTo>
                    <a:pt x="1" y="3"/>
                  </a:lnTo>
                  <a:lnTo>
                    <a:pt x="0" y="9"/>
                  </a:lnTo>
                  <a:lnTo>
                    <a:pt x="0" y="9"/>
                  </a:lnTo>
                  <a:lnTo>
                    <a:pt x="1" y="16"/>
                  </a:lnTo>
                  <a:lnTo>
                    <a:pt x="7" y="19"/>
                  </a:lnTo>
                  <a:lnTo>
                    <a:pt x="12" y="16"/>
                  </a:lnTo>
                  <a:lnTo>
                    <a:pt x="16" y="9"/>
                  </a:lnTo>
                  <a:close/>
                </a:path>
              </a:pathLst>
            </a:custGeom>
            <a:solidFill>
              <a:srgbClr val="000000"/>
            </a:solidFill>
            <a:ln w="9525">
              <a:noFill/>
              <a:round/>
              <a:headEnd/>
              <a:tailEnd/>
            </a:ln>
          </p:spPr>
          <p:txBody>
            <a:bodyPr/>
            <a:lstStyle/>
            <a:p>
              <a:endParaRPr lang="en-US"/>
            </a:p>
          </p:txBody>
        </p:sp>
        <p:sp>
          <p:nvSpPr>
            <p:cNvPr id="520494" name="Freeform 302"/>
            <p:cNvSpPr>
              <a:spLocks/>
            </p:cNvSpPr>
            <p:nvPr/>
          </p:nvSpPr>
          <p:spPr bwMode="auto">
            <a:xfrm>
              <a:off x="866" y="2066"/>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20495" name="Freeform 303"/>
            <p:cNvSpPr>
              <a:spLocks/>
            </p:cNvSpPr>
            <p:nvPr/>
          </p:nvSpPr>
          <p:spPr bwMode="auto">
            <a:xfrm>
              <a:off x="867" y="2108"/>
              <a:ext cx="17" cy="21"/>
            </a:xfrm>
            <a:custGeom>
              <a:avLst/>
              <a:gdLst/>
              <a:ahLst/>
              <a:cxnLst>
                <a:cxn ang="0">
                  <a:pos x="17" y="12"/>
                </a:cxn>
                <a:cxn ang="0">
                  <a:pos x="15" y="5"/>
                </a:cxn>
                <a:cxn ang="0">
                  <a:pos x="9" y="0"/>
                </a:cxn>
                <a:cxn ang="0">
                  <a:pos x="4" y="5"/>
                </a:cxn>
                <a:cxn ang="0">
                  <a:pos x="0" y="12"/>
                </a:cxn>
                <a:cxn ang="0">
                  <a:pos x="0" y="12"/>
                </a:cxn>
                <a:cxn ang="0">
                  <a:pos x="4" y="19"/>
                </a:cxn>
                <a:cxn ang="0">
                  <a:pos x="9" y="21"/>
                </a:cxn>
                <a:cxn ang="0">
                  <a:pos x="15" y="19"/>
                </a:cxn>
                <a:cxn ang="0">
                  <a:pos x="17" y="12"/>
                </a:cxn>
              </a:cxnLst>
              <a:rect l="0" t="0" r="r" b="b"/>
              <a:pathLst>
                <a:path w="17" h="21">
                  <a:moveTo>
                    <a:pt x="17" y="12"/>
                  </a:moveTo>
                  <a:lnTo>
                    <a:pt x="15" y="5"/>
                  </a:lnTo>
                  <a:lnTo>
                    <a:pt x="9" y="0"/>
                  </a:lnTo>
                  <a:lnTo>
                    <a:pt x="4" y="5"/>
                  </a:lnTo>
                  <a:lnTo>
                    <a:pt x="0" y="12"/>
                  </a:lnTo>
                  <a:lnTo>
                    <a:pt x="0" y="12"/>
                  </a:lnTo>
                  <a:lnTo>
                    <a:pt x="4" y="19"/>
                  </a:lnTo>
                  <a:lnTo>
                    <a:pt x="9" y="21"/>
                  </a:lnTo>
                  <a:lnTo>
                    <a:pt x="15" y="19"/>
                  </a:lnTo>
                  <a:lnTo>
                    <a:pt x="17" y="12"/>
                  </a:lnTo>
                  <a:close/>
                </a:path>
              </a:pathLst>
            </a:custGeom>
            <a:solidFill>
              <a:srgbClr val="000000"/>
            </a:solidFill>
            <a:ln w="9525">
              <a:noFill/>
              <a:round/>
              <a:headEnd/>
              <a:tailEnd/>
            </a:ln>
          </p:spPr>
          <p:txBody>
            <a:bodyPr/>
            <a:lstStyle/>
            <a:p>
              <a:endParaRPr lang="en-US"/>
            </a:p>
          </p:txBody>
        </p:sp>
        <p:sp>
          <p:nvSpPr>
            <p:cNvPr id="520496" name="Freeform 304"/>
            <p:cNvSpPr>
              <a:spLocks/>
            </p:cNvSpPr>
            <p:nvPr/>
          </p:nvSpPr>
          <p:spPr bwMode="auto">
            <a:xfrm>
              <a:off x="871" y="2150"/>
              <a:ext cx="16" cy="20"/>
            </a:xfrm>
            <a:custGeom>
              <a:avLst/>
              <a:gdLst/>
              <a:ahLst/>
              <a:cxnLst>
                <a:cxn ang="0">
                  <a:pos x="16" y="11"/>
                </a:cxn>
                <a:cxn ang="0">
                  <a:pos x="14" y="4"/>
                </a:cxn>
                <a:cxn ang="0">
                  <a:pos x="9" y="0"/>
                </a:cxn>
                <a:cxn ang="0">
                  <a:pos x="2" y="4"/>
                </a:cxn>
                <a:cxn ang="0">
                  <a:pos x="0" y="11"/>
                </a:cxn>
                <a:cxn ang="0">
                  <a:pos x="0" y="11"/>
                </a:cxn>
                <a:cxn ang="0">
                  <a:pos x="2" y="18"/>
                </a:cxn>
                <a:cxn ang="0">
                  <a:pos x="9" y="20"/>
                </a:cxn>
                <a:cxn ang="0">
                  <a:pos x="14" y="18"/>
                </a:cxn>
                <a:cxn ang="0">
                  <a:pos x="16" y="11"/>
                </a:cxn>
              </a:cxnLst>
              <a:rect l="0" t="0" r="r" b="b"/>
              <a:pathLst>
                <a:path w="16" h="20">
                  <a:moveTo>
                    <a:pt x="16" y="11"/>
                  </a:moveTo>
                  <a:lnTo>
                    <a:pt x="14" y="4"/>
                  </a:lnTo>
                  <a:lnTo>
                    <a:pt x="9" y="0"/>
                  </a:lnTo>
                  <a:lnTo>
                    <a:pt x="2" y="4"/>
                  </a:lnTo>
                  <a:lnTo>
                    <a:pt x="0" y="11"/>
                  </a:lnTo>
                  <a:lnTo>
                    <a:pt x="0" y="11"/>
                  </a:lnTo>
                  <a:lnTo>
                    <a:pt x="2"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497" name="Freeform 305"/>
            <p:cNvSpPr>
              <a:spLocks/>
            </p:cNvSpPr>
            <p:nvPr/>
          </p:nvSpPr>
          <p:spPr bwMode="auto">
            <a:xfrm>
              <a:off x="876" y="2191"/>
              <a:ext cx="17" cy="21"/>
            </a:xfrm>
            <a:custGeom>
              <a:avLst/>
              <a:gdLst/>
              <a:ahLst/>
              <a:cxnLst>
                <a:cxn ang="0">
                  <a:pos x="17" y="12"/>
                </a:cxn>
                <a:cxn ang="0">
                  <a:pos x="15" y="3"/>
                </a:cxn>
                <a:cxn ang="0">
                  <a:pos x="9" y="0"/>
                </a:cxn>
                <a:cxn ang="0">
                  <a:pos x="4" y="3"/>
                </a:cxn>
                <a:cxn ang="0">
                  <a:pos x="0" y="12"/>
                </a:cxn>
                <a:cxn ang="0">
                  <a:pos x="0" y="12"/>
                </a:cxn>
                <a:cxn ang="0">
                  <a:pos x="4" y="19"/>
                </a:cxn>
                <a:cxn ang="0">
                  <a:pos x="9" y="21"/>
                </a:cxn>
                <a:cxn ang="0">
                  <a:pos x="15" y="19"/>
                </a:cxn>
                <a:cxn ang="0">
                  <a:pos x="17" y="12"/>
                </a:cxn>
              </a:cxnLst>
              <a:rect l="0" t="0" r="r" b="b"/>
              <a:pathLst>
                <a:path w="17" h="21">
                  <a:moveTo>
                    <a:pt x="17" y="12"/>
                  </a:moveTo>
                  <a:lnTo>
                    <a:pt x="15" y="3"/>
                  </a:lnTo>
                  <a:lnTo>
                    <a:pt x="9" y="0"/>
                  </a:lnTo>
                  <a:lnTo>
                    <a:pt x="4" y="3"/>
                  </a:lnTo>
                  <a:lnTo>
                    <a:pt x="0" y="12"/>
                  </a:lnTo>
                  <a:lnTo>
                    <a:pt x="0" y="12"/>
                  </a:lnTo>
                  <a:lnTo>
                    <a:pt x="4" y="19"/>
                  </a:lnTo>
                  <a:lnTo>
                    <a:pt x="9" y="21"/>
                  </a:lnTo>
                  <a:lnTo>
                    <a:pt x="15" y="19"/>
                  </a:lnTo>
                  <a:lnTo>
                    <a:pt x="17" y="12"/>
                  </a:lnTo>
                  <a:close/>
                </a:path>
              </a:pathLst>
            </a:custGeom>
            <a:solidFill>
              <a:srgbClr val="000000"/>
            </a:solidFill>
            <a:ln w="9525">
              <a:noFill/>
              <a:round/>
              <a:headEnd/>
              <a:tailEnd/>
            </a:ln>
          </p:spPr>
          <p:txBody>
            <a:bodyPr/>
            <a:lstStyle/>
            <a:p>
              <a:endParaRPr lang="en-US"/>
            </a:p>
          </p:txBody>
        </p:sp>
        <p:sp>
          <p:nvSpPr>
            <p:cNvPr id="520498" name="Freeform 306"/>
            <p:cNvSpPr>
              <a:spLocks/>
            </p:cNvSpPr>
            <p:nvPr/>
          </p:nvSpPr>
          <p:spPr bwMode="auto">
            <a:xfrm>
              <a:off x="887" y="2231"/>
              <a:ext cx="16" cy="20"/>
            </a:xfrm>
            <a:custGeom>
              <a:avLst/>
              <a:gdLst/>
              <a:ahLst/>
              <a:cxnLst>
                <a:cxn ang="0">
                  <a:pos x="16" y="11"/>
                </a:cxn>
                <a:cxn ang="0">
                  <a:pos x="15" y="2"/>
                </a:cxn>
                <a:cxn ang="0">
                  <a:pos x="7" y="0"/>
                </a:cxn>
                <a:cxn ang="0">
                  <a:pos x="2" y="2"/>
                </a:cxn>
                <a:cxn ang="0">
                  <a:pos x="0" y="11"/>
                </a:cxn>
                <a:cxn ang="0">
                  <a:pos x="0" y="11"/>
                </a:cxn>
                <a:cxn ang="0">
                  <a:pos x="2" y="18"/>
                </a:cxn>
                <a:cxn ang="0">
                  <a:pos x="7" y="20"/>
                </a:cxn>
                <a:cxn ang="0">
                  <a:pos x="15" y="18"/>
                </a:cxn>
                <a:cxn ang="0">
                  <a:pos x="16" y="11"/>
                </a:cxn>
              </a:cxnLst>
              <a:rect l="0" t="0" r="r" b="b"/>
              <a:pathLst>
                <a:path w="16" h="20">
                  <a:moveTo>
                    <a:pt x="16" y="11"/>
                  </a:moveTo>
                  <a:lnTo>
                    <a:pt x="15" y="2"/>
                  </a:lnTo>
                  <a:lnTo>
                    <a:pt x="7" y="0"/>
                  </a:lnTo>
                  <a:lnTo>
                    <a:pt x="2" y="2"/>
                  </a:lnTo>
                  <a:lnTo>
                    <a:pt x="0" y="11"/>
                  </a:lnTo>
                  <a:lnTo>
                    <a:pt x="0" y="11"/>
                  </a:lnTo>
                  <a:lnTo>
                    <a:pt x="2" y="18"/>
                  </a:lnTo>
                  <a:lnTo>
                    <a:pt x="7" y="20"/>
                  </a:lnTo>
                  <a:lnTo>
                    <a:pt x="15" y="18"/>
                  </a:lnTo>
                  <a:lnTo>
                    <a:pt x="16" y="11"/>
                  </a:lnTo>
                  <a:close/>
                </a:path>
              </a:pathLst>
            </a:custGeom>
            <a:solidFill>
              <a:srgbClr val="000000"/>
            </a:solidFill>
            <a:ln w="9525">
              <a:noFill/>
              <a:round/>
              <a:headEnd/>
              <a:tailEnd/>
            </a:ln>
          </p:spPr>
          <p:txBody>
            <a:bodyPr/>
            <a:lstStyle/>
            <a:p>
              <a:endParaRPr lang="en-US"/>
            </a:p>
          </p:txBody>
        </p:sp>
        <p:sp>
          <p:nvSpPr>
            <p:cNvPr id="520499" name="Freeform 307"/>
            <p:cNvSpPr>
              <a:spLocks/>
            </p:cNvSpPr>
            <p:nvPr/>
          </p:nvSpPr>
          <p:spPr bwMode="auto">
            <a:xfrm>
              <a:off x="907" y="2263"/>
              <a:ext cx="16" cy="21"/>
            </a:xfrm>
            <a:custGeom>
              <a:avLst/>
              <a:gdLst/>
              <a:ahLst/>
              <a:cxnLst>
                <a:cxn ang="0">
                  <a:pos x="13" y="5"/>
                </a:cxn>
                <a:cxn ang="0">
                  <a:pos x="7" y="0"/>
                </a:cxn>
                <a:cxn ang="0">
                  <a:pos x="2" y="5"/>
                </a:cxn>
                <a:cxn ang="0">
                  <a:pos x="0" y="11"/>
                </a:cxn>
                <a:cxn ang="0">
                  <a:pos x="2" y="18"/>
                </a:cxn>
                <a:cxn ang="0">
                  <a:pos x="2" y="18"/>
                </a:cxn>
                <a:cxn ang="0">
                  <a:pos x="7" y="21"/>
                </a:cxn>
                <a:cxn ang="0">
                  <a:pos x="13" y="18"/>
                </a:cxn>
                <a:cxn ang="0">
                  <a:pos x="16" y="11"/>
                </a:cxn>
                <a:cxn ang="0">
                  <a:pos x="13" y="5"/>
                </a:cxn>
              </a:cxnLst>
              <a:rect l="0" t="0" r="r" b="b"/>
              <a:pathLst>
                <a:path w="16" h="21">
                  <a:moveTo>
                    <a:pt x="13" y="5"/>
                  </a:moveTo>
                  <a:lnTo>
                    <a:pt x="7" y="0"/>
                  </a:lnTo>
                  <a:lnTo>
                    <a:pt x="2" y="5"/>
                  </a:lnTo>
                  <a:lnTo>
                    <a:pt x="0" y="11"/>
                  </a:lnTo>
                  <a:lnTo>
                    <a:pt x="2" y="18"/>
                  </a:lnTo>
                  <a:lnTo>
                    <a:pt x="2" y="18"/>
                  </a:lnTo>
                  <a:lnTo>
                    <a:pt x="7" y="21"/>
                  </a:lnTo>
                  <a:lnTo>
                    <a:pt x="13" y="18"/>
                  </a:lnTo>
                  <a:lnTo>
                    <a:pt x="16" y="11"/>
                  </a:lnTo>
                  <a:lnTo>
                    <a:pt x="13" y="5"/>
                  </a:lnTo>
                  <a:close/>
                </a:path>
              </a:pathLst>
            </a:custGeom>
            <a:solidFill>
              <a:srgbClr val="000000"/>
            </a:solidFill>
            <a:ln w="9525">
              <a:noFill/>
              <a:round/>
              <a:headEnd/>
              <a:tailEnd/>
            </a:ln>
          </p:spPr>
          <p:txBody>
            <a:bodyPr/>
            <a:lstStyle/>
            <a:p>
              <a:endParaRPr lang="en-US"/>
            </a:p>
          </p:txBody>
        </p:sp>
        <p:sp>
          <p:nvSpPr>
            <p:cNvPr id="520500" name="Freeform 308"/>
            <p:cNvSpPr>
              <a:spLocks/>
            </p:cNvSpPr>
            <p:nvPr/>
          </p:nvSpPr>
          <p:spPr bwMode="auto">
            <a:xfrm>
              <a:off x="936" y="2279"/>
              <a:ext cx="16" cy="21"/>
            </a:xfrm>
            <a:custGeom>
              <a:avLst/>
              <a:gdLst/>
              <a:ahLst/>
              <a:cxnLst>
                <a:cxn ang="0">
                  <a:pos x="9" y="0"/>
                </a:cxn>
                <a:cxn ang="0">
                  <a:pos x="2" y="2"/>
                </a:cxn>
                <a:cxn ang="0">
                  <a:pos x="0" y="9"/>
                </a:cxn>
                <a:cxn ang="0">
                  <a:pos x="2" y="19"/>
                </a:cxn>
                <a:cxn ang="0">
                  <a:pos x="9" y="21"/>
                </a:cxn>
                <a:cxn ang="0">
                  <a:pos x="9" y="21"/>
                </a:cxn>
                <a:cxn ang="0">
                  <a:pos x="14" y="19"/>
                </a:cxn>
                <a:cxn ang="0">
                  <a:pos x="16" y="9"/>
                </a:cxn>
                <a:cxn ang="0">
                  <a:pos x="14" y="2"/>
                </a:cxn>
                <a:cxn ang="0">
                  <a:pos x="9" y="0"/>
                </a:cxn>
              </a:cxnLst>
              <a:rect l="0" t="0" r="r" b="b"/>
              <a:pathLst>
                <a:path w="16" h="21">
                  <a:moveTo>
                    <a:pt x="9" y="0"/>
                  </a:moveTo>
                  <a:lnTo>
                    <a:pt x="2" y="2"/>
                  </a:lnTo>
                  <a:lnTo>
                    <a:pt x="0" y="9"/>
                  </a:lnTo>
                  <a:lnTo>
                    <a:pt x="2" y="19"/>
                  </a:lnTo>
                  <a:lnTo>
                    <a:pt x="9" y="21"/>
                  </a:lnTo>
                  <a:lnTo>
                    <a:pt x="9" y="21"/>
                  </a:lnTo>
                  <a:lnTo>
                    <a:pt x="14" y="19"/>
                  </a:lnTo>
                  <a:lnTo>
                    <a:pt x="16" y="9"/>
                  </a:lnTo>
                  <a:lnTo>
                    <a:pt x="14" y="2"/>
                  </a:lnTo>
                  <a:lnTo>
                    <a:pt x="9" y="0"/>
                  </a:lnTo>
                  <a:close/>
                </a:path>
              </a:pathLst>
            </a:custGeom>
            <a:solidFill>
              <a:srgbClr val="000000"/>
            </a:solidFill>
            <a:ln w="9525">
              <a:noFill/>
              <a:round/>
              <a:headEnd/>
              <a:tailEnd/>
            </a:ln>
          </p:spPr>
          <p:txBody>
            <a:bodyPr/>
            <a:lstStyle/>
            <a:p>
              <a:endParaRPr lang="en-US"/>
            </a:p>
          </p:txBody>
        </p:sp>
        <p:sp>
          <p:nvSpPr>
            <p:cNvPr id="520501" name="Freeform 309"/>
            <p:cNvSpPr>
              <a:spLocks/>
            </p:cNvSpPr>
            <p:nvPr/>
          </p:nvSpPr>
          <p:spPr bwMode="auto">
            <a:xfrm>
              <a:off x="968" y="2281"/>
              <a:ext cx="17" cy="21"/>
            </a:xfrm>
            <a:custGeom>
              <a:avLst/>
              <a:gdLst/>
              <a:ahLst/>
              <a:cxnLst>
                <a:cxn ang="0">
                  <a:pos x="9" y="0"/>
                </a:cxn>
                <a:cxn ang="0">
                  <a:pos x="2" y="5"/>
                </a:cxn>
                <a:cxn ang="0">
                  <a:pos x="0" y="12"/>
                </a:cxn>
                <a:cxn ang="0">
                  <a:pos x="2" y="19"/>
                </a:cxn>
                <a:cxn ang="0">
                  <a:pos x="9" y="21"/>
                </a:cxn>
                <a:cxn ang="0">
                  <a:pos x="9" y="21"/>
                </a:cxn>
                <a:cxn ang="0">
                  <a:pos x="15" y="19"/>
                </a:cxn>
                <a:cxn ang="0">
                  <a:pos x="17" y="12"/>
                </a:cxn>
                <a:cxn ang="0">
                  <a:pos x="15" y="5"/>
                </a:cxn>
                <a:cxn ang="0">
                  <a:pos x="9" y="0"/>
                </a:cxn>
              </a:cxnLst>
              <a:rect l="0" t="0" r="r" b="b"/>
              <a:pathLst>
                <a:path w="17" h="21">
                  <a:moveTo>
                    <a:pt x="9" y="0"/>
                  </a:moveTo>
                  <a:lnTo>
                    <a:pt x="2" y="5"/>
                  </a:lnTo>
                  <a:lnTo>
                    <a:pt x="0" y="12"/>
                  </a:lnTo>
                  <a:lnTo>
                    <a:pt x="2" y="19"/>
                  </a:lnTo>
                  <a:lnTo>
                    <a:pt x="9" y="21"/>
                  </a:lnTo>
                  <a:lnTo>
                    <a:pt x="9" y="21"/>
                  </a:lnTo>
                  <a:lnTo>
                    <a:pt x="15" y="19"/>
                  </a:lnTo>
                  <a:lnTo>
                    <a:pt x="17" y="12"/>
                  </a:lnTo>
                  <a:lnTo>
                    <a:pt x="15" y="5"/>
                  </a:lnTo>
                  <a:lnTo>
                    <a:pt x="9" y="0"/>
                  </a:lnTo>
                  <a:close/>
                </a:path>
              </a:pathLst>
            </a:custGeom>
            <a:solidFill>
              <a:srgbClr val="000000"/>
            </a:solidFill>
            <a:ln w="9525">
              <a:noFill/>
              <a:round/>
              <a:headEnd/>
              <a:tailEnd/>
            </a:ln>
          </p:spPr>
          <p:txBody>
            <a:bodyPr/>
            <a:lstStyle/>
            <a:p>
              <a:endParaRPr lang="en-US"/>
            </a:p>
          </p:txBody>
        </p:sp>
        <p:sp>
          <p:nvSpPr>
            <p:cNvPr id="520502" name="Freeform 310"/>
            <p:cNvSpPr>
              <a:spLocks/>
            </p:cNvSpPr>
            <p:nvPr/>
          </p:nvSpPr>
          <p:spPr bwMode="auto">
            <a:xfrm>
              <a:off x="1001" y="2281"/>
              <a:ext cx="16" cy="21"/>
            </a:xfrm>
            <a:custGeom>
              <a:avLst/>
              <a:gdLst/>
              <a:ahLst/>
              <a:cxnLst>
                <a:cxn ang="0">
                  <a:pos x="9" y="0"/>
                </a:cxn>
                <a:cxn ang="0">
                  <a:pos x="2" y="3"/>
                </a:cxn>
                <a:cxn ang="0">
                  <a:pos x="0" y="12"/>
                </a:cxn>
                <a:cxn ang="0">
                  <a:pos x="2" y="19"/>
                </a:cxn>
                <a:cxn ang="0">
                  <a:pos x="9" y="21"/>
                </a:cxn>
                <a:cxn ang="0">
                  <a:pos x="9" y="21"/>
                </a:cxn>
                <a:cxn ang="0">
                  <a:pos x="14" y="19"/>
                </a:cxn>
                <a:cxn ang="0">
                  <a:pos x="16" y="12"/>
                </a:cxn>
                <a:cxn ang="0">
                  <a:pos x="14" y="3"/>
                </a:cxn>
                <a:cxn ang="0">
                  <a:pos x="9" y="0"/>
                </a:cxn>
              </a:cxnLst>
              <a:rect l="0" t="0" r="r" b="b"/>
              <a:pathLst>
                <a:path w="16" h="21">
                  <a:moveTo>
                    <a:pt x="9" y="0"/>
                  </a:moveTo>
                  <a:lnTo>
                    <a:pt x="2" y="3"/>
                  </a:lnTo>
                  <a:lnTo>
                    <a:pt x="0" y="12"/>
                  </a:lnTo>
                  <a:lnTo>
                    <a:pt x="2" y="19"/>
                  </a:lnTo>
                  <a:lnTo>
                    <a:pt x="9" y="21"/>
                  </a:lnTo>
                  <a:lnTo>
                    <a:pt x="9" y="21"/>
                  </a:lnTo>
                  <a:lnTo>
                    <a:pt x="14" y="19"/>
                  </a:lnTo>
                  <a:lnTo>
                    <a:pt x="16" y="12"/>
                  </a:lnTo>
                  <a:lnTo>
                    <a:pt x="14" y="3"/>
                  </a:lnTo>
                  <a:lnTo>
                    <a:pt x="9" y="0"/>
                  </a:lnTo>
                  <a:close/>
                </a:path>
              </a:pathLst>
            </a:custGeom>
            <a:solidFill>
              <a:srgbClr val="000000"/>
            </a:solidFill>
            <a:ln w="9525">
              <a:noFill/>
              <a:round/>
              <a:headEnd/>
              <a:tailEnd/>
            </a:ln>
          </p:spPr>
          <p:txBody>
            <a:bodyPr/>
            <a:lstStyle/>
            <a:p>
              <a:endParaRPr lang="en-US"/>
            </a:p>
          </p:txBody>
        </p:sp>
        <p:sp>
          <p:nvSpPr>
            <p:cNvPr id="520503" name="Freeform 311"/>
            <p:cNvSpPr>
              <a:spLocks/>
            </p:cNvSpPr>
            <p:nvPr/>
          </p:nvSpPr>
          <p:spPr bwMode="auto">
            <a:xfrm>
              <a:off x="1033" y="2281"/>
              <a:ext cx="16" cy="21"/>
            </a:xfrm>
            <a:custGeom>
              <a:avLst/>
              <a:gdLst/>
              <a:ahLst/>
              <a:cxnLst>
                <a:cxn ang="0">
                  <a:pos x="9" y="0"/>
                </a:cxn>
                <a:cxn ang="0">
                  <a:pos x="2" y="3"/>
                </a:cxn>
                <a:cxn ang="0">
                  <a:pos x="0" y="10"/>
                </a:cxn>
                <a:cxn ang="0">
                  <a:pos x="2" y="19"/>
                </a:cxn>
                <a:cxn ang="0">
                  <a:pos x="9" y="21"/>
                </a:cxn>
                <a:cxn ang="0">
                  <a:pos x="9" y="21"/>
                </a:cxn>
                <a:cxn ang="0">
                  <a:pos x="15" y="19"/>
                </a:cxn>
                <a:cxn ang="0">
                  <a:pos x="16" y="10"/>
                </a:cxn>
                <a:cxn ang="0">
                  <a:pos x="15" y="3"/>
                </a:cxn>
                <a:cxn ang="0">
                  <a:pos x="9" y="0"/>
                </a:cxn>
              </a:cxnLst>
              <a:rect l="0" t="0" r="r" b="b"/>
              <a:pathLst>
                <a:path w="16" h="21">
                  <a:moveTo>
                    <a:pt x="9" y="0"/>
                  </a:moveTo>
                  <a:lnTo>
                    <a:pt x="2" y="3"/>
                  </a:lnTo>
                  <a:lnTo>
                    <a:pt x="0" y="10"/>
                  </a:lnTo>
                  <a:lnTo>
                    <a:pt x="2" y="19"/>
                  </a:lnTo>
                  <a:lnTo>
                    <a:pt x="9" y="21"/>
                  </a:lnTo>
                  <a:lnTo>
                    <a:pt x="9" y="21"/>
                  </a:lnTo>
                  <a:lnTo>
                    <a:pt x="15" y="19"/>
                  </a:lnTo>
                  <a:lnTo>
                    <a:pt x="16" y="10"/>
                  </a:lnTo>
                  <a:lnTo>
                    <a:pt x="15" y="3"/>
                  </a:lnTo>
                  <a:lnTo>
                    <a:pt x="9" y="0"/>
                  </a:lnTo>
                  <a:close/>
                </a:path>
              </a:pathLst>
            </a:custGeom>
            <a:solidFill>
              <a:srgbClr val="000000"/>
            </a:solidFill>
            <a:ln w="9525">
              <a:noFill/>
              <a:round/>
              <a:headEnd/>
              <a:tailEnd/>
            </a:ln>
          </p:spPr>
          <p:txBody>
            <a:bodyPr/>
            <a:lstStyle/>
            <a:p>
              <a:endParaRPr lang="en-US"/>
            </a:p>
          </p:txBody>
        </p:sp>
        <p:sp>
          <p:nvSpPr>
            <p:cNvPr id="520504" name="Freeform 312"/>
            <p:cNvSpPr>
              <a:spLocks/>
            </p:cNvSpPr>
            <p:nvPr/>
          </p:nvSpPr>
          <p:spPr bwMode="auto">
            <a:xfrm>
              <a:off x="1066" y="2286"/>
              <a:ext cx="16" cy="21"/>
            </a:xfrm>
            <a:custGeom>
              <a:avLst/>
              <a:gdLst/>
              <a:ahLst/>
              <a:cxnLst>
                <a:cxn ang="0">
                  <a:pos x="7" y="0"/>
                </a:cxn>
                <a:cxn ang="0">
                  <a:pos x="2" y="2"/>
                </a:cxn>
                <a:cxn ang="0">
                  <a:pos x="0" y="9"/>
                </a:cxn>
                <a:cxn ang="0">
                  <a:pos x="2" y="16"/>
                </a:cxn>
                <a:cxn ang="0">
                  <a:pos x="7" y="21"/>
                </a:cxn>
                <a:cxn ang="0">
                  <a:pos x="7" y="21"/>
                </a:cxn>
                <a:cxn ang="0">
                  <a:pos x="14" y="16"/>
                </a:cxn>
                <a:cxn ang="0">
                  <a:pos x="16" y="9"/>
                </a:cxn>
                <a:cxn ang="0">
                  <a:pos x="14" y="2"/>
                </a:cxn>
                <a:cxn ang="0">
                  <a:pos x="7" y="0"/>
                </a:cxn>
              </a:cxnLst>
              <a:rect l="0" t="0" r="r" b="b"/>
              <a:pathLst>
                <a:path w="16" h="21">
                  <a:moveTo>
                    <a:pt x="7" y="0"/>
                  </a:moveTo>
                  <a:lnTo>
                    <a:pt x="2" y="2"/>
                  </a:lnTo>
                  <a:lnTo>
                    <a:pt x="0" y="9"/>
                  </a:lnTo>
                  <a:lnTo>
                    <a:pt x="2" y="16"/>
                  </a:lnTo>
                  <a:lnTo>
                    <a:pt x="7" y="21"/>
                  </a:lnTo>
                  <a:lnTo>
                    <a:pt x="7" y="21"/>
                  </a:lnTo>
                  <a:lnTo>
                    <a:pt x="14" y="16"/>
                  </a:lnTo>
                  <a:lnTo>
                    <a:pt x="16" y="9"/>
                  </a:lnTo>
                  <a:lnTo>
                    <a:pt x="14" y="2"/>
                  </a:lnTo>
                  <a:lnTo>
                    <a:pt x="7" y="0"/>
                  </a:lnTo>
                  <a:close/>
                </a:path>
              </a:pathLst>
            </a:custGeom>
            <a:solidFill>
              <a:srgbClr val="000000"/>
            </a:solidFill>
            <a:ln w="9525">
              <a:noFill/>
              <a:round/>
              <a:headEnd/>
              <a:tailEnd/>
            </a:ln>
          </p:spPr>
          <p:txBody>
            <a:bodyPr/>
            <a:lstStyle/>
            <a:p>
              <a:endParaRPr lang="en-US"/>
            </a:p>
          </p:txBody>
        </p:sp>
        <p:sp>
          <p:nvSpPr>
            <p:cNvPr id="520505" name="Freeform 313"/>
            <p:cNvSpPr>
              <a:spLocks/>
            </p:cNvSpPr>
            <p:nvPr/>
          </p:nvSpPr>
          <p:spPr bwMode="auto">
            <a:xfrm>
              <a:off x="1095" y="2302"/>
              <a:ext cx="16" cy="21"/>
            </a:xfrm>
            <a:custGeom>
              <a:avLst/>
              <a:gdLst/>
              <a:ahLst/>
              <a:cxnLst>
                <a:cxn ang="0">
                  <a:pos x="14" y="3"/>
                </a:cxn>
                <a:cxn ang="0">
                  <a:pos x="9" y="0"/>
                </a:cxn>
                <a:cxn ang="0">
                  <a:pos x="3" y="3"/>
                </a:cxn>
                <a:cxn ang="0">
                  <a:pos x="0" y="9"/>
                </a:cxn>
                <a:cxn ang="0">
                  <a:pos x="3" y="16"/>
                </a:cxn>
                <a:cxn ang="0">
                  <a:pos x="3" y="16"/>
                </a:cxn>
                <a:cxn ang="0">
                  <a:pos x="9" y="21"/>
                </a:cxn>
                <a:cxn ang="0">
                  <a:pos x="14" y="19"/>
                </a:cxn>
                <a:cxn ang="0">
                  <a:pos x="16" y="9"/>
                </a:cxn>
                <a:cxn ang="0">
                  <a:pos x="14" y="3"/>
                </a:cxn>
              </a:cxnLst>
              <a:rect l="0" t="0" r="r" b="b"/>
              <a:pathLst>
                <a:path w="16" h="21">
                  <a:moveTo>
                    <a:pt x="14" y="3"/>
                  </a:moveTo>
                  <a:lnTo>
                    <a:pt x="9" y="0"/>
                  </a:lnTo>
                  <a:lnTo>
                    <a:pt x="3" y="3"/>
                  </a:lnTo>
                  <a:lnTo>
                    <a:pt x="0" y="9"/>
                  </a:lnTo>
                  <a:lnTo>
                    <a:pt x="3" y="16"/>
                  </a:lnTo>
                  <a:lnTo>
                    <a:pt x="3" y="16"/>
                  </a:lnTo>
                  <a:lnTo>
                    <a:pt x="9" y="21"/>
                  </a:lnTo>
                  <a:lnTo>
                    <a:pt x="14" y="19"/>
                  </a:lnTo>
                  <a:lnTo>
                    <a:pt x="16" y="9"/>
                  </a:lnTo>
                  <a:lnTo>
                    <a:pt x="14" y="3"/>
                  </a:lnTo>
                  <a:close/>
                </a:path>
              </a:pathLst>
            </a:custGeom>
            <a:solidFill>
              <a:srgbClr val="000000"/>
            </a:solidFill>
            <a:ln w="9525">
              <a:noFill/>
              <a:round/>
              <a:headEnd/>
              <a:tailEnd/>
            </a:ln>
          </p:spPr>
          <p:txBody>
            <a:bodyPr/>
            <a:lstStyle/>
            <a:p>
              <a:endParaRPr lang="en-US"/>
            </a:p>
          </p:txBody>
        </p:sp>
        <p:sp>
          <p:nvSpPr>
            <p:cNvPr id="520506" name="Freeform 314"/>
            <p:cNvSpPr>
              <a:spLocks/>
            </p:cNvSpPr>
            <p:nvPr/>
          </p:nvSpPr>
          <p:spPr bwMode="auto">
            <a:xfrm>
              <a:off x="1113" y="2335"/>
              <a:ext cx="16" cy="20"/>
            </a:xfrm>
            <a:custGeom>
              <a:avLst/>
              <a:gdLst/>
              <a:ahLst/>
              <a:cxnLst>
                <a:cxn ang="0">
                  <a:pos x="16" y="11"/>
                </a:cxn>
                <a:cxn ang="0">
                  <a:pos x="14" y="4"/>
                </a:cxn>
                <a:cxn ang="0">
                  <a:pos x="9" y="0"/>
                </a:cxn>
                <a:cxn ang="0">
                  <a:pos x="3" y="4"/>
                </a:cxn>
                <a:cxn ang="0">
                  <a:pos x="0" y="11"/>
                </a:cxn>
                <a:cxn ang="0">
                  <a:pos x="0" y="11"/>
                </a:cxn>
                <a:cxn ang="0">
                  <a:pos x="3" y="18"/>
                </a:cxn>
                <a:cxn ang="0">
                  <a:pos x="9" y="20"/>
                </a:cxn>
                <a:cxn ang="0">
                  <a:pos x="14" y="18"/>
                </a:cxn>
                <a:cxn ang="0">
                  <a:pos x="16" y="11"/>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507" name="Freeform 315"/>
            <p:cNvSpPr>
              <a:spLocks/>
            </p:cNvSpPr>
            <p:nvPr/>
          </p:nvSpPr>
          <p:spPr bwMode="auto">
            <a:xfrm>
              <a:off x="1122" y="2376"/>
              <a:ext cx="16" cy="21"/>
            </a:xfrm>
            <a:custGeom>
              <a:avLst/>
              <a:gdLst/>
              <a:ahLst/>
              <a:cxnLst>
                <a:cxn ang="0">
                  <a:pos x="16" y="9"/>
                </a:cxn>
                <a:cxn ang="0">
                  <a:pos x="14" y="2"/>
                </a:cxn>
                <a:cxn ang="0">
                  <a:pos x="9" y="0"/>
                </a:cxn>
                <a:cxn ang="0">
                  <a:pos x="3" y="2"/>
                </a:cxn>
                <a:cxn ang="0">
                  <a:pos x="0" y="9"/>
                </a:cxn>
                <a:cxn ang="0">
                  <a:pos x="0" y="9"/>
                </a:cxn>
                <a:cxn ang="0">
                  <a:pos x="3" y="16"/>
                </a:cxn>
                <a:cxn ang="0">
                  <a:pos x="9" y="21"/>
                </a:cxn>
                <a:cxn ang="0">
                  <a:pos x="14" y="16"/>
                </a:cxn>
                <a:cxn ang="0">
                  <a:pos x="16" y="9"/>
                </a:cxn>
              </a:cxnLst>
              <a:rect l="0" t="0" r="r" b="b"/>
              <a:pathLst>
                <a:path w="16" h="21">
                  <a:moveTo>
                    <a:pt x="16" y="9"/>
                  </a:moveTo>
                  <a:lnTo>
                    <a:pt x="14" y="2"/>
                  </a:lnTo>
                  <a:lnTo>
                    <a:pt x="9" y="0"/>
                  </a:lnTo>
                  <a:lnTo>
                    <a:pt x="3" y="2"/>
                  </a:lnTo>
                  <a:lnTo>
                    <a:pt x="0" y="9"/>
                  </a:lnTo>
                  <a:lnTo>
                    <a:pt x="0" y="9"/>
                  </a:lnTo>
                  <a:lnTo>
                    <a:pt x="3" y="16"/>
                  </a:lnTo>
                  <a:lnTo>
                    <a:pt x="9" y="21"/>
                  </a:lnTo>
                  <a:lnTo>
                    <a:pt x="14" y="16"/>
                  </a:lnTo>
                  <a:lnTo>
                    <a:pt x="16" y="9"/>
                  </a:lnTo>
                  <a:close/>
                </a:path>
              </a:pathLst>
            </a:custGeom>
            <a:solidFill>
              <a:srgbClr val="000000"/>
            </a:solidFill>
            <a:ln w="9525">
              <a:noFill/>
              <a:round/>
              <a:headEnd/>
              <a:tailEnd/>
            </a:ln>
          </p:spPr>
          <p:txBody>
            <a:bodyPr/>
            <a:lstStyle/>
            <a:p>
              <a:endParaRPr lang="en-US"/>
            </a:p>
          </p:txBody>
        </p:sp>
        <p:sp>
          <p:nvSpPr>
            <p:cNvPr id="520508" name="Freeform 316"/>
            <p:cNvSpPr>
              <a:spLocks/>
            </p:cNvSpPr>
            <p:nvPr/>
          </p:nvSpPr>
          <p:spPr bwMode="auto">
            <a:xfrm>
              <a:off x="1127" y="2418"/>
              <a:ext cx="16" cy="21"/>
            </a:xfrm>
            <a:custGeom>
              <a:avLst/>
              <a:gdLst/>
              <a:ahLst/>
              <a:cxnLst>
                <a:cxn ang="0">
                  <a:pos x="16" y="9"/>
                </a:cxn>
                <a:cxn ang="0">
                  <a:pos x="14" y="2"/>
                </a:cxn>
                <a:cxn ang="0">
                  <a:pos x="7" y="0"/>
                </a:cxn>
                <a:cxn ang="0">
                  <a:pos x="2" y="2"/>
                </a:cxn>
                <a:cxn ang="0">
                  <a:pos x="0" y="9"/>
                </a:cxn>
                <a:cxn ang="0">
                  <a:pos x="0" y="9"/>
                </a:cxn>
                <a:cxn ang="0">
                  <a:pos x="2" y="16"/>
                </a:cxn>
                <a:cxn ang="0">
                  <a:pos x="7" y="21"/>
                </a:cxn>
                <a:cxn ang="0">
                  <a:pos x="14" y="16"/>
                </a:cxn>
                <a:cxn ang="0">
                  <a:pos x="16" y="9"/>
                </a:cxn>
              </a:cxnLst>
              <a:rect l="0" t="0" r="r" b="b"/>
              <a:pathLst>
                <a:path w="16" h="21">
                  <a:moveTo>
                    <a:pt x="16" y="9"/>
                  </a:moveTo>
                  <a:lnTo>
                    <a:pt x="14" y="2"/>
                  </a:lnTo>
                  <a:lnTo>
                    <a:pt x="7" y="0"/>
                  </a:lnTo>
                  <a:lnTo>
                    <a:pt x="2" y="2"/>
                  </a:lnTo>
                  <a:lnTo>
                    <a:pt x="0" y="9"/>
                  </a:lnTo>
                  <a:lnTo>
                    <a:pt x="0" y="9"/>
                  </a:lnTo>
                  <a:lnTo>
                    <a:pt x="2" y="16"/>
                  </a:lnTo>
                  <a:lnTo>
                    <a:pt x="7" y="21"/>
                  </a:lnTo>
                  <a:lnTo>
                    <a:pt x="14" y="16"/>
                  </a:lnTo>
                  <a:lnTo>
                    <a:pt x="16" y="9"/>
                  </a:lnTo>
                  <a:close/>
                </a:path>
              </a:pathLst>
            </a:custGeom>
            <a:solidFill>
              <a:srgbClr val="000000"/>
            </a:solidFill>
            <a:ln w="9525">
              <a:noFill/>
              <a:round/>
              <a:headEnd/>
              <a:tailEnd/>
            </a:ln>
          </p:spPr>
          <p:txBody>
            <a:bodyPr/>
            <a:lstStyle/>
            <a:p>
              <a:endParaRPr lang="en-US"/>
            </a:p>
          </p:txBody>
        </p:sp>
        <p:sp>
          <p:nvSpPr>
            <p:cNvPr id="520509" name="Freeform 317"/>
            <p:cNvSpPr>
              <a:spLocks/>
            </p:cNvSpPr>
            <p:nvPr/>
          </p:nvSpPr>
          <p:spPr bwMode="auto">
            <a:xfrm>
              <a:off x="1129" y="2457"/>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20510" name="Freeform 318"/>
            <p:cNvSpPr>
              <a:spLocks/>
            </p:cNvSpPr>
            <p:nvPr/>
          </p:nvSpPr>
          <p:spPr bwMode="auto">
            <a:xfrm>
              <a:off x="1131" y="2499"/>
              <a:ext cx="16" cy="20"/>
            </a:xfrm>
            <a:custGeom>
              <a:avLst/>
              <a:gdLst/>
              <a:ahLst/>
              <a:cxnLst>
                <a:cxn ang="0">
                  <a:pos x="16" y="11"/>
                </a:cxn>
                <a:cxn ang="0">
                  <a:pos x="14" y="4"/>
                </a:cxn>
                <a:cxn ang="0">
                  <a:pos x="9" y="0"/>
                </a:cxn>
                <a:cxn ang="0">
                  <a:pos x="1" y="4"/>
                </a:cxn>
                <a:cxn ang="0">
                  <a:pos x="0" y="11"/>
                </a:cxn>
                <a:cxn ang="0">
                  <a:pos x="0" y="11"/>
                </a:cxn>
                <a:cxn ang="0">
                  <a:pos x="1" y="18"/>
                </a:cxn>
                <a:cxn ang="0">
                  <a:pos x="9" y="20"/>
                </a:cxn>
                <a:cxn ang="0">
                  <a:pos x="14" y="18"/>
                </a:cxn>
                <a:cxn ang="0">
                  <a:pos x="16" y="11"/>
                </a:cxn>
              </a:cxnLst>
              <a:rect l="0" t="0" r="r" b="b"/>
              <a:pathLst>
                <a:path w="16" h="20">
                  <a:moveTo>
                    <a:pt x="16" y="11"/>
                  </a:moveTo>
                  <a:lnTo>
                    <a:pt x="14" y="4"/>
                  </a:lnTo>
                  <a:lnTo>
                    <a:pt x="9" y="0"/>
                  </a:lnTo>
                  <a:lnTo>
                    <a:pt x="1" y="4"/>
                  </a:lnTo>
                  <a:lnTo>
                    <a:pt x="0" y="11"/>
                  </a:lnTo>
                  <a:lnTo>
                    <a:pt x="0" y="11"/>
                  </a:lnTo>
                  <a:lnTo>
                    <a:pt x="1"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511" name="Freeform 319"/>
            <p:cNvSpPr>
              <a:spLocks/>
            </p:cNvSpPr>
            <p:nvPr/>
          </p:nvSpPr>
          <p:spPr bwMode="auto">
            <a:xfrm>
              <a:off x="1131" y="2540"/>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20512" name="Freeform 320"/>
            <p:cNvSpPr>
              <a:spLocks/>
            </p:cNvSpPr>
            <p:nvPr/>
          </p:nvSpPr>
          <p:spPr bwMode="auto">
            <a:xfrm>
              <a:off x="1131" y="2582"/>
              <a:ext cx="16" cy="21"/>
            </a:xfrm>
            <a:custGeom>
              <a:avLst/>
              <a:gdLst/>
              <a:ahLst/>
              <a:cxnLst>
                <a:cxn ang="0">
                  <a:pos x="16" y="11"/>
                </a:cxn>
                <a:cxn ang="0">
                  <a:pos x="14" y="4"/>
                </a:cxn>
                <a:cxn ang="0">
                  <a:pos x="9" y="0"/>
                </a:cxn>
                <a:cxn ang="0">
                  <a:pos x="3" y="4"/>
                </a:cxn>
                <a:cxn ang="0">
                  <a:pos x="0" y="11"/>
                </a:cxn>
                <a:cxn ang="0">
                  <a:pos x="0" y="11"/>
                </a:cxn>
                <a:cxn ang="0">
                  <a:pos x="3" y="18"/>
                </a:cxn>
                <a:cxn ang="0">
                  <a:pos x="9" y="21"/>
                </a:cxn>
                <a:cxn ang="0">
                  <a:pos x="14" y="18"/>
                </a:cxn>
                <a:cxn ang="0">
                  <a:pos x="16" y="11"/>
                </a:cxn>
              </a:cxnLst>
              <a:rect l="0" t="0" r="r" b="b"/>
              <a:pathLst>
                <a:path w="16" h="21">
                  <a:moveTo>
                    <a:pt x="16" y="11"/>
                  </a:moveTo>
                  <a:lnTo>
                    <a:pt x="14" y="4"/>
                  </a:lnTo>
                  <a:lnTo>
                    <a:pt x="9" y="0"/>
                  </a:lnTo>
                  <a:lnTo>
                    <a:pt x="3" y="4"/>
                  </a:lnTo>
                  <a:lnTo>
                    <a:pt x="0" y="11"/>
                  </a:lnTo>
                  <a:lnTo>
                    <a:pt x="0" y="11"/>
                  </a:lnTo>
                  <a:lnTo>
                    <a:pt x="3" y="18"/>
                  </a:lnTo>
                  <a:lnTo>
                    <a:pt x="9" y="21"/>
                  </a:lnTo>
                  <a:lnTo>
                    <a:pt x="14" y="18"/>
                  </a:lnTo>
                  <a:lnTo>
                    <a:pt x="16" y="11"/>
                  </a:lnTo>
                  <a:close/>
                </a:path>
              </a:pathLst>
            </a:custGeom>
            <a:solidFill>
              <a:srgbClr val="000000"/>
            </a:solidFill>
            <a:ln w="9525">
              <a:noFill/>
              <a:round/>
              <a:headEnd/>
              <a:tailEnd/>
            </a:ln>
          </p:spPr>
          <p:txBody>
            <a:bodyPr/>
            <a:lstStyle/>
            <a:p>
              <a:endParaRPr lang="en-US"/>
            </a:p>
          </p:txBody>
        </p:sp>
        <p:sp>
          <p:nvSpPr>
            <p:cNvPr id="520513" name="Freeform 321"/>
            <p:cNvSpPr>
              <a:spLocks/>
            </p:cNvSpPr>
            <p:nvPr/>
          </p:nvSpPr>
          <p:spPr bwMode="auto">
            <a:xfrm>
              <a:off x="1131" y="2623"/>
              <a:ext cx="16" cy="21"/>
            </a:xfrm>
            <a:custGeom>
              <a:avLst/>
              <a:gdLst/>
              <a:ahLst/>
              <a:cxnLst>
                <a:cxn ang="0">
                  <a:pos x="16" y="12"/>
                </a:cxn>
                <a:cxn ang="0">
                  <a:pos x="14" y="5"/>
                </a:cxn>
                <a:cxn ang="0">
                  <a:pos x="7" y="0"/>
                </a:cxn>
                <a:cxn ang="0">
                  <a:pos x="1" y="5"/>
                </a:cxn>
                <a:cxn ang="0">
                  <a:pos x="0" y="12"/>
                </a:cxn>
                <a:cxn ang="0">
                  <a:pos x="0" y="12"/>
                </a:cxn>
                <a:cxn ang="0">
                  <a:pos x="1" y="19"/>
                </a:cxn>
                <a:cxn ang="0">
                  <a:pos x="7" y="21"/>
                </a:cxn>
                <a:cxn ang="0">
                  <a:pos x="14" y="19"/>
                </a:cxn>
                <a:cxn ang="0">
                  <a:pos x="16" y="12"/>
                </a:cxn>
              </a:cxnLst>
              <a:rect l="0" t="0" r="r" b="b"/>
              <a:pathLst>
                <a:path w="16" h="21">
                  <a:moveTo>
                    <a:pt x="16" y="12"/>
                  </a:moveTo>
                  <a:lnTo>
                    <a:pt x="14" y="5"/>
                  </a:lnTo>
                  <a:lnTo>
                    <a:pt x="7" y="0"/>
                  </a:lnTo>
                  <a:lnTo>
                    <a:pt x="1" y="5"/>
                  </a:lnTo>
                  <a:lnTo>
                    <a:pt x="0" y="12"/>
                  </a:lnTo>
                  <a:lnTo>
                    <a:pt x="0" y="12"/>
                  </a:lnTo>
                  <a:lnTo>
                    <a:pt x="1" y="19"/>
                  </a:lnTo>
                  <a:lnTo>
                    <a:pt x="7" y="21"/>
                  </a:lnTo>
                  <a:lnTo>
                    <a:pt x="14" y="19"/>
                  </a:lnTo>
                  <a:lnTo>
                    <a:pt x="16" y="12"/>
                  </a:lnTo>
                  <a:close/>
                </a:path>
              </a:pathLst>
            </a:custGeom>
            <a:solidFill>
              <a:srgbClr val="000000"/>
            </a:solidFill>
            <a:ln w="9525">
              <a:noFill/>
              <a:round/>
              <a:headEnd/>
              <a:tailEnd/>
            </a:ln>
          </p:spPr>
          <p:txBody>
            <a:bodyPr/>
            <a:lstStyle/>
            <a:p>
              <a:endParaRPr lang="en-US"/>
            </a:p>
          </p:txBody>
        </p:sp>
        <p:sp>
          <p:nvSpPr>
            <p:cNvPr id="520514" name="Freeform 322"/>
            <p:cNvSpPr>
              <a:spLocks/>
            </p:cNvSpPr>
            <p:nvPr/>
          </p:nvSpPr>
          <p:spPr bwMode="auto">
            <a:xfrm>
              <a:off x="1131" y="2665"/>
              <a:ext cx="16" cy="21"/>
            </a:xfrm>
            <a:custGeom>
              <a:avLst/>
              <a:gdLst/>
              <a:ahLst/>
              <a:cxnLst>
                <a:cxn ang="0">
                  <a:pos x="16" y="12"/>
                </a:cxn>
                <a:cxn ang="0">
                  <a:pos x="14" y="5"/>
                </a:cxn>
                <a:cxn ang="0">
                  <a:pos x="7" y="0"/>
                </a:cxn>
                <a:cxn ang="0">
                  <a:pos x="1" y="5"/>
                </a:cxn>
                <a:cxn ang="0">
                  <a:pos x="0" y="12"/>
                </a:cxn>
                <a:cxn ang="0">
                  <a:pos x="0" y="12"/>
                </a:cxn>
                <a:cxn ang="0">
                  <a:pos x="1" y="19"/>
                </a:cxn>
                <a:cxn ang="0">
                  <a:pos x="7" y="21"/>
                </a:cxn>
                <a:cxn ang="0">
                  <a:pos x="14" y="19"/>
                </a:cxn>
                <a:cxn ang="0">
                  <a:pos x="16" y="12"/>
                </a:cxn>
              </a:cxnLst>
              <a:rect l="0" t="0" r="r" b="b"/>
              <a:pathLst>
                <a:path w="16" h="21">
                  <a:moveTo>
                    <a:pt x="16" y="12"/>
                  </a:moveTo>
                  <a:lnTo>
                    <a:pt x="14" y="5"/>
                  </a:lnTo>
                  <a:lnTo>
                    <a:pt x="7" y="0"/>
                  </a:lnTo>
                  <a:lnTo>
                    <a:pt x="1" y="5"/>
                  </a:lnTo>
                  <a:lnTo>
                    <a:pt x="0" y="12"/>
                  </a:lnTo>
                  <a:lnTo>
                    <a:pt x="0" y="12"/>
                  </a:lnTo>
                  <a:lnTo>
                    <a:pt x="1" y="19"/>
                  </a:lnTo>
                  <a:lnTo>
                    <a:pt x="7" y="21"/>
                  </a:lnTo>
                  <a:lnTo>
                    <a:pt x="14" y="19"/>
                  </a:lnTo>
                  <a:lnTo>
                    <a:pt x="16" y="12"/>
                  </a:lnTo>
                  <a:close/>
                </a:path>
              </a:pathLst>
            </a:custGeom>
            <a:solidFill>
              <a:srgbClr val="000000"/>
            </a:solidFill>
            <a:ln w="9525">
              <a:noFill/>
              <a:round/>
              <a:headEnd/>
              <a:tailEnd/>
            </a:ln>
          </p:spPr>
          <p:txBody>
            <a:bodyPr/>
            <a:lstStyle/>
            <a:p>
              <a:endParaRPr lang="en-US"/>
            </a:p>
          </p:txBody>
        </p:sp>
        <p:sp>
          <p:nvSpPr>
            <p:cNvPr id="520515" name="Freeform 323"/>
            <p:cNvSpPr>
              <a:spLocks/>
            </p:cNvSpPr>
            <p:nvPr/>
          </p:nvSpPr>
          <p:spPr bwMode="auto">
            <a:xfrm>
              <a:off x="1131" y="2707"/>
              <a:ext cx="16" cy="20"/>
            </a:xfrm>
            <a:custGeom>
              <a:avLst/>
              <a:gdLst/>
              <a:ahLst/>
              <a:cxnLst>
                <a:cxn ang="0">
                  <a:pos x="16" y="11"/>
                </a:cxn>
                <a:cxn ang="0">
                  <a:pos x="14" y="4"/>
                </a:cxn>
                <a:cxn ang="0">
                  <a:pos x="9" y="0"/>
                </a:cxn>
                <a:cxn ang="0">
                  <a:pos x="3" y="4"/>
                </a:cxn>
                <a:cxn ang="0">
                  <a:pos x="0" y="11"/>
                </a:cxn>
                <a:cxn ang="0">
                  <a:pos x="0" y="11"/>
                </a:cxn>
                <a:cxn ang="0">
                  <a:pos x="3" y="18"/>
                </a:cxn>
                <a:cxn ang="0">
                  <a:pos x="9" y="20"/>
                </a:cxn>
                <a:cxn ang="0">
                  <a:pos x="14" y="18"/>
                </a:cxn>
                <a:cxn ang="0">
                  <a:pos x="16" y="11"/>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20516" name="Freeform 324"/>
            <p:cNvSpPr>
              <a:spLocks/>
            </p:cNvSpPr>
            <p:nvPr/>
          </p:nvSpPr>
          <p:spPr bwMode="auto">
            <a:xfrm>
              <a:off x="847" y="1932"/>
              <a:ext cx="53" cy="111"/>
            </a:xfrm>
            <a:custGeom>
              <a:avLst/>
              <a:gdLst/>
              <a:ahLst/>
              <a:cxnLst>
                <a:cxn ang="0">
                  <a:pos x="53" y="107"/>
                </a:cxn>
                <a:cxn ang="0">
                  <a:pos x="24" y="0"/>
                </a:cxn>
                <a:cxn ang="0">
                  <a:pos x="0" y="111"/>
                </a:cxn>
                <a:cxn ang="0">
                  <a:pos x="53" y="107"/>
                </a:cxn>
              </a:cxnLst>
              <a:rect l="0" t="0" r="r" b="b"/>
              <a:pathLst>
                <a:path w="53" h="111">
                  <a:moveTo>
                    <a:pt x="53" y="107"/>
                  </a:moveTo>
                  <a:lnTo>
                    <a:pt x="24" y="0"/>
                  </a:lnTo>
                  <a:lnTo>
                    <a:pt x="0" y="111"/>
                  </a:lnTo>
                  <a:lnTo>
                    <a:pt x="53" y="107"/>
                  </a:lnTo>
                  <a:close/>
                </a:path>
              </a:pathLst>
            </a:custGeom>
            <a:solidFill>
              <a:srgbClr val="000000"/>
            </a:solidFill>
            <a:ln w="9525">
              <a:no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Line 2"/>
          <p:cNvSpPr>
            <a:spLocks noChangeShapeType="1"/>
          </p:cNvSpPr>
          <p:nvPr/>
        </p:nvSpPr>
        <p:spPr bwMode="auto">
          <a:xfrm>
            <a:off x="4775200" y="3505200"/>
            <a:ext cx="1727200" cy="0"/>
          </a:xfrm>
          <a:prstGeom prst="line">
            <a:avLst/>
          </a:prstGeom>
          <a:noFill/>
          <a:ln w="38100">
            <a:solidFill>
              <a:schemeClr val="tx1"/>
            </a:solidFill>
            <a:round/>
            <a:headEnd/>
            <a:tailEnd/>
          </a:ln>
          <a:effectLst/>
        </p:spPr>
        <p:txBody>
          <a:bodyPr lIns="73152" tIns="36576" rIns="73152" bIns="36576"/>
          <a:lstStyle/>
          <a:p>
            <a:endParaRPr lang="en-US"/>
          </a:p>
        </p:txBody>
      </p:sp>
      <p:sp>
        <p:nvSpPr>
          <p:cNvPr id="522243" name="Rectangle 3"/>
          <p:cNvSpPr>
            <a:spLocks noGrp="1" noChangeArrowheads="1"/>
          </p:cNvSpPr>
          <p:nvPr>
            <p:ph type="title"/>
          </p:nvPr>
        </p:nvSpPr>
        <p:spPr/>
        <p:txBody>
          <a:bodyPr/>
          <a:lstStyle/>
          <a:p>
            <a:r>
              <a:rPr lang="en-US"/>
              <a:t>Campus Access Layer Design</a:t>
            </a:r>
          </a:p>
        </p:txBody>
      </p:sp>
      <p:sp>
        <p:nvSpPr>
          <p:cNvPr id="522244" name="Line 4"/>
          <p:cNvSpPr>
            <a:spLocks noChangeShapeType="1"/>
          </p:cNvSpPr>
          <p:nvPr/>
        </p:nvSpPr>
        <p:spPr bwMode="auto">
          <a:xfrm flipV="1">
            <a:off x="4470400" y="2427288"/>
            <a:ext cx="0" cy="925512"/>
          </a:xfrm>
          <a:prstGeom prst="line">
            <a:avLst/>
          </a:prstGeom>
          <a:noFill/>
          <a:ln w="25400">
            <a:solidFill>
              <a:schemeClr val="tx1"/>
            </a:solidFill>
            <a:round/>
            <a:headEnd/>
            <a:tailEnd/>
          </a:ln>
          <a:effectLst/>
        </p:spPr>
        <p:txBody>
          <a:bodyPr lIns="73152" tIns="36576" rIns="73152" bIns="36576"/>
          <a:lstStyle/>
          <a:p>
            <a:endParaRPr lang="en-US"/>
          </a:p>
        </p:txBody>
      </p:sp>
      <p:sp>
        <p:nvSpPr>
          <p:cNvPr id="522245" name="Line 5"/>
          <p:cNvSpPr>
            <a:spLocks noChangeShapeType="1"/>
          </p:cNvSpPr>
          <p:nvPr/>
        </p:nvSpPr>
        <p:spPr bwMode="auto">
          <a:xfrm flipV="1">
            <a:off x="6807200" y="2427288"/>
            <a:ext cx="0" cy="849312"/>
          </a:xfrm>
          <a:prstGeom prst="line">
            <a:avLst/>
          </a:prstGeom>
          <a:noFill/>
          <a:ln w="25400">
            <a:solidFill>
              <a:schemeClr val="tx1"/>
            </a:solidFill>
            <a:round/>
            <a:headEnd/>
            <a:tailEnd/>
          </a:ln>
          <a:effectLst/>
        </p:spPr>
        <p:txBody>
          <a:bodyPr lIns="73152" tIns="36576" rIns="73152" bIns="36576"/>
          <a:lstStyle/>
          <a:p>
            <a:endParaRPr lang="en-US"/>
          </a:p>
        </p:txBody>
      </p:sp>
      <p:sp>
        <p:nvSpPr>
          <p:cNvPr id="522246" name="Line 6"/>
          <p:cNvSpPr>
            <a:spLocks noChangeShapeType="1"/>
          </p:cNvSpPr>
          <p:nvPr/>
        </p:nvSpPr>
        <p:spPr bwMode="auto">
          <a:xfrm flipV="1">
            <a:off x="4572000" y="2427288"/>
            <a:ext cx="0" cy="925512"/>
          </a:xfrm>
          <a:prstGeom prst="line">
            <a:avLst/>
          </a:prstGeom>
          <a:noFill/>
          <a:ln w="25400">
            <a:solidFill>
              <a:schemeClr val="tx1"/>
            </a:solidFill>
            <a:round/>
            <a:headEnd/>
            <a:tailEnd/>
          </a:ln>
          <a:effectLst/>
        </p:spPr>
        <p:txBody>
          <a:bodyPr lIns="73152" tIns="36576" rIns="73152" bIns="36576"/>
          <a:lstStyle/>
          <a:p>
            <a:endParaRPr lang="en-US"/>
          </a:p>
        </p:txBody>
      </p:sp>
      <p:sp>
        <p:nvSpPr>
          <p:cNvPr id="522247" name="Line 7"/>
          <p:cNvSpPr>
            <a:spLocks noChangeShapeType="1"/>
          </p:cNvSpPr>
          <p:nvPr/>
        </p:nvSpPr>
        <p:spPr bwMode="auto">
          <a:xfrm flipV="1">
            <a:off x="6908800" y="2427288"/>
            <a:ext cx="0" cy="849312"/>
          </a:xfrm>
          <a:prstGeom prst="line">
            <a:avLst/>
          </a:prstGeom>
          <a:noFill/>
          <a:ln w="25400">
            <a:solidFill>
              <a:schemeClr val="tx1"/>
            </a:solidFill>
            <a:round/>
            <a:headEnd/>
            <a:tailEnd/>
          </a:ln>
          <a:effectLst/>
        </p:spPr>
        <p:txBody>
          <a:bodyPr lIns="73152" tIns="36576" rIns="73152" bIns="36576"/>
          <a:lstStyle/>
          <a:p>
            <a:endParaRPr lang="en-US"/>
          </a:p>
        </p:txBody>
      </p:sp>
      <p:sp>
        <p:nvSpPr>
          <p:cNvPr id="522248" name="Line 8"/>
          <p:cNvSpPr>
            <a:spLocks noChangeShapeType="1"/>
          </p:cNvSpPr>
          <p:nvPr/>
        </p:nvSpPr>
        <p:spPr bwMode="auto">
          <a:xfrm flipV="1">
            <a:off x="4368800" y="3505200"/>
            <a:ext cx="0" cy="609600"/>
          </a:xfrm>
          <a:prstGeom prst="line">
            <a:avLst/>
          </a:prstGeom>
          <a:noFill/>
          <a:ln w="38100">
            <a:solidFill>
              <a:srgbClr val="FF0000"/>
            </a:solidFill>
            <a:round/>
            <a:headEnd/>
            <a:tailEnd/>
          </a:ln>
          <a:effectLst/>
        </p:spPr>
        <p:txBody>
          <a:bodyPr lIns="73152" tIns="36576" rIns="73152" bIns="36576"/>
          <a:lstStyle/>
          <a:p>
            <a:endParaRPr lang="en-US"/>
          </a:p>
        </p:txBody>
      </p:sp>
      <p:sp>
        <p:nvSpPr>
          <p:cNvPr id="522249" name="Line 9"/>
          <p:cNvSpPr>
            <a:spLocks noChangeShapeType="1"/>
          </p:cNvSpPr>
          <p:nvPr/>
        </p:nvSpPr>
        <p:spPr bwMode="auto">
          <a:xfrm flipV="1">
            <a:off x="7010400" y="3505200"/>
            <a:ext cx="0" cy="609600"/>
          </a:xfrm>
          <a:prstGeom prst="line">
            <a:avLst/>
          </a:prstGeom>
          <a:noFill/>
          <a:ln w="38100">
            <a:solidFill>
              <a:schemeClr val="accent1"/>
            </a:solidFill>
            <a:round/>
            <a:headEnd/>
            <a:tailEnd/>
          </a:ln>
          <a:effectLst/>
        </p:spPr>
        <p:txBody>
          <a:bodyPr lIns="73152" tIns="36576" rIns="73152" bIns="36576"/>
          <a:lstStyle/>
          <a:p>
            <a:endParaRPr lang="en-US"/>
          </a:p>
        </p:txBody>
      </p:sp>
      <p:sp>
        <p:nvSpPr>
          <p:cNvPr id="522250" name="Line 10"/>
          <p:cNvSpPr>
            <a:spLocks noChangeShapeType="1"/>
          </p:cNvSpPr>
          <p:nvPr/>
        </p:nvSpPr>
        <p:spPr bwMode="auto">
          <a:xfrm flipH="1" flipV="1">
            <a:off x="4834467" y="3505200"/>
            <a:ext cx="1710267" cy="609600"/>
          </a:xfrm>
          <a:prstGeom prst="line">
            <a:avLst/>
          </a:prstGeom>
          <a:noFill/>
          <a:ln w="38100">
            <a:solidFill>
              <a:schemeClr val="accent1"/>
            </a:solidFill>
            <a:round/>
            <a:headEnd/>
            <a:tailEnd/>
          </a:ln>
          <a:effectLst/>
        </p:spPr>
        <p:txBody>
          <a:bodyPr lIns="73152" tIns="36576" rIns="73152" bIns="36576"/>
          <a:lstStyle/>
          <a:p>
            <a:endParaRPr lang="en-US"/>
          </a:p>
        </p:txBody>
      </p:sp>
      <p:sp>
        <p:nvSpPr>
          <p:cNvPr id="522251" name="Line 11"/>
          <p:cNvSpPr>
            <a:spLocks noChangeShapeType="1"/>
          </p:cNvSpPr>
          <p:nvPr/>
        </p:nvSpPr>
        <p:spPr bwMode="auto">
          <a:xfrm flipV="1">
            <a:off x="4991101" y="3505200"/>
            <a:ext cx="1553633" cy="609600"/>
          </a:xfrm>
          <a:prstGeom prst="line">
            <a:avLst/>
          </a:prstGeom>
          <a:noFill/>
          <a:ln w="38100">
            <a:solidFill>
              <a:srgbClr val="FF0000"/>
            </a:solidFill>
            <a:round/>
            <a:headEnd/>
            <a:tailEnd/>
          </a:ln>
          <a:effectLst/>
        </p:spPr>
        <p:txBody>
          <a:bodyPr lIns="73152" tIns="36576" rIns="73152" bIns="36576"/>
          <a:lstStyle/>
          <a:p>
            <a:endParaRPr lang="en-US"/>
          </a:p>
        </p:txBody>
      </p:sp>
      <p:pic>
        <p:nvPicPr>
          <p:cNvPr id="522252" name="Picture 12"/>
          <p:cNvPicPr>
            <a:picLocks noChangeArrowheads="1"/>
          </p:cNvPicPr>
          <p:nvPr/>
        </p:nvPicPr>
        <p:blipFill>
          <a:blip r:embed="rId3"/>
          <a:srcRect/>
          <a:stretch>
            <a:fillRect/>
          </a:stretch>
        </p:blipFill>
        <p:spPr bwMode="auto">
          <a:xfrm>
            <a:off x="4064000" y="2982914"/>
            <a:ext cx="814917" cy="598487"/>
          </a:xfrm>
          <a:prstGeom prst="rect">
            <a:avLst/>
          </a:prstGeom>
          <a:noFill/>
          <a:ln w="9525">
            <a:noFill/>
            <a:miter lim="800000"/>
            <a:headEnd/>
            <a:tailEnd/>
          </a:ln>
          <a:effectLst/>
        </p:spPr>
      </p:pic>
      <p:pic>
        <p:nvPicPr>
          <p:cNvPr id="522253" name="Picture 13"/>
          <p:cNvPicPr>
            <a:picLocks noChangeArrowheads="1"/>
          </p:cNvPicPr>
          <p:nvPr/>
        </p:nvPicPr>
        <p:blipFill>
          <a:blip r:embed="rId3"/>
          <a:srcRect/>
          <a:stretch>
            <a:fillRect/>
          </a:stretch>
        </p:blipFill>
        <p:spPr bwMode="auto">
          <a:xfrm>
            <a:off x="6500285" y="2982914"/>
            <a:ext cx="814916" cy="598487"/>
          </a:xfrm>
          <a:prstGeom prst="rect">
            <a:avLst/>
          </a:prstGeom>
          <a:noFill/>
          <a:ln w="9525">
            <a:noFill/>
            <a:miter lim="800000"/>
            <a:headEnd/>
            <a:tailEnd/>
          </a:ln>
          <a:effectLst/>
        </p:spPr>
      </p:pic>
      <p:pic>
        <p:nvPicPr>
          <p:cNvPr id="522254" name="Picture 1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759200" y="1371601"/>
            <a:ext cx="4064000" cy="1471613"/>
          </a:xfrm>
          <a:prstGeom prst="rect">
            <a:avLst/>
          </a:prstGeom>
          <a:noFill/>
          <a:ln w="9525">
            <a:noFill/>
            <a:miter lim="800000"/>
            <a:headEnd/>
            <a:tailEnd/>
          </a:ln>
        </p:spPr>
      </p:pic>
      <p:sp>
        <p:nvSpPr>
          <p:cNvPr id="522255" name="Text Box 15"/>
          <p:cNvSpPr txBox="1">
            <a:spLocks noChangeArrowheads="1"/>
          </p:cNvSpPr>
          <p:nvPr/>
        </p:nvSpPr>
        <p:spPr bwMode="auto">
          <a:xfrm>
            <a:off x="4470400" y="1992313"/>
            <a:ext cx="2032864" cy="350865"/>
          </a:xfrm>
          <a:prstGeom prst="rect">
            <a:avLst/>
          </a:prstGeom>
          <a:noFill/>
          <a:ln w="25400">
            <a:noFill/>
            <a:miter lim="800000"/>
            <a:headEnd/>
            <a:tailEnd/>
          </a:ln>
          <a:effectLst/>
        </p:spPr>
        <p:txBody>
          <a:bodyPr wrap="none" lIns="73152" tIns="36576" rIns="73152" bIns="36576">
            <a:spAutoFit/>
          </a:bodyPr>
          <a:lstStyle/>
          <a:p>
            <a:pPr eaLnBrk="0" hangingPunct="0"/>
            <a:r>
              <a:rPr lang="en-US" sz="1800" b="1">
                <a:latin typeface="Arial" charset="0"/>
              </a:rPr>
              <a:t>Campus Network</a:t>
            </a:r>
          </a:p>
        </p:txBody>
      </p:sp>
      <p:sp>
        <p:nvSpPr>
          <p:cNvPr id="522256" name="Line 16"/>
          <p:cNvSpPr>
            <a:spLocks noChangeShapeType="1"/>
          </p:cNvSpPr>
          <p:nvPr/>
        </p:nvSpPr>
        <p:spPr bwMode="auto">
          <a:xfrm flipV="1">
            <a:off x="3556000" y="4267200"/>
            <a:ext cx="711200" cy="533400"/>
          </a:xfrm>
          <a:prstGeom prst="line">
            <a:avLst/>
          </a:prstGeom>
          <a:noFill/>
          <a:ln w="25400">
            <a:solidFill>
              <a:schemeClr val="tx1"/>
            </a:solidFill>
            <a:round/>
            <a:headEnd/>
            <a:tailEnd/>
          </a:ln>
          <a:effectLst/>
        </p:spPr>
        <p:txBody>
          <a:bodyPr lIns="73152" tIns="36576" rIns="73152" bIns="36576"/>
          <a:lstStyle/>
          <a:p>
            <a:endParaRPr lang="en-US"/>
          </a:p>
        </p:txBody>
      </p:sp>
      <p:sp>
        <p:nvSpPr>
          <p:cNvPr id="522257" name="Line 17"/>
          <p:cNvSpPr>
            <a:spLocks noChangeShapeType="1"/>
          </p:cNvSpPr>
          <p:nvPr/>
        </p:nvSpPr>
        <p:spPr bwMode="auto">
          <a:xfrm flipV="1">
            <a:off x="3860800" y="4191000"/>
            <a:ext cx="609600" cy="762000"/>
          </a:xfrm>
          <a:prstGeom prst="line">
            <a:avLst/>
          </a:prstGeom>
          <a:noFill/>
          <a:ln w="25400">
            <a:solidFill>
              <a:schemeClr val="tx1"/>
            </a:solidFill>
            <a:round/>
            <a:headEnd/>
            <a:tailEnd/>
          </a:ln>
          <a:effectLst/>
        </p:spPr>
        <p:txBody>
          <a:bodyPr lIns="73152" tIns="36576" rIns="73152" bIns="36576"/>
          <a:lstStyle/>
          <a:p>
            <a:endParaRPr lang="en-US"/>
          </a:p>
        </p:txBody>
      </p:sp>
      <p:sp>
        <p:nvSpPr>
          <p:cNvPr id="522258" name="Line 18"/>
          <p:cNvSpPr>
            <a:spLocks noChangeShapeType="1"/>
          </p:cNvSpPr>
          <p:nvPr/>
        </p:nvSpPr>
        <p:spPr bwMode="auto">
          <a:xfrm flipV="1">
            <a:off x="4064000" y="4191000"/>
            <a:ext cx="508000" cy="914400"/>
          </a:xfrm>
          <a:prstGeom prst="line">
            <a:avLst/>
          </a:prstGeom>
          <a:noFill/>
          <a:ln w="25400">
            <a:solidFill>
              <a:schemeClr val="tx1"/>
            </a:solidFill>
            <a:round/>
            <a:headEnd/>
            <a:tailEnd/>
          </a:ln>
          <a:effectLst/>
        </p:spPr>
        <p:txBody>
          <a:bodyPr lIns="73152" tIns="36576" rIns="73152" bIns="36576"/>
          <a:lstStyle/>
          <a:p>
            <a:endParaRPr lang="en-US"/>
          </a:p>
        </p:txBody>
      </p:sp>
      <p:sp>
        <p:nvSpPr>
          <p:cNvPr id="522259" name="Line 19"/>
          <p:cNvSpPr>
            <a:spLocks noChangeShapeType="1"/>
          </p:cNvSpPr>
          <p:nvPr/>
        </p:nvSpPr>
        <p:spPr bwMode="auto">
          <a:xfrm flipV="1">
            <a:off x="4368800" y="4191000"/>
            <a:ext cx="304800" cy="1066800"/>
          </a:xfrm>
          <a:prstGeom prst="line">
            <a:avLst/>
          </a:prstGeom>
          <a:noFill/>
          <a:ln w="25400">
            <a:solidFill>
              <a:schemeClr val="tx1"/>
            </a:solidFill>
            <a:round/>
            <a:headEnd/>
            <a:tailEnd/>
          </a:ln>
          <a:effectLst/>
        </p:spPr>
        <p:txBody>
          <a:bodyPr lIns="73152" tIns="36576" rIns="73152" bIns="36576"/>
          <a:lstStyle/>
          <a:p>
            <a:endParaRPr lang="en-US"/>
          </a:p>
        </p:txBody>
      </p:sp>
      <p:sp>
        <p:nvSpPr>
          <p:cNvPr id="522260" name="Line 20"/>
          <p:cNvSpPr>
            <a:spLocks noChangeShapeType="1"/>
          </p:cNvSpPr>
          <p:nvPr/>
        </p:nvSpPr>
        <p:spPr bwMode="auto">
          <a:xfrm flipH="1" flipV="1">
            <a:off x="6502400" y="4267200"/>
            <a:ext cx="304800" cy="990600"/>
          </a:xfrm>
          <a:prstGeom prst="line">
            <a:avLst/>
          </a:prstGeom>
          <a:noFill/>
          <a:ln w="25400">
            <a:solidFill>
              <a:schemeClr val="tx1"/>
            </a:solidFill>
            <a:round/>
            <a:headEnd/>
            <a:tailEnd/>
          </a:ln>
          <a:effectLst/>
        </p:spPr>
        <p:txBody>
          <a:bodyPr lIns="73152" tIns="36576" rIns="73152" bIns="36576"/>
          <a:lstStyle/>
          <a:p>
            <a:endParaRPr lang="en-US"/>
          </a:p>
        </p:txBody>
      </p:sp>
      <p:sp>
        <p:nvSpPr>
          <p:cNvPr id="522261" name="Line 21"/>
          <p:cNvSpPr>
            <a:spLocks noChangeShapeType="1"/>
          </p:cNvSpPr>
          <p:nvPr/>
        </p:nvSpPr>
        <p:spPr bwMode="auto">
          <a:xfrm flipH="1" flipV="1">
            <a:off x="6604000" y="4191000"/>
            <a:ext cx="406400" cy="914400"/>
          </a:xfrm>
          <a:prstGeom prst="line">
            <a:avLst/>
          </a:prstGeom>
          <a:noFill/>
          <a:ln w="25400">
            <a:solidFill>
              <a:schemeClr val="tx1"/>
            </a:solidFill>
            <a:round/>
            <a:headEnd/>
            <a:tailEnd/>
          </a:ln>
          <a:effectLst/>
        </p:spPr>
        <p:txBody>
          <a:bodyPr lIns="73152" tIns="36576" rIns="73152" bIns="36576"/>
          <a:lstStyle/>
          <a:p>
            <a:endParaRPr lang="en-US"/>
          </a:p>
        </p:txBody>
      </p:sp>
      <p:sp>
        <p:nvSpPr>
          <p:cNvPr id="522262" name="Line 22"/>
          <p:cNvSpPr>
            <a:spLocks noChangeShapeType="1"/>
          </p:cNvSpPr>
          <p:nvPr/>
        </p:nvSpPr>
        <p:spPr bwMode="auto">
          <a:xfrm flipH="1" flipV="1">
            <a:off x="6705600" y="4191000"/>
            <a:ext cx="609600" cy="762000"/>
          </a:xfrm>
          <a:prstGeom prst="line">
            <a:avLst/>
          </a:prstGeom>
          <a:noFill/>
          <a:ln w="25400">
            <a:solidFill>
              <a:schemeClr val="tx1"/>
            </a:solidFill>
            <a:round/>
            <a:headEnd/>
            <a:tailEnd/>
          </a:ln>
          <a:effectLst/>
        </p:spPr>
        <p:txBody>
          <a:bodyPr lIns="73152" tIns="36576" rIns="73152" bIns="36576"/>
          <a:lstStyle/>
          <a:p>
            <a:endParaRPr lang="en-US"/>
          </a:p>
        </p:txBody>
      </p:sp>
      <p:sp>
        <p:nvSpPr>
          <p:cNvPr id="522263" name="Line 23"/>
          <p:cNvSpPr>
            <a:spLocks noChangeShapeType="1"/>
          </p:cNvSpPr>
          <p:nvPr/>
        </p:nvSpPr>
        <p:spPr bwMode="auto">
          <a:xfrm flipH="1" flipV="1">
            <a:off x="6807200" y="4267200"/>
            <a:ext cx="914400" cy="533400"/>
          </a:xfrm>
          <a:prstGeom prst="line">
            <a:avLst/>
          </a:prstGeom>
          <a:noFill/>
          <a:ln w="25400">
            <a:solidFill>
              <a:schemeClr val="tx1"/>
            </a:solidFill>
            <a:round/>
            <a:headEnd/>
            <a:tailEnd/>
          </a:ln>
          <a:effectLst/>
        </p:spPr>
        <p:txBody>
          <a:bodyPr lIns="73152" tIns="36576" rIns="73152" bIns="36576"/>
          <a:lstStyle/>
          <a:p>
            <a:endParaRPr lang="en-US"/>
          </a:p>
        </p:txBody>
      </p:sp>
      <p:pic>
        <p:nvPicPr>
          <p:cNvPr id="522264" name="Picture 24"/>
          <p:cNvPicPr>
            <a:picLocks noChangeAspect="1" noChangeArrowheads="1"/>
          </p:cNvPicPr>
          <p:nvPr/>
        </p:nvPicPr>
        <p:blipFill>
          <a:blip r:embed="rId5"/>
          <a:srcRect/>
          <a:stretch>
            <a:fillRect/>
          </a:stretch>
        </p:blipFill>
        <p:spPr bwMode="auto">
          <a:xfrm>
            <a:off x="4064001" y="4029076"/>
            <a:ext cx="980017" cy="314325"/>
          </a:xfrm>
          <a:prstGeom prst="rect">
            <a:avLst/>
          </a:prstGeom>
          <a:noFill/>
          <a:ln w="9525">
            <a:noFill/>
            <a:miter lim="800000"/>
            <a:headEnd/>
            <a:tailEnd/>
          </a:ln>
          <a:effectLst/>
        </p:spPr>
      </p:pic>
      <p:pic>
        <p:nvPicPr>
          <p:cNvPr id="522265" name="Picture 25"/>
          <p:cNvPicPr>
            <a:picLocks noChangeAspect="1" noChangeArrowheads="1"/>
          </p:cNvPicPr>
          <p:nvPr/>
        </p:nvPicPr>
        <p:blipFill>
          <a:blip r:embed="rId5"/>
          <a:srcRect/>
          <a:stretch>
            <a:fillRect/>
          </a:stretch>
        </p:blipFill>
        <p:spPr bwMode="auto">
          <a:xfrm>
            <a:off x="6335184" y="4029076"/>
            <a:ext cx="980016" cy="314325"/>
          </a:xfrm>
          <a:prstGeom prst="rect">
            <a:avLst/>
          </a:prstGeom>
          <a:noFill/>
          <a:ln w="9525">
            <a:noFill/>
            <a:miter lim="800000"/>
            <a:headEnd/>
            <a:tailEnd/>
          </a:ln>
          <a:effectLst/>
        </p:spPr>
      </p:pic>
      <p:pic>
        <p:nvPicPr>
          <p:cNvPr id="522266" name="Picture 26"/>
          <p:cNvPicPr>
            <a:picLocks noChangeArrowheads="1"/>
          </p:cNvPicPr>
          <p:nvPr/>
        </p:nvPicPr>
        <p:blipFill>
          <a:blip r:embed="rId6"/>
          <a:srcRect/>
          <a:stretch>
            <a:fillRect/>
          </a:stretch>
        </p:blipFill>
        <p:spPr bwMode="auto">
          <a:xfrm>
            <a:off x="2946401" y="4733926"/>
            <a:ext cx="842433" cy="523875"/>
          </a:xfrm>
          <a:prstGeom prst="rect">
            <a:avLst/>
          </a:prstGeom>
          <a:noFill/>
          <a:ln w="9525">
            <a:noFill/>
            <a:miter lim="800000"/>
            <a:headEnd/>
            <a:tailEnd/>
          </a:ln>
          <a:effectLst/>
        </p:spPr>
      </p:pic>
      <p:pic>
        <p:nvPicPr>
          <p:cNvPr id="522267" name="Picture 27"/>
          <p:cNvPicPr>
            <a:picLocks noChangeArrowheads="1"/>
          </p:cNvPicPr>
          <p:nvPr/>
        </p:nvPicPr>
        <p:blipFill>
          <a:blip r:embed="rId6"/>
          <a:srcRect/>
          <a:stretch>
            <a:fillRect/>
          </a:stretch>
        </p:blipFill>
        <p:spPr bwMode="auto">
          <a:xfrm>
            <a:off x="3251201" y="4886326"/>
            <a:ext cx="842433" cy="523875"/>
          </a:xfrm>
          <a:prstGeom prst="rect">
            <a:avLst/>
          </a:prstGeom>
          <a:noFill/>
          <a:ln w="9525">
            <a:noFill/>
            <a:miter lim="800000"/>
            <a:headEnd/>
            <a:tailEnd/>
          </a:ln>
          <a:effectLst/>
        </p:spPr>
      </p:pic>
      <p:pic>
        <p:nvPicPr>
          <p:cNvPr id="522268" name="Picture 28"/>
          <p:cNvPicPr>
            <a:picLocks noChangeArrowheads="1"/>
          </p:cNvPicPr>
          <p:nvPr/>
        </p:nvPicPr>
        <p:blipFill>
          <a:blip r:embed="rId6"/>
          <a:srcRect/>
          <a:stretch>
            <a:fillRect/>
          </a:stretch>
        </p:blipFill>
        <p:spPr bwMode="auto">
          <a:xfrm>
            <a:off x="3627968" y="5038726"/>
            <a:ext cx="842433" cy="523875"/>
          </a:xfrm>
          <a:prstGeom prst="rect">
            <a:avLst/>
          </a:prstGeom>
          <a:noFill/>
          <a:ln w="9525">
            <a:noFill/>
            <a:miter lim="800000"/>
            <a:headEnd/>
            <a:tailEnd/>
          </a:ln>
          <a:effectLst/>
        </p:spPr>
      </p:pic>
      <p:pic>
        <p:nvPicPr>
          <p:cNvPr id="522269" name="Picture 29"/>
          <p:cNvPicPr>
            <a:picLocks noChangeArrowheads="1"/>
          </p:cNvPicPr>
          <p:nvPr/>
        </p:nvPicPr>
        <p:blipFill>
          <a:blip r:embed="rId6"/>
          <a:srcRect/>
          <a:stretch>
            <a:fillRect/>
          </a:stretch>
        </p:blipFill>
        <p:spPr bwMode="auto">
          <a:xfrm>
            <a:off x="3932768" y="5191126"/>
            <a:ext cx="842433" cy="523875"/>
          </a:xfrm>
          <a:prstGeom prst="rect">
            <a:avLst/>
          </a:prstGeom>
          <a:noFill/>
          <a:ln w="9525">
            <a:noFill/>
            <a:miter lim="800000"/>
            <a:headEnd/>
            <a:tailEnd/>
          </a:ln>
          <a:effectLst/>
        </p:spPr>
      </p:pic>
      <p:pic>
        <p:nvPicPr>
          <p:cNvPr id="522270" name="Picture 30"/>
          <p:cNvPicPr>
            <a:picLocks noChangeArrowheads="1"/>
          </p:cNvPicPr>
          <p:nvPr/>
        </p:nvPicPr>
        <p:blipFill>
          <a:blip r:embed="rId6"/>
          <a:srcRect/>
          <a:stretch>
            <a:fillRect/>
          </a:stretch>
        </p:blipFill>
        <p:spPr bwMode="auto">
          <a:xfrm>
            <a:off x="7590368" y="4724401"/>
            <a:ext cx="842433" cy="523875"/>
          </a:xfrm>
          <a:prstGeom prst="rect">
            <a:avLst/>
          </a:prstGeom>
          <a:noFill/>
          <a:ln w="9525">
            <a:noFill/>
            <a:miter lim="800000"/>
            <a:headEnd/>
            <a:tailEnd/>
          </a:ln>
          <a:effectLst/>
        </p:spPr>
      </p:pic>
      <p:pic>
        <p:nvPicPr>
          <p:cNvPr id="522271" name="Picture 31"/>
          <p:cNvPicPr>
            <a:picLocks noChangeArrowheads="1"/>
          </p:cNvPicPr>
          <p:nvPr/>
        </p:nvPicPr>
        <p:blipFill>
          <a:blip r:embed="rId6"/>
          <a:srcRect/>
          <a:stretch>
            <a:fillRect/>
          </a:stretch>
        </p:blipFill>
        <p:spPr bwMode="auto">
          <a:xfrm>
            <a:off x="7183968" y="4876801"/>
            <a:ext cx="842433" cy="523875"/>
          </a:xfrm>
          <a:prstGeom prst="rect">
            <a:avLst/>
          </a:prstGeom>
          <a:noFill/>
          <a:ln w="9525">
            <a:noFill/>
            <a:miter lim="800000"/>
            <a:headEnd/>
            <a:tailEnd/>
          </a:ln>
          <a:effectLst/>
        </p:spPr>
      </p:pic>
      <p:pic>
        <p:nvPicPr>
          <p:cNvPr id="522272" name="Picture 32"/>
          <p:cNvPicPr>
            <a:picLocks noChangeArrowheads="1"/>
          </p:cNvPicPr>
          <p:nvPr/>
        </p:nvPicPr>
        <p:blipFill>
          <a:blip r:embed="rId6"/>
          <a:srcRect/>
          <a:stretch>
            <a:fillRect/>
          </a:stretch>
        </p:blipFill>
        <p:spPr bwMode="auto">
          <a:xfrm>
            <a:off x="6777568" y="5029201"/>
            <a:ext cx="842433" cy="523875"/>
          </a:xfrm>
          <a:prstGeom prst="rect">
            <a:avLst/>
          </a:prstGeom>
          <a:noFill/>
          <a:ln w="9525">
            <a:noFill/>
            <a:miter lim="800000"/>
            <a:headEnd/>
            <a:tailEnd/>
          </a:ln>
          <a:effectLst/>
        </p:spPr>
      </p:pic>
      <p:pic>
        <p:nvPicPr>
          <p:cNvPr id="522273" name="Picture 33"/>
          <p:cNvPicPr>
            <a:picLocks noChangeArrowheads="1"/>
          </p:cNvPicPr>
          <p:nvPr/>
        </p:nvPicPr>
        <p:blipFill>
          <a:blip r:embed="rId6"/>
          <a:srcRect/>
          <a:stretch>
            <a:fillRect/>
          </a:stretch>
        </p:blipFill>
        <p:spPr bwMode="auto">
          <a:xfrm>
            <a:off x="6400801" y="5181601"/>
            <a:ext cx="842433" cy="523875"/>
          </a:xfrm>
          <a:prstGeom prst="rect">
            <a:avLst/>
          </a:prstGeom>
          <a:noFill/>
          <a:ln w="9525">
            <a:noFill/>
            <a:miter lim="800000"/>
            <a:headEnd/>
            <a:tailEnd/>
          </a:ln>
          <a:effectLst/>
        </p:spPr>
      </p:pic>
      <p:sp>
        <p:nvSpPr>
          <p:cNvPr id="522274" name="Text Box 34"/>
          <p:cNvSpPr txBox="1">
            <a:spLocks noChangeArrowheads="1"/>
          </p:cNvSpPr>
          <p:nvPr/>
        </p:nvSpPr>
        <p:spPr bwMode="auto">
          <a:xfrm>
            <a:off x="7497234" y="5410200"/>
            <a:ext cx="1555169" cy="289310"/>
          </a:xfrm>
          <a:prstGeom prst="rect">
            <a:avLst/>
          </a:prstGeom>
          <a:noFill/>
          <a:ln w="25400">
            <a:noFill/>
            <a:miter lim="800000"/>
            <a:headEnd/>
            <a:tailEnd/>
          </a:ln>
          <a:effectLst/>
        </p:spPr>
        <p:txBody>
          <a:bodyPr wrap="none" lIns="73152" tIns="36576" rIns="73152" bIns="36576">
            <a:spAutoFit/>
          </a:bodyPr>
          <a:lstStyle/>
          <a:p>
            <a:pPr algn="ctr" eaLnBrk="0" hangingPunct="0"/>
            <a:r>
              <a:rPr lang="en-US" sz="1400" b="1">
                <a:solidFill>
                  <a:schemeClr val="accent1"/>
                </a:solidFill>
                <a:latin typeface="Arial" charset="0"/>
              </a:rPr>
              <a:t>GW= 10.88.50.10</a:t>
            </a:r>
          </a:p>
        </p:txBody>
      </p:sp>
      <p:sp>
        <p:nvSpPr>
          <p:cNvPr id="522275" name="Text Box 35"/>
          <p:cNvSpPr txBox="1">
            <a:spLocks noChangeArrowheads="1"/>
          </p:cNvSpPr>
          <p:nvPr/>
        </p:nvSpPr>
        <p:spPr bwMode="auto">
          <a:xfrm>
            <a:off x="1502834" y="5410200"/>
            <a:ext cx="1555169" cy="289310"/>
          </a:xfrm>
          <a:prstGeom prst="rect">
            <a:avLst/>
          </a:prstGeom>
          <a:noFill/>
          <a:ln w="25400">
            <a:noFill/>
            <a:miter lim="800000"/>
            <a:headEnd/>
            <a:tailEnd/>
          </a:ln>
          <a:effectLst/>
        </p:spPr>
        <p:txBody>
          <a:bodyPr wrap="none" lIns="73152" tIns="36576" rIns="73152" bIns="36576">
            <a:spAutoFit/>
          </a:bodyPr>
          <a:lstStyle/>
          <a:p>
            <a:pPr algn="ctr" eaLnBrk="0" hangingPunct="0"/>
            <a:r>
              <a:rPr lang="en-US" sz="1400" b="1">
                <a:solidFill>
                  <a:schemeClr val="accent2"/>
                </a:solidFill>
                <a:latin typeface="Arial" charset="0"/>
              </a:rPr>
              <a:t>GW= 10.88.49.10</a:t>
            </a:r>
          </a:p>
        </p:txBody>
      </p:sp>
      <p:sp>
        <p:nvSpPr>
          <p:cNvPr id="522276" name="Text Box 36"/>
          <p:cNvSpPr txBox="1">
            <a:spLocks noChangeArrowheads="1"/>
          </p:cNvSpPr>
          <p:nvPr/>
        </p:nvSpPr>
        <p:spPr bwMode="auto">
          <a:xfrm>
            <a:off x="6648451" y="5200650"/>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35297D"/>
                </a:solidFill>
                <a:latin typeface="Arial" charset="0"/>
              </a:rPr>
              <a:t>C</a:t>
            </a:r>
          </a:p>
        </p:txBody>
      </p:sp>
      <p:sp>
        <p:nvSpPr>
          <p:cNvPr id="522277" name="Text Box 37"/>
          <p:cNvSpPr txBox="1">
            <a:spLocks noChangeArrowheads="1"/>
          </p:cNvSpPr>
          <p:nvPr/>
        </p:nvSpPr>
        <p:spPr bwMode="auto">
          <a:xfrm>
            <a:off x="7431617" y="4908550"/>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35297D"/>
                </a:solidFill>
                <a:latin typeface="Arial" charset="0"/>
              </a:rPr>
              <a:t>C</a:t>
            </a:r>
          </a:p>
        </p:txBody>
      </p:sp>
      <p:sp>
        <p:nvSpPr>
          <p:cNvPr id="522278" name="Text Box 38"/>
          <p:cNvSpPr txBox="1">
            <a:spLocks noChangeArrowheads="1"/>
          </p:cNvSpPr>
          <p:nvPr/>
        </p:nvSpPr>
        <p:spPr bwMode="auto">
          <a:xfrm>
            <a:off x="3075517" y="4768850"/>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35297D"/>
                </a:solidFill>
                <a:latin typeface="Arial" charset="0"/>
              </a:rPr>
              <a:t>A</a:t>
            </a:r>
          </a:p>
        </p:txBody>
      </p:sp>
      <p:sp>
        <p:nvSpPr>
          <p:cNvPr id="522279" name="Text Box 39"/>
          <p:cNvSpPr txBox="1">
            <a:spLocks noChangeArrowheads="1"/>
          </p:cNvSpPr>
          <p:nvPr/>
        </p:nvSpPr>
        <p:spPr bwMode="auto">
          <a:xfrm>
            <a:off x="-1280584" y="4629150"/>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35297D"/>
                </a:solidFill>
                <a:latin typeface="Arial" charset="0"/>
              </a:rPr>
              <a:t>A</a:t>
            </a:r>
          </a:p>
        </p:txBody>
      </p:sp>
      <p:sp>
        <p:nvSpPr>
          <p:cNvPr id="522280" name="Text Box 40"/>
          <p:cNvSpPr txBox="1">
            <a:spLocks noChangeArrowheads="1"/>
          </p:cNvSpPr>
          <p:nvPr/>
        </p:nvSpPr>
        <p:spPr bwMode="auto">
          <a:xfrm>
            <a:off x="3731684" y="5060950"/>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35297D"/>
                </a:solidFill>
                <a:latin typeface="Arial" charset="0"/>
              </a:rPr>
              <a:t>A</a:t>
            </a:r>
          </a:p>
        </p:txBody>
      </p:sp>
      <p:sp>
        <p:nvSpPr>
          <p:cNvPr id="522281" name="Text Box 41"/>
          <p:cNvSpPr txBox="1">
            <a:spLocks noChangeArrowheads="1"/>
          </p:cNvSpPr>
          <p:nvPr/>
        </p:nvSpPr>
        <p:spPr bwMode="auto">
          <a:xfrm>
            <a:off x="7854951" y="4757738"/>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008000"/>
                </a:solidFill>
                <a:latin typeface="Arial" charset="0"/>
              </a:rPr>
              <a:t>D</a:t>
            </a:r>
          </a:p>
        </p:txBody>
      </p:sp>
      <p:sp>
        <p:nvSpPr>
          <p:cNvPr id="522282" name="Text Box 42"/>
          <p:cNvSpPr txBox="1">
            <a:spLocks noChangeArrowheads="1"/>
          </p:cNvSpPr>
          <p:nvPr/>
        </p:nvSpPr>
        <p:spPr bwMode="auto">
          <a:xfrm>
            <a:off x="7042151" y="5051425"/>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008000"/>
                </a:solidFill>
                <a:latin typeface="Arial" charset="0"/>
              </a:rPr>
              <a:t>D</a:t>
            </a:r>
          </a:p>
        </p:txBody>
      </p:sp>
      <p:sp>
        <p:nvSpPr>
          <p:cNvPr id="522283" name="Text Box 43"/>
          <p:cNvSpPr txBox="1">
            <a:spLocks noChangeArrowheads="1"/>
          </p:cNvSpPr>
          <p:nvPr/>
        </p:nvSpPr>
        <p:spPr bwMode="auto">
          <a:xfrm>
            <a:off x="3382433" y="4910138"/>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008000"/>
                </a:solidFill>
                <a:latin typeface="Arial" charset="0"/>
              </a:rPr>
              <a:t>B</a:t>
            </a:r>
          </a:p>
        </p:txBody>
      </p:sp>
      <p:sp>
        <p:nvSpPr>
          <p:cNvPr id="522284" name="Text Box 44"/>
          <p:cNvSpPr txBox="1">
            <a:spLocks noChangeArrowheads="1"/>
          </p:cNvSpPr>
          <p:nvPr/>
        </p:nvSpPr>
        <p:spPr bwMode="auto">
          <a:xfrm>
            <a:off x="4150784" y="5214938"/>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008000"/>
                </a:solidFill>
                <a:latin typeface="Arial" charset="0"/>
              </a:rPr>
              <a:t>B</a:t>
            </a:r>
          </a:p>
        </p:txBody>
      </p:sp>
      <p:sp>
        <p:nvSpPr>
          <p:cNvPr id="522285" name="Text Box 45"/>
          <p:cNvSpPr txBox="1">
            <a:spLocks noChangeArrowheads="1"/>
          </p:cNvSpPr>
          <p:nvPr/>
        </p:nvSpPr>
        <p:spPr bwMode="auto">
          <a:xfrm>
            <a:off x="1244600" y="2667000"/>
            <a:ext cx="3124200" cy="685800"/>
          </a:xfrm>
          <a:prstGeom prst="rect">
            <a:avLst/>
          </a:prstGeom>
          <a:noFill/>
          <a:ln w="25400">
            <a:noFill/>
            <a:miter lim="800000"/>
            <a:headEnd/>
            <a:tailEnd/>
          </a:ln>
          <a:effectLst/>
        </p:spPr>
        <p:txBody>
          <a:bodyPr lIns="73152" tIns="36576" rIns="73152" bIns="36576"/>
          <a:lstStyle/>
          <a:p>
            <a:pPr eaLnBrk="0" hangingPunct="0"/>
            <a:r>
              <a:rPr lang="en-US" sz="1800" b="1">
                <a:latin typeface="Arial" charset="0"/>
              </a:rPr>
              <a:t>Layer-3 switches at distribution layer</a:t>
            </a:r>
          </a:p>
        </p:txBody>
      </p:sp>
      <p:sp>
        <p:nvSpPr>
          <p:cNvPr id="522286" name="Text Box 46"/>
          <p:cNvSpPr txBox="1">
            <a:spLocks noChangeArrowheads="1"/>
          </p:cNvSpPr>
          <p:nvPr/>
        </p:nvSpPr>
        <p:spPr bwMode="auto">
          <a:xfrm>
            <a:off x="7950200" y="3886200"/>
            <a:ext cx="3124200" cy="685800"/>
          </a:xfrm>
          <a:prstGeom prst="rect">
            <a:avLst/>
          </a:prstGeom>
          <a:noFill/>
          <a:ln w="25400">
            <a:noFill/>
            <a:miter lim="800000"/>
            <a:headEnd/>
            <a:tailEnd/>
          </a:ln>
          <a:effectLst/>
        </p:spPr>
        <p:txBody>
          <a:bodyPr lIns="73152" tIns="36576" rIns="73152" bIns="36576"/>
          <a:lstStyle/>
          <a:p>
            <a:pPr eaLnBrk="0" hangingPunct="0"/>
            <a:r>
              <a:rPr lang="en-US" sz="1800" b="1">
                <a:latin typeface="Arial" charset="0"/>
              </a:rPr>
              <a:t>Layer-2 switches at access layer</a:t>
            </a:r>
          </a:p>
        </p:txBody>
      </p:sp>
      <p:sp>
        <p:nvSpPr>
          <p:cNvPr id="522287" name="Text Box 47"/>
          <p:cNvSpPr txBox="1">
            <a:spLocks noChangeArrowheads="1"/>
          </p:cNvSpPr>
          <p:nvPr/>
        </p:nvSpPr>
        <p:spPr bwMode="auto">
          <a:xfrm>
            <a:off x="8026400" y="1600200"/>
            <a:ext cx="3124200" cy="685800"/>
          </a:xfrm>
          <a:prstGeom prst="rect">
            <a:avLst/>
          </a:prstGeom>
          <a:noFill/>
          <a:ln w="25400">
            <a:noFill/>
            <a:miter lim="800000"/>
            <a:headEnd/>
            <a:tailEnd/>
          </a:ln>
          <a:effectLst/>
        </p:spPr>
        <p:txBody>
          <a:bodyPr lIns="73152" tIns="36576" rIns="73152" bIns="36576"/>
          <a:lstStyle/>
          <a:p>
            <a:pPr eaLnBrk="0" hangingPunct="0"/>
            <a:r>
              <a:rPr lang="en-US" sz="1800" b="1">
                <a:latin typeface="Arial" charset="0"/>
              </a:rPr>
              <a:t>Better utilization of resources and uplinks</a:t>
            </a:r>
          </a:p>
        </p:txBody>
      </p:sp>
      <p:sp>
        <p:nvSpPr>
          <p:cNvPr id="522288" name="Text Box 48"/>
          <p:cNvSpPr txBox="1">
            <a:spLocks noChangeArrowheads="1"/>
          </p:cNvSpPr>
          <p:nvPr/>
        </p:nvSpPr>
        <p:spPr bwMode="auto">
          <a:xfrm>
            <a:off x="635000" y="1600200"/>
            <a:ext cx="3124200" cy="685800"/>
          </a:xfrm>
          <a:prstGeom prst="rect">
            <a:avLst/>
          </a:prstGeom>
          <a:noFill/>
          <a:ln w="25400">
            <a:noFill/>
            <a:miter lim="800000"/>
            <a:headEnd/>
            <a:tailEnd/>
          </a:ln>
          <a:effectLst/>
        </p:spPr>
        <p:txBody>
          <a:bodyPr lIns="73152" tIns="36576" rIns="73152" bIns="36576"/>
          <a:lstStyle/>
          <a:p>
            <a:pPr eaLnBrk="0" hangingPunct="0"/>
            <a:r>
              <a:rPr lang="en-US" sz="1800" b="1">
                <a:latin typeface="Arial" charset="0"/>
              </a:rPr>
              <a:t>GLBP balances traffic across both layer-3 switches</a:t>
            </a:r>
          </a:p>
        </p:txBody>
      </p:sp>
      <p:sp>
        <p:nvSpPr>
          <p:cNvPr id="522289" name="Text Box 49"/>
          <p:cNvSpPr txBox="1">
            <a:spLocks noChangeArrowheads="1"/>
          </p:cNvSpPr>
          <p:nvPr/>
        </p:nvSpPr>
        <p:spPr bwMode="auto">
          <a:xfrm>
            <a:off x="4908551" y="2819400"/>
            <a:ext cx="1149545" cy="720197"/>
          </a:xfrm>
          <a:prstGeom prst="rect">
            <a:avLst/>
          </a:prstGeom>
          <a:noFill/>
          <a:ln w="25400">
            <a:noFill/>
            <a:miter lim="800000"/>
            <a:headEnd/>
            <a:tailEnd/>
          </a:ln>
          <a:effectLst/>
        </p:spPr>
        <p:txBody>
          <a:bodyPr wrap="none" lIns="73152" tIns="36576" rIns="73152" bIns="36576">
            <a:spAutoFit/>
          </a:bodyPr>
          <a:lstStyle/>
          <a:p>
            <a:pPr algn="ctr" eaLnBrk="0" hangingPunct="0"/>
            <a:r>
              <a:rPr lang="en-US" sz="1400" b="1">
                <a:solidFill>
                  <a:schemeClr val="accent2"/>
                </a:solidFill>
                <a:latin typeface="Arial" charset="0"/>
              </a:rPr>
              <a:t>10.88.49.10</a:t>
            </a:r>
          </a:p>
          <a:p>
            <a:pPr algn="ctr" eaLnBrk="0" hangingPunct="0"/>
            <a:r>
              <a:rPr lang="en-US" sz="1400" b="1">
                <a:solidFill>
                  <a:schemeClr val="accent1"/>
                </a:solidFill>
                <a:latin typeface="Arial" charset="0"/>
              </a:rPr>
              <a:t>10.88.50.10</a:t>
            </a:r>
          </a:p>
          <a:p>
            <a:pPr algn="ctr" eaLnBrk="0" hangingPunct="0"/>
            <a:r>
              <a:rPr lang="en-US" sz="1400" b="1">
                <a:solidFill>
                  <a:schemeClr val="accent2"/>
                </a:solidFill>
                <a:latin typeface="Arial" charset="0"/>
              </a:rPr>
              <a:t>vIP address</a:t>
            </a:r>
          </a:p>
        </p:txBody>
      </p:sp>
      <p:sp>
        <p:nvSpPr>
          <p:cNvPr id="522290" name="Text Box 50"/>
          <p:cNvSpPr txBox="1">
            <a:spLocks noChangeArrowheads="1"/>
          </p:cNvSpPr>
          <p:nvPr/>
        </p:nvSpPr>
        <p:spPr bwMode="auto">
          <a:xfrm>
            <a:off x="2829985" y="3352801"/>
            <a:ext cx="835422" cy="504754"/>
          </a:xfrm>
          <a:prstGeom prst="rect">
            <a:avLst/>
          </a:prstGeom>
          <a:noFill/>
          <a:ln w="25400">
            <a:noFill/>
            <a:miter lim="800000"/>
            <a:headEnd/>
            <a:tailEnd/>
          </a:ln>
          <a:effectLst/>
        </p:spPr>
        <p:txBody>
          <a:bodyPr wrap="none" lIns="73152" tIns="36576" rIns="73152" bIns="36576">
            <a:spAutoFit/>
          </a:bodyPr>
          <a:lstStyle/>
          <a:p>
            <a:pPr algn="ctr" eaLnBrk="0" hangingPunct="0"/>
            <a:r>
              <a:rPr lang="en-US" sz="1400" b="1">
                <a:solidFill>
                  <a:srgbClr val="35297D"/>
                </a:solidFill>
                <a:latin typeface="Arial" charset="0"/>
              </a:rPr>
              <a:t>vMAC A</a:t>
            </a:r>
          </a:p>
          <a:p>
            <a:pPr algn="ctr" eaLnBrk="0" hangingPunct="0"/>
            <a:r>
              <a:rPr lang="en-US" sz="1400" b="1">
                <a:solidFill>
                  <a:srgbClr val="35297D"/>
                </a:solidFill>
                <a:latin typeface="Arial" charset="0"/>
              </a:rPr>
              <a:t>vMAC C</a:t>
            </a:r>
          </a:p>
        </p:txBody>
      </p:sp>
      <p:sp>
        <p:nvSpPr>
          <p:cNvPr id="522291" name="Text Box 51"/>
          <p:cNvSpPr txBox="1">
            <a:spLocks noChangeArrowheads="1"/>
          </p:cNvSpPr>
          <p:nvPr/>
        </p:nvSpPr>
        <p:spPr bwMode="auto">
          <a:xfrm>
            <a:off x="7401984" y="3352801"/>
            <a:ext cx="835422" cy="504754"/>
          </a:xfrm>
          <a:prstGeom prst="rect">
            <a:avLst/>
          </a:prstGeom>
          <a:noFill/>
          <a:ln w="25400">
            <a:noFill/>
            <a:miter lim="800000"/>
            <a:headEnd/>
            <a:tailEnd/>
          </a:ln>
          <a:effectLst/>
        </p:spPr>
        <p:txBody>
          <a:bodyPr wrap="none" lIns="73152" tIns="36576" rIns="73152" bIns="36576">
            <a:spAutoFit/>
          </a:bodyPr>
          <a:lstStyle/>
          <a:p>
            <a:pPr algn="ctr" eaLnBrk="0" hangingPunct="0"/>
            <a:r>
              <a:rPr lang="en-US" sz="1400" b="1">
                <a:solidFill>
                  <a:srgbClr val="008000"/>
                </a:solidFill>
                <a:latin typeface="Arial" charset="0"/>
              </a:rPr>
              <a:t>vMAC B</a:t>
            </a:r>
          </a:p>
          <a:p>
            <a:pPr algn="ctr" eaLnBrk="0" hangingPunct="0"/>
            <a:r>
              <a:rPr lang="en-US" sz="1400" b="1">
                <a:solidFill>
                  <a:srgbClr val="008000"/>
                </a:solidFill>
                <a:latin typeface="Arial" charset="0"/>
              </a:rPr>
              <a:t>vMAC 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Line 2"/>
          <p:cNvSpPr>
            <a:spLocks noChangeShapeType="1"/>
          </p:cNvSpPr>
          <p:nvPr/>
        </p:nvSpPr>
        <p:spPr bwMode="auto">
          <a:xfrm>
            <a:off x="4775200" y="4152900"/>
            <a:ext cx="1727200" cy="0"/>
          </a:xfrm>
          <a:prstGeom prst="line">
            <a:avLst/>
          </a:prstGeom>
          <a:noFill/>
          <a:ln w="38100">
            <a:solidFill>
              <a:schemeClr val="tx1"/>
            </a:solidFill>
            <a:round/>
            <a:headEnd/>
            <a:tailEnd/>
          </a:ln>
          <a:effectLst/>
        </p:spPr>
        <p:txBody>
          <a:bodyPr lIns="73152" tIns="36576" rIns="73152" bIns="36576"/>
          <a:lstStyle/>
          <a:p>
            <a:endParaRPr lang="en-US"/>
          </a:p>
        </p:txBody>
      </p:sp>
      <p:sp>
        <p:nvSpPr>
          <p:cNvPr id="524291" name="Rectangle 3"/>
          <p:cNvSpPr>
            <a:spLocks noGrp="1" noChangeArrowheads="1"/>
          </p:cNvSpPr>
          <p:nvPr>
            <p:ph type="title"/>
          </p:nvPr>
        </p:nvSpPr>
        <p:spPr/>
        <p:txBody>
          <a:bodyPr/>
          <a:lstStyle/>
          <a:p>
            <a:r>
              <a:rPr lang="en-US"/>
              <a:t>Service Provider Edge</a:t>
            </a:r>
          </a:p>
        </p:txBody>
      </p:sp>
      <p:sp>
        <p:nvSpPr>
          <p:cNvPr id="524292" name="Line 4"/>
          <p:cNvSpPr>
            <a:spLocks noChangeShapeType="1"/>
          </p:cNvSpPr>
          <p:nvPr/>
        </p:nvSpPr>
        <p:spPr bwMode="auto">
          <a:xfrm flipV="1">
            <a:off x="4470400" y="3036888"/>
            <a:ext cx="0" cy="925512"/>
          </a:xfrm>
          <a:prstGeom prst="line">
            <a:avLst/>
          </a:prstGeom>
          <a:noFill/>
          <a:ln w="25400">
            <a:solidFill>
              <a:schemeClr val="tx1"/>
            </a:solidFill>
            <a:round/>
            <a:headEnd/>
            <a:tailEnd/>
          </a:ln>
          <a:effectLst/>
        </p:spPr>
        <p:txBody>
          <a:bodyPr lIns="73152" tIns="36576" rIns="73152" bIns="36576"/>
          <a:lstStyle/>
          <a:p>
            <a:endParaRPr lang="en-US"/>
          </a:p>
        </p:txBody>
      </p:sp>
      <p:sp>
        <p:nvSpPr>
          <p:cNvPr id="524293" name="Line 5"/>
          <p:cNvSpPr>
            <a:spLocks noChangeShapeType="1"/>
          </p:cNvSpPr>
          <p:nvPr/>
        </p:nvSpPr>
        <p:spPr bwMode="auto">
          <a:xfrm flipV="1">
            <a:off x="6807200" y="3036888"/>
            <a:ext cx="0" cy="849312"/>
          </a:xfrm>
          <a:prstGeom prst="line">
            <a:avLst/>
          </a:prstGeom>
          <a:noFill/>
          <a:ln w="25400">
            <a:solidFill>
              <a:schemeClr val="tx1"/>
            </a:solidFill>
            <a:round/>
            <a:headEnd/>
            <a:tailEnd/>
          </a:ln>
          <a:effectLst/>
        </p:spPr>
        <p:txBody>
          <a:bodyPr lIns="73152" tIns="36576" rIns="73152" bIns="36576"/>
          <a:lstStyle/>
          <a:p>
            <a:endParaRPr lang="en-US"/>
          </a:p>
        </p:txBody>
      </p:sp>
      <p:sp>
        <p:nvSpPr>
          <p:cNvPr id="524294" name="Line 6"/>
          <p:cNvSpPr>
            <a:spLocks noChangeShapeType="1"/>
          </p:cNvSpPr>
          <p:nvPr/>
        </p:nvSpPr>
        <p:spPr bwMode="auto">
          <a:xfrm flipV="1">
            <a:off x="4368800" y="4114800"/>
            <a:ext cx="0" cy="609600"/>
          </a:xfrm>
          <a:prstGeom prst="line">
            <a:avLst/>
          </a:prstGeom>
          <a:noFill/>
          <a:ln w="38100">
            <a:solidFill>
              <a:srgbClr val="FF0000"/>
            </a:solidFill>
            <a:round/>
            <a:headEnd/>
            <a:tailEnd/>
          </a:ln>
          <a:effectLst/>
        </p:spPr>
        <p:txBody>
          <a:bodyPr lIns="73152" tIns="36576" rIns="73152" bIns="36576"/>
          <a:lstStyle/>
          <a:p>
            <a:endParaRPr lang="en-US"/>
          </a:p>
        </p:txBody>
      </p:sp>
      <p:sp>
        <p:nvSpPr>
          <p:cNvPr id="524295" name="Line 7"/>
          <p:cNvSpPr>
            <a:spLocks noChangeShapeType="1"/>
          </p:cNvSpPr>
          <p:nvPr/>
        </p:nvSpPr>
        <p:spPr bwMode="auto">
          <a:xfrm flipV="1">
            <a:off x="7010400" y="4114800"/>
            <a:ext cx="0" cy="609600"/>
          </a:xfrm>
          <a:prstGeom prst="line">
            <a:avLst/>
          </a:prstGeom>
          <a:noFill/>
          <a:ln w="38100">
            <a:solidFill>
              <a:schemeClr val="accent1"/>
            </a:solidFill>
            <a:round/>
            <a:headEnd/>
            <a:tailEnd/>
          </a:ln>
          <a:effectLst/>
        </p:spPr>
        <p:txBody>
          <a:bodyPr lIns="73152" tIns="36576" rIns="73152" bIns="36576"/>
          <a:lstStyle/>
          <a:p>
            <a:endParaRPr lang="en-US"/>
          </a:p>
        </p:txBody>
      </p:sp>
      <p:sp>
        <p:nvSpPr>
          <p:cNvPr id="524296" name="Line 8"/>
          <p:cNvSpPr>
            <a:spLocks noChangeShapeType="1"/>
          </p:cNvSpPr>
          <p:nvPr/>
        </p:nvSpPr>
        <p:spPr bwMode="auto">
          <a:xfrm flipH="1" flipV="1">
            <a:off x="4834467" y="4114800"/>
            <a:ext cx="1710267" cy="609600"/>
          </a:xfrm>
          <a:prstGeom prst="line">
            <a:avLst/>
          </a:prstGeom>
          <a:noFill/>
          <a:ln w="38100">
            <a:solidFill>
              <a:schemeClr val="accent1"/>
            </a:solidFill>
            <a:round/>
            <a:headEnd/>
            <a:tailEnd/>
          </a:ln>
          <a:effectLst/>
        </p:spPr>
        <p:txBody>
          <a:bodyPr lIns="73152" tIns="36576" rIns="73152" bIns="36576"/>
          <a:lstStyle/>
          <a:p>
            <a:endParaRPr lang="en-US"/>
          </a:p>
        </p:txBody>
      </p:sp>
      <p:sp>
        <p:nvSpPr>
          <p:cNvPr id="524297" name="Line 9"/>
          <p:cNvSpPr>
            <a:spLocks noChangeShapeType="1"/>
          </p:cNvSpPr>
          <p:nvPr/>
        </p:nvSpPr>
        <p:spPr bwMode="auto">
          <a:xfrm flipV="1">
            <a:off x="4991101" y="4114800"/>
            <a:ext cx="1553633" cy="609600"/>
          </a:xfrm>
          <a:prstGeom prst="line">
            <a:avLst/>
          </a:prstGeom>
          <a:noFill/>
          <a:ln w="38100">
            <a:solidFill>
              <a:srgbClr val="FF0000"/>
            </a:solidFill>
            <a:round/>
            <a:headEnd/>
            <a:tailEnd/>
          </a:ln>
          <a:effectLst/>
        </p:spPr>
        <p:txBody>
          <a:bodyPr lIns="73152" tIns="36576" rIns="73152" bIns="36576"/>
          <a:lstStyle/>
          <a:p>
            <a:endParaRPr lang="en-US"/>
          </a:p>
        </p:txBody>
      </p:sp>
      <p:sp>
        <p:nvSpPr>
          <p:cNvPr id="524298" name="Text Box 10"/>
          <p:cNvSpPr txBox="1">
            <a:spLocks noChangeArrowheads="1"/>
          </p:cNvSpPr>
          <p:nvPr/>
        </p:nvSpPr>
        <p:spPr bwMode="auto">
          <a:xfrm>
            <a:off x="4908551" y="3429000"/>
            <a:ext cx="1149545" cy="720197"/>
          </a:xfrm>
          <a:prstGeom prst="rect">
            <a:avLst/>
          </a:prstGeom>
          <a:noFill/>
          <a:ln w="25400">
            <a:noFill/>
            <a:miter lim="800000"/>
            <a:headEnd/>
            <a:tailEnd/>
          </a:ln>
          <a:effectLst/>
        </p:spPr>
        <p:txBody>
          <a:bodyPr wrap="none" lIns="73152" tIns="36576" rIns="73152" bIns="36576">
            <a:spAutoFit/>
          </a:bodyPr>
          <a:lstStyle/>
          <a:p>
            <a:pPr algn="ctr" eaLnBrk="0" hangingPunct="0"/>
            <a:r>
              <a:rPr lang="en-US" sz="1400" b="1">
                <a:solidFill>
                  <a:schemeClr val="accent2"/>
                </a:solidFill>
                <a:latin typeface="Arial" charset="0"/>
              </a:rPr>
              <a:t>10.88.49.10</a:t>
            </a:r>
          </a:p>
          <a:p>
            <a:pPr algn="ctr" eaLnBrk="0" hangingPunct="0"/>
            <a:r>
              <a:rPr lang="en-US" sz="1400" b="1">
                <a:solidFill>
                  <a:schemeClr val="accent1"/>
                </a:solidFill>
                <a:latin typeface="Arial" charset="0"/>
              </a:rPr>
              <a:t>10.88.50.10</a:t>
            </a:r>
          </a:p>
          <a:p>
            <a:pPr algn="ctr" eaLnBrk="0" hangingPunct="0"/>
            <a:r>
              <a:rPr lang="en-US" sz="1400" b="1">
                <a:solidFill>
                  <a:schemeClr val="accent2"/>
                </a:solidFill>
                <a:latin typeface="Arial" charset="0"/>
              </a:rPr>
              <a:t>vIP address</a:t>
            </a:r>
          </a:p>
        </p:txBody>
      </p:sp>
      <p:sp>
        <p:nvSpPr>
          <p:cNvPr id="524299" name="Line 11"/>
          <p:cNvSpPr>
            <a:spLocks noChangeShapeType="1"/>
          </p:cNvSpPr>
          <p:nvPr/>
        </p:nvSpPr>
        <p:spPr bwMode="auto">
          <a:xfrm flipV="1">
            <a:off x="3556000" y="4876800"/>
            <a:ext cx="711200" cy="533400"/>
          </a:xfrm>
          <a:prstGeom prst="line">
            <a:avLst/>
          </a:prstGeom>
          <a:noFill/>
          <a:ln w="25400">
            <a:solidFill>
              <a:schemeClr val="tx1"/>
            </a:solidFill>
            <a:round/>
            <a:headEnd/>
            <a:tailEnd/>
          </a:ln>
          <a:effectLst/>
        </p:spPr>
        <p:txBody>
          <a:bodyPr lIns="73152" tIns="36576" rIns="73152" bIns="36576"/>
          <a:lstStyle/>
          <a:p>
            <a:endParaRPr lang="en-US"/>
          </a:p>
        </p:txBody>
      </p:sp>
      <p:sp>
        <p:nvSpPr>
          <p:cNvPr id="524300" name="Line 12"/>
          <p:cNvSpPr>
            <a:spLocks noChangeShapeType="1"/>
          </p:cNvSpPr>
          <p:nvPr/>
        </p:nvSpPr>
        <p:spPr bwMode="auto">
          <a:xfrm flipV="1">
            <a:off x="3860800" y="4800600"/>
            <a:ext cx="609600" cy="762000"/>
          </a:xfrm>
          <a:prstGeom prst="line">
            <a:avLst/>
          </a:prstGeom>
          <a:noFill/>
          <a:ln w="25400">
            <a:solidFill>
              <a:schemeClr val="tx1"/>
            </a:solidFill>
            <a:round/>
            <a:headEnd/>
            <a:tailEnd/>
          </a:ln>
          <a:effectLst/>
        </p:spPr>
        <p:txBody>
          <a:bodyPr lIns="73152" tIns="36576" rIns="73152" bIns="36576"/>
          <a:lstStyle/>
          <a:p>
            <a:endParaRPr lang="en-US"/>
          </a:p>
        </p:txBody>
      </p:sp>
      <p:sp>
        <p:nvSpPr>
          <p:cNvPr id="524301" name="Line 13"/>
          <p:cNvSpPr>
            <a:spLocks noChangeShapeType="1"/>
          </p:cNvSpPr>
          <p:nvPr/>
        </p:nvSpPr>
        <p:spPr bwMode="auto">
          <a:xfrm flipV="1">
            <a:off x="4064000" y="4800600"/>
            <a:ext cx="508000" cy="914400"/>
          </a:xfrm>
          <a:prstGeom prst="line">
            <a:avLst/>
          </a:prstGeom>
          <a:noFill/>
          <a:ln w="25400">
            <a:solidFill>
              <a:schemeClr val="tx1"/>
            </a:solidFill>
            <a:round/>
            <a:headEnd/>
            <a:tailEnd/>
          </a:ln>
          <a:effectLst/>
        </p:spPr>
        <p:txBody>
          <a:bodyPr lIns="73152" tIns="36576" rIns="73152" bIns="36576"/>
          <a:lstStyle/>
          <a:p>
            <a:endParaRPr lang="en-US"/>
          </a:p>
        </p:txBody>
      </p:sp>
      <p:sp>
        <p:nvSpPr>
          <p:cNvPr id="524302" name="Line 14"/>
          <p:cNvSpPr>
            <a:spLocks noChangeShapeType="1"/>
          </p:cNvSpPr>
          <p:nvPr/>
        </p:nvSpPr>
        <p:spPr bwMode="auto">
          <a:xfrm flipV="1">
            <a:off x="4368800" y="4800600"/>
            <a:ext cx="304800" cy="1066800"/>
          </a:xfrm>
          <a:prstGeom prst="line">
            <a:avLst/>
          </a:prstGeom>
          <a:noFill/>
          <a:ln w="25400">
            <a:solidFill>
              <a:schemeClr val="tx1"/>
            </a:solidFill>
            <a:round/>
            <a:headEnd/>
            <a:tailEnd/>
          </a:ln>
          <a:effectLst/>
        </p:spPr>
        <p:txBody>
          <a:bodyPr lIns="73152" tIns="36576" rIns="73152" bIns="36576"/>
          <a:lstStyle/>
          <a:p>
            <a:endParaRPr lang="en-US"/>
          </a:p>
        </p:txBody>
      </p:sp>
      <p:sp>
        <p:nvSpPr>
          <p:cNvPr id="524303" name="Line 15"/>
          <p:cNvSpPr>
            <a:spLocks noChangeShapeType="1"/>
          </p:cNvSpPr>
          <p:nvPr/>
        </p:nvSpPr>
        <p:spPr bwMode="auto">
          <a:xfrm flipH="1" flipV="1">
            <a:off x="6502400" y="4876800"/>
            <a:ext cx="304800" cy="990600"/>
          </a:xfrm>
          <a:prstGeom prst="line">
            <a:avLst/>
          </a:prstGeom>
          <a:noFill/>
          <a:ln w="25400">
            <a:solidFill>
              <a:schemeClr val="tx1"/>
            </a:solidFill>
            <a:round/>
            <a:headEnd/>
            <a:tailEnd/>
          </a:ln>
          <a:effectLst/>
        </p:spPr>
        <p:txBody>
          <a:bodyPr lIns="73152" tIns="36576" rIns="73152" bIns="36576"/>
          <a:lstStyle/>
          <a:p>
            <a:endParaRPr lang="en-US"/>
          </a:p>
        </p:txBody>
      </p:sp>
      <p:sp>
        <p:nvSpPr>
          <p:cNvPr id="524304" name="Line 16"/>
          <p:cNvSpPr>
            <a:spLocks noChangeShapeType="1"/>
          </p:cNvSpPr>
          <p:nvPr/>
        </p:nvSpPr>
        <p:spPr bwMode="auto">
          <a:xfrm flipH="1" flipV="1">
            <a:off x="6604000" y="4800600"/>
            <a:ext cx="406400" cy="914400"/>
          </a:xfrm>
          <a:prstGeom prst="line">
            <a:avLst/>
          </a:prstGeom>
          <a:noFill/>
          <a:ln w="25400">
            <a:solidFill>
              <a:schemeClr val="tx1"/>
            </a:solidFill>
            <a:round/>
            <a:headEnd/>
            <a:tailEnd/>
          </a:ln>
          <a:effectLst/>
        </p:spPr>
        <p:txBody>
          <a:bodyPr lIns="73152" tIns="36576" rIns="73152" bIns="36576"/>
          <a:lstStyle/>
          <a:p>
            <a:endParaRPr lang="en-US"/>
          </a:p>
        </p:txBody>
      </p:sp>
      <p:sp>
        <p:nvSpPr>
          <p:cNvPr id="524305" name="Line 17"/>
          <p:cNvSpPr>
            <a:spLocks noChangeShapeType="1"/>
          </p:cNvSpPr>
          <p:nvPr/>
        </p:nvSpPr>
        <p:spPr bwMode="auto">
          <a:xfrm flipH="1" flipV="1">
            <a:off x="6705600" y="4800600"/>
            <a:ext cx="609600" cy="762000"/>
          </a:xfrm>
          <a:prstGeom prst="line">
            <a:avLst/>
          </a:prstGeom>
          <a:noFill/>
          <a:ln w="25400">
            <a:solidFill>
              <a:schemeClr val="tx1"/>
            </a:solidFill>
            <a:round/>
            <a:headEnd/>
            <a:tailEnd/>
          </a:ln>
          <a:effectLst/>
        </p:spPr>
        <p:txBody>
          <a:bodyPr lIns="73152" tIns="36576" rIns="73152" bIns="36576"/>
          <a:lstStyle/>
          <a:p>
            <a:endParaRPr lang="en-US"/>
          </a:p>
        </p:txBody>
      </p:sp>
      <p:sp>
        <p:nvSpPr>
          <p:cNvPr id="524306" name="Line 18"/>
          <p:cNvSpPr>
            <a:spLocks noChangeShapeType="1"/>
          </p:cNvSpPr>
          <p:nvPr/>
        </p:nvSpPr>
        <p:spPr bwMode="auto">
          <a:xfrm flipH="1" flipV="1">
            <a:off x="6807200" y="4876800"/>
            <a:ext cx="914400" cy="533400"/>
          </a:xfrm>
          <a:prstGeom prst="line">
            <a:avLst/>
          </a:prstGeom>
          <a:noFill/>
          <a:ln w="25400">
            <a:solidFill>
              <a:schemeClr val="tx1"/>
            </a:solidFill>
            <a:round/>
            <a:headEnd/>
            <a:tailEnd/>
          </a:ln>
          <a:effectLst/>
        </p:spPr>
        <p:txBody>
          <a:bodyPr lIns="73152" tIns="36576" rIns="73152" bIns="36576"/>
          <a:lstStyle/>
          <a:p>
            <a:endParaRPr lang="en-US"/>
          </a:p>
        </p:txBody>
      </p:sp>
      <p:pic>
        <p:nvPicPr>
          <p:cNvPr id="524307" name="Picture 19"/>
          <p:cNvPicPr>
            <a:picLocks noChangeAspect="1" noChangeArrowheads="1"/>
          </p:cNvPicPr>
          <p:nvPr/>
        </p:nvPicPr>
        <p:blipFill>
          <a:blip r:embed="rId3"/>
          <a:srcRect/>
          <a:stretch>
            <a:fillRect/>
          </a:stretch>
        </p:blipFill>
        <p:spPr bwMode="auto">
          <a:xfrm>
            <a:off x="4064001" y="4638676"/>
            <a:ext cx="980017" cy="314325"/>
          </a:xfrm>
          <a:prstGeom prst="rect">
            <a:avLst/>
          </a:prstGeom>
          <a:noFill/>
          <a:ln w="9525">
            <a:noFill/>
            <a:miter lim="800000"/>
            <a:headEnd/>
            <a:tailEnd/>
          </a:ln>
          <a:effectLst/>
        </p:spPr>
      </p:pic>
      <p:pic>
        <p:nvPicPr>
          <p:cNvPr id="524308" name="Picture 20"/>
          <p:cNvPicPr>
            <a:picLocks noChangeAspect="1" noChangeArrowheads="1"/>
          </p:cNvPicPr>
          <p:nvPr/>
        </p:nvPicPr>
        <p:blipFill>
          <a:blip r:embed="rId3"/>
          <a:srcRect/>
          <a:stretch>
            <a:fillRect/>
          </a:stretch>
        </p:blipFill>
        <p:spPr bwMode="auto">
          <a:xfrm>
            <a:off x="6335184" y="4638676"/>
            <a:ext cx="980016" cy="314325"/>
          </a:xfrm>
          <a:prstGeom prst="rect">
            <a:avLst/>
          </a:prstGeom>
          <a:noFill/>
          <a:ln w="9525">
            <a:noFill/>
            <a:miter lim="800000"/>
            <a:headEnd/>
            <a:tailEnd/>
          </a:ln>
          <a:effectLst/>
        </p:spPr>
      </p:pic>
      <p:pic>
        <p:nvPicPr>
          <p:cNvPr id="524309" name="Picture 21"/>
          <p:cNvPicPr>
            <a:picLocks noChangeArrowheads="1"/>
          </p:cNvPicPr>
          <p:nvPr/>
        </p:nvPicPr>
        <p:blipFill>
          <a:blip r:embed="rId4"/>
          <a:srcRect/>
          <a:stretch>
            <a:fillRect/>
          </a:stretch>
        </p:blipFill>
        <p:spPr bwMode="auto">
          <a:xfrm>
            <a:off x="2946401" y="5343526"/>
            <a:ext cx="842433" cy="523875"/>
          </a:xfrm>
          <a:prstGeom prst="rect">
            <a:avLst/>
          </a:prstGeom>
          <a:noFill/>
          <a:ln w="9525">
            <a:noFill/>
            <a:miter lim="800000"/>
            <a:headEnd/>
            <a:tailEnd/>
          </a:ln>
          <a:effectLst/>
        </p:spPr>
      </p:pic>
      <p:pic>
        <p:nvPicPr>
          <p:cNvPr id="524310" name="Picture 22"/>
          <p:cNvPicPr>
            <a:picLocks noChangeArrowheads="1"/>
          </p:cNvPicPr>
          <p:nvPr/>
        </p:nvPicPr>
        <p:blipFill>
          <a:blip r:embed="rId4"/>
          <a:srcRect/>
          <a:stretch>
            <a:fillRect/>
          </a:stretch>
        </p:blipFill>
        <p:spPr bwMode="auto">
          <a:xfrm>
            <a:off x="3251201" y="5495926"/>
            <a:ext cx="842433" cy="523875"/>
          </a:xfrm>
          <a:prstGeom prst="rect">
            <a:avLst/>
          </a:prstGeom>
          <a:noFill/>
          <a:ln w="9525">
            <a:noFill/>
            <a:miter lim="800000"/>
            <a:headEnd/>
            <a:tailEnd/>
          </a:ln>
          <a:effectLst/>
        </p:spPr>
      </p:pic>
      <p:pic>
        <p:nvPicPr>
          <p:cNvPr id="524311" name="Picture 23"/>
          <p:cNvPicPr>
            <a:picLocks noChangeArrowheads="1"/>
          </p:cNvPicPr>
          <p:nvPr/>
        </p:nvPicPr>
        <p:blipFill>
          <a:blip r:embed="rId4"/>
          <a:srcRect/>
          <a:stretch>
            <a:fillRect/>
          </a:stretch>
        </p:blipFill>
        <p:spPr bwMode="auto">
          <a:xfrm>
            <a:off x="3627968" y="5648326"/>
            <a:ext cx="842433" cy="523875"/>
          </a:xfrm>
          <a:prstGeom prst="rect">
            <a:avLst/>
          </a:prstGeom>
          <a:noFill/>
          <a:ln w="9525">
            <a:noFill/>
            <a:miter lim="800000"/>
            <a:headEnd/>
            <a:tailEnd/>
          </a:ln>
          <a:effectLst/>
        </p:spPr>
      </p:pic>
      <p:pic>
        <p:nvPicPr>
          <p:cNvPr id="524312" name="Picture 24"/>
          <p:cNvPicPr>
            <a:picLocks noChangeArrowheads="1"/>
          </p:cNvPicPr>
          <p:nvPr/>
        </p:nvPicPr>
        <p:blipFill>
          <a:blip r:embed="rId4"/>
          <a:srcRect/>
          <a:stretch>
            <a:fillRect/>
          </a:stretch>
        </p:blipFill>
        <p:spPr bwMode="auto">
          <a:xfrm>
            <a:off x="3932768" y="5800726"/>
            <a:ext cx="842433" cy="523875"/>
          </a:xfrm>
          <a:prstGeom prst="rect">
            <a:avLst/>
          </a:prstGeom>
          <a:noFill/>
          <a:ln w="9525">
            <a:noFill/>
            <a:miter lim="800000"/>
            <a:headEnd/>
            <a:tailEnd/>
          </a:ln>
          <a:effectLst/>
        </p:spPr>
      </p:pic>
      <p:pic>
        <p:nvPicPr>
          <p:cNvPr id="524313" name="Picture 25"/>
          <p:cNvPicPr>
            <a:picLocks noChangeArrowheads="1"/>
          </p:cNvPicPr>
          <p:nvPr/>
        </p:nvPicPr>
        <p:blipFill>
          <a:blip r:embed="rId4"/>
          <a:srcRect/>
          <a:stretch>
            <a:fillRect/>
          </a:stretch>
        </p:blipFill>
        <p:spPr bwMode="auto">
          <a:xfrm>
            <a:off x="7590368" y="5334001"/>
            <a:ext cx="842433" cy="523875"/>
          </a:xfrm>
          <a:prstGeom prst="rect">
            <a:avLst/>
          </a:prstGeom>
          <a:noFill/>
          <a:ln w="9525">
            <a:noFill/>
            <a:miter lim="800000"/>
            <a:headEnd/>
            <a:tailEnd/>
          </a:ln>
          <a:effectLst/>
        </p:spPr>
      </p:pic>
      <p:pic>
        <p:nvPicPr>
          <p:cNvPr id="524314" name="Picture 26"/>
          <p:cNvPicPr>
            <a:picLocks noChangeArrowheads="1"/>
          </p:cNvPicPr>
          <p:nvPr/>
        </p:nvPicPr>
        <p:blipFill>
          <a:blip r:embed="rId4"/>
          <a:srcRect/>
          <a:stretch>
            <a:fillRect/>
          </a:stretch>
        </p:blipFill>
        <p:spPr bwMode="auto">
          <a:xfrm>
            <a:off x="7183968" y="5486401"/>
            <a:ext cx="842433" cy="523875"/>
          </a:xfrm>
          <a:prstGeom prst="rect">
            <a:avLst/>
          </a:prstGeom>
          <a:noFill/>
          <a:ln w="9525">
            <a:noFill/>
            <a:miter lim="800000"/>
            <a:headEnd/>
            <a:tailEnd/>
          </a:ln>
          <a:effectLst/>
        </p:spPr>
      </p:pic>
      <p:pic>
        <p:nvPicPr>
          <p:cNvPr id="524315" name="Picture 27"/>
          <p:cNvPicPr>
            <a:picLocks noChangeArrowheads="1"/>
          </p:cNvPicPr>
          <p:nvPr/>
        </p:nvPicPr>
        <p:blipFill>
          <a:blip r:embed="rId4"/>
          <a:srcRect/>
          <a:stretch>
            <a:fillRect/>
          </a:stretch>
        </p:blipFill>
        <p:spPr bwMode="auto">
          <a:xfrm>
            <a:off x="6777568" y="5638801"/>
            <a:ext cx="842433" cy="523875"/>
          </a:xfrm>
          <a:prstGeom prst="rect">
            <a:avLst/>
          </a:prstGeom>
          <a:noFill/>
          <a:ln w="9525">
            <a:noFill/>
            <a:miter lim="800000"/>
            <a:headEnd/>
            <a:tailEnd/>
          </a:ln>
          <a:effectLst/>
        </p:spPr>
      </p:pic>
      <p:pic>
        <p:nvPicPr>
          <p:cNvPr id="524316" name="Picture 28"/>
          <p:cNvPicPr>
            <a:picLocks noChangeArrowheads="1"/>
          </p:cNvPicPr>
          <p:nvPr/>
        </p:nvPicPr>
        <p:blipFill>
          <a:blip r:embed="rId4"/>
          <a:srcRect/>
          <a:stretch>
            <a:fillRect/>
          </a:stretch>
        </p:blipFill>
        <p:spPr bwMode="auto">
          <a:xfrm>
            <a:off x="6400801" y="5791201"/>
            <a:ext cx="842433" cy="523875"/>
          </a:xfrm>
          <a:prstGeom prst="rect">
            <a:avLst/>
          </a:prstGeom>
          <a:noFill/>
          <a:ln w="9525">
            <a:noFill/>
            <a:miter lim="800000"/>
            <a:headEnd/>
            <a:tailEnd/>
          </a:ln>
          <a:effectLst/>
        </p:spPr>
      </p:pic>
      <p:sp>
        <p:nvSpPr>
          <p:cNvPr id="524317" name="Text Box 29"/>
          <p:cNvSpPr txBox="1">
            <a:spLocks noChangeArrowheads="1"/>
          </p:cNvSpPr>
          <p:nvPr/>
        </p:nvSpPr>
        <p:spPr bwMode="auto">
          <a:xfrm>
            <a:off x="1502834" y="6019800"/>
            <a:ext cx="1555169" cy="289310"/>
          </a:xfrm>
          <a:prstGeom prst="rect">
            <a:avLst/>
          </a:prstGeom>
          <a:noFill/>
          <a:ln w="25400">
            <a:noFill/>
            <a:miter lim="800000"/>
            <a:headEnd/>
            <a:tailEnd/>
          </a:ln>
          <a:effectLst/>
        </p:spPr>
        <p:txBody>
          <a:bodyPr wrap="none" lIns="73152" tIns="36576" rIns="73152" bIns="36576">
            <a:spAutoFit/>
          </a:bodyPr>
          <a:lstStyle/>
          <a:p>
            <a:pPr algn="ctr" eaLnBrk="0" hangingPunct="0"/>
            <a:r>
              <a:rPr lang="en-US" sz="1400" b="1">
                <a:solidFill>
                  <a:schemeClr val="accent2"/>
                </a:solidFill>
                <a:latin typeface="Arial" charset="0"/>
              </a:rPr>
              <a:t>GW= 10.88.49.10</a:t>
            </a:r>
          </a:p>
        </p:txBody>
      </p:sp>
      <p:sp>
        <p:nvSpPr>
          <p:cNvPr id="524318" name="Text Box 30"/>
          <p:cNvSpPr txBox="1">
            <a:spLocks noChangeArrowheads="1"/>
          </p:cNvSpPr>
          <p:nvPr/>
        </p:nvSpPr>
        <p:spPr bwMode="auto">
          <a:xfrm>
            <a:off x="6648451" y="5810250"/>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35297D"/>
                </a:solidFill>
                <a:latin typeface="Arial" charset="0"/>
              </a:rPr>
              <a:t>C</a:t>
            </a:r>
          </a:p>
        </p:txBody>
      </p:sp>
      <p:sp>
        <p:nvSpPr>
          <p:cNvPr id="524319" name="Text Box 31"/>
          <p:cNvSpPr txBox="1">
            <a:spLocks noChangeArrowheads="1"/>
          </p:cNvSpPr>
          <p:nvPr/>
        </p:nvSpPr>
        <p:spPr bwMode="auto">
          <a:xfrm>
            <a:off x="7431617" y="5518150"/>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35297D"/>
                </a:solidFill>
                <a:latin typeface="Arial" charset="0"/>
              </a:rPr>
              <a:t>C</a:t>
            </a:r>
          </a:p>
        </p:txBody>
      </p:sp>
      <p:sp>
        <p:nvSpPr>
          <p:cNvPr id="524320" name="Text Box 32"/>
          <p:cNvSpPr txBox="1">
            <a:spLocks noChangeArrowheads="1"/>
          </p:cNvSpPr>
          <p:nvPr/>
        </p:nvSpPr>
        <p:spPr bwMode="auto">
          <a:xfrm>
            <a:off x="3075517" y="5378450"/>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35297D"/>
                </a:solidFill>
                <a:latin typeface="Arial" charset="0"/>
              </a:rPr>
              <a:t>A</a:t>
            </a:r>
          </a:p>
        </p:txBody>
      </p:sp>
      <p:sp>
        <p:nvSpPr>
          <p:cNvPr id="524321" name="Text Box 33"/>
          <p:cNvSpPr txBox="1">
            <a:spLocks noChangeArrowheads="1"/>
          </p:cNvSpPr>
          <p:nvPr/>
        </p:nvSpPr>
        <p:spPr bwMode="auto">
          <a:xfrm>
            <a:off x="3731684" y="5670550"/>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35297D"/>
                </a:solidFill>
                <a:latin typeface="Arial" charset="0"/>
              </a:rPr>
              <a:t>A</a:t>
            </a:r>
          </a:p>
        </p:txBody>
      </p:sp>
      <p:sp>
        <p:nvSpPr>
          <p:cNvPr id="524322" name="Text Box 34"/>
          <p:cNvSpPr txBox="1">
            <a:spLocks noChangeArrowheads="1"/>
          </p:cNvSpPr>
          <p:nvPr/>
        </p:nvSpPr>
        <p:spPr bwMode="auto">
          <a:xfrm>
            <a:off x="7854951" y="5367338"/>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008000"/>
                </a:solidFill>
                <a:latin typeface="Arial" charset="0"/>
              </a:rPr>
              <a:t>D</a:t>
            </a:r>
          </a:p>
        </p:txBody>
      </p:sp>
      <p:sp>
        <p:nvSpPr>
          <p:cNvPr id="524323" name="Text Box 35"/>
          <p:cNvSpPr txBox="1">
            <a:spLocks noChangeArrowheads="1"/>
          </p:cNvSpPr>
          <p:nvPr/>
        </p:nvSpPr>
        <p:spPr bwMode="auto">
          <a:xfrm>
            <a:off x="7042151" y="5661025"/>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008000"/>
                </a:solidFill>
                <a:latin typeface="Arial" charset="0"/>
              </a:rPr>
              <a:t>D</a:t>
            </a:r>
          </a:p>
        </p:txBody>
      </p:sp>
      <p:sp>
        <p:nvSpPr>
          <p:cNvPr id="524324" name="Text Box 36"/>
          <p:cNvSpPr txBox="1">
            <a:spLocks noChangeArrowheads="1"/>
          </p:cNvSpPr>
          <p:nvPr/>
        </p:nvSpPr>
        <p:spPr bwMode="auto">
          <a:xfrm>
            <a:off x="3382433" y="5519738"/>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008000"/>
                </a:solidFill>
                <a:latin typeface="Arial" charset="0"/>
              </a:rPr>
              <a:t>B</a:t>
            </a:r>
          </a:p>
        </p:txBody>
      </p:sp>
      <p:sp>
        <p:nvSpPr>
          <p:cNvPr id="524325" name="Text Box 37"/>
          <p:cNvSpPr txBox="1">
            <a:spLocks noChangeArrowheads="1"/>
          </p:cNvSpPr>
          <p:nvPr/>
        </p:nvSpPr>
        <p:spPr bwMode="auto">
          <a:xfrm>
            <a:off x="4150784" y="5824538"/>
            <a:ext cx="295209" cy="320088"/>
          </a:xfrm>
          <a:prstGeom prst="rect">
            <a:avLst/>
          </a:prstGeom>
          <a:noFill/>
          <a:ln w="25400">
            <a:noFill/>
            <a:miter lim="800000"/>
            <a:headEnd/>
            <a:tailEnd/>
          </a:ln>
          <a:effectLst/>
        </p:spPr>
        <p:txBody>
          <a:bodyPr wrap="none" lIns="73152" tIns="36576" rIns="73152" bIns="36576">
            <a:spAutoFit/>
          </a:bodyPr>
          <a:lstStyle/>
          <a:p>
            <a:pPr eaLnBrk="0" hangingPunct="0"/>
            <a:r>
              <a:rPr lang="en-US" sz="1600" b="1">
                <a:solidFill>
                  <a:srgbClr val="008000"/>
                </a:solidFill>
                <a:latin typeface="Arial" charset="0"/>
              </a:rPr>
              <a:t>B</a:t>
            </a:r>
          </a:p>
        </p:txBody>
      </p:sp>
      <p:sp>
        <p:nvSpPr>
          <p:cNvPr id="524326" name="Text Box 38"/>
          <p:cNvSpPr txBox="1">
            <a:spLocks noChangeArrowheads="1"/>
          </p:cNvSpPr>
          <p:nvPr/>
        </p:nvSpPr>
        <p:spPr bwMode="auto">
          <a:xfrm>
            <a:off x="1828800" y="3200400"/>
            <a:ext cx="2540000" cy="685800"/>
          </a:xfrm>
          <a:prstGeom prst="rect">
            <a:avLst/>
          </a:prstGeom>
          <a:noFill/>
          <a:ln w="25400">
            <a:noFill/>
            <a:miter lim="800000"/>
            <a:headEnd/>
            <a:tailEnd/>
          </a:ln>
          <a:effectLst/>
        </p:spPr>
        <p:txBody>
          <a:bodyPr lIns="73152" tIns="36576" rIns="73152" bIns="36576"/>
          <a:lstStyle/>
          <a:p>
            <a:pPr eaLnBrk="0" hangingPunct="0"/>
            <a:r>
              <a:rPr lang="en-US" sz="1800" b="1">
                <a:latin typeface="Arial" charset="0"/>
              </a:rPr>
              <a:t>Redundant</a:t>
            </a:r>
          </a:p>
          <a:p>
            <a:pPr eaLnBrk="0" hangingPunct="0"/>
            <a:r>
              <a:rPr lang="en-US" sz="1800" b="1">
                <a:latin typeface="Arial" charset="0"/>
              </a:rPr>
              <a:t>CPE routers</a:t>
            </a:r>
          </a:p>
        </p:txBody>
      </p:sp>
      <p:sp>
        <p:nvSpPr>
          <p:cNvPr id="524327" name="Text Box 39"/>
          <p:cNvSpPr txBox="1">
            <a:spLocks noChangeArrowheads="1"/>
          </p:cNvSpPr>
          <p:nvPr/>
        </p:nvSpPr>
        <p:spPr bwMode="auto">
          <a:xfrm>
            <a:off x="8051800" y="4419600"/>
            <a:ext cx="3124200" cy="685800"/>
          </a:xfrm>
          <a:prstGeom prst="rect">
            <a:avLst/>
          </a:prstGeom>
          <a:noFill/>
          <a:ln w="25400">
            <a:noFill/>
            <a:miter lim="800000"/>
            <a:headEnd/>
            <a:tailEnd/>
          </a:ln>
          <a:effectLst/>
        </p:spPr>
        <p:txBody>
          <a:bodyPr lIns="73152" tIns="36576" rIns="73152" bIns="36576"/>
          <a:lstStyle/>
          <a:p>
            <a:pPr eaLnBrk="0" hangingPunct="0"/>
            <a:r>
              <a:rPr lang="en-US" sz="1800" b="1">
                <a:latin typeface="Arial" charset="0"/>
              </a:rPr>
              <a:t>Layer-2 switches at access layer</a:t>
            </a:r>
          </a:p>
        </p:txBody>
      </p:sp>
      <p:sp>
        <p:nvSpPr>
          <p:cNvPr id="524328" name="Text Box 40"/>
          <p:cNvSpPr txBox="1">
            <a:spLocks noChangeArrowheads="1"/>
          </p:cNvSpPr>
          <p:nvPr/>
        </p:nvSpPr>
        <p:spPr bwMode="auto">
          <a:xfrm>
            <a:off x="8026400" y="1905000"/>
            <a:ext cx="3124200" cy="685800"/>
          </a:xfrm>
          <a:prstGeom prst="rect">
            <a:avLst/>
          </a:prstGeom>
          <a:noFill/>
          <a:ln w="25400">
            <a:noFill/>
            <a:miter lim="800000"/>
            <a:headEnd/>
            <a:tailEnd/>
          </a:ln>
          <a:effectLst/>
        </p:spPr>
        <p:txBody>
          <a:bodyPr lIns="73152" tIns="36576" rIns="73152" bIns="36576"/>
          <a:lstStyle/>
          <a:p>
            <a:pPr eaLnBrk="0" hangingPunct="0"/>
            <a:r>
              <a:rPr lang="en-US" sz="1800" b="1">
                <a:latin typeface="Arial" charset="0"/>
              </a:rPr>
              <a:t>Better utilization of resources and uplinks</a:t>
            </a:r>
          </a:p>
        </p:txBody>
      </p:sp>
      <p:sp>
        <p:nvSpPr>
          <p:cNvPr id="524329" name="Text Box 41"/>
          <p:cNvSpPr txBox="1">
            <a:spLocks noChangeArrowheads="1"/>
          </p:cNvSpPr>
          <p:nvPr/>
        </p:nvSpPr>
        <p:spPr bwMode="auto">
          <a:xfrm>
            <a:off x="838200" y="1905000"/>
            <a:ext cx="3124200" cy="685800"/>
          </a:xfrm>
          <a:prstGeom prst="rect">
            <a:avLst/>
          </a:prstGeom>
          <a:noFill/>
          <a:ln w="25400">
            <a:noFill/>
            <a:miter lim="800000"/>
            <a:headEnd/>
            <a:tailEnd/>
          </a:ln>
          <a:effectLst/>
        </p:spPr>
        <p:txBody>
          <a:bodyPr lIns="73152" tIns="36576" rIns="73152" bIns="36576"/>
          <a:lstStyle/>
          <a:p>
            <a:pPr eaLnBrk="0" hangingPunct="0"/>
            <a:r>
              <a:rPr lang="en-US" sz="1800" b="1">
                <a:latin typeface="Arial" charset="0"/>
              </a:rPr>
              <a:t>GLBP balances traffic across both routers</a:t>
            </a:r>
          </a:p>
        </p:txBody>
      </p:sp>
      <p:pic>
        <p:nvPicPr>
          <p:cNvPr id="524330" name="Picture 42"/>
          <p:cNvPicPr>
            <a:picLocks noChangeArrowheads="1"/>
          </p:cNvPicPr>
          <p:nvPr/>
        </p:nvPicPr>
        <p:blipFill>
          <a:blip r:embed="rId5"/>
          <a:srcRect/>
          <a:stretch>
            <a:fillRect/>
          </a:stretch>
        </p:blipFill>
        <p:spPr bwMode="auto">
          <a:xfrm>
            <a:off x="4064001" y="3886200"/>
            <a:ext cx="903817" cy="381000"/>
          </a:xfrm>
          <a:prstGeom prst="rect">
            <a:avLst/>
          </a:prstGeom>
          <a:noFill/>
          <a:ln w="9525">
            <a:noFill/>
            <a:miter lim="800000"/>
            <a:headEnd/>
            <a:tailEnd/>
          </a:ln>
          <a:effectLst/>
        </p:spPr>
      </p:pic>
      <p:pic>
        <p:nvPicPr>
          <p:cNvPr id="524331" name="Picture 43"/>
          <p:cNvPicPr>
            <a:picLocks noChangeArrowheads="1"/>
          </p:cNvPicPr>
          <p:nvPr/>
        </p:nvPicPr>
        <p:blipFill>
          <a:blip r:embed="rId5"/>
          <a:srcRect/>
          <a:stretch>
            <a:fillRect/>
          </a:stretch>
        </p:blipFill>
        <p:spPr bwMode="auto">
          <a:xfrm>
            <a:off x="6411384" y="3886200"/>
            <a:ext cx="903816" cy="381000"/>
          </a:xfrm>
          <a:prstGeom prst="rect">
            <a:avLst/>
          </a:prstGeom>
          <a:noFill/>
          <a:ln w="9525">
            <a:noFill/>
            <a:miter lim="800000"/>
            <a:headEnd/>
            <a:tailEnd/>
          </a:ln>
          <a:effectLst/>
        </p:spPr>
      </p:pic>
      <p:pic>
        <p:nvPicPr>
          <p:cNvPr id="524332" name="Picture 4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556000" y="1905001"/>
            <a:ext cx="4064000" cy="1471613"/>
          </a:xfrm>
          <a:prstGeom prst="rect">
            <a:avLst/>
          </a:prstGeom>
          <a:noFill/>
          <a:ln w="9525">
            <a:noFill/>
            <a:miter lim="800000"/>
            <a:headEnd/>
            <a:tailEnd/>
          </a:ln>
        </p:spPr>
      </p:pic>
      <p:sp>
        <p:nvSpPr>
          <p:cNvPr id="524333" name="Text Box 45"/>
          <p:cNvSpPr txBox="1">
            <a:spLocks noChangeArrowheads="1"/>
          </p:cNvSpPr>
          <p:nvPr/>
        </p:nvSpPr>
        <p:spPr bwMode="auto">
          <a:xfrm>
            <a:off x="4673600" y="2514601"/>
            <a:ext cx="1425968" cy="350865"/>
          </a:xfrm>
          <a:prstGeom prst="rect">
            <a:avLst/>
          </a:prstGeom>
          <a:noFill/>
          <a:ln w="25400">
            <a:noFill/>
            <a:miter lim="800000"/>
            <a:headEnd/>
            <a:tailEnd/>
          </a:ln>
          <a:effectLst/>
        </p:spPr>
        <p:txBody>
          <a:bodyPr wrap="none" lIns="73152" tIns="36576" rIns="73152" bIns="36576">
            <a:spAutoFit/>
          </a:bodyPr>
          <a:lstStyle/>
          <a:p>
            <a:pPr eaLnBrk="0" hangingPunct="0"/>
            <a:r>
              <a:rPr lang="en-US" sz="1800" b="1">
                <a:latin typeface="Arial" charset="0"/>
              </a:rPr>
              <a:t>SP Network</a:t>
            </a:r>
          </a:p>
        </p:txBody>
      </p:sp>
      <p:sp>
        <p:nvSpPr>
          <p:cNvPr id="524334" name="Text Box 46"/>
          <p:cNvSpPr txBox="1">
            <a:spLocks noChangeArrowheads="1"/>
          </p:cNvSpPr>
          <p:nvPr/>
        </p:nvSpPr>
        <p:spPr bwMode="auto">
          <a:xfrm>
            <a:off x="2235200" y="1314450"/>
            <a:ext cx="3926459" cy="350865"/>
          </a:xfrm>
          <a:prstGeom prst="rect">
            <a:avLst/>
          </a:prstGeom>
          <a:noFill/>
          <a:ln w="25400">
            <a:noFill/>
            <a:miter lim="800000"/>
            <a:headEnd/>
            <a:tailEnd/>
          </a:ln>
          <a:effectLst/>
        </p:spPr>
        <p:txBody>
          <a:bodyPr wrap="none" lIns="73152" tIns="36576" rIns="73152" bIns="36576">
            <a:spAutoFit/>
          </a:bodyPr>
          <a:lstStyle/>
          <a:p>
            <a:pPr eaLnBrk="0" hangingPunct="0"/>
            <a:r>
              <a:rPr lang="en-US" b="1">
                <a:solidFill>
                  <a:schemeClr val="accent2"/>
                </a:solidFill>
                <a:latin typeface="Arial" charset="0"/>
              </a:rPr>
              <a:t>High Availability for Remote Office</a:t>
            </a:r>
          </a:p>
        </p:txBody>
      </p:sp>
      <p:sp>
        <p:nvSpPr>
          <p:cNvPr id="524335" name="Text Box 47"/>
          <p:cNvSpPr txBox="1">
            <a:spLocks noChangeArrowheads="1"/>
          </p:cNvSpPr>
          <p:nvPr/>
        </p:nvSpPr>
        <p:spPr bwMode="auto">
          <a:xfrm>
            <a:off x="7700434" y="6019800"/>
            <a:ext cx="1555169" cy="289310"/>
          </a:xfrm>
          <a:prstGeom prst="rect">
            <a:avLst/>
          </a:prstGeom>
          <a:noFill/>
          <a:ln w="25400">
            <a:noFill/>
            <a:miter lim="800000"/>
            <a:headEnd/>
            <a:tailEnd/>
          </a:ln>
          <a:effectLst/>
        </p:spPr>
        <p:txBody>
          <a:bodyPr wrap="none" lIns="73152" tIns="36576" rIns="73152" bIns="36576">
            <a:spAutoFit/>
          </a:bodyPr>
          <a:lstStyle/>
          <a:p>
            <a:pPr algn="ctr" eaLnBrk="0" hangingPunct="0"/>
            <a:r>
              <a:rPr lang="en-US" sz="1400" b="1">
                <a:solidFill>
                  <a:schemeClr val="accent1"/>
                </a:solidFill>
                <a:latin typeface="Arial" charset="0"/>
              </a:rPr>
              <a:t>GW= 10.88.50.10</a:t>
            </a:r>
          </a:p>
        </p:txBody>
      </p:sp>
      <p:sp>
        <p:nvSpPr>
          <p:cNvPr id="524336" name="Text Box 48"/>
          <p:cNvSpPr txBox="1">
            <a:spLocks noChangeArrowheads="1"/>
          </p:cNvSpPr>
          <p:nvPr/>
        </p:nvSpPr>
        <p:spPr bwMode="auto">
          <a:xfrm>
            <a:off x="2829985" y="3962401"/>
            <a:ext cx="835422" cy="504754"/>
          </a:xfrm>
          <a:prstGeom prst="rect">
            <a:avLst/>
          </a:prstGeom>
          <a:noFill/>
          <a:ln w="25400">
            <a:noFill/>
            <a:miter lim="800000"/>
            <a:headEnd/>
            <a:tailEnd/>
          </a:ln>
          <a:effectLst/>
        </p:spPr>
        <p:txBody>
          <a:bodyPr wrap="none" lIns="73152" tIns="36576" rIns="73152" bIns="36576">
            <a:spAutoFit/>
          </a:bodyPr>
          <a:lstStyle/>
          <a:p>
            <a:pPr algn="ctr" eaLnBrk="0" hangingPunct="0"/>
            <a:r>
              <a:rPr lang="en-US" sz="1400" b="1">
                <a:solidFill>
                  <a:srgbClr val="35297D"/>
                </a:solidFill>
                <a:latin typeface="Arial" charset="0"/>
              </a:rPr>
              <a:t>vMAC A</a:t>
            </a:r>
          </a:p>
          <a:p>
            <a:pPr algn="ctr" eaLnBrk="0" hangingPunct="0"/>
            <a:r>
              <a:rPr lang="en-US" sz="1400" b="1">
                <a:solidFill>
                  <a:srgbClr val="35297D"/>
                </a:solidFill>
                <a:latin typeface="Arial" charset="0"/>
              </a:rPr>
              <a:t>vMAC C</a:t>
            </a:r>
          </a:p>
        </p:txBody>
      </p:sp>
      <p:sp>
        <p:nvSpPr>
          <p:cNvPr id="524337" name="Text Box 49"/>
          <p:cNvSpPr txBox="1">
            <a:spLocks noChangeArrowheads="1"/>
          </p:cNvSpPr>
          <p:nvPr/>
        </p:nvSpPr>
        <p:spPr bwMode="auto">
          <a:xfrm>
            <a:off x="7401984" y="3962401"/>
            <a:ext cx="835422" cy="504754"/>
          </a:xfrm>
          <a:prstGeom prst="rect">
            <a:avLst/>
          </a:prstGeom>
          <a:noFill/>
          <a:ln w="25400">
            <a:noFill/>
            <a:miter lim="800000"/>
            <a:headEnd/>
            <a:tailEnd/>
          </a:ln>
          <a:effectLst/>
        </p:spPr>
        <p:txBody>
          <a:bodyPr wrap="none" lIns="73152" tIns="36576" rIns="73152" bIns="36576">
            <a:spAutoFit/>
          </a:bodyPr>
          <a:lstStyle/>
          <a:p>
            <a:pPr algn="ctr" eaLnBrk="0" hangingPunct="0"/>
            <a:r>
              <a:rPr lang="en-US" sz="1400" b="1">
                <a:solidFill>
                  <a:srgbClr val="008000"/>
                </a:solidFill>
                <a:latin typeface="Arial" charset="0"/>
              </a:rPr>
              <a:t>vMAC B</a:t>
            </a:r>
          </a:p>
          <a:p>
            <a:pPr algn="ctr" eaLnBrk="0" hangingPunct="0"/>
            <a:r>
              <a:rPr lang="en-US" sz="1400" b="1">
                <a:solidFill>
                  <a:srgbClr val="008000"/>
                </a:solidFill>
                <a:latin typeface="Arial" charset="0"/>
              </a:rPr>
              <a:t>vMAC 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74184" y="785559"/>
            <a:ext cx="10860616" cy="518985"/>
          </a:xfrm>
        </p:spPr>
        <p:txBody>
          <a:bodyPr/>
          <a:lstStyle/>
          <a:p>
            <a:pPr eaLnBrk="1" hangingPunct="1"/>
            <a:r>
              <a:rPr lang="en-US" dirty="0" smtClean="0"/>
              <a:t>GLBP</a:t>
            </a:r>
          </a:p>
        </p:txBody>
      </p:sp>
      <p:grpSp>
        <p:nvGrpSpPr>
          <p:cNvPr id="42" name="Group 41"/>
          <p:cNvGrpSpPr/>
          <p:nvPr/>
        </p:nvGrpSpPr>
        <p:grpSpPr>
          <a:xfrm>
            <a:off x="231648" y="1496568"/>
            <a:ext cx="11787210" cy="5191268"/>
            <a:chOff x="-12192" y="1143000"/>
            <a:chExt cx="11787210" cy="5191268"/>
          </a:xfrm>
        </p:grpSpPr>
        <p:sp>
          <p:nvSpPr>
            <p:cNvPr id="143363" name="Line 3"/>
            <p:cNvSpPr>
              <a:spLocks noChangeShapeType="1"/>
            </p:cNvSpPr>
            <p:nvPr/>
          </p:nvSpPr>
          <p:spPr bwMode="auto">
            <a:xfrm rot="-5400000">
              <a:off x="10452100" y="4457700"/>
              <a:ext cx="14478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3364" name="Freeform 4"/>
            <p:cNvSpPr>
              <a:spLocks/>
            </p:cNvSpPr>
            <p:nvPr/>
          </p:nvSpPr>
          <p:spPr bwMode="auto">
            <a:xfrm>
              <a:off x="8329085" y="3505201"/>
              <a:ext cx="3253316" cy="74613"/>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143365" name="Freeform 5"/>
            <p:cNvSpPr>
              <a:spLocks/>
            </p:cNvSpPr>
            <p:nvPr/>
          </p:nvSpPr>
          <p:spPr bwMode="auto">
            <a:xfrm rot="1828025" flipH="1">
              <a:off x="4582584" y="2438400"/>
              <a:ext cx="3725333" cy="173038"/>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143366" name="Freeform 6"/>
            <p:cNvSpPr>
              <a:spLocks/>
            </p:cNvSpPr>
            <p:nvPr/>
          </p:nvSpPr>
          <p:spPr bwMode="auto">
            <a:xfrm rot="-1828025">
              <a:off x="4582584" y="4475164"/>
              <a:ext cx="3725333" cy="173037"/>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pic>
          <p:nvPicPr>
            <p:cNvPr id="40967" name="Picture 7"/>
            <p:cNvPicPr>
              <a:picLocks noChangeArrowheads="1"/>
            </p:cNvPicPr>
            <p:nvPr/>
          </p:nvPicPr>
          <p:blipFill>
            <a:blip r:embed="rId3"/>
            <a:srcRect/>
            <a:stretch>
              <a:fillRect/>
            </a:stretch>
          </p:blipFill>
          <p:spPr bwMode="auto">
            <a:xfrm flipH="1">
              <a:off x="6604000" y="2838450"/>
              <a:ext cx="2641600" cy="1338263"/>
            </a:xfrm>
            <a:prstGeom prst="rect">
              <a:avLst/>
            </a:prstGeom>
            <a:noFill/>
            <a:ln w="9525">
              <a:noFill/>
              <a:miter lim="800000"/>
              <a:headEnd/>
              <a:tailEnd/>
            </a:ln>
          </p:spPr>
        </p:pic>
        <p:sp>
          <p:nvSpPr>
            <p:cNvPr id="143368" name="Line 8"/>
            <p:cNvSpPr>
              <a:spLocks noChangeShapeType="1"/>
            </p:cNvSpPr>
            <p:nvPr/>
          </p:nvSpPr>
          <p:spPr bwMode="auto">
            <a:xfrm>
              <a:off x="3149600" y="1704975"/>
              <a:ext cx="21336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3369" name="Line 9"/>
            <p:cNvSpPr>
              <a:spLocks noChangeShapeType="1"/>
            </p:cNvSpPr>
            <p:nvPr/>
          </p:nvSpPr>
          <p:spPr bwMode="auto">
            <a:xfrm>
              <a:off x="3149600" y="5319713"/>
              <a:ext cx="21336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pic>
          <p:nvPicPr>
            <p:cNvPr id="40970" name="Picture 10"/>
            <p:cNvPicPr>
              <a:picLocks noChangeArrowheads="1"/>
            </p:cNvPicPr>
            <p:nvPr/>
          </p:nvPicPr>
          <p:blipFill>
            <a:blip r:embed="rId4"/>
            <a:srcRect/>
            <a:stretch>
              <a:fillRect/>
            </a:stretch>
          </p:blipFill>
          <p:spPr bwMode="auto">
            <a:xfrm>
              <a:off x="4165601" y="5029200"/>
              <a:ext cx="1208617" cy="533400"/>
            </a:xfrm>
            <a:prstGeom prst="rect">
              <a:avLst/>
            </a:prstGeom>
            <a:noFill/>
            <a:ln w="9525">
              <a:noFill/>
              <a:miter lim="800000"/>
              <a:headEnd/>
              <a:tailEnd/>
            </a:ln>
          </p:spPr>
        </p:pic>
        <p:pic>
          <p:nvPicPr>
            <p:cNvPr id="40971" name="Picture 11"/>
            <p:cNvPicPr>
              <a:picLocks noChangeArrowheads="1"/>
            </p:cNvPicPr>
            <p:nvPr/>
          </p:nvPicPr>
          <p:blipFill>
            <a:blip r:embed="rId4"/>
            <a:srcRect/>
            <a:stretch>
              <a:fillRect/>
            </a:stretch>
          </p:blipFill>
          <p:spPr bwMode="auto">
            <a:xfrm>
              <a:off x="4165601" y="1447800"/>
              <a:ext cx="1208617" cy="533400"/>
            </a:xfrm>
            <a:prstGeom prst="rect">
              <a:avLst/>
            </a:prstGeom>
            <a:noFill/>
            <a:ln w="9525">
              <a:noFill/>
              <a:miter lim="800000"/>
              <a:headEnd/>
              <a:tailEnd/>
            </a:ln>
          </p:spPr>
        </p:pic>
        <p:sp>
          <p:nvSpPr>
            <p:cNvPr id="143372" name="Line 12"/>
            <p:cNvSpPr>
              <a:spLocks noChangeShapeType="1"/>
            </p:cNvSpPr>
            <p:nvPr/>
          </p:nvSpPr>
          <p:spPr bwMode="auto">
            <a:xfrm rot="-5400000">
              <a:off x="1349375" y="3505200"/>
              <a:ext cx="360045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3373" name="Line 13"/>
            <p:cNvSpPr>
              <a:spLocks noChangeShapeType="1"/>
            </p:cNvSpPr>
            <p:nvPr/>
          </p:nvSpPr>
          <p:spPr bwMode="auto">
            <a:xfrm flipV="1">
              <a:off x="1625600" y="3595688"/>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pic>
          <p:nvPicPr>
            <p:cNvPr id="40974" name="Picture 14"/>
            <p:cNvPicPr>
              <a:picLocks noChangeAspect="1" noChangeArrowheads="1"/>
            </p:cNvPicPr>
            <p:nvPr/>
          </p:nvPicPr>
          <p:blipFill>
            <a:blip r:embed="rId5"/>
            <a:srcRect/>
            <a:stretch>
              <a:fillRect/>
            </a:stretch>
          </p:blipFill>
          <p:spPr bwMode="auto">
            <a:xfrm>
              <a:off x="2235200" y="3260725"/>
              <a:ext cx="1524000" cy="488950"/>
            </a:xfrm>
            <a:prstGeom prst="rect">
              <a:avLst/>
            </a:prstGeom>
            <a:noFill/>
            <a:ln w="9525">
              <a:noFill/>
              <a:miter lim="800000"/>
              <a:headEnd/>
              <a:tailEnd/>
            </a:ln>
          </p:spPr>
        </p:pic>
        <p:pic>
          <p:nvPicPr>
            <p:cNvPr id="40975" name="Picture 15"/>
            <p:cNvPicPr>
              <a:picLocks noChangeArrowheads="1"/>
            </p:cNvPicPr>
            <p:nvPr/>
          </p:nvPicPr>
          <p:blipFill>
            <a:blip r:embed="rId4"/>
            <a:srcRect/>
            <a:stretch>
              <a:fillRect/>
            </a:stretch>
          </p:blipFill>
          <p:spPr bwMode="auto">
            <a:xfrm>
              <a:off x="10566401" y="3352800"/>
              <a:ext cx="1208617" cy="533400"/>
            </a:xfrm>
            <a:prstGeom prst="rect">
              <a:avLst/>
            </a:prstGeom>
            <a:noFill/>
            <a:ln w="9525">
              <a:noFill/>
              <a:miter lim="800000"/>
              <a:headEnd/>
              <a:tailEnd/>
            </a:ln>
          </p:spPr>
        </p:pic>
        <p:pic>
          <p:nvPicPr>
            <p:cNvPr id="40976" name="Picture 16"/>
            <p:cNvPicPr>
              <a:picLocks noChangeArrowheads="1"/>
            </p:cNvPicPr>
            <p:nvPr/>
          </p:nvPicPr>
          <p:blipFill>
            <a:blip r:embed="rId6"/>
            <a:srcRect/>
            <a:stretch>
              <a:fillRect/>
            </a:stretch>
          </p:blipFill>
          <p:spPr bwMode="auto">
            <a:xfrm>
              <a:off x="10871201" y="4800601"/>
              <a:ext cx="649817" cy="785813"/>
            </a:xfrm>
            <a:prstGeom prst="rect">
              <a:avLst/>
            </a:prstGeom>
            <a:noFill/>
            <a:ln w="9525">
              <a:noFill/>
              <a:miter lim="800000"/>
              <a:headEnd/>
              <a:tailEnd/>
            </a:ln>
          </p:spPr>
        </p:pic>
        <p:sp>
          <p:nvSpPr>
            <p:cNvPr id="40977" name="Text Box 17"/>
            <p:cNvSpPr txBox="1">
              <a:spLocks noChangeArrowheads="1"/>
            </p:cNvSpPr>
            <p:nvPr/>
          </p:nvSpPr>
          <p:spPr bwMode="auto">
            <a:xfrm>
              <a:off x="4500034" y="1690688"/>
              <a:ext cx="338554" cy="369332"/>
            </a:xfrm>
            <a:prstGeom prst="rect">
              <a:avLst/>
            </a:prstGeom>
            <a:noFill/>
            <a:ln w="9525">
              <a:noFill/>
              <a:miter lim="800000"/>
              <a:headEnd/>
              <a:tailEnd/>
            </a:ln>
          </p:spPr>
          <p:txBody>
            <a:bodyPr wrap="none">
              <a:spAutoFit/>
            </a:bodyPr>
            <a:lstStyle/>
            <a:p>
              <a:r>
                <a:rPr lang="en-US" sz="1800">
                  <a:solidFill>
                    <a:schemeClr val="bg1"/>
                  </a:solidFill>
                </a:rPr>
                <a:t>B</a:t>
              </a:r>
            </a:p>
          </p:txBody>
        </p:sp>
        <p:sp>
          <p:nvSpPr>
            <p:cNvPr id="40978" name="Text Box 18"/>
            <p:cNvSpPr txBox="1">
              <a:spLocks noChangeArrowheads="1"/>
            </p:cNvSpPr>
            <p:nvPr/>
          </p:nvSpPr>
          <p:spPr bwMode="auto">
            <a:xfrm>
              <a:off x="4512733" y="5257801"/>
              <a:ext cx="351378" cy="369332"/>
            </a:xfrm>
            <a:prstGeom prst="rect">
              <a:avLst/>
            </a:prstGeom>
            <a:noFill/>
            <a:ln w="9525">
              <a:noFill/>
              <a:miter lim="800000"/>
              <a:headEnd/>
              <a:tailEnd/>
            </a:ln>
          </p:spPr>
          <p:txBody>
            <a:bodyPr wrap="none">
              <a:spAutoFit/>
            </a:bodyPr>
            <a:lstStyle/>
            <a:p>
              <a:r>
                <a:rPr lang="en-US" sz="1800">
                  <a:solidFill>
                    <a:schemeClr val="bg1"/>
                  </a:solidFill>
                </a:rPr>
                <a:t>C</a:t>
              </a:r>
            </a:p>
          </p:txBody>
        </p:sp>
        <p:sp>
          <p:nvSpPr>
            <p:cNvPr id="40979" name="Text Box 19"/>
            <p:cNvSpPr txBox="1">
              <a:spLocks noChangeArrowheads="1"/>
            </p:cNvSpPr>
            <p:nvPr/>
          </p:nvSpPr>
          <p:spPr bwMode="auto">
            <a:xfrm>
              <a:off x="10464801" y="5181601"/>
              <a:ext cx="338554" cy="369332"/>
            </a:xfrm>
            <a:prstGeom prst="rect">
              <a:avLst/>
            </a:prstGeom>
            <a:noFill/>
            <a:ln w="9525">
              <a:noFill/>
              <a:miter lim="800000"/>
              <a:headEnd/>
              <a:tailEnd/>
            </a:ln>
          </p:spPr>
          <p:txBody>
            <a:bodyPr wrap="none">
              <a:spAutoFit/>
            </a:bodyPr>
            <a:lstStyle/>
            <a:p>
              <a:r>
                <a:rPr lang="en-US" sz="1800"/>
                <a:t>E</a:t>
              </a:r>
            </a:p>
          </p:txBody>
        </p:sp>
        <p:sp>
          <p:nvSpPr>
            <p:cNvPr id="40980" name="Text Box 20"/>
            <p:cNvSpPr txBox="1">
              <a:spLocks noChangeArrowheads="1"/>
            </p:cNvSpPr>
            <p:nvPr/>
          </p:nvSpPr>
          <p:spPr bwMode="auto">
            <a:xfrm>
              <a:off x="10972800" y="3581401"/>
              <a:ext cx="351378" cy="369332"/>
            </a:xfrm>
            <a:prstGeom prst="rect">
              <a:avLst/>
            </a:prstGeom>
            <a:noFill/>
            <a:ln w="9525">
              <a:noFill/>
              <a:miter lim="800000"/>
              <a:headEnd/>
              <a:tailEnd/>
            </a:ln>
          </p:spPr>
          <p:txBody>
            <a:bodyPr wrap="none">
              <a:spAutoFit/>
            </a:bodyPr>
            <a:lstStyle/>
            <a:p>
              <a:r>
                <a:rPr lang="en-US" sz="1800">
                  <a:solidFill>
                    <a:schemeClr val="bg1"/>
                  </a:solidFill>
                </a:rPr>
                <a:t>D</a:t>
              </a:r>
            </a:p>
          </p:txBody>
        </p:sp>
        <p:sp>
          <p:nvSpPr>
            <p:cNvPr id="40981" name="Text Box 21"/>
            <p:cNvSpPr txBox="1">
              <a:spLocks noChangeArrowheads="1"/>
            </p:cNvSpPr>
            <p:nvPr/>
          </p:nvSpPr>
          <p:spPr bwMode="auto">
            <a:xfrm>
              <a:off x="3556000" y="1143000"/>
              <a:ext cx="1937390" cy="369332"/>
            </a:xfrm>
            <a:prstGeom prst="rect">
              <a:avLst/>
            </a:prstGeom>
            <a:noFill/>
            <a:ln w="9525">
              <a:noFill/>
              <a:miter lim="800000"/>
              <a:headEnd/>
              <a:tailEnd/>
            </a:ln>
          </p:spPr>
          <p:txBody>
            <a:bodyPr wrap="none">
              <a:spAutoFit/>
            </a:bodyPr>
            <a:lstStyle/>
            <a:p>
              <a:r>
                <a:rPr lang="en-US"/>
                <a:t>IP 192.168.1.100</a:t>
              </a:r>
            </a:p>
          </p:txBody>
        </p:sp>
        <p:sp>
          <p:nvSpPr>
            <p:cNvPr id="40982" name="Text Box 22"/>
            <p:cNvSpPr txBox="1">
              <a:spLocks noChangeArrowheads="1"/>
            </p:cNvSpPr>
            <p:nvPr/>
          </p:nvSpPr>
          <p:spPr bwMode="auto">
            <a:xfrm>
              <a:off x="3556000" y="5562600"/>
              <a:ext cx="1937390" cy="369332"/>
            </a:xfrm>
            <a:prstGeom prst="rect">
              <a:avLst/>
            </a:prstGeom>
            <a:noFill/>
            <a:ln w="9525">
              <a:noFill/>
              <a:miter lim="800000"/>
              <a:headEnd/>
              <a:tailEnd/>
            </a:ln>
          </p:spPr>
          <p:txBody>
            <a:bodyPr wrap="none">
              <a:spAutoFit/>
            </a:bodyPr>
            <a:lstStyle/>
            <a:p>
              <a:r>
                <a:rPr lang="en-US"/>
                <a:t>IP 192.168.1.200</a:t>
              </a:r>
            </a:p>
          </p:txBody>
        </p:sp>
        <p:sp>
          <p:nvSpPr>
            <p:cNvPr id="40983" name="Text Box 23"/>
            <p:cNvSpPr txBox="1">
              <a:spLocks noChangeArrowheads="1"/>
            </p:cNvSpPr>
            <p:nvPr/>
          </p:nvSpPr>
          <p:spPr bwMode="auto">
            <a:xfrm>
              <a:off x="914400" y="1188720"/>
              <a:ext cx="1680909" cy="369332"/>
            </a:xfrm>
            <a:prstGeom prst="rect">
              <a:avLst/>
            </a:prstGeom>
            <a:noFill/>
            <a:ln w="9525">
              <a:noFill/>
              <a:miter lim="800000"/>
              <a:headEnd/>
              <a:tailEnd/>
            </a:ln>
          </p:spPr>
          <p:txBody>
            <a:bodyPr wrap="none">
              <a:spAutoFit/>
            </a:bodyPr>
            <a:lstStyle/>
            <a:p>
              <a:r>
                <a:rPr lang="en-US" dirty="0"/>
                <a:t>IP 192.168.1.1</a:t>
              </a:r>
            </a:p>
          </p:txBody>
        </p:sp>
        <p:sp>
          <p:nvSpPr>
            <p:cNvPr id="40984" name="Text Box 24"/>
            <p:cNvSpPr txBox="1">
              <a:spLocks noChangeArrowheads="1"/>
            </p:cNvSpPr>
            <p:nvPr/>
          </p:nvSpPr>
          <p:spPr bwMode="auto">
            <a:xfrm>
              <a:off x="9347200" y="3962400"/>
              <a:ext cx="1680909" cy="369332"/>
            </a:xfrm>
            <a:prstGeom prst="rect">
              <a:avLst/>
            </a:prstGeom>
            <a:noFill/>
            <a:ln w="9525">
              <a:noFill/>
              <a:miter lim="800000"/>
              <a:headEnd/>
              <a:tailEnd/>
            </a:ln>
          </p:spPr>
          <p:txBody>
            <a:bodyPr wrap="none">
              <a:spAutoFit/>
            </a:bodyPr>
            <a:lstStyle/>
            <a:p>
              <a:r>
                <a:rPr lang="en-US"/>
                <a:t>IP 192.168.2.1</a:t>
              </a:r>
            </a:p>
          </p:txBody>
        </p:sp>
        <p:sp>
          <p:nvSpPr>
            <p:cNvPr id="40985" name="Text Box 25"/>
            <p:cNvSpPr txBox="1">
              <a:spLocks noChangeArrowheads="1"/>
            </p:cNvSpPr>
            <p:nvPr/>
          </p:nvSpPr>
          <p:spPr bwMode="auto">
            <a:xfrm>
              <a:off x="9550400" y="5715000"/>
              <a:ext cx="1937390" cy="369332"/>
            </a:xfrm>
            <a:prstGeom prst="rect">
              <a:avLst/>
            </a:prstGeom>
            <a:noFill/>
            <a:ln w="9525">
              <a:noFill/>
              <a:miter lim="800000"/>
              <a:headEnd/>
              <a:tailEnd/>
            </a:ln>
          </p:spPr>
          <p:txBody>
            <a:bodyPr wrap="none">
              <a:spAutoFit/>
            </a:bodyPr>
            <a:lstStyle/>
            <a:p>
              <a:r>
                <a:rPr lang="en-US"/>
                <a:t>IP 192.168.2.200</a:t>
              </a:r>
            </a:p>
          </p:txBody>
        </p:sp>
        <p:sp>
          <p:nvSpPr>
            <p:cNvPr id="40986" name="Text Box 26"/>
            <p:cNvSpPr txBox="1">
              <a:spLocks noChangeArrowheads="1"/>
            </p:cNvSpPr>
            <p:nvPr/>
          </p:nvSpPr>
          <p:spPr bwMode="auto">
            <a:xfrm>
              <a:off x="987552" y="1478280"/>
              <a:ext cx="2121093" cy="369332"/>
            </a:xfrm>
            <a:prstGeom prst="rect">
              <a:avLst/>
            </a:prstGeom>
            <a:noFill/>
            <a:ln w="9525">
              <a:noFill/>
              <a:miter lim="800000"/>
              <a:headEnd/>
              <a:tailEnd/>
            </a:ln>
          </p:spPr>
          <p:txBody>
            <a:bodyPr wrap="none">
              <a:spAutoFit/>
            </a:bodyPr>
            <a:lstStyle/>
            <a:p>
              <a:r>
                <a:rPr lang="en-US" dirty="0"/>
                <a:t>GW 192.168.1.150</a:t>
              </a:r>
            </a:p>
          </p:txBody>
        </p:sp>
        <p:sp>
          <p:nvSpPr>
            <p:cNvPr id="143387" name="Line 27"/>
            <p:cNvSpPr>
              <a:spLocks noChangeShapeType="1"/>
            </p:cNvSpPr>
            <p:nvPr/>
          </p:nvSpPr>
          <p:spPr bwMode="auto">
            <a:xfrm rot="-5400000">
              <a:off x="-174625" y="3657600"/>
              <a:ext cx="360045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3388" name="Line 28"/>
            <p:cNvSpPr>
              <a:spLocks noChangeShapeType="1"/>
            </p:cNvSpPr>
            <p:nvPr/>
          </p:nvSpPr>
          <p:spPr bwMode="auto">
            <a:xfrm flipV="1">
              <a:off x="406400" y="1828800"/>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3389" name="Line 29"/>
            <p:cNvSpPr>
              <a:spLocks noChangeShapeType="1"/>
            </p:cNvSpPr>
            <p:nvPr/>
          </p:nvSpPr>
          <p:spPr bwMode="auto">
            <a:xfrm flipV="1">
              <a:off x="406400" y="5486400"/>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40990" name="Text Box 30"/>
            <p:cNvSpPr txBox="1">
              <a:spLocks noChangeArrowheads="1"/>
            </p:cNvSpPr>
            <p:nvPr/>
          </p:nvSpPr>
          <p:spPr bwMode="auto">
            <a:xfrm>
              <a:off x="0" y="5715000"/>
              <a:ext cx="1680909" cy="369332"/>
            </a:xfrm>
            <a:prstGeom prst="rect">
              <a:avLst/>
            </a:prstGeom>
            <a:noFill/>
            <a:ln w="9525">
              <a:noFill/>
              <a:miter lim="800000"/>
              <a:headEnd/>
              <a:tailEnd/>
            </a:ln>
          </p:spPr>
          <p:txBody>
            <a:bodyPr wrap="none">
              <a:spAutoFit/>
            </a:bodyPr>
            <a:lstStyle/>
            <a:p>
              <a:r>
                <a:rPr lang="en-US"/>
                <a:t>IP 192.168.1.2</a:t>
              </a:r>
            </a:p>
          </p:txBody>
        </p:sp>
        <p:sp>
          <p:nvSpPr>
            <p:cNvPr id="40991" name="Text Box 31"/>
            <p:cNvSpPr txBox="1">
              <a:spLocks noChangeArrowheads="1"/>
            </p:cNvSpPr>
            <p:nvPr/>
          </p:nvSpPr>
          <p:spPr bwMode="auto">
            <a:xfrm>
              <a:off x="-12192" y="5964936"/>
              <a:ext cx="2121093" cy="369332"/>
            </a:xfrm>
            <a:prstGeom prst="rect">
              <a:avLst/>
            </a:prstGeom>
            <a:noFill/>
            <a:ln w="9525">
              <a:noFill/>
              <a:miter lim="800000"/>
              <a:headEnd/>
              <a:tailEnd/>
            </a:ln>
          </p:spPr>
          <p:txBody>
            <a:bodyPr wrap="none">
              <a:spAutoFit/>
            </a:bodyPr>
            <a:lstStyle/>
            <a:p>
              <a:r>
                <a:rPr lang="en-US" dirty="0"/>
                <a:t>GW 192.168.1.150</a:t>
              </a:r>
            </a:p>
          </p:txBody>
        </p:sp>
        <p:grpSp>
          <p:nvGrpSpPr>
            <p:cNvPr id="2" name="Group 32"/>
            <p:cNvGrpSpPr>
              <a:grpSpLocks/>
            </p:cNvGrpSpPr>
            <p:nvPr/>
          </p:nvGrpSpPr>
          <p:grpSpPr bwMode="auto">
            <a:xfrm>
              <a:off x="0" y="1524001"/>
              <a:ext cx="1212851" cy="822325"/>
              <a:chOff x="384" y="2688"/>
              <a:chExt cx="573" cy="518"/>
            </a:xfrm>
          </p:grpSpPr>
          <p:pic>
            <p:nvPicPr>
              <p:cNvPr id="41000" name="Picture 33"/>
              <p:cNvPicPr>
                <a:picLocks noChangeArrowheads="1"/>
              </p:cNvPicPr>
              <p:nvPr/>
            </p:nvPicPr>
            <p:blipFill>
              <a:blip r:embed="rId7"/>
              <a:srcRect/>
              <a:stretch>
                <a:fillRect/>
              </a:stretch>
            </p:blipFill>
            <p:spPr bwMode="auto">
              <a:xfrm>
                <a:off x="384" y="2688"/>
                <a:ext cx="573" cy="518"/>
              </a:xfrm>
              <a:prstGeom prst="rect">
                <a:avLst/>
              </a:prstGeom>
              <a:noFill/>
              <a:ln w="9525">
                <a:noFill/>
                <a:miter lim="800000"/>
                <a:headEnd/>
                <a:tailEnd/>
              </a:ln>
            </p:spPr>
          </p:pic>
          <p:sp>
            <p:nvSpPr>
              <p:cNvPr id="41001" name="Text Box 34"/>
              <p:cNvSpPr txBox="1">
                <a:spLocks noChangeArrowheads="1"/>
              </p:cNvSpPr>
              <p:nvPr/>
            </p:nvSpPr>
            <p:spPr bwMode="auto">
              <a:xfrm>
                <a:off x="528" y="2736"/>
                <a:ext cx="160" cy="233"/>
              </a:xfrm>
              <a:prstGeom prst="rect">
                <a:avLst/>
              </a:prstGeom>
              <a:noFill/>
              <a:ln w="9525">
                <a:noFill/>
                <a:miter lim="800000"/>
                <a:headEnd/>
                <a:tailEnd/>
              </a:ln>
            </p:spPr>
            <p:txBody>
              <a:bodyPr wrap="none">
                <a:spAutoFit/>
              </a:bodyPr>
              <a:lstStyle/>
              <a:p>
                <a:r>
                  <a:rPr lang="en-US" sz="1800"/>
                  <a:t>X</a:t>
                </a:r>
              </a:p>
            </p:txBody>
          </p:sp>
        </p:grpSp>
        <p:grpSp>
          <p:nvGrpSpPr>
            <p:cNvPr id="3" name="Group 35"/>
            <p:cNvGrpSpPr>
              <a:grpSpLocks/>
            </p:cNvGrpSpPr>
            <p:nvPr/>
          </p:nvGrpSpPr>
          <p:grpSpPr bwMode="auto">
            <a:xfrm>
              <a:off x="0" y="4876801"/>
              <a:ext cx="1212851" cy="822325"/>
              <a:chOff x="384" y="2688"/>
              <a:chExt cx="573" cy="518"/>
            </a:xfrm>
          </p:grpSpPr>
          <p:pic>
            <p:nvPicPr>
              <p:cNvPr id="40998" name="Picture 36"/>
              <p:cNvPicPr>
                <a:picLocks noChangeArrowheads="1"/>
              </p:cNvPicPr>
              <p:nvPr/>
            </p:nvPicPr>
            <p:blipFill>
              <a:blip r:embed="rId7"/>
              <a:srcRect/>
              <a:stretch>
                <a:fillRect/>
              </a:stretch>
            </p:blipFill>
            <p:spPr bwMode="auto">
              <a:xfrm>
                <a:off x="384" y="2688"/>
                <a:ext cx="573" cy="518"/>
              </a:xfrm>
              <a:prstGeom prst="rect">
                <a:avLst/>
              </a:prstGeom>
              <a:noFill/>
              <a:ln w="9525">
                <a:noFill/>
                <a:miter lim="800000"/>
                <a:headEnd/>
                <a:tailEnd/>
              </a:ln>
            </p:spPr>
          </p:pic>
          <p:sp>
            <p:nvSpPr>
              <p:cNvPr id="40999" name="Text Box 37"/>
              <p:cNvSpPr txBox="1">
                <a:spLocks noChangeArrowheads="1"/>
              </p:cNvSpPr>
              <p:nvPr/>
            </p:nvSpPr>
            <p:spPr bwMode="auto">
              <a:xfrm>
                <a:off x="528" y="2736"/>
                <a:ext cx="160" cy="233"/>
              </a:xfrm>
              <a:prstGeom prst="rect">
                <a:avLst/>
              </a:prstGeom>
              <a:noFill/>
              <a:ln w="9525">
                <a:noFill/>
                <a:miter lim="800000"/>
                <a:headEnd/>
                <a:tailEnd/>
              </a:ln>
            </p:spPr>
            <p:txBody>
              <a:bodyPr wrap="none">
                <a:spAutoFit/>
              </a:bodyPr>
              <a:lstStyle/>
              <a:p>
                <a:r>
                  <a:rPr lang="en-US" sz="1800"/>
                  <a:t>Y</a:t>
                </a:r>
              </a:p>
            </p:txBody>
          </p:sp>
        </p:grpSp>
        <p:sp>
          <p:nvSpPr>
            <p:cNvPr id="143398" name="Text Box 38"/>
            <p:cNvSpPr txBox="1">
              <a:spLocks noChangeArrowheads="1"/>
            </p:cNvSpPr>
            <p:nvPr/>
          </p:nvSpPr>
          <p:spPr bwMode="auto">
            <a:xfrm>
              <a:off x="5384801" y="1828800"/>
              <a:ext cx="1150700" cy="369332"/>
            </a:xfrm>
            <a:prstGeom prst="rect">
              <a:avLst/>
            </a:prstGeom>
            <a:noFill/>
            <a:ln w="9525">
              <a:noFill/>
              <a:miter lim="800000"/>
              <a:headEnd/>
              <a:tailEnd/>
            </a:ln>
          </p:spPr>
          <p:txBody>
            <a:bodyPr wrap="none">
              <a:spAutoFit/>
            </a:bodyPr>
            <a:lstStyle/>
            <a:p>
              <a:r>
                <a:rPr lang="en-US">
                  <a:solidFill>
                    <a:srgbClr val="FF5050"/>
                  </a:solidFill>
                </a:rPr>
                <a:t>AVG/AVF</a:t>
              </a:r>
            </a:p>
          </p:txBody>
        </p:sp>
        <p:sp>
          <p:nvSpPr>
            <p:cNvPr id="143399" name="Text Box 39"/>
            <p:cNvSpPr txBox="1">
              <a:spLocks noChangeArrowheads="1"/>
            </p:cNvSpPr>
            <p:nvPr/>
          </p:nvSpPr>
          <p:spPr bwMode="auto">
            <a:xfrm>
              <a:off x="5384801" y="4419600"/>
              <a:ext cx="616387" cy="369332"/>
            </a:xfrm>
            <a:prstGeom prst="rect">
              <a:avLst/>
            </a:prstGeom>
            <a:noFill/>
            <a:ln w="9525">
              <a:noFill/>
              <a:miter lim="800000"/>
              <a:headEnd/>
              <a:tailEnd/>
            </a:ln>
          </p:spPr>
          <p:txBody>
            <a:bodyPr wrap="none">
              <a:spAutoFit/>
            </a:bodyPr>
            <a:lstStyle/>
            <a:p>
              <a:r>
                <a:rPr lang="en-US">
                  <a:solidFill>
                    <a:srgbClr val="FF5050"/>
                  </a:solidFill>
                </a:rPr>
                <a:t>AVF</a:t>
              </a:r>
            </a:p>
          </p:txBody>
        </p:sp>
        <p:sp>
          <p:nvSpPr>
            <p:cNvPr id="143400" name="Text Box 40"/>
            <p:cNvSpPr txBox="1">
              <a:spLocks noChangeArrowheads="1"/>
            </p:cNvSpPr>
            <p:nvPr/>
          </p:nvSpPr>
          <p:spPr bwMode="auto">
            <a:xfrm>
              <a:off x="4267201" y="2057400"/>
              <a:ext cx="2155462" cy="369332"/>
            </a:xfrm>
            <a:prstGeom prst="rect">
              <a:avLst/>
            </a:prstGeom>
            <a:noFill/>
            <a:ln w="9525">
              <a:noFill/>
              <a:miter lim="800000"/>
              <a:headEnd/>
              <a:tailEnd/>
            </a:ln>
          </p:spPr>
          <p:txBody>
            <a:bodyPr wrap="none">
              <a:spAutoFit/>
            </a:bodyPr>
            <a:lstStyle/>
            <a:p>
              <a:r>
                <a:rPr lang="en-US" dirty="0">
                  <a:solidFill>
                    <a:srgbClr val="FF5050"/>
                  </a:solidFill>
                </a:rPr>
                <a:t>V-IP 192.168.1.150</a:t>
              </a:r>
            </a:p>
          </p:txBody>
        </p:sp>
      </p:grpSp>
      <p:sp>
        <p:nvSpPr>
          <p:cNvPr id="40997" name="Rectangle 41"/>
          <p:cNvSpPr>
            <a:spLocks noChangeArrowheads="1"/>
          </p:cNvSpPr>
          <p:nvPr/>
        </p:nvSpPr>
        <p:spPr bwMode="auto">
          <a:xfrm>
            <a:off x="3962400" y="6553201"/>
            <a:ext cx="4064000" cy="168275"/>
          </a:xfrm>
          <a:prstGeom prst="rect">
            <a:avLst/>
          </a:prstGeom>
          <a:noFill/>
          <a:ln w="9525">
            <a:noFill/>
            <a:miter lim="800000"/>
            <a:headEnd/>
            <a:tailEnd/>
          </a:ln>
        </p:spPr>
        <p:txBody>
          <a:bodyPr/>
          <a:lstStyle/>
          <a:p>
            <a:pPr algn="ctr"/>
            <a:r>
              <a:rPr lang="en-US" b="0">
                <a:solidFill>
                  <a:schemeClr val="bg1"/>
                </a:solidFill>
                <a:latin typeface="Arial" charset="0"/>
              </a:rPr>
              <a:t>Copyright  Zoom Technologies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86376" y="785559"/>
            <a:ext cx="10860616" cy="421449"/>
          </a:xfrm>
        </p:spPr>
        <p:txBody>
          <a:bodyPr/>
          <a:lstStyle/>
          <a:p>
            <a:pPr eaLnBrk="1" hangingPunct="1"/>
            <a:r>
              <a:rPr lang="en-US" dirty="0" smtClean="0"/>
              <a:t>GLBP</a:t>
            </a:r>
          </a:p>
        </p:txBody>
      </p:sp>
      <p:sp>
        <p:nvSpPr>
          <p:cNvPr id="145411" name="Line 3"/>
          <p:cNvSpPr>
            <a:spLocks noChangeShapeType="1"/>
          </p:cNvSpPr>
          <p:nvPr/>
        </p:nvSpPr>
        <p:spPr bwMode="auto">
          <a:xfrm rot="-5400000">
            <a:off x="10781284" y="4640580"/>
            <a:ext cx="14478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5412" name="Freeform 4"/>
          <p:cNvSpPr>
            <a:spLocks/>
          </p:cNvSpPr>
          <p:nvPr/>
        </p:nvSpPr>
        <p:spPr bwMode="auto">
          <a:xfrm>
            <a:off x="8658269" y="3688081"/>
            <a:ext cx="3253316" cy="74613"/>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145413" name="Freeform 5"/>
          <p:cNvSpPr>
            <a:spLocks/>
          </p:cNvSpPr>
          <p:nvPr/>
        </p:nvSpPr>
        <p:spPr bwMode="auto">
          <a:xfrm rot="1828025" flipH="1">
            <a:off x="4911768" y="2621280"/>
            <a:ext cx="3725333" cy="173038"/>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145414" name="Freeform 6"/>
          <p:cNvSpPr>
            <a:spLocks/>
          </p:cNvSpPr>
          <p:nvPr/>
        </p:nvSpPr>
        <p:spPr bwMode="auto">
          <a:xfrm rot="-1828025">
            <a:off x="4911768" y="4658044"/>
            <a:ext cx="3725333" cy="173037"/>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pic>
        <p:nvPicPr>
          <p:cNvPr id="41991" name="Picture 7"/>
          <p:cNvPicPr>
            <a:picLocks noChangeArrowheads="1"/>
          </p:cNvPicPr>
          <p:nvPr/>
        </p:nvPicPr>
        <p:blipFill>
          <a:blip r:embed="rId3"/>
          <a:srcRect/>
          <a:stretch>
            <a:fillRect/>
          </a:stretch>
        </p:blipFill>
        <p:spPr bwMode="auto">
          <a:xfrm flipH="1">
            <a:off x="6933184" y="3021330"/>
            <a:ext cx="2641600" cy="1338263"/>
          </a:xfrm>
          <a:prstGeom prst="rect">
            <a:avLst/>
          </a:prstGeom>
          <a:noFill/>
          <a:ln w="9525">
            <a:noFill/>
            <a:miter lim="800000"/>
            <a:headEnd/>
            <a:tailEnd/>
          </a:ln>
        </p:spPr>
      </p:pic>
      <p:sp>
        <p:nvSpPr>
          <p:cNvPr id="145416" name="Line 8"/>
          <p:cNvSpPr>
            <a:spLocks noChangeShapeType="1"/>
          </p:cNvSpPr>
          <p:nvPr/>
        </p:nvSpPr>
        <p:spPr bwMode="auto">
          <a:xfrm>
            <a:off x="3478784" y="1887855"/>
            <a:ext cx="21336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5417" name="Line 9"/>
          <p:cNvSpPr>
            <a:spLocks noChangeShapeType="1"/>
          </p:cNvSpPr>
          <p:nvPr/>
        </p:nvSpPr>
        <p:spPr bwMode="auto">
          <a:xfrm>
            <a:off x="3478784" y="5502593"/>
            <a:ext cx="21336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pic>
        <p:nvPicPr>
          <p:cNvPr id="41994" name="Picture 10"/>
          <p:cNvPicPr>
            <a:picLocks noChangeArrowheads="1"/>
          </p:cNvPicPr>
          <p:nvPr/>
        </p:nvPicPr>
        <p:blipFill>
          <a:blip r:embed="rId4"/>
          <a:srcRect/>
          <a:stretch>
            <a:fillRect/>
          </a:stretch>
        </p:blipFill>
        <p:spPr bwMode="auto">
          <a:xfrm>
            <a:off x="4494785" y="5212080"/>
            <a:ext cx="1208617" cy="533400"/>
          </a:xfrm>
          <a:prstGeom prst="rect">
            <a:avLst/>
          </a:prstGeom>
          <a:noFill/>
          <a:ln w="9525">
            <a:noFill/>
            <a:miter lim="800000"/>
            <a:headEnd/>
            <a:tailEnd/>
          </a:ln>
        </p:spPr>
      </p:pic>
      <p:pic>
        <p:nvPicPr>
          <p:cNvPr id="41995" name="Picture 11"/>
          <p:cNvPicPr>
            <a:picLocks noChangeArrowheads="1"/>
          </p:cNvPicPr>
          <p:nvPr/>
        </p:nvPicPr>
        <p:blipFill>
          <a:blip r:embed="rId4"/>
          <a:srcRect/>
          <a:stretch>
            <a:fillRect/>
          </a:stretch>
        </p:blipFill>
        <p:spPr bwMode="auto">
          <a:xfrm>
            <a:off x="4494785" y="1630680"/>
            <a:ext cx="1208617" cy="533400"/>
          </a:xfrm>
          <a:prstGeom prst="rect">
            <a:avLst/>
          </a:prstGeom>
          <a:noFill/>
          <a:ln w="9525">
            <a:noFill/>
            <a:miter lim="800000"/>
            <a:headEnd/>
            <a:tailEnd/>
          </a:ln>
        </p:spPr>
      </p:pic>
      <p:sp>
        <p:nvSpPr>
          <p:cNvPr id="145420" name="Line 12"/>
          <p:cNvSpPr>
            <a:spLocks noChangeShapeType="1"/>
          </p:cNvSpPr>
          <p:nvPr/>
        </p:nvSpPr>
        <p:spPr bwMode="auto">
          <a:xfrm rot="-5400000">
            <a:off x="1678559" y="3688080"/>
            <a:ext cx="360045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5421" name="Line 13"/>
          <p:cNvSpPr>
            <a:spLocks noChangeShapeType="1"/>
          </p:cNvSpPr>
          <p:nvPr/>
        </p:nvSpPr>
        <p:spPr bwMode="auto">
          <a:xfrm flipV="1">
            <a:off x="1954784" y="3778568"/>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pic>
        <p:nvPicPr>
          <p:cNvPr id="41998" name="Picture 14"/>
          <p:cNvPicPr>
            <a:picLocks noChangeAspect="1" noChangeArrowheads="1"/>
          </p:cNvPicPr>
          <p:nvPr/>
        </p:nvPicPr>
        <p:blipFill>
          <a:blip r:embed="rId5"/>
          <a:srcRect/>
          <a:stretch>
            <a:fillRect/>
          </a:stretch>
        </p:blipFill>
        <p:spPr bwMode="auto">
          <a:xfrm>
            <a:off x="2564384" y="3443605"/>
            <a:ext cx="1524000" cy="488950"/>
          </a:xfrm>
          <a:prstGeom prst="rect">
            <a:avLst/>
          </a:prstGeom>
          <a:noFill/>
          <a:ln w="9525">
            <a:noFill/>
            <a:miter lim="800000"/>
            <a:headEnd/>
            <a:tailEnd/>
          </a:ln>
        </p:spPr>
      </p:pic>
      <p:pic>
        <p:nvPicPr>
          <p:cNvPr id="41999" name="Picture 15"/>
          <p:cNvPicPr>
            <a:picLocks noChangeArrowheads="1"/>
          </p:cNvPicPr>
          <p:nvPr/>
        </p:nvPicPr>
        <p:blipFill>
          <a:blip r:embed="rId4"/>
          <a:srcRect/>
          <a:stretch>
            <a:fillRect/>
          </a:stretch>
        </p:blipFill>
        <p:spPr bwMode="auto">
          <a:xfrm>
            <a:off x="10895585" y="3535680"/>
            <a:ext cx="1208617" cy="533400"/>
          </a:xfrm>
          <a:prstGeom prst="rect">
            <a:avLst/>
          </a:prstGeom>
          <a:noFill/>
          <a:ln w="9525">
            <a:noFill/>
            <a:miter lim="800000"/>
            <a:headEnd/>
            <a:tailEnd/>
          </a:ln>
        </p:spPr>
      </p:pic>
      <p:pic>
        <p:nvPicPr>
          <p:cNvPr id="42000" name="Picture 16"/>
          <p:cNvPicPr>
            <a:picLocks noChangeArrowheads="1"/>
          </p:cNvPicPr>
          <p:nvPr/>
        </p:nvPicPr>
        <p:blipFill>
          <a:blip r:embed="rId6"/>
          <a:srcRect/>
          <a:stretch>
            <a:fillRect/>
          </a:stretch>
        </p:blipFill>
        <p:spPr bwMode="auto">
          <a:xfrm>
            <a:off x="11200385" y="4983481"/>
            <a:ext cx="649817" cy="785813"/>
          </a:xfrm>
          <a:prstGeom prst="rect">
            <a:avLst/>
          </a:prstGeom>
          <a:noFill/>
          <a:ln w="9525">
            <a:noFill/>
            <a:miter lim="800000"/>
            <a:headEnd/>
            <a:tailEnd/>
          </a:ln>
        </p:spPr>
      </p:pic>
      <p:sp>
        <p:nvSpPr>
          <p:cNvPr id="42001" name="Text Box 17"/>
          <p:cNvSpPr txBox="1">
            <a:spLocks noChangeArrowheads="1"/>
          </p:cNvSpPr>
          <p:nvPr/>
        </p:nvSpPr>
        <p:spPr bwMode="auto">
          <a:xfrm>
            <a:off x="4829218" y="1873568"/>
            <a:ext cx="338554" cy="369332"/>
          </a:xfrm>
          <a:prstGeom prst="rect">
            <a:avLst/>
          </a:prstGeom>
          <a:noFill/>
          <a:ln w="9525">
            <a:noFill/>
            <a:miter lim="800000"/>
            <a:headEnd/>
            <a:tailEnd/>
          </a:ln>
        </p:spPr>
        <p:txBody>
          <a:bodyPr wrap="none">
            <a:spAutoFit/>
          </a:bodyPr>
          <a:lstStyle/>
          <a:p>
            <a:r>
              <a:rPr lang="en-US" sz="1800">
                <a:solidFill>
                  <a:schemeClr val="bg1"/>
                </a:solidFill>
              </a:rPr>
              <a:t>B</a:t>
            </a:r>
          </a:p>
        </p:txBody>
      </p:sp>
      <p:sp>
        <p:nvSpPr>
          <p:cNvPr id="42002" name="Text Box 18"/>
          <p:cNvSpPr txBox="1">
            <a:spLocks noChangeArrowheads="1"/>
          </p:cNvSpPr>
          <p:nvPr/>
        </p:nvSpPr>
        <p:spPr bwMode="auto">
          <a:xfrm>
            <a:off x="4841917" y="5440681"/>
            <a:ext cx="351378" cy="369332"/>
          </a:xfrm>
          <a:prstGeom prst="rect">
            <a:avLst/>
          </a:prstGeom>
          <a:noFill/>
          <a:ln w="9525">
            <a:noFill/>
            <a:miter lim="800000"/>
            <a:headEnd/>
            <a:tailEnd/>
          </a:ln>
        </p:spPr>
        <p:txBody>
          <a:bodyPr wrap="none">
            <a:spAutoFit/>
          </a:bodyPr>
          <a:lstStyle/>
          <a:p>
            <a:r>
              <a:rPr lang="en-US" sz="1800">
                <a:solidFill>
                  <a:schemeClr val="bg1"/>
                </a:solidFill>
              </a:rPr>
              <a:t>C</a:t>
            </a:r>
          </a:p>
        </p:txBody>
      </p:sp>
      <p:sp>
        <p:nvSpPr>
          <p:cNvPr id="42003" name="Text Box 19"/>
          <p:cNvSpPr txBox="1">
            <a:spLocks noChangeArrowheads="1"/>
          </p:cNvSpPr>
          <p:nvPr/>
        </p:nvSpPr>
        <p:spPr bwMode="auto">
          <a:xfrm>
            <a:off x="10793985" y="5364481"/>
            <a:ext cx="338554" cy="369332"/>
          </a:xfrm>
          <a:prstGeom prst="rect">
            <a:avLst/>
          </a:prstGeom>
          <a:noFill/>
          <a:ln w="9525">
            <a:noFill/>
            <a:miter lim="800000"/>
            <a:headEnd/>
            <a:tailEnd/>
          </a:ln>
        </p:spPr>
        <p:txBody>
          <a:bodyPr wrap="none">
            <a:spAutoFit/>
          </a:bodyPr>
          <a:lstStyle/>
          <a:p>
            <a:r>
              <a:rPr lang="en-US" sz="1800"/>
              <a:t>E</a:t>
            </a:r>
          </a:p>
        </p:txBody>
      </p:sp>
      <p:sp>
        <p:nvSpPr>
          <p:cNvPr id="42004" name="Text Box 20"/>
          <p:cNvSpPr txBox="1">
            <a:spLocks noChangeArrowheads="1"/>
          </p:cNvSpPr>
          <p:nvPr/>
        </p:nvSpPr>
        <p:spPr bwMode="auto">
          <a:xfrm>
            <a:off x="11301984" y="3764281"/>
            <a:ext cx="351378" cy="369332"/>
          </a:xfrm>
          <a:prstGeom prst="rect">
            <a:avLst/>
          </a:prstGeom>
          <a:noFill/>
          <a:ln w="9525">
            <a:noFill/>
            <a:miter lim="800000"/>
            <a:headEnd/>
            <a:tailEnd/>
          </a:ln>
        </p:spPr>
        <p:txBody>
          <a:bodyPr wrap="none">
            <a:spAutoFit/>
          </a:bodyPr>
          <a:lstStyle/>
          <a:p>
            <a:r>
              <a:rPr lang="en-US" sz="1800">
                <a:solidFill>
                  <a:schemeClr val="bg1"/>
                </a:solidFill>
              </a:rPr>
              <a:t>D</a:t>
            </a:r>
          </a:p>
        </p:txBody>
      </p:sp>
      <p:sp>
        <p:nvSpPr>
          <p:cNvPr id="42005" name="Text Box 21"/>
          <p:cNvSpPr txBox="1">
            <a:spLocks noChangeArrowheads="1"/>
          </p:cNvSpPr>
          <p:nvPr/>
        </p:nvSpPr>
        <p:spPr bwMode="auto">
          <a:xfrm>
            <a:off x="3885184" y="1325880"/>
            <a:ext cx="1937390" cy="369332"/>
          </a:xfrm>
          <a:prstGeom prst="rect">
            <a:avLst/>
          </a:prstGeom>
          <a:noFill/>
          <a:ln w="9525">
            <a:noFill/>
            <a:miter lim="800000"/>
            <a:headEnd/>
            <a:tailEnd/>
          </a:ln>
        </p:spPr>
        <p:txBody>
          <a:bodyPr wrap="none">
            <a:spAutoFit/>
          </a:bodyPr>
          <a:lstStyle/>
          <a:p>
            <a:r>
              <a:rPr lang="en-US"/>
              <a:t>IP 192.168.1.100</a:t>
            </a:r>
          </a:p>
        </p:txBody>
      </p:sp>
      <p:sp>
        <p:nvSpPr>
          <p:cNvPr id="42006" name="Text Box 22"/>
          <p:cNvSpPr txBox="1">
            <a:spLocks noChangeArrowheads="1"/>
          </p:cNvSpPr>
          <p:nvPr/>
        </p:nvSpPr>
        <p:spPr bwMode="auto">
          <a:xfrm>
            <a:off x="3885184" y="5745480"/>
            <a:ext cx="1937390" cy="369332"/>
          </a:xfrm>
          <a:prstGeom prst="rect">
            <a:avLst/>
          </a:prstGeom>
          <a:noFill/>
          <a:ln w="9525">
            <a:noFill/>
            <a:miter lim="800000"/>
            <a:headEnd/>
            <a:tailEnd/>
          </a:ln>
        </p:spPr>
        <p:txBody>
          <a:bodyPr wrap="none">
            <a:spAutoFit/>
          </a:bodyPr>
          <a:lstStyle/>
          <a:p>
            <a:r>
              <a:rPr lang="en-US"/>
              <a:t>IP 192.168.1.200</a:t>
            </a:r>
          </a:p>
        </p:txBody>
      </p:sp>
      <p:sp>
        <p:nvSpPr>
          <p:cNvPr id="42007" name="Text Box 23"/>
          <p:cNvSpPr txBox="1">
            <a:spLocks noChangeArrowheads="1"/>
          </p:cNvSpPr>
          <p:nvPr/>
        </p:nvSpPr>
        <p:spPr bwMode="auto">
          <a:xfrm>
            <a:off x="1158240" y="1298448"/>
            <a:ext cx="1680909" cy="369332"/>
          </a:xfrm>
          <a:prstGeom prst="rect">
            <a:avLst/>
          </a:prstGeom>
          <a:noFill/>
          <a:ln w="9525">
            <a:noFill/>
            <a:miter lim="800000"/>
            <a:headEnd/>
            <a:tailEnd/>
          </a:ln>
        </p:spPr>
        <p:txBody>
          <a:bodyPr wrap="none">
            <a:spAutoFit/>
          </a:bodyPr>
          <a:lstStyle/>
          <a:p>
            <a:r>
              <a:rPr lang="en-US" dirty="0"/>
              <a:t>IP 192.168.1.1</a:t>
            </a:r>
          </a:p>
        </p:txBody>
      </p:sp>
      <p:sp>
        <p:nvSpPr>
          <p:cNvPr id="42008" name="Text Box 24"/>
          <p:cNvSpPr txBox="1">
            <a:spLocks noChangeArrowheads="1"/>
          </p:cNvSpPr>
          <p:nvPr/>
        </p:nvSpPr>
        <p:spPr bwMode="auto">
          <a:xfrm>
            <a:off x="9676384" y="4145280"/>
            <a:ext cx="1680909" cy="369332"/>
          </a:xfrm>
          <a:prstGeom prst="rect">
            <a:avLst/>
          </a:prstGeom>
          <a:noFill/>
          <a:ln w="9525">
            <a:noFill/>
            <a:miter lim="800000"/>
            <a:headEnd/>
            <a:tailEnd/>
          </a:ln>
        </p:spPr>
        <p:txBody>
          <a:bodyPr wrap="none">
            <a:spAutoFit/>
          </a:bodyPr>
          <a:lstStyle/>
          <a:p>
            <a:r>
              <a:rPr lang="en-US"/>
              <a:t>IP 192.168.2.1</a:t>
            </a:r>
          </a:p>
        </p:txBody>
      </p:sp>
      <p:sp>
        <p:nvSpPr>
          <p:cNvPr id="42009" name="Text Box 25"/>
          <p:cNvSpPr txBox="1">
            <a:spLocks noChangeArrowheads="1"/>
          </p:cNvSpPr>
          <p:nvPr/>
        </p:nvSpPr>
        <p:spPr bwMode="auto">
          <a:xfrm>
            <a:off x="9879584" y="5897880"/>
            <a:ext cx="1937390" cy="369332"/>
          </a:xfrm>
          <a:prstGeom prst="rect">
            <a:avLst/>
          </a:prstGeom>
          <a:noFill/>
          <a:ln w="9525">
            <a:noFill/>
            <a:miter lim="800000"/>
            <a:headEnd/>
            <a:tailEnd/>
          </a:ln>
        </p:spPr>
        <p:txBody>
          <a:bodyPr wrap="none">
            <a:spAutoFit/>
          </a:bodyPr>
          <a:lstStyle/>
          <a:p>
            <a:r>
              <a:rPr lang="en-US"/>
              <a:t>IP 192.168.2.200</a:t>
            </a:r>
          </a:p>
        </p:txBody>
      </p:sp>
      <p:sp>
        <p:nvSpPr>
          <p:cNvPr id="42010" name="Text Box 26"/>
          <p:cNvSpPr txBox="1">
            <a:spLocks noChangeArrowheads="1"/>
          </p:cNvSpPr>
          <p:nvPr/>
        </p:nvSpPr>
        <p:spPr bwMode="auto">
          <a:xfrm>
            <a:off x="1280160" y="1600200"/>
            <a:ext cx="2121093" cy="369332"/>
          </a:xfrm>
          <a:prstGeom prst="rect">
            <a:avLst/>
          </a:prstGeom>
          <a:noFill/>
          <a:ln w="9525">
            <a:noFill/>
            <a:miter lim="800000"/>
            <a:headEnd/>
            <a:tailEnd/>
          </a:ln>
        </p:spPr>
        <p:txBody>
          <a:bodyPr wrap="none">
            <a:spAutoFit/>
          </a:bodyPr>
          <a:lstStyle/>
          <a:p>
            <a:r>
              <a:rPr lang="en-US" dirty="0"/>
              <a:t>GW 192.168.1.150</a:t>
            </a:r>
          </a:p>
        </p:txBody>
      </p:sp>
      <p:sp>
        <p:nvSpPr>
          <p:cNvPr id="145435" name="Line 27"/>
          <p:cNvSpPr>
            <a:spLocks noChangeShapeType="1"/>
          </p:cNvSpPr>
          <p:nvPr/>
        </p:nvSpPr>
        <p:spPr bwMode="auto">
          <a:xfrm rot="-5400000">
            <a:off x="154559" y="3840480"/>
            <a:ext cx="360045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5436" name="Line 28"/>
          <p:cNvSpPr>
            <a:spLocks noChangeShapeType="1"/>
          </p:cNvSpPr>
          <p:nvPr/>
        </p:nvSpPr>
        <p:spPr bwMode="auto">
          <a:xfrm flipV="1">
            <a:off x="735584" y="2011680"/>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5437" name="Line 29"/>
          <p:cNvSpPr>
            <a:spLocks noChangeShapeType="1"/>
          </p:cNvSpPr>
          <p:nvPr/>
        </p:nvSpPr>
        <p:spPr bwMode="auto">
          <a:xfrm flipV="1">
            <a:off x="735584" y="5669280"/>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42014" name="Text Box 30"/>
          <p:cNvSpPr txBox="1">
            <a:spLocks noChangeArrowheads="1"/>
          </p:cNvSpPr>
          <p:nvPr/>
        </p:nvSpPr>
        <p:spPr bwMode="auto">
          <a:xfrm>
            <a:off x="329184" y="5897880"/>
            <a:ext cx="1680909" cy="369332"/>
          </a:xfrm>
          <a:prstGeom prst="rect">
            <a:avLst/>
          </a:prstGeom>
          <a:noFill/>
          <a:ln w="9525">
            <a:noFill/>
            <a:miter lim="800000"/>
            <a:headEnd/>
            <a:tailEnd/>
          </a:ln>
        </p:spPr>
        <p:txBody>
          <a:bodyPr wrap="none">
            <a:spAutoFit/>
          </a:bodyPr>
          <a:lstStyle/>
          <a:p>
            <a:r>
              <a:rPr lang="en-US"/>
              <a:t>IP 192.168.1.2</a:t>
            </a:r>
          </a:p>
        </p:txBody>
      </p:sp>
      <p:sp>
        <p:nvSpPr>
          <p:cNvPr id="42015" name="Text Box 31"/>
          <p:cNvSpPr txBox="1">
            <a:spLocks noChangeArrowheads="1"/>
          </p:cNvSpPr>
          <p:nvPr/>
        </p:nvSpPr>
        <p:spPr bwMode="auto">
          <a:xfrm>
            <a:off x="329184" y="6123432"/>
            <a:ext cx="2121093" cy="369332"/>
          </a:xfrm>
          <a:prstGeom prst="rect">
            <a:avLst/>
          </a:prstGeom>
          <a:noFill/>
          <a:ln w="9525">
            <a:noFill/>
            <a:miter lim="800000"/>
            <a:headEnd/>
            <a:tailEnd/>
          </a:ln>
        </p:spPr>
        <p:txBody>
          <a:bodyPr wrap="none">
            <a:spAutoFit/>
          </a:bodyPr>
          <a:lstStyle/>
          <a:p>
            <a:r>
              <a:rPr lang="en-US"/>
              <a:t>GW 192.168.1.150</a:t>
            </a:r>
          </a:p>
        </p:txBody>
      </p:sp>
      <p:grpSp>
        <p:nvGrpSpPr>
          <p:cNvPr id="2" name="Group 32"/>
          <p:cNvGrpSpPr>
            <a:grpSpLocks/>
          </p:cNvGrpSpPr>
          <p:nvPr/>
        </p:nvGrpSpPr>
        <p:grpSpPr bwMode="auto">
          <a:xfrm>
            <a:off x="329184" y="1706881"/>
            <a:ext cx="1212851" cy="822325"/>
            <a:chOff x="384" y="2688"/>
            <a:chExt cx="573" cy="518"/>
          </a:xfrm>
        </p:grpSpPr>
        <p:pic>
          <p:nvPicPr>
            <p:cNvPr id="42030" name="Picture 33"/>
            <p:cNvPicPr>
              <a:picLocks noChangeArrowheads="1"/>
            </p:cNvPicPr>
            <p:nvPr/>
          </p:nvPicPr>
          <p:blipFill>
            <a:blip r:embed="rId7"/>
            <a:srcRect/>
            <a:stretch>
              <a:fillRect/>
            </a:stretch>
          </p:blipFill>
          <p:spPr bwMode="auto">
            <a:xfrm>
              <a:off x="384" y="2688"/>
              <a:ext cx="573" cy="518"/>
            </a:xfrm>
            <a:prstGeom prst="rect">
              <a:avLst/>
            </a:prstGeom>
            <a:noFill/>
            <a:ln w="9525">
              <a:noFill/>
              <a:miter lim="800000"/>
              <a:headEnd/>
              <a:tailEnd/>
            </a:ln>
          </p:spPr>
        </p:pic>
        <p:sp>
          <p:nvSpPr>
            <p:cNvPr id="42031" name="Text Box 34"/>
            <p:cNvSpPr txBox="1">
              <a:spLocks noChangeArrowheads="1"/>
            </p:cNvSpPr>
            <p:nvPr/>
          </p:nvSpPr>
          <p:spPr bwMode="auto">
            <a:xfrm>
              <a:off x="528" y="2736"/>
              <a:ext cx="160" cy="233"/>
            </a:xfrm>
            <a:prstGeom prst="rect">
              <a:avLst/>
            </a:prstGeom>
            <a:noFill/>
            <a:ln w="9525">
              <a:noFill/>
              <a:miter lim="800000"/>
              <a:headEnd/>
              <a:tailEnd/>
            </a:ln>
          </p:spPr>
          <p:txBody>
            <a:bodyPr wrap="none">
              <a:spAutoFit/>
            </a:bodyPr>
            <a:lstStyle/>
            <a:p>
              <a:r>
                <a:rPr lang="en-US" sz="1800"/>
                <a:t>X</a:t>
              </a:r>
            </a:p>
          </p:txBody>
        </p:sp>
      </p:grpSp>
      <p:grpSp>
        <p:nvGrpSpPr>
          <p:cNvPr id="3" name="Group 35"/>
          <p:cNvGrpSpPr>
            <a:grpSpLocks/>
          </p:cNvGrpSpPr>
          <p:nvPr/>
        </p:nvGrpSpPr>
        <p:grpSpPr bwMode="auto">
          <a:xfrm>
            <a:off x="329184" y="5059681"/>
            <a:ext cx="1212851" cy="822325"/>
            <a:chOff x="384" y="2688"/>
            <a:chExt cx="573" cy="518"/>
          </a:xfrm>
        </p:grpSpPr>
        <p:pic>
          <p:nvPicPr>
            <p:cNvPr id="42028" name="Picture 36"/>
            <p:cNvPicPr>
              <a:picLocks noChangeArrowheads="1"/>
            </p:cNvPicPr>
            <p:nvPr/>
          </p:nvPicPr>
          <p:blipFill>
            <a:blip r:embed="rId7"/>
            <a:srcRect/>
            <a:stretch>
              <a:fillRect/>
            </a:stretch>
          </p:blipFill>
          <p:spPr bwMode="auto">
            <a:xfrm>
              <a:off x="384" y="2688"/>
              <a:ext cx="573" cy="518"/>
            </a:xfrm>
            <a:prstGeom prst="rect">
              <a:avLst/>
            </a:prstGeom>
            <a:noFill/>
            <a:ln w="9525">
              <a:noFill/>
              <a:miter lim="800000"/>
              <a:headEnd/>
              <a:tailEnd/>
            </a:ln>
          </p:spPr>
        </p:pic>
        <p:sp>
          <p:nvSpPr>
            <p:cNvPr id="42029" name="Text Box 37"/>
            <p:cNvSpPr txBox="1">
              <a:spLocks noChangeArrowheads="1"/>
            </p:cNvSpPr>
            <p:nvPr/>
          </p:nvSpPr>
          <p:spPr bwMode="auto">
            <a:xfrm>
              <a:off x="528" y="2736"/>
              <a:ext cx="160" cy="233"/>
            </a:xfrm>
            <a:prstGeom prst="rect">
              <a:avLst/>
            </a:prstGeom>
            <a:noFill/>
            <a:ln w="9525">
              <a:noFill/>
              <a:miter lim="800000"/>
              <a:headEnd/>
              <a:tailEnd/>
            </a:ln>
          </p:spPr>
          <p:txBody>
            <a:bodyPr wrap="none">
              <a:spAutoFit/>
            </a:bodyPr>
            <a:lstStyle/>
            <a:p>
              <a:r>
                <a:rPr lang="en-US" sz="1800"/>
                <a:t>Y</a:t>
              </a:r>
            </a:p>
          </p:txBody>
        </p:sp>
      </p:grpSp>
      <p:sp>
        <p:nvSpPr>
          <p:cNvPr id="145446" name="Rectangle 38"/>
          <p:cNvSpPr>
            <a:spLocks noChangeArrowheads="1"/>
          </p:cNvSpPr>
          <p:nvPr/>
        </p:nvSpPr>
        <p:spPr bwMode="auto">
          <a:xfrm>
            <a:off x="633984" y="1935480"/>
            <a:ext cx="609600" cy="228600"/>
          </a:xfrm>
          <a:prstGeom prst="rect">
            <a:avLst/>
          </a:prstGeom>
          <a:solidFill>
            <a:srgbClr val="00FF00"/>
          </a:solidFill>
          <a:ln w="9525">
            <a:noFill/>
            <a:miter lim="800000"/>
            <a:headEnd/>
            <a:tailEnd/>
          </a:ln>
        </p:spPr>
        <p:txBody>
          <a:bodyPr wrap="none" anchor="ctr"/>
          <a:lstStyle/>
          <a:p>
            <a:pPr algn="ctr"/>
            <a:r>
              <a:rPr lang="en-US" sz="1800" b="0">
                <a:solidFill>
                  <a:schemeClr val="tx1"/>
                </a:solidFill>
                <a:latin typeface="Arial" charset="0"/>
              </a:rPr>
              <a:t>ARP</a:t>
            </a:r>
          </a:p>
        </p:txBody>
      </p:sp>
      <p:sp>
        <p:nvSpPr>
          <p:cNvPr id="145447" name="Text Box 39"/>
          <p:cNvSpPr txBox="1">
            <a:spLocks noChangeArrowheads="1"/>
          </p:cNvSpPr>
          <p:nvPr/>
        </p:nvSpPr>
        <p:spPr bwMode="auto">
          <a:xfrm>
            <a:off x="329185" y="2545080"/>
            <a:ext cx="2492990" cy="646331"/>
          </a:xfrm>
          <a:prstGeom prst="rect">
            <a:avLst/>
          </a:prstGeom>
          <a:noFill/>
          <a:ln w="9525">
            <a:noFill/>
            <a:miter lim="800000"/>
            <a:headEnd/>
            <a:tailEnd/>
          </a:ln>
        </p:spPr>
        <p:txBody>
          <a:bodyPr wrap="none">
            <a:spAutoFit/>
          </a:bodyPr>
          <a:lstStyle/>
          <a:p>
            <a:r>
              <a:rPr lang="en-US"/>
              <a:t>  IP	MAC</a:t>
            </a:r>
          </a:p>
          <a:p>
            <a:r>
              <a:rPr lang="en-US"/>
              <a:t>1.150-0000.0c00.0001</a:t>
            </a:r>
          </a:p>
        </p:txBody>
      </p:sp>
      <p:sp>
        <p:nvSpPr>
          <p:cNvPr id="145448" name="Rectangle 40"/>
          <p:cNvSpPr>
            <a:spLocks noChangeArrowheads="1"/>
          </p:cNvSpPr>
          <p:nvPr/>
        </p:nvSpPr>
        <p:spPr bwMode="auto">
          <a:xfrm>
            <a:off x="735584" y="5593080"/>
            <a:ext cx="609600" cy="228600"/>
          </a:xfrm>
          <a:prstGeom prst="rect">
            <a:avLst/>
          </a:prstGeom>
          <a:solidFill>
            <a:srgbClr val="00FF00"/>
          </a:solidFill>
          <a:ln w="9525">
            <a:noFill/>
            <a:miter lim="800000"/>
            <a:headEnd/>
            <a:tailEnd/>
          </a:ln>
        </p:spPr>
        <p:txBody>
          <a:bodyPr wrap="none" anchor="ctr"/>
          <a:lstStyle/>
          <a:p>
            <a:pPr algn="ctr"/>
            <a:r>
              <a:rPr lang="en-US" sz="1800" b="0">
                <a:solidFill>
                  <a:schemeClr val="tx1"/>
                </a:solidFill>
                <a:latin typeface="Arial" charset="0"/>
              </a:rPr>
              <a:t>ARP</a:t>
            </a:r>
          </a:p>
        </p:txBody>
      </p:sp>
      <p:sp>
        <p:nvSpPr>
          <p:cNvPr id="145449" name="Text Box 41"/>
          <p:cNvSpPr txBox="1">
            <a:spLocks noChangeArrowheads="1"/>
          </p:cNvSpPr>
          <p:nvPr/>
        </p:nvSpPr>
        <p:spPr bwMode="auto">
          <a:xfrm>
            <a:off x="329184" y="4602480"/>
            <a:ext cx="2621230" cy="646331"/>
          </a:xfrm>
          <a:prstGeom prst="rect">
            <a:avLst/>
          </a:prstGeom>
          <a:noFill/>
          <a:ln w="9525">
            <a:noFill/>
            <a:miter lim="800000"/>
            <a:headEnd/>
            <a:tailEnd/>
          </a:ln>
        </p:spPr>
        <p:txBody>
          <a:bodyPr wrap="none">
            <a:spAutoFit/>
          </a:bodyPr>
          <a:lstStyle/>
          <a:p>
            <a:r>
              <a:rPr lang="en-US"/>
              <a:t>   IP	MAC</a:t>
            </a:r>
          </a:p>
          <a:p>
            <a:r>
              <a:rPr lang="en-US"/>
              <a:t>1.150 - 0000.0c00.0002</a:t>
            </a:r>
          </a:p>
        </p:txBody>
      </p:sp>
      <p:sp>
        <p:nvSpPr>
          <p:cNvPr id="42022" name="Text Box 42"/>
          <p:cNvSpPr txBox="1">
            <a:spLocks noChangeArrowheads="1"/>
          </p:cNvSpPr>
          <p:nvPr/>
        </p:nvSpPr>
        <p:spPr bwMode="auto">
          <a:xfrm>
            <a:off x="3885184" y="5745480"/>
            <a:ext cx="1937390" cy="369332"/>
          </a:xfrm>
          <a:prstGeom prst="rect">
            <a:avLst/>
          </a:prstGeom>
          <a:noFill/>
          <a:ln w="9525">
            <a:noFill/>
            <a:miter lim="800000"/>
            <a:headEnd/>
            <a:tailEnd/>
          </a:ln>
        </p:spPr>
        <p:txBody>
          <a:bodyPr wrap="none">
            <a:spAutoFit/>
          </a:bodyPr>
          <a:lstStyle/>
          <a:p>
            <a:r>
              <a:rPr lang="en-US"/>
              <a:t>IP 192.168.1.200</a:t>
            </a:r>
          </a:p>
        </p:txBody>
      </p:sp>
      <p:sp>
        <p:nvSpPr>
          <p:cNvPr id="42023" name="Text Box 43"/>
          <p:cNvSpPr txBox="1">
            <a:spLocks noChangeArrowheads="1"/>
          </p:cNvSpPr>
          <p:nvPr/>
        </p:nvSpPr>
        <p:spPr bwMode="auto">
          <a:xfrm>
            <a:off x="5713985" y="2011680"/>
            <a:ext cx="1150700" cy="369332"/>
          </a:xfrm>
          <a:prstGeom prst="rect">
            <a:avLst/>
          </a:prstGeom>
          <a:noFill/>
          <a:ln w="9525">
            <a:noFill/>
            <a:miter lim="800000"/>
            <a:headEnd/>
            <a:tailEnd/>
          </a:ln>
        </p:spPr>
        <p:txBody>
          <a:bodyPr wrap="none">
            <a:spAutoFit/>
          </a:bodyPr>
          <a:lstStyle/>
          <a:p>
            <a:r>
              <a:rPr lang="en-US">
                <a:solidFill>
                  <a:srgbClr val="FF5050"/>
                </a:solidFill>
              </a:rPr>
              <a:t>AVG/AVF</a:t>
            </a:r>
          </a:p>
        </p:txBody>
      </p:sp>
      <p:sp>
        <p:nvSpPr>
          <p:cNvPr id="42024" name="Text Box 44"/>
          <p:cNvSpPr txBox="1">
            <a:spLocks noChangeArrowheads="1"/>
          </p:cNvSpPr>
          <p:nvPr/>
        </p:nvSpPr>
        <p:spPr bwMode="auto">
          <a:xfrm>
            <a:off x="4596384" y="2240280"/>
            <a:ext cx="2634119" cy="646331"/>
          </a:xfrm>
          <a:prstGeom prst="rect">
            <a:avLst/>
          </a:prstGeom>
          <a:noFill/>
          <a:ln w="9525">
            <a:noFill/>
            <a:miter lim="800000"/>
            <a:headEnd/>
            <a:tailEnd/>
          </a:ln>
        </p:spPr>
        <p:txBody>
          <a:bodyPr wrap="none">
            <a:spAutoFit/>
          </a:bodyPr>
          <a:lstStyle/>
          <a:p>
            <a:r>
              <a:rPr lang="en-US">
                <a:solidFill>
                  <a:srgbClr val="FF5050"/>
                </a:solidFill>
              </a:rPr>
              <a:t>V-IP 192.168.1.150</a:t>
            </a:r>
          </a:p>
          <a:p>
            <a:r>
              <a:rPr lang="en-US">
                <a:solidFill>
                  <a:srgbClr val="FF5050"/>
                </a:solidFill>
              </a:rPr>
              <a:t>V-MAC 0000.0c00.0001</a:t>
            </a:r>
          </a:p>
        </p:txBody>
      </p:sp>
      <p:sp>
        <p:nvSpPr>
          <p:cNvPr id="42025" name="Text Box 45"/>
          <p:cNvSpPr txBox="1">
            <a:spLocks noChangeArrowheads="1"/>
          </p:cNvSpPr>
          <p:nvPr/>
        </p:nvSpPr>
        <p:spPr bwMode="auto">
          <a:xfrm>
            <a:off x="5713985" y="4602480"/>
            <a:ext cx="616387" cy="369332"/>
          </a:xfrm>
          <a:prstGeom prst="rect">
            <a:avLst/>
          </a:prstGeom>
          <a:noFill/>
          <a:ln w="9525">
            <a:noFill/>
            <a:miter lim="800000"/>
            <a:headEnd/>
            <a:tailEnd/>
          </a:ln>
        </p:spPr>
        <p:txBody>
          <a:bodyPr wrap="none">
            <a:spAutoFit/>
          </a:bodyPr>
          <a:lstStyle/>
          <a:p>
            <a:r>
              <a:rPr lang="en-US">
                <a:solidFill>
                  <a:srgbClr val="FF5050"/>
                </a:solidFill>
              </a:rPr>
              <a:t>AVF</a:t>
            </a:r>
          </a:p>
        </p:txBody>
      </p:sp>
      <p:sp>
        <p:nvSpPr>
          <p:cNvPr id="42026" name="Text Box 46"/>
          <p:cNvSpPr txBox="1">
            <a:spLocks noChangeArrowheads="1"/>
          </p:cNvSpPr>
          <p:nvPr/>
        </p:nvSpPr>
        <p:spPr bwMode="auto">
          <a:xfrm>
            <a:off x="4393184" y="4831080"/>
            <a:ext cx="2634119" cy="369332"/>
          </a:xfrm>
          <a:prstGeom prst="rect">
            <a:avLst/>
          </a:prstGeom>
          <a:noFill/>
          <a:ln w="9525">
            <a:noFill/>
            <a:miter lim="800000"/>
            <a:headEnd/>
            <a:tailEnd/>
          </a:ln>
        </p:spPr>
        <p:txBody>
          <a:bodyPr wrap="none">
            <a:spAutoFit/>
          </a:bodyPr>
          <a:lstStyle/>
          <a:p>
            <a:r>
              <a:rPr lang="en-US">
                <a:solidFill>
                  <a:srgbClr val="FF5050"/>
                </a:solidFill>
              </a:rPr>
              <a:t>V-MAC 0000.0c00.0002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utoRev="1" fill="hold" grpId="1" nodeType="clickEffect">
                                  <p:stCondLst>
                                    <p:cond delay="0"/>
                                  </p:stCondLst>
                                  <p:childTnLst>
                                    <p:animMotion origin="layout" path="M 6.93889E-18 -4.66019E-6 L 0.08333 -0.00554 L 0.08524 0.25289 L 0.21076 0.24503 L 0.20885 -0.02126 L 0.28524 -0.02126 " pathEditMode="relative" rAng="0" ptsTypes="AAAAAA">
                                      <p:cBhvr>
                                        <p:cTn id="10" dur="2000" fill="hold"/>
                                        <p:tgtEl>
                                          <p:spTgt spid="145446"/>
                                        </p:tgtEl>
                                        <p:attrNameLst>
                                          <p:attrName>ppt_x</p:attrName>
                                          <p:attrName>ppt_y</p:attrName>
                                        </p:attrNameLst>
                                      </p:cBhvr>
                                      <p:rCtr x="14300" y="116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47"/>
                                        </p:tgtEl>
                                        <p:attrNameLst>
                                          <p:attrName>style.visibility</p:attrName>
                                        </p:attrNameLst>
                                      </p:cBhvr>
                                      <p:to>
                                        <p:strVal val="visible"/>
                                      </p:to>
                                    </p:set>
                                  </p:childTnLst>
                                </p:cTn>
                              </p:par>
                              <p:par>
                                <p:cTn id="15" presetID="1" presetClass="entr" presetSubtype="0" fill="hold" grpId="0" nodeType="withEffect">
                                  <p:stCondLst>
                                    <p:cond delay="600"/>
                                  </p:stCondLst>
                                  <p:childTnLst>
                                    <p:set>
                                      <p:cBhvr>
                                        <p:cTn id="16" dur="1" fill="hold">
                                          <p:stCondLst>
                                            <p:cond delay="0"/>
                                          </p:stCondLst>
                                        </p:cTn>
                                        <p:tgtEl>
                                          <p:spTgt spid="1454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utoRev="1" fill="hold" grpId="1" nodeType="clickEffect">
                                  <p:stCondLst>
                                    <p:cond delay="0"/>
                                  </p:stCondLst>
                                  <p:childTnLst>
                                    <p:animMotion origin="layout" path="M -3.33333E-6 1.71983E-6 L 0.07309 -0.00809 L 0.07309 -0.28479 L 0.20243 -0.29011 L 0.20035 -0.5564 L 0.27084 -0.56172 " pathEditMode="relative" rAng="0" ptsTypes="AAAAAA">
                                      <p:cBhvr>
                                        <p:cTn id="20" dur="2000" fill="hold"/>
                                        <p:tgtEl>
                                          <p:spTgt spid="145448"/>
                                        </p:tgtEl>
                                        <p:attrNameLst>
                                          <p:attrName>ppt_x</p:attrName>
                                          <p:attrName>ppt_y</p:attrName>
                                        </p:attrNameLst>
                                      </p:cBhvr>
                                      <p:rCtr x="13500" y="-2810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46" grpId="0" animBg="1"/>
      <p:bldP spid="145446" grpId="1" animBg="1"/>
      <p:bldP spid="145447" grpId="0"/>
      <p:bldP spid="145448" grpId="0" animBg="1"/>
      <p:bldP spid="145448" grpId="1" animBg="1"/>
      <p:bldP spid="1454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76648" y="536448"/>
            <a:ext cx="10860616" cy="838200"/>
          </a:xfrm>
        </p:spPr>
        <p:txBody>
          <a:bodyPr/>
          <a:lstStyle/>
          <a:p>
            <a:pPr eaLnBrk="1" hangingPunct="1"/>
            <a:r>
              <a:rPr lang="en-US" dirty="0" smtClean="0"/>
              <a:t>GLBP</a:t>
            </a:r>
          </a:p>
        </p:txBody>
      </p:sp>
      <p:sp>
        <p:nvSpPr>
          <p:cNvPr id="147459" name="Line 3"/>
          <p:cNvSpPr>
            <a:spLocks noChangeShapeType="1"/>
          </p:cNvSpPr>
          <p:nvPr/>
        </p:nvSpPr>
        <p:spPr bwMode="auto">
          <a:xfrm rot="-5400000">
            <a:off x="10744708" y="4908804"/>
            <a:ext cx="14478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7460" name="Freeform 4"/>
          <p:cNvSpPr>
            <a:spLocks/>
          </p:cNvSpPr>
          <p:nvPr/>
        </p:nvSpPr>
        <p:spPr bwMode="auto">
          <a:xfrm>
            <a:off x="8621693" y="3956305"/>
            <a:ext cx="3253316" cy="74613"/>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147461" name="Freeform 5"/>
          <p:cNvSpPr>
            <a:spLocks/>
          </p:cNvSpPr>
          <p:nvPr/>
        </p:nvSpPr>
        <p:spPr bwMode="auto">
          <a:xfrm rot="1828025" flipH="1">
            <a:off x="4875192" y="2889504"/>
            <a:ext cx="3725333" cy="173038"/>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147462" name="Freeform 6"/>
          <p:cNvSpPr>
            <a:spLocks/>
          </p:cNvSpPr>
          <p:nvPr/>
        </p:nvSpPr>
        <p:spPr bwMode="auto">
          <a:xfrm rot="-1828025">
            <a:off x="4875192" y="4926268"/>
            <a:ext cx="3725333" cy="173037"/>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pic>
        <p:nvPicPr>
          <p:cNvPr id="43015" name="Picture 7"/>
          <p:cNvPicPr>
            <a:picLocks noChangeArrowheads="1"/>
          </p:cNvPicPr>
          <p:nvPr/>
        </p:nvPicPr>
        <p:blipFill>
          <a:blip r:embed="rId3"/>
          <a:srcRect/>
          <a:stretch>
            <a:fillRect/>
          </a:stretch>
        </p:blipFill>
        <p:spPr bwMode="auto">
          <a:xfrm flipH="1">
            <a:off x="6896608" y="3289554"/>
            <a:ext cx="2641600" cy="1338263"/>
          </a:xfrm>
          <a:prstGeom prst="rect">
            <a:avLst/>
          </a:prstGeom>
          <a:noFill/>
          <a:ln w="9525">
            <a:noFill/>
            <a:miter lim="800000"/>
            <a:headEnd/>
            <a:tailEnd/>
          </a:ln>
        </p:spPr>
      </p:pic>
      <p:sp>
        <p:nvSpPr>
          <p:cNvPr id="147464" name="Line 8"/>
          <p:cNvSpPr>
            <a:spLocks noChangeShapeType="1"/>
          </p:cNvSpPr>
          <p:nvPr/>
        </p:nvSpPr>
        <p:spPr bwMode="auto">
          <a:xfrm>
            <a:off x="3442208" y="2156079"/>
            <a:ext cx="21336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7465" name="Line 9"/>
          <p:cNvSpPr>
            <a:spLocks noChangeShapeType="1"/>
          </p:cNvSpPr>
          <p:nvPr/>
        </p:nvSpPr>
        <p:spPr bwMode="auto">
          <a:xfrm>
            <a:off x="3442208" y="5770817"/>
            <a:ext cx="21336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pic>
        <p:nvPicPr>
          <p:cNvPr id="43018" name="Picture 10"/>
          <p:cNvPicPr>
            <a:picLocks noChangeArrowheads="1"/>
          </p:cNvPicPr>
          <p:nvPr/>
        </p:nvPicPr>
        <p:blipFill>
          <a:blip r:embed="rId4"/>
          <a:srcRect/>
          <a:stretch>
            <a:fillRect/>
          </a:stretch>
        </p:blipFill>
        <p:spPr bwMode="auto">
          <a:xfrm>
            <a:off x="4458209" y="5480304"/>
            <a:ext cx="1208617" cy="533400"/>
          </a:xfrm>
          <a:prstGeom prst="rect">
            <a:avLst/>
          </a:prstGeom>
          <a:noFill/>
          <a:ln w="9525">
            <a:noFill/>
            <a:miter lim="800000"/>
            <a:headEnd/>
            <a:tailEnd/>
          </a:ln>
        </p:spPr>
      </p:pic>
      <p:pic>
        <p:nvPicPr>
          <p:cNvPr id="43019" name="Picture 11"/>
          <p:cNvPicPr>
            <a:picLocks noChangeArrowheads="1"/>
          </p:cNvPicPr>
          <p:nvPr/>
        </p:nvPicPr>
        <p:blipFill>
          <a:blip r:embed="rId4"/>
          <a:srcRect/>
          <a:stretch>
            <a:fillRect/>
          </a:stretch>
        </p:blipFill>
        <p:spPr bwMode="auto">
          <a:xfrm>
            <a:off x="4458209" y="1898904"/>
            <a:ext cx="1208617" cy="533400"/>
          </a:xfrm>
          <a:prstGeom prst="rect">
            <a:avLst/>
          </a:prstGeom>
          <a:noFill/>
          <a:ln w="9525">
            <a:noFill/>
            <a:miter lim="800000"/>
            <a:headEnd/>
            <a:tailEnd/>
          </a:ln>
        </p:spPr>
      </p:pic>
      <p:sp>
        <p:nvSpPr>
          <p:cNvPr id="147468" name="Line 12"/>
          <p:cNvSpPr>
            <a:spLocks noChangeShapeType="1"/>
          </p:cNvSpPr>
          <p:nvPr/>
        </p:nvSpPr>
        <p:spPr bwMode="auto">
          <a:xfrm rot="-5400000">
            <a:off x="1641983" y="3956304"/>
            <a:ext cx="360045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7469" name="Line 13"/>
          <p:cNvSpPr>
            <a:spLocks noChangeShapeType="1"/>
          </p:cNvSpPr>
          <p:nvPr/>
        </p:nvSpPr>
        <p:spPr bwMode="auto">
          <a:xfrm flipV="1">
            <a:off x="1918208" y="4046792"/>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pic>
        <p:nvPicPr>
          <p:cNvPr id="43022" name="Picture 14"/>
          <p:cNvPicPr>
            <a:picLocks noChangeAspect="1" noChangeArrowheads="1"/>
          </p:cNvPicPr>
          <p:nvPr/>
        </p:nvPicPr>
        <p:blipFill>
          <a:blip r:embed="rId5"/>
          <a:srcRect/>
          <a:stretch>
            <a:fillRect/>
          </a:stretch>
        </p:blipFill>
        <p:spPr bwMode="auto">
          <a:xfrm>
            <a:off x="2527808" y="3711829"/>
            <a:ext cx="1524000" cy="488950"/>
          </a:xfrm>
          <a:prstGeom prst="rect">
            <a:avLst/>
          </a:prstGeom>
          <a:noFill/>
          <a:ln w="9525">
            <a:noFill/>
            <a:miter lim="800000"/>
            <a:headEnd/>
            <a:tailEnd/>
          </a:ln>
        </p:spPr>
      </p:pic>
      <p:pic>
        <p:nvPicPr>
          <p:cNvPr id="43023" name="Picture 15"/>
          <p:cNvPicPr>
            <a:picLocks noChangeArrowheads="1"/>
          </p:cNvPicPr>
          <p:nvPr/>
        </p:nvPicPr>
        <p:blipFill>
          <a:blip r:embed="rId4"/>
          <a:srcRect/>
          <a:stretch>
            <a:fillRect/>
          </a:stretch>
        </p:blipFill>
        <p:spPr bwMode="auto">
          <a:xfrm>
            <a:off x="10859009" y="3803904"/>
            <a:ext cx="1208617" cy="533400"/>
          </a:xfrm>
          <a:prstGeom prst="rect">
            <a:avLst/>
          </a:prstGeom>
          <a:noFill/>
          <a:ln w="9525">
            <a:noFill/>
            <a:miter lim="800000"/>
            <a:headEnd/>
            <a:tailEnd/>
          </a:ln>
        </p:spPr>
      </p:pic>
      <p:pic>
        <p:nvPicPr>
          <p:cNvPr id="43024" name="Picture 16"/>
          <p:cNvPicPr>
            <a:picLocks noChangeArrowheads="1"/>
          </p:cNvPicPr>
          <p:nvPr/>
        </p:nvPicPr>
        <p:blipFill>
          <a:blip r:embed="rId6"/>
          <a:srcRect/>
          <a:stretch>
            <a:fillRect/>
          </a:stretch>
        </p:blipFill>
        <p:spPr bwMode="auto">
          <a:xfrm>
            <a:off x="11163809" y="5251705"/>
            <a:ext cx="649817" cy="785813"/>
          </a:xfrm>
          <a:prstGeom prst="rect">
            <a:avLst/>
          </a:prstGeom>
          <a:noFill/>
          <a:ln w="9525">
            <a:noFill/>
            <a:miter lim="800000"/>
            <a:headEnd/>
            <a:tailEnd/>
          </a:ln>
        </p:spPr>
      </p:pic>
      <p:sp>
        <p:nvSpPr>
          <p:cNvPr id="43025" name="Text Box 17"/>
          <p:cNvSpPr txBox="1">
            <a:spLocks noChangeArrowheads="1"/>
          </p:cNvSpPr>
          <p:nvPr/>
        </p:nvSpPr>
        <p:spPr bwMode="auto">
          <a:xfrm>
            <a:off x="4792642" y="2141792"/>
            <a:ext cx="338554" cy="369332"/>
          </a:xfrm>
          <a:prstGeom prst="rect">
            <a:avLst/>
          </a:prstGeom>
          <a:noFill/>
          <a:ln w="9525">
            <a:noFill/>
            <a:miter lim="800000"/>
            <a:headEnd/>
            <a:tailEnd/>
          </a:ln>
        </p:spPr>
        <p:txBody>
          <a:bodyPr wrap="none">
            <a:spAutoFit/>
          </a:bodyPr>
          <a:lstStyle/>
          <a:p>
            <a:r>
              <a:rPr lang="en-US" sz="1800">
                <a:solidFill>
                  <a:schemeClr val="bg1"/>
                </a:solidFill>
              </a:rPr>
              <a:t>B</a:t>
            </a:r>
          </a:p>
        </p:txBody>
      </p:sp>
      <p:sp>
        <p:nvSpPr>
          <p:cNvPr id="43026" name="Text Box 18"/>
          <p:cNvSpPr txBox="1">
            <a:spLocks noChangeArrowheads="1"/>
          </p:cNvSpPr>
          <p:nvPr/>
        </p:nvSpPr>
        <p:spPr bwMode="auto">
          <a:xfrm>
            <a:off x="4805341" y="5708905"/>
            <a:ext cx="351378" cy="369332"/>
          </a:xfrm>
          <a:prstGeom prst="rect">
            <a:avLst/>
          </a:prstGeom>
          <a:noFill/>
          <a:ln w="9525">
            <a:noFill/>
            <a:miter lim="800000"/>
            <a:headEnd/>
            <a:tailEnd/>
          </a:ln>
        </p:spPr>
        <p:txBody>
          <a:bodyPr wrap="none">
            <a:spAutoFit/>
          </a:bodyPr>
          <a:lstStyle/>
          <a:p>
            <a:r>
              <a:rPr lang="en-US" sz="1800">
                <a:solidFill>
                  <a:schemeClr val="bg1"/>
                </a:solidFill>
              </a:rPr>
              <a:t>C</a:t>
            </a:r>
          </a:p>
        </p:txBody>
      </p:sp>
      <p:sp>
        <p:nvSpPr>
          <p:cNvPr id="43027" name="Text Box 19"/>
          <p:cNvSpPr txBox="1">
            <a:spLocks noChangeArrowheads="1"/>
          </p:cNvSpPr>
          <p:nvPr/>
        </p:nvSpPr>
        <p:spPr bwMode="auto">
          <a:xfrm>
            <a:off x="10757409" y="5632705"/>
            <a:ext cx="338554" cy="369332"/>
          </a:xfrm>
          <a:prstGeom prst="rect">
            <a:avLst/>
          </a:prstGeom>
          <a:noFill/>
          <a:ln w="9525">
            <a:noFill/>
            <a:miter lim="800000"/>
            <a:headEnd/>
            <a:tailEnd/>
          </a:ln>
        </p:spPr>
        <p:txBody>
          <a:bodyPr wrap="none">
            <a:spAutoFit/>
          </a:bodyPr>
          <a:lstStyle/>
          <a:p>
            <a:r>
              <a:rPr lang="en-US" sz="1800"/>
              <a:t>E</a:t>
            </a:r>
          </a:p>
        </p:txBody>
      </p:sp>
      <p:sp>
        <p:nvSpPr>
          <p:cNvPr id="43028" name="Text Box 20"/>
          <p:cNvSpPr txBox="1">
            <a:spLocks noChangeArrowheads="1"/>
          </p:cNvSpPr>
          <p:nvPr/>
        </p:nvSpPr>
        <p:spPr bwMode="auto">
          <a:xfrm>
            <a:off x="11265408" y="4032505"/>
            <a:ext cx="351378" cy="369332"/>
          </a:xfrm>
          <a:prstGeom prst="rect">
            <a:avLst/>
          </a:prstGeom>
          <a:noFill/>
          <a:ln w="9525">
            <a:noFill/>
            <a:miter lim="800000"/>
            <a:headEnd/>
            <a:tailEnd/>
          </a:ln>
        </p:spPr>
        <p:txBody>
          <a:bodyPr wrap="none">
            <a:spAutoFit/>
          </a:bodyPr>
          <a:lstStyle/>
          <a:p>
            <a:r>
              <a:rPr lang="en-US" sz="1800">
                <a:solidFill>
                  <a:schemeClr val="bg1"/>
                </a:solidFill>
              </a:rPr>
              <a:t>D</a:t>
            </a:r>
          </a:p>
        </p:txBody>
      </p:sp>
      <p:sp>
        <p:nvSpPr>
          <p:cNvPr id="43029" name="Text Box 21"/>
          <p:cNvSpPr txBox="1">
            <a:spLocks noChangeArrowheads="1"/>
          </p:cNvSpPr>
          <p:nvPr/>
        </p:nvSpPr>
        <p:spPr bwMode="auto">
          <a:xfrm>
            <a:off x="3848608" y="1594104"/>
            <a:ext cx="1937390" cy="369332"/>
          </a:xfrm>
          <a:prstGeom prst="rect">
            <a:avLst/>
          </a:prstGeom>
          <a:noFill/>
          <a:ln w="9525">
            <a:noFill/>
            <a:miter lim="800000"/>
            <a:headEnd/>
            <a:tailEnd/>
          </a:ln>
        </p:spPr>
        <p:txBody>
          <a:bodyPr wrap="none">
            <a:spAutoFit/>
          </a:bodyPr>
          <a:lstStyle/>
          <a:p>
            <a:r>
              <a:rPr lang="en-US"/>
              <a:t>IP 192.168.1.100</a:t>
            </a:r>
          </a:p>
        </p:txBody>
      </p:sp>
      <p:sp>
        <p:nvSpPr>
          <p:cNvPr id="43030" name="Text Box 22"/>
          <p:cNvSpPr txBox="1">
            <a:spLocks noChangeArrowheads="1"/>
          </p:cNvSpPr>
          <p:nvPr/>
        </p:nvSpPr>
        <p:spPr bwMode="auto">
          <a:xfrm>
            <a:off x="3848608" y="6013704"/>
            <a:ext cx="1937390" cy="369332"/>
          </a:xfrm>
          <a:prstGeom prst="rect">
            <a:avLst/>
          </a:prstGeom>
          <a:noFill/>
          <a:ln w="9525">
            <a:noFill/>
            <a:miter lim="800000"/>
            <a:headEnd/>
            <a:tailEnd/>
          </a:ln>
        </p:spPr>
        <p:txBody>
          <a:bodyPr wrap="none">
            <a:spAutoFit/>
          </a:bodyPr>
          <a:lstStyle/>
          <a:p>
            <a:r>
              <a:rPr lang="en-US"/>
              <a:t>IP 192.168.1.200</a:t>
            </a:r>
          </a:p>
        </p:txBody>
      </p:sp>
      <p:sp>
        <p:nvSpPr>
          <p:cNvPr id="43031" name="Text Box 23"/>
          <p:cNvSpPr txBox="1">
            <a:spLocks noChangeArrowheads="1"/>
          </p:cNvSpPr>
          <p:nvPr/>
        </p:nvSpPr>
        <p:spPr bwMode="auto">
          <a:xfrm>
            <a:off x="292608" y="1517904"/>
            <a:ext cx="1680909" cy="369332"/>
          </a:xfrm>
          <a:prstGeom prst="rect">
            <a:avLst/>
          </a:prstGeom>
          <a:noFill/>
          <a:ln w="9525">
            <a:noFill/>
            <a:miter lim="800000"/>
            <a:headEnd/>
            <a:tailEnd/>
          </a:ln>
        </p:spPr>
        <p:txBody>
          <a:bodyPr wrap="none">
            <a:spAutoFit/>
          </a:bodyPr>
          <a:lstStyle/>
          <a:p>
            <a:r>
              <a:rPr lang="en-US" dirty="0"/>
              <a:t>IP 192.168.1.1</a:t>
            </a:r>
          </a:p>
        </p:txBody>
      </p:sp>
      <p:sp>
        <p:nvSpPr>
          <p:cNvPr id="43032" name="Text Box 24"/>
          <p:cNvSpPr txBox="1">
            <a:spLocks noChangeArrowheads="1"/>
          </p:cNvSpPr>
          <p:nvPr/>
        </p:nvSpPr>
        <p:spPr bwMode="auto">
          <a:xfrm>
            <a:off x="9639808" y="4413504"/>
            <a:ext cx="1680909" cy="369332"/>
          </a:xfrm>
          <a:prstGeom prst="rect">
            <a:avLst/>
          </a:prstGeom>
          <a:noFill/>
          <a:ln w="9525">
            <a:noFill/>
            <a:miter lim="800000"/>
            <a:headEnd/>
            <a:tailEnd/>
          </a:ln>
        </p:spPr>
        <p:txBody>
          <a:bodyPr wrap="none">
            <a:spAutoFit/>
          </a:bodyPr>
          <a:lstStyle/>
          <a:p>
            <a:r>
              <a:rPr lang="en-US"/>
              <a:t>IP 192.168.2.1</a:t>
            </a:r>
          </a:p>
        </p:txBody>
      </p:sp>
      <p:sp>
        <p:nvSpPr>
          <p:cNvPr id="43033" name="Text Box 25"/>
          <p:cNvSpPr txBox="1">
            <a:spLocks noChangeArrowheads="1"/>
          </p:cNvSpPr>
          <p:nvPr/>
        </p:nvSpPr>
        <p:spPr bwMode="auto">
          <a:xfrm>
            <a:off x="9843008" y="6166104"/>
            <a:ext cx="1937390" cy="369332"/>
          </a:xfrm>
          <a:prstGeom prst="rect">
            <a:avLst/>
          </a:prstGeom>
          <a:noFill/>
          <a:ln w="9525">
            <a:noFill/>
            <a:miter lim="800000"/>
            <a:headEnd/>
            <a:tailEnd/>
          </a:ln>
        </p:spPr>
        <p:txBody>
          <a:bodyPr wrap="none">
            <a:spAutoFit/>
          </a:bodyPr>
          <a:lstStyle/>
          <a:p>
            <a:r>
              <a:rPr lang="en-US"/>
              <a:t>IP 192.168.2.200</a:t>
            </a:r>
          </a:p>
        </p:txBody>
      </p:sp>
      <p:sp>
        <p:nvSpPr>
          <p:cNvPr id="43034" name="Text Box 26"/>
          <p:cNvSpPr txBox="1">
            <a:spLocks noChangeArrowheads="1"/>
          </p:cNvSpPr>
          <p:nvPr/>
        </p:nvSpPr>
        <p:spPr bwMode="auto">
          <a:xfrm>
            <a:off x="292608" y="1746504"/>
            <a:ext cx="2121093" cy="369332"/>
          </a:xfrm>
          <a:prstGeom prst="rect">
            <a:avLst/>
          </a:prstGeom>
          <a:noFill/>
          <a:ln w="9525">
            <a:noFill/>
            <a:miter lim="800000"/>
            <a:headEnd/>
            <a:tailEnd/>
          </a:ln>
        </p:spPr>
        <p:txBody>
          <a:bodyPr wrap="none">
            <a:spAutoFit/>
          </a:bodyPr>
          <a:lstStyle/>
          <a:p>
            <a:r>
              <a:rPr lang="en-US"/>
              <a:t>GW 192.168.1.150</a:t>
            </a:r>
          </a:p>
        </p:txBody>
      </p:sp>
      <p:sp>
        <p:nvSpPr>
          <p:cNvPr id="147483" name="Line 27"/>
          <p:cNvSpPr>
            <a:spLocks noChangeShapeType="1"/>
          </p:cNvSpPr>
          <p:nvPr/>
        </p:nvSpPr>
        <p:spPr bwMode="auto">
          <a:xfrm rot="-5400000">
            <a:off x="117983" y="4108704"/>
            <a:ext cx="360045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7484" name="Line 28"/>
          <p:cNvSpPr>
            <a:spLocks noChangeShapeType="1"/>
          </p:cNvSpPr>
          <p:nvPr/>
        </p:nvSpPr>
        <p:spPr bwMode="auto">
          <a:xfrm flipV="1">
            <a:off x="699008" y="2279904"/>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7485" name="Line 29"/>
          <p:cNvSpPr>
            <a:spLocks noChangeShapeType="1"/>
          </p:cNvSpPr>
          <p:nvPr/>
        </p:nvSpPr>
        <p:spPr bwMode="auto">
          <a:xfrm flipV="1">
            <a:off x="699008" y="5937504"/>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43038" name="Text Box 30"/>
          <p:cNvSpPr txBox="1">
            <a:spLocks noChangeArrowheads="1"/>
          </p:cNvSpPr>
          <p:nvPr/>
        </p:nvSpPr>
        <p:spPr bwMode="auto">
          <a:xfrm>
            <a:off x="292608" y="6166104"/>
            <a:ext cx="1680909" cy="369332"/>
          </a:xfrm>
          <a:prstGeom prst="rect">
            <a:avLst/>
          </a:prstGeom>
          <a:noFill/>
          <a:ln w="9525">
            <a:noFill/>
            <a:miter lim="800000"/>
            <a:headEnd/>
            <a:tailEnd/>
          </a:ln>
        </p:spPr>
        <p:txBody>
          <a:bodyPr wrap="none">
            <a:spAutoFit/>
          </a:bodyPr>
          <a:lstStyle/>
          <a:p>
            <a:r>
              <a:rPr lang="en-US"/>
              <a:t>IP 192.168.1.2</a:t>
            </a:r>
          </a:p>
        </p:txBody>
      </p:sp>
      <p:sp>
        <p:nvSpPr>
          <p:cNvPr id="43039" name="Text Box 31"/>
          <p:cNvSpPr txBox="1">
            <a:spLocks noChangeArrowheads="1"/>
          </p:cNvSpPr>
          <p:nvPr/>
        </p:nvSpPr>
        <p:spPr bwMode="auto">
          <a:xfrm>
            <a:off x="292608" y="6391656"/>
            <a:ext cx="2121093" cy="369332"/>
          </a:xfrm>
          <a:prstGeom prst="rect">
            <a:avLst/>
          </a:prstGeom>
          <a:noFill/>
          <a:ln w="9525">
            <a:noFill/>
            <a:miter lim="800000"/>
            <a:headEnd/>
            <a:tailEnd/>
          </a:ln>
        </p:spPr>
        <p:txBody>
          <a:bodyPr wrap="none">
            <a:spAutoFit/>
          </a:bodyPr>
          <a:lstStyle/>
          <a:p>
            <a:r>
              <a:rPr lang="en-US" dirty="0"/>
              <a:t>GW 192.168.1.150</a:t>
            </a:r>
          </a:p>
        </p:txBody>
      </p:sp>
      <p:grpSp>
        <p:nvGrpSpPr>
          <p:cNvPr id="2" name="Group 32"/>
          <p:cNvGrpSpPr>
            <a:grpSpLocks/>
          </p:cNvGrpSpPr>
          <p:nvPr/>
        </p:nvGrpSpPr>
        <p:grpSpPr bwMode="auto">
          <a:xfrm>
            <a:off x="292608" y="1975105"/>
            <a:ext cx="1212851" cy="822325"/>
            <a:chOff x="384" y="2688"/>
            <a:chExt cx="573" cy="518"/>
          </a:xfrm>
        </p:grpSpPr>
        <p:pic>
          <p:nvPicPr>
            <p:cNvPr id="43055" name="Picture 33"/>
            <p:cNvPicPr>
              <a:picLocks noChangeArrowheads="1"/>
            </p:cNvPicPr>
            <p:nvPr/>
          </p:nvPicPr>
          <p:blipFill>
            <a:blip r:embed="rId7"/>
            <a:srcRect/>
            <a:stretch>
              <a:fillRect/>
            </a:stretch>
          </p:blipFill>
          <p:spPr bwMode="auto">
            <a:xfrm>
              <a:off x="384" y="2688"/>
              <a:ext cx="573" cy="518"/>
            </a:xfrm>
            <a:prstGeom prst="rect">
              <a:avLst/>
            </a:prstGeom>
            <a:noFill/>
            <a:ln w="9525">
              <a:noFill/>
              <a:miter lim="800000"/>
              <a:headEnd/>
              <a:tailEnd/>
            </a:ln>
          </p:spPr>
        </p:pic>
        <p:sp>
          <p:nvSpPr>
            <p:cNvPr id="43056" name="Text Box 34"/>
            <p:cNvSpPr txBox="1">
              <a:spLocks noChangeArrowheads="1"/>
            </p:cNvSpPr>
            <p:nvPr/>
          </p:nvSpPr>
          <p:spPr bwMode="auto">
            <a:xfrm>
              <a:off x="528" y="2736"/>
              <a:ext cx="160" cy="233"/>
            </a:xfrm>
            <a:prstGeom prst="rect">
              <a:avLst/>
            </a:prstGeom>
            <a:noFill/>
            <a:ln w="9525">
              <a:noFill/>
              <a:miter lim="800000"/>
              <a:headEnd/>
              <a:tailEnd/>
            </a:ln>
          </p:spPr>
          <p:txBody>
            <a:bodyPr wrap="none">
              <a:spAutoFit/>
            </a:bodyPr>
            <a:lstStyle/>
            <a:p>
              <a:r>
                <a:rPr lang="en-US" sz="1800"/>
                <a:t>X</a:t>
              </a:r>
            </a:p>
          </p:txBody>
        </p:sp>
      </p:grpSp>
      <p:grpSp>
        <p:nvGrpSpPr>
          <p:cNvPr id="3" name="Group 35"/>
          <p:cNvGrpSpPr>
            <a:grpSpLocks/>
          </p:cNvGrpSpPr>
          <p:nvPr/>
        </p:nvGrpSpPr>
        <p:grpSpPr bwMode="auto">
          <a:xfrm>
            <a:off x="292608" y="5327905"/>
            <a:ext cx="1212851" cy="822325"/>
            <a:chOff x="384" y="2688"/>
            <a:chExt cx="573" cy="518"/>
          </a:xfrm>
        </p:grpSpPr>
        <p:pic>
          <p:nvPicPr>
            <p:cNvPr id="43053" name="Picture 36"/>
            <p:cNvPicPr>
              <a:picLocks noChangeArrowheads="1"/>
            </p:cNvPicPr>
            <p:nvPr/>
          </p:nvPicPr>
          <p:blipFill>
            <a:blip r:embed="rId7"/>
            <a:srcRect/>
            <a:stretch>
              <a:fillRect/>
            </a:stretch>
          </p:blipFill>
          <p:spPr bwMode="auto">
            <a:xfrm>
              <a:off x="384" y="2688"/>
              <a:ext cx="573" cy="518"/>
            </a:xfrm>
            <a:prstGeom prst="rect">
              <a:avLst/>
            </a:prstGeom>
            <a:noFill/>
            <a:ln w="9525">
              <a:noFill/>
              <a:miter lim="800000"/>
              <a:headEnd/>
              <a:tailEnd/>
            </a:ln>
          </p:spPr>
        </p:pic>
        <p:sp>
          <p:nvSpPr>
            <p:cNvPr id="43054" name="Text Box 37"/>
            <p:cNvSpPr txBox="1">
              <a:spLocks noChangeArrowheads="1"/>
            </p:cNvSpPr>
            <p:nvPr/>
          </p:nvSpPr>
          <p:spPr bwMode="auto">
            <a:xfrm>
              <a:off x="528" y="2736"/>
              <a:ext cx="160" cy="233"/>
            </a:xfrm>
            <a:prstGeom prst="rect">
              <a:avLst/>
            </a:prstGeom>
            <a:noFill/>
            <a:ln w="9525">
              <a:noFill/>
              <a:miter lim="800000"/>
              <a:headEnd/>
              <a:tailEnd/>
            </a:ln>
          </p:spPr>
          <p:txBody>
            <a:bodyPr wrap="none">
              <a:spAutoFit/>
            </a:bodyPr>
            <a:lstStyle/>
            <a:p>
              <a:r>
                <a:rPr lang="en-US" sz="1800"/>
                <a:t>Y</a:t>
              </a:r>
            </a:p>
          </p:txBody>
        </p:sp>
      </p:grpSp>
      <p:sp>
        <p:nvSpPr>
          <p:cNvPr id="43042" name="Text Box 38"/>
          <p:cNvSpPr txBox="1">
            <a:spLocks noChangeArrowheads="1"/>
          </p:cNvSpPr>
          <p:nvPr/>
        </p:nvSpPr>
        <p:spPr bwMode="auto">
          <a:xfrm>
            <a:off x="292609" y="2813304"/>
            <a:ext cx="2672526" cy="646331"/>
          </a:xfrm>
          <a:prstGeom prst="rect">
            <a:avLst/>
          </a:prstGeom>
          <a:noFill/>
          <a:ln w="9525">
            <a:noFill/>
            <a:miter lim="800000"/>
            <a:headEnd/>
            <a:tailEnd/>
          </a:ln>
        </p:spPr>
        <p:txBody>
          <a:bodyPr wrap="none">
            <a:spAutoFit/>
          </a:bodyPr>
          <a:lstStyle/>
          <a:p>
            <a:r>
              <a:rPr lang="en-US"/>
              <a:t>  IP	MAC</a:t>
            </a:r>
          </a:p>
          <a:p>
            <a:r>
              <a:rPr lang="en-US"/>
              <a:t>1.150 – 0000.0c00.0001</a:t>
            </a:r>
          </a:p>
        </p:txBody>
      </p:sp>
      <p:sp>
        <p:nvSpPr>
          <p:cNvPr id="147495" name="Rectangle 39"/>
          <p:cNvSpPr>
            <a:spLocks noChangeArrowheads="1"/>
          </p:cNvSpPr>
          <p:nvPr/>
        </p:nvSpPr>
        <p:spPr bwMode="auto">
          <a:xfrm>
            <a:off x="699008" y="5861304"/>
            <a:ext cx="609600" cy="228600"/>
          </a:xfrm>
          <a:prstGeom prst="rect">
            <a:avLst/>
          </a:prstGeom>
          <a:solidFill>
            <a:schemeClr val="hlink"/>
          </a:solidFill>
          <a:ln w="9525">
            <a:noFill/>
            <a:miter lim="800000"/>
            <a:headEnd/>
            <a:tailEnd/>
          </a:ln>
        </p:spPr>
        <p:txBody>
          <a:bodyPr wrap="none" anchor="ctr"/>
          <a:lstStyle/>
          <a:p>
            <a:endParaRPr lang="en-US"/>
          </a:p>
        </p:txBody>
      </p:sp>
      <p:sp>
        <p:nvSpPr>
          <p:cNvPr id="43044" name="Text Box 40"/>
          <p:cNvSpPr txBox="1">
            <a:spLocks noChangeArrowheads="1"/>
          </p:cNvSpPr>
          <p:nvPr/>
        </p:nvSpPr>
        <p:spPr bwMode="auto">
          <a:xfrm>
            <a:off x="292608" y="4870704"/>
            <a:ext cx="2621230" cy="646331"/>
          </a:xfrm>
          <a:prstGeom prst="rect">
            <a:avLst/>
          </a:prstGeom>
          <a:noFill/>
          <a:ln w="9525">
            <a:noFill/>
            <a:miter lim="800000"/>
            <a:headEnd/>
            <a:tailEnd/>
          </a:ln>
        </p:spPr>
        <p:txBody>
          <a:bodyPr wrap="none">
            <a:spAutoFit/>
          </a:bodyPr>
          <a:lstStyle/>
          <a:p>
            <a:r>
              <a:rPr lang="en-US"/>
              <a:t>IP	MAC</a:t>
            </a:r>
          </a:p>
          <a:p>
            <a:r>
              <a:rPr lang="en-US"/>
              <a:t>1.150 - 0000.0c00.0002</a:t>
            </a:r>
          </a:p>
        </p:txBody>
      </p:sp>
      <p:sp>
        <p:nvSpPr>
          <p:cNvPr id="43045" name="Text Box 41"/>
          <p:cNvSpPr txBox="1">
            <a:spLocks noChangeArrowheads="1"/>
          </p:cNvSpPr>
          <p:nvPr/>
        </p:nvSpPr>
        <p:spPr bwMode="auto">
          <a:xfrm>
            <a:off x="3848608" y="6013704"/>
            <a:ext cx="1937390" cy="369332"/>
          </a:xfrm>
          <a:prstGeom prst="rect">
            <a:avLst/>
          </a:prstGeom>
          <a:noFill/>
          <a:ln w="9525">
            <a:noFill/>
            <a:miter lim="800000"/>
            <a:headEnd/>
            <a:tailEnd/>
          </a:ln>
        </p:spPr>
        <p:txBody>
          <a:bodyPr wrap="none">
            <a:spAutoFit/>
          </a:bodyPr>
          <a:lstStyle/>
          <a:p>
            <a:r>
              <a:rPr lang="en-US"/>
              <a:t>IP 192.168.1.200</a:t>
            </a:r>
          </a:p>
        </p:txBody>
      </p:sp>
      <p:sp>
        <p:nvSpPr>
          <p:cNvPr id="43046" name="Text Box 42"/>
          <p:cNvSpPr txBox="1">
            <a:spLocks noChangeArrowheads="1"/>
          </p:cNvSpPr>
          <p:nvPr/>
        </p:nvSpPr>
        <p:spPr bwMode="auto">
          <a:xfrm>
            <a:off x="5677409" y="2279904"/>
            <a:ext cx="1150700" cy="369332"/>
          </a:xfrm>
          <a:prstGeom prst="rect">
            <a:avLst/>
          </a:prstGeom>
          <a:noFill/>
          <a:ln w="9525">
            <a:noFill/>
            <a:miter lim="800000"/>
            <a:headEnd/>
            <a:tailEnd/>
          </a:ln>
        </p:spPr>
        <p:txBody>
          <a:bodyPr wrap="none">
            <a:spAutoFit/>
          </a:bodyPr>
          <a:lstStyle/>
          <a:p>
            <a:r>
              <a:rPr lang="en-US">
                <a:solidFill>
                  <a:srgbClr val="FF5050"/>
                </a:solidFill>
              </a:rPr>
              <a:t>AVG/AVF</a:t>
            </a:r>
          </a:p>
        </p:txBody>
      </p:sp>
      <p:sp>
        <p:nvSpPr>
          <p:cNvPr id="43047" name="Text Box 43"/>
          <p:cNvSpPr txBox="1">
            <a:spLocks noChangeArrowheads="1"/>
          </p:cNvSpPr>
          <p:nvPr/>
        </p:nvSpPr>
        <p:spPr bwMode="auto">
          <a:xfrm>
            <a:off x="4559808" y="2508504"/>
            <a:ext cx="2634119" cy="646331"/>
          </a:xfrm>
          <a:prstGeom prst="rect">
            <a:avLst/>
          </a:prstGeom>
          <a:noFill/>
          <a:ln w="9525">
            <a:noFill/>
            <a:miter lim="800000"/>
            <a:headEnd/>
            <a:tailEnd/>
          </a:ln>
        </p:spPr>
        <p:txBody>
          <a:bodyPr wrap="none">
            <a:spAutoFit/>
          </a:bodyPr>
          <a:lstStyle/>
          <a:p>
            <a:r>
              <a:rPr lang="en-US">
                <a:solidFill>
                  <a:srgbClr val="FF5050"/>
                </a:solidFill>
              </a:rPr>
              <a:t>V-IP 192.168.1.150</a:t>
            </a:r>
          </a:p>
          <a:p>
            <a:r>
              <a:rPr lang="en-US">
                <a:solidFill>
                  <a:srgbClr val="FF5050"/>
                </a:solidFill>
              </a:rPr>
              <a:t>V-MAC 0000.0c00.0001</a:t>
            </a:r>
          </a:p>
        </p:txBody>
      </p:sp>
      <p:sp>
        <p:nvSpPr>
          <p:cNvPr id="43048" name="Text Box 44"/>
          <p:cNvSpPr txBox="1">
            <a:spLocks noChangeArrowheads="1"/>
          </p:cNvSpPr>
          <p:nvPr/>
        </p:nvSpPr>
        <p:spPr bwMode="auto">
          <a:xfrm>
            <a:off x="5677409" y="4870704"/>
            <a:ext cx="616387" cy="369332"/>
          </a:xfrm>
          <a:prstGeom prst="rect">
            <a:avLst/>
          </a:prstGeom>
          <a:noFill/>
          <a:ln w="9525">
            <a:noFill/>
            <a:miter lim="800000"/>
            <a:headEnd/>
            <a:tailEnd/>
          </a:ln>
        </p:spPr>
        <p:txBody>
          <a:bodyPr wrap="none">
            <a:spAutoFit/>
          </a:bodyPr>
          <a:lstStyle/>
          <a:p>
            <a:r>
              <a:rPr lang="en-US">
                <a:solidFill>
                  <a:srgbClr val="FF5050"/>
                </a:solidFill>
              </a:rPr>
              <a:t>AVF</a:t>
            </a:r>
          </a:p>
        </p:txBody>
      </p:sp>
      <p:sp>
        <p:nvSpPr>
          <p:cNvPr id="43049" name="Text Box 45"/>
          <p:cNvSpPr txBox="1">
            <a:spLocks noChangeArrowheads="1"/>
          </p:cNvSpPr>
          <p:nvPr/>
        </p:nvSpPr>
        <p:spPr bwMode="auto">
          <a:xfrm>
            <a:off x="4356608" y="5099304"/>
            <a:ext cx="2634119" cy="369332"/>
          </a:xfrm>
          <a:prstGeom prst="rect">
            <a:avLst/>
          </a:prstGeom>
          <a:noFill/>
          <a:ln w="9525">
            <a:noFill/>
            <a:miter lim="800000"/>
            <a:headEnd/>
            <a:tailEnd/>
          </a:ln>
        </p:spPr>
        <p:txBody>
          <a:bodyPr wrap="none">
            <a:spAutoFit/>
          </a:bodyPr>
          <a:lstStyle/>
          <a:p>
            <a:r>
              <a:rPr lang="en-US">
                <a:solidFill>
                  <a:srgbClr val="FF5050"/>
                </a:solidFill>
              </a:rPr>
              <a:t>V-MAC 0000.0c00.0002</a:t>
            </a:r>
          </a:p>
        </p:txBody>
      </p:sp>
      <p:sp>
        <p:nvSpPr>
          <p:cNvPr id="147502" name="Rectangle 46"/>
          <p:cNvSpPr>
            <a:spLocks noChangeArrowheads="1"/>
          </p:cNvSpPr>
          <p:nvPr/>
        </p:nvSpPr>
        <p:spPr bwMode="auto">
          <a:xfrm>
            <a:off x="597408" y="2203704"/>
            <a:ext cx="609600" cy="228600"/>
          </a:xfrm>
          <a:prstGeom prst="rect">
            <a:avLst/>
          </a:prstGeom>
          <a:solidFill>
            <a:srgbClr val="3399FF"/>
          </a:solidFill>
          <a:ln w="9525">
            <a:noFill/>
            <a:miter lim="800000"/>
            <a:headEnd/>
            <a:tailEnd/>
          </a:ln>
        </p:spPr>
        <p:txBody>
          <a:bodyPr wrap="none" anchor="ctr"/>
          <a:lstStyle/>
          <a:p>
            <a:endParaRPr lang="en-US"/>
          </a:p>
        </p:txBody>
      </p:sp>
      <p:sp>
        <p:nvSpPr>
          <p:cNvPr id="43051" name="Rectangle 47"/>
          <p:cNvSpPr>
            <a:spLocks noChangeArrowheads="1"/>
          </p:cNvSpPr>
          <p:nvPr/>
        </p:nvSpPr>
        <p:spPr bwMode="auto">
          <a:xfrm>
            <a:off x="6011842" y="3697542"/>
            <a:ext cx="569387" cy="369332"/>
          </a:xfrm>
          <a:prstGeom prst="rect">
            <a:avLst/>
          </a:prstGeom>
          <a:noFill/>
          <a:ln w="9525">
            <a:noFill/>
            <a:miter lim="800000"/>
            <a:headEnd/>
            <a:tailEnd/>
          </a:ln>
        </p:spPr>
        <p:txBody>
          <a:bodyPr wrap="none">
            <a:spAutoFit/>
          </a:bodyPr>
          <a:lstStyle/>
          <a:p>
            <a:r>
              <a:rPr lang="en-US" sz="1800" b="0">
                <a:solidFill>
                  <a:schemeClr val="tx1"/>
                </a:solidFill>
                <a:latin typeface="Arial" charset="0"/>
              </a:rPr>
              <a:t>253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502"/>
                                        </p:tgtEl>
                                        <p:attrNameLst>
                                          <p:attrName>style.visibility</p:attrName>
                                        </p:attrNameLst>
                                      </p:cBhvr>
                                      <p:to>
                                        <p:strVal val="visible"/>
                                      </p:to>
                                    </p:set>
                                  </p:childTnLst>
                                </p:cTn>
                              </p:par>
                            </p:childTnLst>
                          </p:cTn>
                        </p:par>
                        <p:par>
                          <p:cTn id="7" fill="hold">
                            <p:stCondLst>
                              <p:cond delay="0"/>
                            </p:stCondLst>
                            <p:childTnLst>
                              <p:par>
                                <p:cTn id="8" presetID="0" presetClass="path" presetSubtype="0" repeatCount="indefinite" fill="hold" grpId="1" nodeType="afterEffect">
                                  <p:stCondLst>
                                    <p:cond delay="0"/>
                                  </p:stCondLst>
                                  <p:childTnLst>
                                    <p:animMotion origin="layout" path="M 6.93889E-18 0.00463 L 0.08333 -0.00092 L 0.08524 0.25752 L 0.21076 0.24966 L 0.20885 -0.01664 L 0.33819 -0.01595 L 0.71667 0.23718 L 0.86771 0.25035 L 0.86181 0.52173 L 0.86563 0.52959 " pathEditMode="relative" rAng="0" ptsTypes="AAAAAAAAAA">
                                      <p:cBhvr>
                                        <p:cTn id="9" dur="5000" fill="hold"/>
                                        <p:tgtEl>
                                          <p:spTgt spid="147502"/>
                                        </p:tgtEl>
                                        <p:attrNameLst>
                                          <p:attrName>ppt_x</p:attrName>
                                          <p:attrName>ppt_y</p:attrName>
                                        </p:attrNameLst>
                                      </p:cBhvr>
                                      <p:rCtr x="43400" y="252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7495"/>
                                        </p:tgtEl>
                                        <p:attrNameLst>
                                          <p:attrName>style.visibility</p:attrName>
                                        </p:attrNameLst>
                                      </p:cBhvr>
                                      <p:to>
                                        <p:strVal val="visible"/>
                                      </p:to>
                                    </p:set>
                                  </p:childTnLst>
                                </p:cTn>
                              </p:par>
                            </p:childTnLst>
                          </p:cTn>
                        </p:par>
                        <p:par>
                          <p:cTn id="14" fill="hold">
                            <p:stCondLst>
                              <p:cond delay="0"/>
                            </p:stCondLst>
                            <p:childTnLst>
                              <p:par>
                                <p:cTn id="15" presetID="0" presetClass="path" presetSubtype="0" repeatCount="indefinite" fill="hold" grpId="1" nodeType="afterEffect">
                                  <p:stCondLst>
                                    <p:cond delay="0"/>
                                  </p:stCondLst>
                                  <p:childTnLst>
                                    <p:animMotion origin="layout" path="M -3.33333E-6 -4.27746E-6 L 0.07309 -0.00809 L 0.07309 -0.28485 L 0.20226 -0.29017 L 0.19861 -0.03422 L 0.32986 -0.03422 L 0.69462 -0.29017 L 0.8599 -0.27907 L 0.85261 -0.00786 " pathEditMode="relative" rAng="0" ptsTypes="AAAAAAAAA">
                                      <p:cBhvr>
                                        <p:cTn id="16" dur="5000" fill="hold"/>
                                        <p:tgtEl>
                                          <p:spTgt spid="147495"/>
                                        </p:tgtEl>
                                        <p:attrNameLst>
                                          <p:attrName>ppt_x</p:attrName>
                                          <p:attrName>ppt_y</p:attrName>
                                        </p:attrNameLst>
                                      </p:cBhvr>
                                      <p:rCtr x="43000" y="-14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95" grpId="0" animBg="1"/>
      <p:bldP spid="147495" grpId="1" animBg="1"/>
      <p:bldP spid="147502" grpId="0" animBg="1"/>
      <p:bldP spid="14750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61992" y="451104"/>
            <a:ext cx="10860616" cy="838200"/>
          </a:xfrm>
        </p:spPr>
        <p:txBody>
          <a:bodyPr/>
          <a:lstStyle/>
          <a:p>
            <a:pPr eaLnBrk="1" hangingPunct="1"/>
            <a:r>
              <a:rPr lang="en-US" dirty="0" smtClean="0"/>
              <a:t>GLBP</a:t>
            </a:r>
          </a:p>
        </p:txBody>
      </p:sp>
      <p:sp>
        <p:nvSpPr>
          <p:cNvPr id="149507" name="Line 3"/>
          <p:cNvSpPr>
            <a:spLocks noChangeShapeType="1"/>
          </p:cNvSpPr>
          <p:nvPr/>
        </p:nvSpPr>
        <p:spPr bwMode="auto">
          <a:xfrm rot="-5400000">
            <a:off x="10659364" y="4835652"/>
            <a:ext cx="14478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9508" name="Freeform 4"/>
          <p:cNvSpPr>
            <a:spLocks/>
          </p:cNvSpPr>
          <p:nvPr/>
        </p:nvSpPr>
        <p:spPr bwMode="auto">
          <a:xfrm>
            <a:off x="8536349" y="3883153"/>
            <a:ext cx="3253316" cy="74613"/>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149509" name="Freeform 5"/>
          <p:cNvSpPr>
            <a:spLocks/>
          </p:cNvSpPr>
          <p:nvPr/>
        </p:nvSpPr>
        <p:spPr bwMode="auto">
          <a:xfrm rot="1828025" flipH="1">
            <a:off x="4789848" y="2816352"/>
            <a:ext cx="3725333" cy="173038"/>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149510" name="Freeform 6"/>
          <p:cNvSpPr>
            <a:spLocks/>
          </p:cNvSpPr>
          <p:nvPr/>
        </p:nvSpPr>
        <p:spPr bwMode="auto">
          <a:xfrm rot="-1828025">
            <a:off x="4789848" y="4853116"/>
            <a:ext cx="3725333" cy="173037"/>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pic>
        <p:nvPicPr>
          <p:cNvPr id="44039" name="Picture 7"/>
          <p:cNvPicPr>
            <a:picLocks noChangeArrowheads="1"/>
          </p:cNvPicPr>
          <p:nvPr/>
        </p:nvPicPr>
        <p:blipFill>
          <a:blip r:embed="rId3"/>
          <a:srcRect/>
          <a:stretch>
            <a:fillRect/>
          </a:stretch>
        </p:blipFill>
        <p:spPr bwMode="auto">
          <a:xfrm flipH="1">
            <a:off x="6811264" y="3216402"/>
            <a:ext cx="2641600" cy="1338263"/>
          </a:xfrm>
          <a:prstGeom prst="rect">
            <a:avLst/>
          </a:prstGeom>
          <a:noFill/>
          <a:ln w="9525">
            <a:noFill/>
            <a:miter lim="800000"/>
            <a:headEnd/>
            <a:tailEnd/>
          </a:ln>
        </p:spPr>
      </p:pic>
      <p:sp>
        <p:nvSpPr>
          <p:cNvPr id="149512" name="Line 8"/>
          <p:cNvSpPr>
            <a:spLocks noChangeShapeType="1"/>
          </p:cNvSpPr>
          <p:nvPr/>
        </p:nvSpPr>
        <p:spPr bwMode="auto">
          <a:xfrm>
            <a:off x="3356864" y="2082927"/>
            <a:ext cx="21336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9513" name="Line 9"/>
          <p:cNvSpPr>
            <a:spLocks noChangeShapeType="1"/>
          </p:cNvSpPr>
          <p:nvPr/>
        </p:nvSpPr>
        <p:spPr bwMode="auto">
          <a:xfrm>
            <a:off x="3356864" y="5697665"/>
            <a:ext cx="21336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pic>
        <p:nvPicPr>
          <p:cNvPr id="44042" name="Picture 10"/>
          <p:cNvPicPr>
            <a:picLocks noChangeArrowheads="1"/>
          </p:cNvPicPr>
          <p:nvPr/>
        </p:nvPicPr>
        <p:blipFill>
          <a:blip r:embed="rId4"/>
          <a:srcRect/>
          <a:stretch>
            <a:fillRect/>
          </a:stretch>
        </p:blipFill>
        <p:spPr bwMode="auto">
          <a:xfrm>
            <a:off x="4372865" y="5407152"/>
            <a:ext cx="1208617" cy="533400"/>
          </a:xfrm>
          <a:prstGeom prst="rect">
            <a:avLst/>
          </a:prstGeom>
          <a:noFill/>
          <a:ln w="9525">
            <a:noFill/>
            <a:miter lim="800000"/>
            <a:headEnd/>
            <a:tailEnd/>
          </a:ln>
        </p:spPr>
      </p:pic>
      <p:pic>
        <p:nvPicPr>
          <p:cNvPr id="44043" name="Picture 11"/>
          <p:cNvPicPr>
            <a:picLocks noChangeArrowheads="1"/>
          </p:cNvPicPr>
          <p:nvPr/>
        </p:nvPicPr>
        <p:blipFill>
          <a:blip r:embed="rId4"/>
          <a:srcRect/>
          <a:stretch>
            <a:fillRect/>
          </a:stretch>
        </p:blipFill>
        <p:spPr bwMode="auto">
          <a:xfrm>
            <a:off x="4372865" y="1825752"/>
            <a:ext cx="1208617" cy="533400"/>
          </a:xfrm>
          <a:prstGeom prst="rect">
            <a:avLst/>
          </a:prstGeom>
          <a:noFill/>
          <a:ln w="9525">
            <a:noFill/>
            <a:miter lim="800000"/>
            <a:headEnd/>
            <a:tailEnd/>
          </a:ln>
        </p:spPr>
      </p:pic>
      <p:sp>
        <p:nvSpPr>
          <p:cNvPr id="149516" name="Line 12"/>
          <p:cNvSpPr>
            <a:spLocks noChangeShapeType="1"/>
          </p:cNvSpPr>
          <p:nvPr/>
        </p:nvSpPr>
        <p:spPr bwMode="auto">
          <a:xfrm rot="-5400000">
            <a:off x="1556639" y="3883152"/>
            <a:ext cx="360045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9517" name="Line 13"/>
          <p:cNvSpPr>
            <a:spLocks noChangeShapeType="1"/>
          </p:cNvSpPr>
          <p:nvPr/>
        </p:nvSpPr>
        <p:spPr bwMode="auto">
          <a:xfrm flipV="1">
            <a:off x="1832864" y="3973640"/>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pic>
        <p:nvPicPr>
          <p:cNvPr id="44046" name="Picture 14"/>
          <p:cNvPicPr>
            <a:picLocks noChangeAspect="1" noChangeArrowheads="1"/>
          </p:cNvPicPr>
          <p:nvPr/>
        </p:nvPicPr>
        <p:blipFill>
          <a:blip r:embed="rId5"/>
          <a:srcRect/>
          <a:stretch>
            <a:fillRect/>
          </a:stretch>
        </p:blipFill>
        <p:spPr bwMode="auto">
          <a:xfrm>
            <a:off x="2442464" y="3638677"/>
            <a:ext cx="1524000" cy="488950"/>
          </a:xfrm>
          <a:prstGeom prst="rect">
            <a:avLst/>
          </a:prstGeom>
          <a:noFill/>
          <a:ln w="9525">
            <a:noFill/>
            <a:miter lim="800000"/>
            <a:headEnd/>
            <a:tailEnd/>
          </a:ln>
        </p:spPr>
      </p:pic>
      <p:pic>
        <p:nvPicPr>
          <p:cNvPr id="44047" name="Picture 15"/>
          <p:cNvPicPr>
            <a:picLocks noChangeArrowheads="1"/>
          </p:cNvPicPr>
          <p:nvPr/>
        </p:nvPicPr>
        <p:blipFill>
          <a:blip r:embed="rId4"/>
          <a:srcRect/>
          <a:stretch>
            <a:fillRect/>
          </a:stretch>
        </p:blipFill>
        <p:spPr bwMode="auto">
          <a:xfrm>
            <a:off x="10773665" y="3730752"/>
            <a:ext cx="1208617" cy="533400"/>
          </a:xfrm>
          <a:prstGeom prst="rect">
            <a:avLst/>
          </a:prstGeom>
          <a:noFill/>
          <a:ln w="9525">
            <a:noFill/>
            <a:miter lim="800000"/>
            <a:headEnd/>
            <a:tailEnd/>
          </a:ln>
        </p:spPr>
      </p:pic>
      <p:pic>
        <p:nvPicPr>
          <p:cNvPr id="44048" name="Picture 16"/>
          <p:cNvPicPr>
            <a:picLocks noChangeArrowheads="1"/>
          </p:cNvPicPr>
          <p:nvPr/>
        </p:nvPicPr>
        <p:blipFill>
          <a:blip r:embed="rId6"/>
          <a:srcRect/>
          <a:stretch>
            <a:fillRect/>
          </a:stretch>
        </p:blipFill>
        <p:spPr bwMode="auto">
          <a:xfrm>
            <a:off x="11078465" y="5178553"/>
            <a:ext cx="649817" cy="785813"/>
          </a:xfrm>
          <a:prstGeom prst="rect">
            <a:avLst/>
          </a:prstGeom>
          <a:noFill/>
          <a:ln w="9525">
            <a:noFill/>
            <a:miter lim="800000"/>
            <a:headEnd/>
            <a:tailEnd/>
          </a:ln>
        </p:spPr>
      </p:pic>
      <p:sp>
        <p:nvSpPr>
          <p:cNvPr id="44049" name="Text Box 17"/>
          <p:cNvSpPr txBox="1">
            <a:spLocks noChangeArrowheads="1"/>
          </p:cNvSpPr>
          <p:nvPr/>
        </p:nvSpPr>
        <p:spPr bwMode="auto">
          <a:xfrm>
            <a:off x="4707298" y="2068640"/>
            <a:ext cx="338554" cy="369332"/>
          </a:xfrm>
          <a:prstGeom prst="rect">
            <a:avLst/>
          </a:prstGeom>
          <a:noFill/>
          <a:ln w="9525">
            <a:noFill/>
            <a:miter lim="800000"/>
            <a:headEnd/>
            <a:tailEnd/>
          </a:ln>
        </p:spPr>
        <p:txBody>
          <a:bodyPr wrap="none">
            <a:spAutoFit/>
          </a:bodyPr>
          <a:lstStyle/>
          <a:p>
            <a:r>
              <a:rPr lang="en-US" sz="1800">
                <a:solidFill>
                  <a:schemeClr val="bg1"/>
                </a:solidFill>
              </a:rPr>
              <a:t>B</a:t>
            </a:r>
          </a:p>
        </p:txBody>
      </p:sp>
      <p:sp>
        <p:nvSpPr>
          <p:cNvPr id="44050" name="Text Box 18"/>
          <p:cNvSpPr txBox="1">
            <a:spLocks noChangeArrowheads="1"/>
          </p:cNvSpPr>
          <p:nvPr/>
        </p:nvSpPr>
        <p:spPr bwMode="auto">
          <a:xfrm>
            <a:off x="4719997" y="5635753"/>
            <a:ext cx="351378" cy="369332"/>
          </a:xfrm>
          <a:prstGeom prst="rect">
            <a:avLst/>
          </a:prstGeom>
          <a:noFill/>
          <a:ln w="9525">
            <a:noFill/>
            <a:miter lim="800000"/>
            <a:headEnd/>
            <a:tailEnd/>
          </a:ln>
        </p:spPr>
        <p:txBody>
          <a:bodyPr wrap="none">
            <a:spAutoFit/>
          </a:bodyPr>
          <a:lstStyle/>
          <a:p>
            <a:r>
              <a:rPr lang="en-US" sz="1800">
                <a:solidFill>
                  <a:schemeClr val="bg1"/>
                </a:solidFill>
              </a:rPr>
              <a:t>C</a:t>
            </a:r>
          </a:p>
        </p:txBody>
      </p:sp>
      <p:sp>
        <p:nvSpPr>
          <p:cNvPr id="44051" name="Text Box 19"/>
          <p:cNvSpPr txBox="1">
            <a:spLocks noChangeArrowheads="1"/>
          </p:cNvSpPr>
          <p:nvPr/>
        </p:nvSpPr>
        <p:spPr bwMode="auto">
          <a:xfrm>
            <a:off x="10672065" y="5559553"/>
            <a:ext cx="338554" cy="369332"/>
          </a:xfrm>
          <a:prstGeom prst="rect">
            <a:avLst/>
          </a:prstGeom>
          <a:noFill/>
          <a:ln w="9525">
            <a:noFill/>
            <a:miter lim="800000"/>
            <a:headEnd/>
            <a:tailEnd/>
          </a:ln>
        </p:spPr>
        <p:txBody>
          <a:bodyPr wrap="none">
            <a:spAutoFit/>
          </a:bodyPr>
          <a:lstStyle/>
          <a:p>
            <a:r>
              <a:rPr lang="en-US" sz="1800"/>
              <a:t>E</a:t>
            </a:r>
          </a:p>
        </p:txBody>
      </p:sp>
      <p:sp>
        <p:nvSpPr>
          <p:cNvPr id="44052" name="Text Box 20"/>
          <p:cNvSpPr txBox="1">
            <a:spLocks noChangeArrowheads="1"/>
          </p:cNvSpPr>
          <p:nvPr/>
        </p:nvSpPr>
        <p:spPr bwMode="auto">
          <a:xfrm>
            <a:off x="11180064" y="3959353"/>
            <a:ext cx="351378" cy="369332"/>
          </a:xfrm>
          <a:prstGeom prst="rect">
            <a:avLst/>
          </a:prstGeom>
          <a:noFill/>
          <a:ln w="9525">
            <a:noFill/>
            <a:miter lim="800000"/>
            <a:headEnd/>
            <a:tailEnd/>
          </a:ln>
        </p:spPr>
        <p:txBody>
          <a:bodyPr wrap="none">
            <a:spAutoFit/>
          </a:bodyPr>
          <a:lstStyle/>
          <a:p>
            <a:r>
              <a:rPr lang="en-US" sz="1800">
                <a:solidFill>
                  <a:schemeClr val="bg1"/>
                </a:solidFill>
              </a:rPr>
              <a:t>D</a:t>
            </a:r>
          </a:p>
        </p:txBody>
      </p:sp>
      <p:sp>
        <p:nvSpPr>
          <p:cNvPr id="44053" name="Text Box 21"/>
          <p:cNvSpPr txBox="1">
            <a:spLocks noChangeArrowheads="1"/>
          </p:cNvSpPr>
          <p:nvPr/>
        </p:nvSpPr>
        <p:spPr bwMode="auto">
          <a:xfrm>
            <a:off x="3763264" y="1520952"/>
            <a:ext cx="1937390" cy="369332"/>
          </a:xfrm>
          <a:prstGeom prst="rect">
            <a:avLst/>
          </a:prstGeom>
          <a:noFill/>
          <a:ln w="9525">
            <a:noFill/>
            <a:miter lim="800000"/>
            <a:headEnd/>
            <a:tailEnd/>
          </a:ln>
        </p:spPr>
        <p:txBody>
          <a:bodyPr wrap="none">
            <a:spAutoFit/>
          </a:bodyPr>
          <a:lstStyle/>
          <a:p>
            <a:r>
              <a:rPr lang="en-US"/>
              <a:t>IP 192.168.1.100</a:t>
            </a:r>
          </a:p>
        </p:txBody>
      </p:sp>
      <p:sp>
        <p:nvSpPr>
          <p:cNvPr id="44054" name="Text Box 22"/>
          <p:cNvSpPr txBox="1">
            <a:spLocks noChangeArrowheads="1"/>
          </p:cNvSpPr>
          <p:nvPr/>
        </p:nvSpPr>
        <p:spPr bwMode="auto">
          <a:xfrm>
            <a:off x="3763264" y="5940552"/>
            <a:ext cx="1937390" cy="369332"/>
          </a:xfrm>
          <a:prstGeom prst="rect">
            <a:avLst/>
          </a:prstGeom>
          <a:noFill/>
          <a:ln w="9525">
            <a:noFill/>
            <a:miter lim="800000"/>
            <a:headEnd/>
            <a:tailEnd/>
          </a:ln>
        </p:spPr>
        <p:txBody>
          <a:bodyPr wrap="none">
            <a:spAutoFit/>
          </a:bodyPr>
          <a:lstStyle/>
          <a:p>
            <a:r>
              <a:rPr lang="en-US"/>
              <a:t>IP 192.168.1.200</a:t>
            </a:r>
          </a:p>
        </p:txBody>
      </p:sp>
      <p:sp>
        <p:nvSpPr>
          <p:cNvPr id="44055" name="Text Box 23"/>
          <p:cNvSpPr txBox="1">
            <a:spLocks noChangeArrowheads="1"/>
          </p:cNvSpPr>
          <p:nvPr/>
        </p:nvSpPr>
        <p:spPr bwMode="auto">
          <a:xfrm>
            <a:off x="207264" y="1444752"/>
            <a:ext cx="1680909" cy="369332"/>
          </a:xfrm>
          <a:prstGeom prst="rect">
            <a:avLst/>
          </a:prstGeom>
          <a:noFill/>
          <a:ln w="9525">
            <a:noFill/>
            <a:miter lim="800000"/>
            <a:headEnd/>
            <a:tailEnd/>
          </a:ln>
        </p:spPr>
        <p:txBody>
          <a:bodyPr wrap="none">
            <a:spAutoFit/>
          </a:bodyPr>
          <a:lstStyle/>
          <a:p>
            <a:r>
              <a:rPr lang="en-US"/>
              <a:t>IP 192.168.1.1</a:t>
            </a:r>
          </a:p>
        </p:txBody>
      </p:sp>
      <p:sp>
        <p:nvSpPr>
          <p:cNvPr id="44056" name="Text Box 24"/>
          <p:cNvSpPr txBox="1">
            <a:spLocks noChangeArrowheads="1"/>
          </p:cNvSpPr>
          <p:nvPr/>
        </p:nvSpPr>
        <p:spPr bwMode="auto">
          <a:xfrm>
            <a:off x="9554464" y="4340352"/>
            <a:ext cx="1680909" cy="369332"/>
          </a:xfrm>
          <a:prstGeom prst="rect">
            <a:avLst/>
          </a:prstGeom>
          <a:noFill/>
          <a:ln w="9525">
            <a:noFill/>
            <a:miter lim="800000"/>
            <a:headEnd/>
            <a:tailEnd/>
          </a:ln>
        </p:spPr>
        <p:txBody>
          <a:bodyPr wrap="none">
            <a:spAutoFit/>
          </a:bodyPr>
          <a:lstStyle/>
          <a:p>
            <a:r>
              <a:rPr lang="en-US"/>
              <a:t>IP 192.168.2.1</a:t>
            </a:r>
          </a:p>
        </p:txBody>
      </p:sp>
      <p:sp>
        <p:nvSpPr>
          <p:cNvPr id="44057" name="Text Box 25"/>
          <p:cNvSpPr txBox="1">
            <a:spLocks noChangeArrowheads="1"/>
          </p:cNvSpPr>
          <p:nvPr/>
        </p:nvSpPr>
        <p:spPr bwMode="auto">
          <a:xfrm>
            <a:off x="9757664" y="6092952"/>
            <a:ext cx="1937390" cy="369332"/>
          </a:xfrm>
          <a:prstGeom prst="rect">
            <a:avLst/>
          </a:prstGeom>
          <a:noFill/>
          <a:ln w="9525">
            <a:noFill/>
            <a:miter lim="800000"/>
            <a:headEnd/>
            <a:tailEnd/>
          </a:ln>
        </p:spPr>
        <p:txBody>
          <a:bodyPr wrap="none">
            <a:spAutoFit/>
          </a:bodyPr>
          <a:lstStyle/>
          <a:p>
            <a:r>
              <a:rPr lang="en-US"/>
              <a:t>IP 192.168.2.200</a:t>
            </a:r>
          </a:p>
        </p:txBody>
      </p:sp>
      <p:sp>
        <p:nvSpPr>
          <p:cNvPr id="44058" name="Text Box 26"/>
          <p:cNvSpPr txBox="1">
            <a:spLocks noChangeArrowheads="1"/>
          </p:cNvSpPr>
          <p:nvPr/>
        </p:nvSpPr>
        <p:spPr bwMode="auto">
          <a:xfrm>
            <a:off x="207264" y="1673352"/>
            <a:ext cx="2121093" cy="369332"/>
          </a:xfrm>
          <a:prstGeom prst="rect">
            <a:avLst/>
          </a:prstGeom>
          <a:noFill/>
          <a:ln w="9525">
            <a:noFill/>
            <a:miter lim="800000"/>
            <a:headEnd/>
            <a:tailEnd/>
          </a:ln>
        </p:spPr>
        <p:txBody>
          <a:bodyPr wrap="none">
            <a:spAutoFit/>
          </a:bodyPr>
          <a:lstStyle/>
          <a:p>
            <a:r>
              <a:rPr lang="en-US"/>
              <a:t>GW 192.168.1.150</a:t>
            </a:r>
          </a:p>
        </p:txBody>
      </p:sp>
      <p:sp>
        <p:nvSpPr>
          <p:cNvPr id="149531" name="Line 27"/>
          <p:cNvSpPr>
            <a:spLocks noChangeShapeType="1"/>
          </p:cNvSpPr>
          <p:nvPr/>
        </p:nvSpPr>
        <p:spPr bwMode="auto">
          <a:xfrm rot="-5400000">
            <a:off x="32639" y="4035552"/>
            <a:ext cx="360045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9532" name="Line 28"/>
          <p:cNvSpPr>
            <a:spLocks noChangeShapeType="1"/>
          </p:cNvSpPr>
          <p:nvPr/>
        </p:nvSpPr>
        <p:spPr bwMode="auto">
          <a:xfrm flipV="1">
            <a:off x="613664" y="2206752"/>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49533" name="Line 29"/>
          <p:cNvSpPr>
            <a:spLocks noChangeShapeType="1"/>
          </p:cNvSpPr>
          <p:nvPr/>
        </p:nvSpPr>
        <p:spPr bwMode="auto">
          <a:xfrm flipV="1">
            <a:off x="613664" y="5864352"/>
            <a:ext cx="1219200" cy="0"/>
          </a:xfrm>
          <a:prstGeom prst="line">
            <a:avLst/>
          </a:prstGeom>
          <a:noFill/>
          <a:ln w="25400">
            <a:solidFill>
              <a:srgbClr val="CF0E30"/>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44062" name="Text Box 30"/>
          <p:cNvSpPr txBox="1">
            <a:spLocks noChangeArrowheads="1"/>
          </p:cNvSpPr>
          <p:nvPr/>
        </p:nvSpPr>
        <p:spPr bwMode="auto">
          <a:xfrm>
            <a:off x="207264" y="6092952"/>
            <a:ext cx="1680909" cy="369332"/>
          </a:xfrm>
          <a:prstGeom prst="rect">
            <a:avLst/>
          </a:prstGeom>
          <a:noFill/>
          <a:ln w="9525">
            <a:noFill/>
            <a:miter lim="800000"/>
            <a:headEnd/>
            <a:tailEnd/>
          </a:ln>
        </p:spPr>
        <p:txBody>
          <a:bodyPr wrap="none">
            <a:spAutoFit/>
          </a:bodyPr>
          <a:lstStyle/>
          <a:p>
            <a:r>
              <a:rPr lang="en-US"/>
              <a:t>IP 192.168.1.2</a:t>
            </a:r>
          </a:p>
        </p:txBody>
      </p:sp>
      <p:sp>
        <p:nvSpPr>
          <p:cNvPr id="44063" name="Text Box 31"/>
          <p:cNvSpPr txBox="1">
            <a:spLocks noChangeArrowheads="1"/>
          </p:cNvSpPr>
          <p:nvPr/>
        </p:nvSpPr>
        <p:spPr bwMode="auto">
          <a:xfrm>
            <a:off x="207264" y="6245352"/>
            <a:ext cx="2121093" cy="369332"/>
          </a:xfrm>
          <a:prstGeom prst="rect">
            <a:avLst/>
          </a:prstGeom>
          <a:noFill/>
          <a:ln w="9525">
            <a:noFill/>
            <a:miter lim="800000"/>
            <a:headEnd/>
            <a:tailEnd/>
          </a:ln>
        </p:spPr>
        <p:txBody>
          <a:bodyPr wrap="none">
            <a:spAutoFit/>
          </a:bodyPr>
          <a:lstStyle/>
          <a:p>
            <a:r>
              <a:rPr lang="en-US"/>
              <a:t>GW 192.168.1.150</a:t>
            </a:r>
          </a:p>
        </p:txBody>
      </p:sp>
      <p:grpSp>
        <p:nvGrpSpPr>
          <p:cNvPr id="2" name="Group 32"/>
          <p:cNvGrpSpPr>
            <a:grpSpLocks/>
          </p:cNvGrpSpPr>
          <p:nvPr/>
        </p:nvGrpSpPr>
        <p:grpSpPr bwMode="auto">
          <a:xfrm>
            <a:off x="207264" y="1901953"/>
            <a:ext cx="1212851" cy="822325"/>
            <a:chOff x="384" y="2688"/>
            <a:chExt cx="573" cy="518"/>
          </a:xfrm>
        </p:grpSpPr>
        <p:pic>
          <p:nvPicPr>
            <p:cNvPr id="44082" name="Picture 33"/>
            <p:cNvPicPr>
              <a:picLocks noChangeArrowheads="1"/>
            </p:cNvPicPr>
            <p:nvPr/>
          </p:nvPicPr>
          <p:blipFill>
            <a:blip r:embed="rId7"/>
            <a:srcRect/>
            <a:stretch>
              <a:fillRect/>
            </a:stretch>
          </p:blipFill>
          <p:spPr bwMode="auto">
            <a:xfrm>
              <a:off x="384" y="2688"/>
              <a:ext cx="573" cy="518"/>
            </a:xfrm>
            <a:prstGeom prst="rect">
              <a:avLst/>
            </a:prstGeom>
            <a:noFill/>
            <a:ln w="9525">
              <a:noFill/>
              <a:miter lim="800000"/>
              <a:headEnd/>
              <a:tailEnd/>
            </a:ln>
          </p:spPr>
        </p:pic>
        <p:sp>
          <p:nvSpPr>
            <p:cNvPr id="44083" name="Text Box 34"/>
            <p:cNvSpPr txBox="1">
              <a:spLocks noChangeArrowheads="1"/>
            </p:cNvSpPr>
            <p:nvPr/>
          </p:nvSpPr>
          <p:spPr bwMode="auto">
            <a:xfrm>
              <a:off x="528" y="2736"/>
              <a:ext cx="160" cy="233"/>
            </a:xfrm>
            <a:prstGeom prst="rect">
              <a:avLst/>
            </a:prstGeom>
            <a:noFill/>
            <a:ln w="9525">
              <a:noFill/>
              <a:miter lim="800000"/>
              <a:headEnd/>
              <a:tailEnd/>
            </a:ln>
          </p:spPr>
          <p:txBody>
            <a:bodyPr wrap="none">
              <a:spAutoFit/>
            </a:bodyPr>
            <a:lstStyle/>
            <a:p>
              <a:r>
                <a:rPr lang="en-US" sz="1800"/>
                <a:t>X</a:t>
              </a:r>
            </a:p>
          </p:txBody>
        </p:sp>
      </p:grpSp>
      <p:grpSp>
        <p:nvGrpSpPr>
          <p:cNvPr id="3" name="Group 35"/>
          <p:cNvGrpSpPr>
            <a:grpSpLocks/>
          </p:cNvGrpSpPr>
          <p:nvPr/>
        </p:nvGrpSpPr>
        <p:grpSpPr bwMode="auto">
          <a:xfrm>
            <a:off x="207264" y="5254753"/>
            <a:ext cx="1212851" cy="822325"/>
            <a:chOff x="384" y="2688"/>
            <a:chExt cx="573" cy="518"/>
          </a:xfrm>
        </p:grpSpPr>
        <p:pic>
          <p:nvPicPr>
            <p:cNvPr id="44080" name="Picture 36"/>
            <p:cNvPicPr>
              <a:picLocks noChangeArrowheads="1"/>
            </p:cNvPicPr>
            <p:nvPr/>
          </p:nvPicPr>
          <p:blipFill>
            <a:blip r:embed="rId7"/>
            <a:srcRect/>
            <a:stretch>
              <a:fillRect/>
            </a:stretch>
          </p:blipFill>
          <p:spPr bwMode="auto">
            <a:xfrm>
              <a:off x="384" y="2688"/>
              <a:ext cx="573" cy="518"/>
            </a:xfrm>
            <a:prstGeom prst="rect">
              <a:avLst/>
            </a:prstGeom>
            <a:noFill/>
            <a:ln w="9525">
              <a:noFill/>
              <a:miter lim="800000"/>
              <a:headEnd/>
              <a:tailEnd/>
            </a:ln>
          </p:spPr>
        </p:pic>
        <p:sp>
          <p:nvSpPr>
            <p:cNvPr id="44081" name="Text Box 37"/>
            <p:cNvSpPr txBox="1">
              <a:spLocks noChangeArrowheads="1"/>
            </p:cNvSpPr>
            <p:nvPr/>
          </p:nvSpPr>
          <p:spPr bwMode="auto">
            <a:xfrm>
              <a:off x="528" y="2736"/>
              <a:ext cx="160" cy="233"/>
            </a:xfrm>
            <a:prstGeom prst="rect">
              <a:avLst/>
            </a:prstGeom>
            <a:noFill/>
            <a:ln w="9525">
              <a:noFill/>
              <a:miter lim="800000"/>
              <a:headEnd/>
              <a:tailEnd/>
            </a:ln>
          </p:spPr>
          <p:txBody>
            <a:bodyPr wrap="none">
              <a:spAutoFit/>
            </a:bodyPr>
            <a:lstStyle/>
            <a:p>
              <a:r>
                <a:rPr lang="en-US" sz="1800"/>
                <a:t>Y</a:t>
              </a:r>
            </a:p>
          </p:txBody>
        </p:sp>
      </p:grpSp>
      <p:sp>
        <p:nvSpPr>
          <p:cNvPr id="44066" name="Text Box 38"/>
          <p:cNvSpPr txBox="1">
            <a:spLocks noChangeArrowheads="1"/>
          </p:cNvSpPr>
          <p:nvPr/>
        </p:nvSpPr>
        <p:spPr bwMode="auto">
          <a:xfrm>
            <a:off x="207265" y="2740152"/>
            <a:ext cx="2672526" cy="646331"/>
          </a:xfrm>
          <a:prstGeom prst="rect">
            <a:avLst/>
          </a:prstGeom>
          <a:noFill/>
          <a:ln w="9525">
            <a:noFill/>
            <a:miter lim="800000"/>
            <a:headEnd/>
            <a:tailEnd/>
          </a:ln>
        </p:spPr>
        <p:txBody>
          <a:bodyPr wrap="none">
            <a:spAutoFit/>
          </a:bodyPr>
          <a:lstStyle/>
          <a:p>
            <a:r>
              <a:rPr lang="en-US"/>
              <a:t>  IP	MAC</a:t>
            </a:r>
          </a:p>
          <a:p>
            <a:r>
              <a:rPr lang="en-US"/>
              <a:t>1.150 – 0000.0c00.0001</a:t>
            </a:r>
          </a:p>
        </p:txBody>
      </p:sp>
      <p:sp>
        <p:nvSpPr>
          <p:cNvPr id="149543" name="Rectangle 39"/>
          <p:cNvSpPr>
            <a:spLocks noChangeArrowheads="1"/>
          </p:cNvSpPr>
          <p:nvPr/>
        </p:nvSpPr>
        <p:spPr bwMode="auto">
          <a:xfrm>
            <a:off x="613664" y="5788152"/>
            <a:ext cx="609600" cy="228600"/>
          </a:xfrm>
          <a:prstGeom prst="rect">
            <a:avLst/>
          </a:prstGeom>
          <a:solidFill>
            <a:schemeClr val="hlink"/>
          </a:solidFill>
          <a:ln w="9525">
            <a:noFill/>
            <a:miter lim="800000"/>
            <a:headEnd/>
            <a:tailEnd/>
          </a:ln>
        </p:spPr>
        <p:txBody>
          <a:bodyPr wrap="none" anchor="ctr"/>
          <a:lstStyle/>
          <a:p>
            <a:endParaRPr lang="en-US"/>
          </a:p>
        </p:txBody>
      </p:sp>
      <p:sp>
        <p:nvSpPr>
          <p:cNvPr id="44068" name="Text Box 40"/>
          <p:cNvSpPr txBox="1">
            <a:spLocks noChangeArrowheads="1"/>
          </p:cNvSpPr>
          <p:nvPr/>
        </p:nvSpPr>
        <p:spPr bwMode="auto">
          <a:xfrm>
            <a:off x="207264" y="4797552"/>
            <a:ext cx="2621230" cy="646331"/>
          </a:xfrm>
          <a:prstGeom prst="rect">
            <a:avLst/>
          </a:prstGeom>
          <a:noFill/>
          <a:ln w="9525">
            <a:noFill/>
            <a:miter lim="800000"/>
            <a:headEnd/>
            <a:tailEnd/>
          </a:ln>
        </p:spPr>
        <p:txBody>
          <a:bodyPr wrap="none">
            <a:spAutoFit/>
          </a:bodyPr>
          <a:lstStyle/>
          <a:p>
            <a:r>
              <a:rPr lang="en-US"/>
              <a:t>IP	MAC</a:t>
            </a:r>
          </a:p>
          <a:p>
            <a:r>
              <a:rPr lang="en-US"/>
              <a:t>1.150 - 0000.0c00.0002</a:t>
            </a:r>
          </a:p>
        </p:txBody>
      </p:sp>
      <p:sp>
        <p:nvSpPr>
          <p:cNvPr id="44069" name="Text Box 41"/>
          <p:cNvSpPr txBox="1">
            <a:spLocks noChangeArrowheads="1"/>
          </p:cNvSpPr>
          <p:nvPr/>
        </p:nvSpPr>
        <p:spPr bwMode="auto">
          <a:xfrm>
            <a:off x="3763264" y="5940552"/>
            <a:ext cx="1937390" cy="369332"/>
          </a:xfrm>
          <a:prstGeom prst="rect">
            <a:avLst/>
          </a:prstGeom>
          <a:noFill/>
          <a:ln w="9525">
            <a:noFill/>
            <a:miter lim="800000"/>
            <a:headEnd/>
            <a:tailEnd/>
          </a:ln>
        </p:spPr>
        <p:txBody>
          <a:bodyPr wrap="none">
            <a:spAutoFit/>
          </a:bodyPr>
          <a:lstStyle/>
          <a:p>
            <a:r>
              <a:rPr lang="en-US"/>
              <a:t>IP 192.168.1.200</a:t>
            </a:r>
          </a:p>
        </p:txBody>
      </p:sp>
      <p:sp>
        <p:nvSpPr>
          <p:cNvPr id="44070" name="Text Box 42"/>
          <p:cNvSpPr txBox="1">
            <a:spLocks noChangeArrowheads="1"/>
          </p:cNvSpPr>
          <p:nvPr/>
        </p:nvSpPr>
        <p:spPr bwMode="auto">
          <a:xfrm>
            <a:off x="5592065" y="2206752"/>
            <a:ext cx="1150700" cy="369332"/>
          </a:xfrm>
          <a:prstGeom prst="rect">
            <a:avLst/>
          </a:prstGeom>
          <a:noFill/>
          <a:ln w="9525">
            <a:noFill/>
            <a:miter lim="800000"/>
            <a:headEnd/>
            <a:tailEnd/>
          </a:ln>
        </p:spPr>
        <p:txBody>
          <a:bodyPr wrap="none">
            <a:spAutoFit/>
          </a:bodyPr>
          <a:lstStyle/>
          <a:p>
            <a:r>
              <a:rPr lang="en-US">
                <a:solidFill>
                  <a:srgbClr val="FF5050"/>
                </a:solidFill>
              </a:rPr>
              <a:t>AVG/AVF</a:t>
            </a:r>
          </a:p>
        </p:txBody>
      </p:sp>
      <p:sp>
        <p:nvSpPr>
          <p:cNvPr id="44071" name="Text Box 43"/>
          <p:cNvSpPr txBox="1">
            <a:spLocks noChangeArrowheads="1"/>
          </p:cNvSpPr>
          <p:nvPr/>
        </p:nvSpPr>
        <p:spPr bwMode="auto">
          <a:xfrm>
            <a:off x="4474464" y="2435352"/>
            <a:ext cx="2634119" cy="646331"/>
          </a:xfrm>
          <a:prstGeom prst="rect">
            <a:avLst/>
          </a:prstGeom>
          <a:noFill/>
          <a:ln w="9525">
            <a:noFill/>
            <a:miter lim="800000"/>
            <a:headEnd/>
            <a:tailEnd/>
          </a:ln>
        </p:spPr>
        <p:txBody>
          <a:bodyPr wrap="none">
            <a:spAutoFit/>
          </a:bodyPr>
          <a:lstStyle/>
          <a:p>
            <a:r>
              <a:rPr lang="en-US">
                <a:solidFill>
                  <a:srgbClr val="FF5050"/>
                </a:solidFill>
              </a:rPr>
              <a:t>V-IP 192.168.1.150</a:t>
            </a:r>
          </a:p>
          <a:p>
            <a:r>
              <a:rPr lang="en-US">
                <a:solidFill>
                  <a:srgbClr val="FF5050"/>
                </a:solidFill>
              </a:rPr>
              <a:t>V-MAC 0000.0c00.0001</a:t>
            </a:r>
          </a:p>
        </p:txBody>
      </p:sp>
      <p:sp>
        <p:nvSpPr>
          <p:cNvPr id="44072" name="Text Box 44"/>
          <p:cNvSpPr txBox="1">
            <a:spLocks noChangeArrowheads="1"/>
          </p:cNvSpPr>
          <p:nvPr/>
        </p:nvSpPr>
        <p:spPr bwMode="auto">
          <a:xfrm>
            <a:off x="5592065" y="4797552"/>
            <a:ext cx="616387" cy="369332"/>
          </a:xfrm>
          <a:prstGeom prst="rect">
            <a:avLst/>
          </a:prstGeom>
          <a:noFill/>
          <a:ln w="9525">
            <a:noFill/>
            <a:miter lim="800000"/>
            <a:headEnd/>
            <a:tailEnd/>
          </a:ln>
        </p:spPr>
        <p:txBody>
          <a:bodyPr wrap="none">
            <a:spAutoFit/>
          </a:bodyPr>
          <a:lstStyle/>
          <a:p>
            <a:r>
              <a:rPr lang="en-US">
                <a:solidFill>
                  <a:srgbClr val="FF5050"/>
                </a:solidFill>
              </a:rPr>
              <a:t>AVF</a:t>
            </a:r>
          </a:p>
        </p:txBody>
      </p:sp>
      <p:sp>
        <p:nvSpPr>
          <p:cNvPr id="44073" name="Text Box 45"/>
          <p:cNvSpPr txBox="1">
            <a:spLocks noChangeArrowheads="1"/>
          </p:cNvSpPr>
          <p:nvPr/>
        </p:nvSpPr>
        <p:spPr bwMode="auto">
          <a:xfrm>
            <a:off x="4271264" y="5026152"/>
            <a:ext cx="2634119" cy="369332"/>
          </a:xfrm>
          <a:prstGeom prst="rect">
            <a:avLst/>
          </a:prstGeom>
          <a:noFill/>
          <a:ln w="9525">
            <a:noFill/>
            <a:miter lim="800000"/>
            <a:headEnd/>
            <a:tailEnd/>
          </a:ln>
        </p:spPr>
        <p:txBody>
          <a:bodyPr wrap="none">
            <a:spAutoFit/>
          </a:bodyPr>
          <a:lstStyle/>
          <a:p>
            <a:r>
              <a:rPr lang="en-US">
                <a:solidFill>
                  <a:srgbClr val="FF5050"/>
                </a:solidFill>
              </a:rPr>
              <a:t>V-MAC 0000.0c00.0002</a:t>
            </a:r>
          </a:p>
        </p:txBody>
      </p:sp>
      <p:sp>
        <p:nvSpPr>
          <p:cNvPr id="149550" name="Rectangle 46"/>
          <p:cNvSpPr>
            <a:spLocks noChangeArrowheads="1"/>
          </p:cNvSpPr>
          <p:nvPr/>
        </p:nvSpPr>
        <p:spPr bwMode="auto">
          <a:xfrm>
            <a:off x="512064" y="2130552"/>
            <a:ext cx="609600" cy="228600"/>
          </a:xfrm>
          <a:prstGeom prst="rect">
            <a:avLst/>
          </a:prstGeom>
          <a:solidFill>
            <a:srgbClr val="3399FF"/>
          </a:solidFill>
          <a:ln w="9525">
            <a:noFill/>
            <a:miter lim="800000"/>
            <a:headEnd/>
            <a:tailEnd/>
          </a:ln>
        </p:spPr>
        <p:txBody>
          <a:bodyPr wrap="none" anchor="ctr"/>
          <a:lstStyle/>
          <a:p>
            <a:endParaRPr lang="en-US"/>
          </a:p>
        </p:txBody>
      </p:sp>
      <p:sp>
        <p:nvSpPr>
          <p:cNvPr id="44075" name="Rectangle 47"/>
          <p:cNvSpPr>
            <a:spLocks noChangeArrowheads="1"/>
          </p:cNvSpPr>
          <p:nvPr/>
        </p:nvSpPr>
        <p:spPr bwMode="auto">
          <a:xfrm>
            <a:off x="5926498" y="3624390"/>
            <a:ext cx="569387" cy="369332"/>
          </a:xfrm>
          <a:prstGeom prst="rect">
            <a:avLst/>
          </a:prstGeom>
          <a:noFill/>
          <a:ln w="9525">
            <a:noFill/>
            <a:miter lim="800000"/>
            <a:headEnd/>
            <a:tailEnd/>
          </a:ln>
        </p:spPr>
        <p:txBody>
          <a:bodyPr wrap="none">
            <a:spAutoFit/>
          </a:bodyPr>
          <a:lstStyle/>
          <a:p>
            <a:r>
              <a:rPr lang="en-US" sz="1800" b="0">
                <a:solidFill>
                  <a:schemeClr val="tx1"/>
                </a:solidFill>
                <a:latin typeface="Arial" charset="0"/>
              </a:rPr>
              <a:t>253</a:t>
            </a:r>
          </a:p>
        </p:txBody>
      </p:sp>
      <p:sp>
        <p:nvSpPr>
          <p:cNvPr id="149552" name="Line 48"/>
          <p:cNvSpPr>
            <a:spLocks noChangeShapeType="1"/>
          </p:cNvSpPr>
          <p:nvPr/>
        </p:nvSpPr>
        <p:spPr bwMode="auto">
          <a:xfrm>
            <a:off x="4169664" y="1368552"/>
            <a:ext cx="1625600" cy="1371600"/>
          </a:xfrm>
          <a:prstGeom prst="line">
            <a:avLst/>
          </a:prstGeom>
          <a:noFill/>
          <a:ln w="38100">
            <a:solidFill>
              <a:srgbClr val="FF5050"/>
            </a:solidFill>
            <a:round/>
            <a:headEnd/>
            <a:tailEnd/>
          </a:ln>
        </p:spPr>
        <p:txBody>
          <a:bodyPr/>
          <a:lstStyle/>
          <a:p>
            <a:endParaRPr lang="en-US"/>
          </a:p>
        </p:txBody>
      </p:sp>
      <p:sp>
        <p:nvSpPr>
          <p:cNvPr id="149553" name="Line 49"/>
          <p:cNvSpPr>
            <a:spLocks noChangeShapeType="1"/>
          </p:cNvSpPr>
          <p:nvPr/>
        </p:nvSpPr>
        <p:spPr bwMode="auto">
          <a:xfrm flipH="1">
            <a:off x="4372864" y="1368552"/>
            <a:ext cx="914400" cy="1371600"/>
          </a:xfrm>
          <a:prstGeom prst="line">
            <a:avLst/>
          </a:prstGeom>
          <a:noFill/>
          <a:ln w="38100">
            <a:solidFill>
              <a:srgbClr val="FF5050"/>
            </a:solidFill>
            <a:round/>
            <a:headEnd/>
            <a:tailEnd/>
          </a:ln>
        </p:spPr>
        <p:txBody>
          <a:bodyPr/>
          <a:lstStyle/>
          <a:p>
            <a:endParaRPr lang="en-US"/>
          </a:p>
        </p:txBody>
      </p:sp>
      <p:sp>
        <p:nvSpPr>
          <p:cNvPr id="149554" name="Rectangle 50"/>
          <p:cNvSpPr>
            <a:spLocks noChangeArrowheads="1"/>
          </p:cNvSpPr>
          <p:nvPr/>
        </p:nvSpPr>
        <p:spPr bwMode="auto">
          <a:xfrm>
            <a:off x="4271264" y="5254752"/>
            <a:ext cx="2634119" cy="369332"/>
          </a:xfrm>
          <a:prstGeom prst="rect">
            <a:avLst/>
          </a:prstGeom>
          <a:noFill/>
          <a:ln w="9525">
            <a:noFill/>
            <a:miter lim="800000"/>
            <a:headEnd/>
            <a:tailEnd/>
          </a:ln>
        </p:spPr>
        <p:txBody>
          <a:bodyPr wrap="none">
            <a:spAutoFit/>
          </a:bodyPr>
          <a:lstStyle/>
          <a:p>
            <a:r>
              <a:rPr lang="en-US">
                <a:solidFill>
                  <a:srgbClr val="FF5050"/>
                </a:solidFill>
              </a:rPr>
              <a:t>V-MAC 0000.0c00.0001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95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9550"/>
                                        </p:tgtEl>
                                        <p:attrNameLst>
                                          <p:attrName>style.visibility</p:attrName>
                                        </p:attrNameLst>
                                      </p:cBhvr>
                                      <p:to>
                                        <p:strVal val="visible"/>
                                      </p:to>
                                    </p:set>
                                  </p:childTnLst>
                                </p:cTn>
                              </p:par>
                            </p:childTnLst>
                          </p:cTn>
                        </p:par>
                        <p:par>
                          <p:cTn id="17" fill="hold">
                            <p:stCondLst>
                              <p:cond delay="0"/>
                            </p:stCondLst>
                            <p:childTnLst>
                              <p:par>
                                <p:cTn id="18" presetID="0" presetClass="path" presetSubtype="0" repeatCount="indefinite" fill="hold" grpId="1" nodeType="afterEffect">
                                  <p:stCondLst>
                                    <p:cond delay="0"/>
                                  </p:stCondLst>
                                  <p:childTnLst>
                                    <p:animMotion origin="layout" path="M 6.93889E-18 0.00462 L 0.08333 -0.00093 L 0.08524 0.25711 L 0.21076 0.24948 L 0.21198 0.50821 L 0.34201 0.49341 L 0.71667 0.23699 L 0.86771 0.25017 L 0.86181 0.52115 L 0.86563 0.52901 " pathEditMode="relative" rAng="0" ptsTypes="AAAAAAAAAA">
                                      <p:cBhvr>
                                        <p:cTn id="19" dur="5000" fill="hold"/>
                                        <p:tgtEl>
                                          <p:spTgt spid="149550"/>
                                        </p:tgtEl>
                                        <p:attrNameLst>
                                          <p:attrName>ppt_x</p:attrName>
                                          <p:attrName>ppt_y</p:attrName>
                                        </p:attrNameLst>
                                      </p:cBhvr>
                                      <p:rCtr x="43400" y="25900"/>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9543"/>
                                        </p:tgtEl>
                                        <p:attrNameLst>
                                          <p:attrName>style.visibility</p:attrName>
                                        </p:attrNameLst>
                                      </p:cBhvr>
                                      <p:to>
                                        <p:strVal val="visible"/>
                                      </p:to>
                                    </p:set>
                                  </p:childTnLst>
                                </p:cTn>
                              </p:par>
                            </p:childTnLst>
                          </p:cTn>
                        </p:par>
                        <p:par>
                          <p:cTn id="24" fill="hold">
                            <p:stCondLst>
                              <p:cond delay="0"/>
                            </p:stCondLst>
                            <p:childTnLst>
                              <p:par>
                                <p:cTn id="25" presetID="0" presetClass="path" presetSubtype="0" repeatCount="indefinite" fill="hold" grpId="1" nodeType="afterEffect">
                                  <p:stCondLst>
                                    <p:cond delay="0"/>
                                  </p:stCondLst>
                                  <p:childTnLst>
                                    <p:animMotion origin="layout" path="M -3.33333E-6 -4.27746E-6 L 0.07309 -0.00809 L 0.07309 -0.28485 L 0.20226 -0.29017 L 0.19861 -0.03422 L 0.32986 -0.03422 L 0.69462 -0.29017 L 0.8599 -0.27907 L 0.85261 -0.00786 " pathEditMode="relative" rAng="0" ptsTypes="AAAAAAAAA">
                                      <p:cBhvr>
                                        <p:cTn id="26" dur="5000" fill="hold"/>
                                        <p:tgtEl>
                                          <p:spTgt spid="149543"/>
                                        </p:tgtEl>
                                        <p:attrNameLst>
                                          <p:attrName>ppt_x</p:attrName>
                                          <p:attrName>ppt_y</p:attrName>
                                        </p:attrNameLst>
                                      </p:cBhvr>
                                      <p:rCtr x="43000" y="-14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3" grpId="0" animBg="1"/>
      <p:bldP spid="149543" grpId="1" animBg="1"/>
      <p:bldP spid="149550" grpId="0" animBg="1"/>
      <p:bldP spid="149550" grpId="1" animBg="1"/>
      <p:bldP spid="149552" grpId="0" animBg="1"/>
      <p:bldP spid="149553" grpId="0" animBg="1"/>
      <p:bldP spid="1495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GLBP-Configurations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874185" y="1900239"/>
            <a:ext cx="10587567" cy="4000499"/>
          </a:xfrm>
        </p:spPr>
        <p:txBody>
          <a:bodyPr/>
          <a:lstStyle/>
          <a:p>
            <a:r>
              <a:rPr lang="en-US" dirty="0" smtClean="0"/>
              <a:t>High  Availability </a:t>
            </a:r>
          </a:p>
          <a:p>
            <a:r>
              <a:rPr lang="en-US" dirty="0" smtClean="0"/>
              <a:t>Layer 3 Redundancy Protocols</a:t>
            </a:r>
          </a:p>
          <a:p>
            <a:pPr lvl="1"/>
            <a:r>
              <a:rPr lang="en-US" b="1" dirty="0" smtClean="0"/>
              <a:t>HSRP (Hot Standby Router Protocol)</a:t>
            </a:r>
          </a:p>
          <a:p>
            <a:pPr lvl="1"/>
            <a:r>
              <a:rPr lang="en-US" dirty="0" smtClean="0">
                <a:solidFill>
                  <a:srgbClr val="FF0000"/>
                </a:solidFill>
              </a:rPr>
              <a:t>VRRP (Virtual Router Redundancy Protocol)</a:t>
            </a:r>
          </a:p>
          <a:p>
            <a:pPr lvl="1"/>
            <a:r>
              <a:rPr lang="en-US" dirty="0" smtClean="0">
                <a:solidFill>
                  <a:srgbClr val="FF0000"/>
                </a:solidFill>
              </a:rPr>
              <a:t>GLBP (Global Load Balancing Protocol)</a:t>
            </a:r>
          </a:p>
        </p:txBody>
      </p:sp>
    </p:spTree>
    <p:extLst>
      <p:ext uri="{BB962C8B-B14F-4D97-AF65-F5344CB8AC3E}">
        <p14:creationId xmlns:p14="http://schemas.microsoft.com/office/powerpoint/2010/main" val="1413091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t>VRRP</a:t>
            </a:r>
          </a:p>
        </p:txBody>
      </p:sp>
      <p:sp>
        <p:nvSpPr>
          <p:cNvPr id="514051" name="Rectangle 3"/>
          <p:cNvSpPr>
            <a:spLocks noGrp="1" noChangeArrowheads="1"/>
          </p:cNvSpPr>
          <p:nvPr>
            <p:ph type="body" idx="1"/>
          </p:nvPr>
        </p:nvSpPr>
        <p:spPr>
          <a:xfrm>
            <a:off x="508000" y="1838325"/>
            <a:ext cx="11176000" cy="4733163"/>
          </a:xfrm>
        </p:spPr>
        <p:txBody>
          <a:bodyPr/>
          <a:lstStyle/>
          <a:p>
            <a:pPr>
              <a:lnSpc>
                <a:spcPct val="85000"/>
              </a:lnSpc>
            </a:pPr>
            <a:r>
              <a:rPr lang="en-US" sz="2600" dirty="0"/>
              <a:t>Very similar to </a:t>
            </a:r>
            <a:r>
              <a:rPr lang="en-US" sz="2600" dirty="0" smtClean="0"/>
              <a:t>HSRP in terms of configurations and working. </a:t>
            </a:r>
          </a:p>
          <a:p>
            <a:pPr>
              <a:lnSpc>
                <a:spcPct val="85000"/>
              </a:lnSpc>
            </a:pPr>
            <a:r>
              <a:rPr lang="en-US" sz="2600" dirty="0" smtClean="0"/>
              <a:t>The main difference is that HSRP is Cisco Proprietary but VRRP is industry standard</a:t>
            </a:r>
            <a:endParaRPr lang="en-US" sz="2600" dirty="0"/>
          </a:p>
          <a:p>
            <a:pPr>
              <a:lnSpc>
                <a:spcPct val="85000"/>
              </a:lnSpc>
            </a:pPr>
            <a:r>
              <a:rPr lang="en-US" sz="2600" dirty="0" smtClean="0"/>
              <a:t>Timers have been decreased, fast convergence.</a:t>
            </a:r>
          </a:p>
          <a:p>
            <a:pPr>
              <a:lnSpc>
                <a:spcPct val="85000"/>
              </a:lnSpc>
            </a:pPr>
            <a:r>
              <a:rPr lang="en-US" sz="2600" dirty="0" smtClean="0"/>
              <a:t>A </a:t>
            </a:r>
            <a:r>
              <a:rPr lang="en-US" sz="2600" dirty="0"/>
              <a:t>group of routers function as one virtual router by sharing </a:t>
            </a:r>
            <a:r>
              <a:rPr lang="en-US" sz="2600" dirty="0">
                <a:solidFill>
                  <a:schemeClr val="accent2"/>
                </a:solidFill>
              </a:rPr>
              <a:t>ONE</a:t>
            </a:r>
            <a:r>
              <a:rPr lang="en-US" sz="2600" dirty="0"/>
              <a:t> virtual IP address and </a:t>
            </a:r>
            <a:r>
              <a:rPr lang="en-US" sz="2600" dirty="0">
                <a:solidFill>
                  <a:schemeClr val="accent2"/>
                </a:solidFill>
              </a:rPr>
              <a:t>ONE</a:t>
            </a:r>
            <a:r>
              <a:rPr lang="en-US" sz="2600" dirty="0"/>
              <a:t> virtual MAC address</a:t>
            </a:r>
          </a:p>
          <a:p>
            <a:pPr>
              <a:lnSpc>
                <a:spcPct val="85000"/>
              </a:lnSpc>
            </a:pPr>
            <a:r>
              <a:rPr lang="en-US" sz="2600" dirty="0"/>
              <a:t>One (master) router performs packet forwarding for local hosts</a:t>
            </a:r>
          </a:p>
          <a:p>
            <a:pPr>
              <a:lnSpc>
                <a:spcPct val="85000"/>
              </a:lnSpc>
            </a:pPr>
            <a:r>
              <a:rPr lang="en-US" sz="2600" dirty="0"/>
              <a:t>The rest of the routers act as “back up” in case the master router fails</a:t>
            </a:r>
          </a:p>
          <a:p>
            <a:pPr>
              <a:lnSpc>
                <a:spcPct val="85000"/>
              </a:lnSpc>
            </a:pPr>
            <a:r>
              <a:rPr lang="en-US" sz="2600" dirty="0"/>
              <a:t>Backup routers stay idle as far as packet forwarding from the client side is concerned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VRRP: Configuration</a:t>
            </a:r>
            <a:endParaRPr lang="en-US" dirty="0"/>
          </a:p>
        </p:txBody>
      </p:sp>
      <p:sp>
        <p:nvSpPr>
          <p:cNvPr id="3" name="Content Placeholder 2"/>
          <p:cNvSpPr>
            <a:spLocks noGrp="1"/>
          </p:cNvSpPr>
          <p:nvPr>
            <p:ph idx="1"/>
          </p:nvPr>
        </p:nvSpPr>
        <p:spPr>
          <a:xfrm>
            <a:off x="874185" y="1900239"/>
            <a:ext cx="5886379" cy="1787341"/>
          </a:xfrm>
        </p:spPr>
        <p:txBody>
          <a:bodyPr/>
          <a:lstStyle/>
          <a:p>
            <a:pPr>
              <a:buNone/>
            </a:pPr>
            <a:r>
              <a:rPr lang="en-US" sz="2000" b="1" u="sng" smtClean="0"/>
              <a:t>On Router-1(master</a:t>
            </a:r>
            <a:r>
              <a:rPr lang="en-US" sz="2000" b="1" u="sng" dirty="0" smtClean="0"/>
              <a:t>)</a:t>
            </a:r>
          </a:p>
          <a:p>
            <a:r>
              <a:rPr lang="en-US" sz="2000" dirty="0" smtClean="0"/>
              <a:t>R1(</a:t>
            </a:r>
            <a:r>
              <a:rPr lang="en-US" sz="2000" dirty="0" err="1" smtClean="0"/>
              <a:t>config</a:t>
            </a:r>
            <a:r>
              <a:rPr lang="en-US" sz="2000" dirty="0" smtClean="0"/>
              <a:t>)# </a:t>
            </a:r>
            <a:r>
              <a:rPr lang="en-US" sz="2000" dirty="0" err="1" smtClean="0"/>
              <a:t>int</a:t>
            </a:r>
            <a:r>
              <a:rPr lang="en-US" sz="2000" dirty="0" smtClean="0"/>
              <a:t> f0/0</a:t>
            </a:r>
          </a:p>
          <a:p>
            <a:r>
              <a:rPr lang="en-US" sz="2000" dirty="0" smtClean="0"/>
              <a:t>R1(</a:t>
            </a:r>
            <a:r>
              <a:rPr lang="en-US" sz="2000" dirty="0" err="1" smtClean="0"/>
              <a:t>config</a:t>
            </a:r>
            <a:r>
              <a:rPr lang="en-US" sz="2000" dirty="0" smtClean="0"/>
              <a:t>-if)# </a:t>
            </a:r>
            <a:r>
              <a:rPr lang="en-US" sz="2000" dirty="0" err="1" smtClean="0"/>
              <a:t>ip</a:t>
            </a:r>
            <a:r>
              <a:rPr lang="en-US" sz="2000" dirty="0" smtClean="0"/>
              <a:t> add 192.168.1.1 255.255.255.0</a:t>
            </a:r>
          </a:p>
          <a:p>
            <a:r>
              <a:rPr lang="en-US" sz="2000" dirty="0" smtClean="0"/>
              <a:t>R1(</a:t>
            </a:r>
            <a:r>
              <a:rPr lang="en-US" sz="2000" dirty="0" err="1" smtClean="0"/>
              <a:t>config</a:t>
            </a:r>
            <a:r>
              <a:rPr lang="en-US" sz="2000" dirty="0" smtClean="0"/>
              <a:t>-if)# </a:t>
            </a:r>
            <a:r>
              <a:rPr lang="en-US" sz="2000" dirty="0" err="1" smtClean="0"/>
              <a:t>vrrp</a:t>
            </a:r>
            <a:r>
              <a:rPr lang="en-US" sz="2000" dirty="0" smtClean="0"/>
              <a:t> 5 </a:t>
            </a:r>
            <a:r>
              <a:rPr lang="en-US" sz="2000" dirty="0" err="1" smtClean="0"/>
              <a:t>ip</a:t>
            </a:r>
            <a:r>
              <a:rPr lang="en-US" sz="2000" dirty="0" smtClean="0"/>
              <a:t> 192.168.1.1</a:t>
            </a:r>
          </a:p>
          <a:p>
            <a:endParaRPr lang="en-US" sz="2000" dirty="0" smtClean="0"/>
          </a:p>
          <a:p>
            <a:endParaRPr lang="en-US" sz="2000" dirty="0" smtClean="0"/>
          </a:p>
          <a:p>
            <a:endParaRPr lang="en-US" sz="2000" dirty="0"/>
          </a:p>
        </p:txBody>
      </p:sp>
      <p:sp>
        <p:nvSpPr>
          <p:cNvPr id="4" name="Content Placeholder 2"/>
          <p:cNvSpPr txBox="1">
            <a:spLocks/>
          </p:cNvSpPr>
          <p:nvPr/>
        </p:nvSpPr>
        <p:spPr bwMode="auto">
          <a:xfrm>
            <a:off x="981615" y="4436075"/>
            <a:ext cx="5886379" cy="1367617"/>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marL="236538" marR="0" lvl="0" indent="-236538" algn="l" defTabSz="814388" rtl="0" eaLnBrk="1" fontAlgn="base" latinLnBrk="0" hangingPunct="1">
              <a:lnSpc>
                <a:spcPct val="95000"/>
              </a:lnSpc>
              <a:spcBef>
                <a:spcPct val="50000"/>
              </a:spcBef>
              <a:spcAft>
                <a:spcPct val="0"/>
              </a:spcAft>
              <a:buClr>
                <a:srgbClr val="708CA1"/>
              </a:buClr>
              <a:buSzTx/>
              <a:tabLst/>
              <a:defRPr/>
            </a:pPr>
            <a:r>
              <a:rPr kumimoji="0" lang="en-US" sz="2000" b="1" i="0" u="sng" strike="noStrike" kern="0" cap="none" spc="0" normalizeH="0" baseline="0" noProof="0" dirty="0" smtClean="0">
                <a:ln>
                  <a:noFill/>
                </a:ln>
                <a:solidFill>
                  <a:schemeClr val="tx1"/>
                </a:solidFill>
                <a:effectLst/>
                <a:uLnTx/>
                <a:uFillTx/>
                <a:latin typeface="+mn-lt"/>
                <a:ea typeface="+mn-ea"/>
                <a:cs typeface="+mn-cs"/>
              </a:rPr>
              <a:t>On Router-2 (backup)</a:t>
            </a:r>
          </a:p>
          <a:p>
            <a:pPr marL="236538" marR="0" lvl="0" indent="-236538" algn="l" defTabSz="814388" rtl="0" eaLnBrk="1" fontAlgn="base" latinLnBrk="0" hangingPunct="1">
              <a:lnSpc>
                <a:spcPct val="95000"/>
              </a:lnSpc>
              <a:spcBef>
                <a:spcPct val="50000"/>
              </a:spcBef>
              <a:spcAft>
                <a:spcPct val="0"/>
              </a:spcAft>
              <a:buClr>
                <a:srgbClr val="708CA1"/>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R2(</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config</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int</a:t>
            </a:r>
            <a:r>
              <a:rPr kumimoji="0" lang="en-US" sz="2000" b="0" i="0" u="none" strike="noStrike" kern="0" cap="none" spc="0" normalizeH="0" baseline="0" noProof="0" dirty="0" smtClean="0">
                <a:ln>
                  <a:noFill/>
                </a:ln>
                <a:solidFill>
                  <a:schemeClr val="tx1"/>
                </a:solidFill>
                <a:effectLst/>
                <a:uLnTx/>
                <a:uFillTx/>
                <a:latin typeface="+mn-lt"/>
                <a:ea typeface="+mn-ea"/>
                <a:cs typeface="+mn-cs"/>
              </a:rPr>
              <a:t> f0/0</a:t>
            </a:r>
          </a:p>
          <a:p>
            <a:pPr marL="236538" marR="0" lvl="0" indent="-236538" algn="l" defTabSz="814388" rtl="0" eaLnBrk="1" fontAlgn="base" latinLnBrk="0" hangingPunct="1">
              <a:lnSpc>
                <a:spcPct val="95000"/>
              </a:lnSpc>
              <a:spcBef>
                <a:spcPct val="50000"/>
              </a:spcBef>
              <a:spcAft>
                <a:spcPct val="0"/>
              </a:spcAft>
              <a:buClr>
                <a:srgbClr val="708CA1"/>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R2(</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config</a:t>
            </a:r>
            <a:r>
              <a:rPr kumimoji="0" lang="en-US" sz="2000" b="0" i="0" u="none" strike="noStrike" kern="0" cap="none" spc="0" normalizeH="0" baseline="0" noProof="0" dirty="0" smtClean="0">
                <a:ln>
                  <a:noFill/>
                </a:ln>
                <a:solidFill>
                  <a:schemeClr val="tx1"/>
                </a:solidFill>
                <a:effectLst/>
                <a:uLnTx/>
                <a:uFillTx/>
                <a:latin typeface="+mn-lt"/>
                <a:ea typeface="+mn-ea"/>
                <a:cs typeface="+mn-cs"/>
              </a:rPr>
              <a:t>-if)#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ip</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add 192.168.1.2 255.255.255.0</a:t>
            </a:r>
          </a:p>
          <a:p>
            <a:pPr marL="236538" marR="0" lvl="0" indent="-236538" algn="l" defTabSz="814388" rtl="0" eaLnBrk="1" fontAlgn="base" latinLnBrk="0" hangingPunct="1">
              <a:lnSpc>
                <a:spcPct val="95000"/>
              </a:lnSpc>
              <a:spcBef>
                <a:spcPct val="50000"/>
              </a:spcBef>
              <a:spcAft>
                <a:spcPct val="0"/>
              </a:spcAft>
              <a:buClr>
                <a:srgbClr val="708CA1"/>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R2(</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config</a:t>
            </a:r>
            <a:r>
              <a:rPr kumimoji="0" lang="en-US" sz="2000" b="0" i="0" u="none" strike="noStrike" kern="0" cap="none" spc="0" normalizeH="0" baseline="0" noProof="0" dirty="0" smtClean="0">
                <a:ln>
                  <a:noFill/>
                </a:ln>
                <a:solidFill>
                  <a:schemeClr val="tx1"/>
                </a:solidFill>
                <a:effectLst/>
                <a:uLnTx/>
                <a:uFillTx/>
                <a:latin typeface="+mn-lt"/>
                <a:ea typeface="+mn-ea"/>
                <a:cs typeface="+mn-cs"/>
              </a:rPr>
              <a:t>-if)#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vrrp</a:t>
            </a:r>
            <a:r>
              <a:rPr kumimoji="0" lang="en-US" sz="2000" b="0" i="0" u="none" strike="noStrike" kern="0" cap="none" spc="0" normalizeH="0" baseline="0" noProof="0" dirty="0" smtClean="0">
                <a:ln>
                  <a:noFill/>
                </a:ln>
                <a:solidFill>
                  <a:schemeClr val="tx1"/>
                </a:solidFill>
                <a:effectLst/>
                <a:uLnTx/>
                <a:uFillTx/>
                <a:latin typeface="+mn-lt"/>
                <a:ea typeface="+mn-ea"/>
                <a:cs typeface="+mn-cs"/>
              </a:rPr>
              <a:t> 5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ip</a:t>
            </a:r>
            <a:r>
              <a:rPr kumimoji="0" lang="en-US" sz="2000" b="0" i="0" u="none" strike="noStrike" kern="0" cap="none" spc="0" normalizeH="0" baseline="0" noProof="0" dirty="0" smtClean="0">
                <a:ln>
                  <a:noFill/>
                </a:ln>
                <a:solidFill>
                  <a:schemeClr val="tx1"/>
                </a:solidFill>
                <a:effectLst/>
                <a:uLnTx/>
                <a:uFillTx/>
                <a:latin typeface="+mn-lt"/>
                <a:ea typeface="+mn-ea"/>
                <a:cs typeface="+mn-cs"/>
              </a:rPr>
              <a:t> 192.168.1.1</a:t>
            </a:r>
          </a:p>
          <a:p>
            <a:pPr marL="236538" marR="0" lvl="0" indent="-236538" algn="l" defTabSz="814388" rtl="0" eaLnBrk="1" fontAlgn="base" latinLnBrk="0" hangingPunct="1">
              <a:lnSpc>
                <a:spcPct val="95000"/>
              </a:lnSpc>
              <a:spcBef>
                <a:spcPct val="50000"/>
              </a:spcBef>
              <a:spcAft>
                <a:spcPct val="0"/>
              </a:spcAft>
              <a:buClr>
                <a:srgbClr val="708CA1"/>
              </a:buClr>
              <a:buSzTx/>
              <a:buFont typeface="Wingdings" pitchFamily="2" charset="2"/>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236538" marR="0" lvl="0" indent="-236538" algn="l" defTabSz="814388" rtl="0" eaLnBrk="1" fontAlgn="base" latinLnBrk="0" hangingPunct="1">
              <a:lnSpc>
                <a:spcPct val="95000"/>
              </a:lnSpc>
              <a:spcBef>
                <a:spcPct val="50000"/>
              </a:spcBef>
              <a:spcAft>
                <a:spcPct val="0"/>
              </a:spcAft>
              <a:buClr>
                <a:srgbClr val="708CA1"/>
              </a:buClr>
              <a:buSzTx/>
              <a:buFont typeface="Wingdings" pitchFamily="2" charset="2"/>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236538" marR="0" lvl="0" indent="-236538" algn="l" defTabSz="814388" rtl="0" eaLnBrk="1" fontAlgn="base" latinLnBrk="0" hangingPunct="1">
              <a:lnSpc>
                <a:spcPct val="95000"/>
              </a:lnSpc>
              <a:spcBef>
                <a:spcPct val="50000"/>
              </a:spcBef>
              <a:spcAft>
                <a:spcPct val="0"/>
              </a:spcAft>
              <a:buClr>
                <a:srgbClr val="708CA1"/>
              </a:buClr>
              <a:buSzTx/>
              <a:buFont typeface="Wingdings" pitchFamily="2" charset="2"/>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t>First Hop Redundancy with VRRP</a:t>
            </a:r>
          </a:p>
        </p:txBody>
      </p:sp>
      <p:sp>
        <p:nvSpPr>
          <p:cNvPr id="516099" name="Rectangle 3"/>
          <p:cNvSpPr>
            <a:spLocks noChangeArrowheads="1"/>
          </p:cNvSpPr>
          <p:nvPr/>
        </p:nvSpPr>
        <p:spPr bwMode="auto">
          <a:xfrm>
            <a:off x="2980268" y="3341688"/>
            <a:ext cx="33867" cy="1041400"/>
          </a:xfrm>
          <a:prstGeom prst="rect">
            <a:avLst/>
          </a:prstGeom>
          <a:solidFill>
            <a:srgbClr val="000000"/>
          </a:solidFill>
          <a:ln w="9525">
            <a:noFill/>
            <a:miter lim="800000"/>
            <a:headEnd/>
            <a:tailEnd/>
          </a:ln>
        </p:spPr>
        <p:txBody>
          <a:bodyPr/>
          <a:lstStyle/>
          <a:p>
            <a:endParaRPr lang="en-US"/>
          </a:p>
        </p:txBody>
      </p:sp>
      <p:sp>
        <p:nvSpPr>
          <p:cNvPr id="516100" name="Rectangle 4"/>
          <p:cNvSpPr>
            <a:spLocks noChangeArrowheads="1"/>
          </p:cNvSpPr>
          <p:nvPr/>
        </p:nvSpPr>
        <p:spPr bwMode="auto">
          <a:xfrm>
            <a:off x="2065867" y="4179891"/>
            <a:ext cx="35984" cy="307975"/>
          </a:xfrm>
          <a:prstGeom prst="rect">
            <a:avLst/>
          </a:prstGeom>
          <a:solidFill>
            <a:srgbClr val="000000"/>
          </a:solidFill>
          <a:ln w="9525">
            <a:noFill/>
            <a:miter lim="800000"/>
            <a:headEnd/>
            <a:tailEnd/>
          </a:ln>
        </p:spPr>
        <p:txBody>
          <a:bodyPr/>
          <a:lstStyle/>
          <a:p>
            <a:endParaRPr lang="en-US"/>
          </a:p>
        </p:txBody>
      </p:sp>
      <p:sp>
        <p:nvSpPr>
          <p:cNvPr id="516101" name="Rectangle 5"/>
          <p:cNvSpPr>
            <a:spLocks noChangeArrowheads="1"/>
          </p:cNvSpPr>
          <p:nvPr/>
        </p:nvSpPr>
        <p:spPr bwMode="auto">
          <a:xfrm>
            <a:off x="2065867" y="4332291"/>
            <a:ext cx="7236884" cy="33337"/>
          </a:xfrm>
          <a:prstGeom prst="rect">
            <a:avLst/>
          </a:prstGeom>
          <a:solidFill>
            <a:srgbClr val="000000"/>
          </a:solidFill>
          <a:ln w="9525">
            <a:noFill/>
            <a:miter lim="800000"/>
            <a:headEnd/>
            <a:tailEnd/>
          </a:ln>
        </p:spPr>
        <p:txBody>
          <a:bodyPr/>
          <a:lstStyle/>
          <a:p>
            <a:endParaRPr lang="en-US"/>
          </a:p>
        </p:txBody>
      </p:sp>
      <p:sp>
        <p:nvSpPr>
          <p:cNvPr id="516102" name="Rectangle 6"/>
          <p:cNvSpPr>
            <a:spLocks noChangeArrowheads="1"/>
          </p:cNvSpPr>
          <p:nvPr/>
        </p:nvSpPr>
        <p:spPr bwMode="auto">
          <a:xfrm>
            <a:off x="8784169" y="2481266"/>
            <a:ext cx="1468967" cy="388937"/>
          </a:xfrm>
          <a:prstGeom prst="rect">
            <a:avLst/>
          </a:prstGeom>
          <a:noFill/>
          <a:ln w="9525">
            <a:noFill/>
            <a:miter lim="800000"/>
            <a:headEnd/>
            <a:tailEnd/>
          </a:ln>
        </p:spPr>
        <p:txBody>
          <a:bodyPr/>
          <a:lstStyle/>
          <a:p>
            <a:endParaRPr lang="en-US"/>
          </a:p>
        </p:txBody>
      </p:sp>
      <p:sp>
        <p:nvSpPr>
          <p:cNvPr id="516103" name="Rectangle 7"/>
          <p:cNvSpPr>
            <a:spLocks noChangeArrowheads="1"/>
          </p:cNvSpPr>
          <p:nvPr/>
        </p:nvSpPr>
        <p:spPr bwMode="auto">
          <a:xfrm>
            <a:off x="8915402" y="3200401"/>
            <a:ext cx="1712007" cy="261610"/>
          </a:xfrm>
          <a:prstGeom prst="rect">
            <a:avLst/>
          </a:prstGeom>
          <a:noFill/>
          <a:ln w="9525">
            <a:noFill/>
            <a:miter lim="800000"/>
            <a:headEnd/>
            <a:tailEnd/>
          </a:ln>
        </p:spPr>
        <p:txBody>
          <a:bodyPr wrap="none" lIns="0" tIns="0" rIns="0" bIns="0">
            <a:spAutoFit/>
          </a:bodyPr>
          <a:lstStyle/>
          <a:p>
            <a:pPr algn="ctr" eaLnBrk="0" hangingPunct="0"/>
            <a:r>
              <a:rPr lang="en-US" sz="1700" b="1">
                <a:solidFill>
                  <a:srgbClr val="000000"/>
                </a:solidFill>
                <a:latin typeface="Arial" charset="0"/>
              </a:rPr>
              <a:t>Gateway routers</a:t>
            </a:r>
            <a:endParaRPr lang="en-US" sz="1800" b="1"/>
          </a:p>
        </p:txBody>
      </p:sp>
      <p:sp>
        <p:nvSpPr>
          <p:cNvPr id="516104" name="Rectangle 8"/>
          <p:cNvSpPr>
            <a:spLocks noChangeArrowheads="1"/>
          </p:cNvSpPr>
          <p:nvPr/>
        </p:nvSpPr>
        <p:spPr bwMode="auto">
          <a:xfrm>
            <a:off x="8030633" y="3297238"/>
            <a:ext cx="33867" cy="1041400"/>
          </a:xfrm>
          <a:prstGeom prst="rect">
            <a:avLst/>
          </a:prstGeom>
          <a:solidFill>
            <a:srgbClr val="000000"/>
          </a:solidFill>
          <a:ln w="9525">
            <a:noFill/>
            <a:miter lim="800000"/>
            <a:headEnd/>
            <a:tailEnd/>
          </a:ln>
        </p:spPr>
        <p:txBody>
          <a:bodyPr/>
          <a:lstStyle/>
          <a:p>
            <a:endParaRPr lang="en-US"/>
          </a:p>
        </p:txBody>
      </p:sp>
      <p:sp>
        <p:nvSpPr>
          <p:cNvPr id="516105" name="Rectangle 9"/>
          <p:cNvSpPr>
            <a:spLocks noChangeArrowheads="1"/>
          </p:cNvSpPr>
          <p:nvPr/>
        </p:nvSpPr>
        <p:spPr bwMode="auto">
          <a:xfrm>
            <a:off x="5530852" y="3297238"/>
            <a:ext cx="33867" cy="1041400"/>
          </a:xfrm>
          <a:prstGeom prst="rect">
            <a:avLst/>
          </a:prstGeom>
          <a:solidFill>
            <a:srgbClr val="000000"/>
          </a:solidFill>
          <a:ln w="9525">
            <a:noFill/>
            <a:miter lim="800000"/>
            <a:headEnd/>
            <a:tailEnd/>
          </a:ln>
        </p:spPr>
        <p:txBody>
          <a:bodyPr/>
          <a:lstStyle/>
          <a:p>
            <a:endParaRPr lang="en-US"/>
          </a:p>
        </p:txBody>
      </p:sp>
      <p:sp>
        <p:nvSpPr>
          <p:cNvPr id="516106" name="Rectangle 10"/>
          <p:cNvSpPr>
            <a:spLocks noChangeArrowheads="1"/>
          </p:cNvSpPr>
          <p:nvPr/>
        </p:nvSpPr>
        <p:spPr bwMode="auto">
          <a:xfrm>
            <a:off x="6195486" y="4324353"/>
            <a:ext cx="35983" cy="879475"/>
          </a:xfrm>
          <a:prstGeom prst="rect">
            <a:avLst/>
          </a:prstGeom>
          <a:solidFill>
            <a:srgbClr val="000000"/>
          </a:solidFill>
          <a:ln w="9525">
            <a:noFill/>
            <a:miter lim="800000"/>
            <a:headEnd/>
            <a:tailEnd/>
          </a:ln>
        </p:spPr>
        <p:txBody>
          <a:bodyPr/>
          <a:lstStyle/>
          <a:p>
            <a:endParaRPr lang="en-US"/>
          </a:p>
        </p:txBody>
      </p:sp>
      <p:sp>
        <p:nvSpPr>
          <p:cNvPr id="516107" name="Rectangle 11"/>
          <p:cNvSpPr>
            <a:spLocks noChangeArrowheads="1"/>
          </p:cNvSpPr>
          <p:nvPr/>
        </p:nvSpPr>
        <p:spPr bwMode="auto">
          <a:xfrm>
            <a:off x="3515786" y="4324353"/>
            <a:ext cx="35983" cy="879475"/>
          </a:xfrm>
          <a:prstGeom prst="rect">
            <a:avLst/>
          </a:prstGeom>
          <a:solidFill>
            <a:srgbClr val="000000"/>
          </a:solidFill>
          <a:ln w="9525">
            <a:noFill/>
            <a:miter lim="800000"/>
            <a:headEnd/>
            <a:tailEnd/>
          </a:ln>
        </p:spPr>
        <p:txBody>
          <a:bodyPr/>
          <a:lstStyle/>
          <a:p>
            <a:endParaRPr lang="en-US"/>
          </a:p>
        </p:txBody>
      </p:sp>
      <p:sp>
        <p:nvSpPr>
          <p:cNvPr id="516108" name="Rectangle 12"/>
          <p:cNvSpPr>
            <a:spLocks noChangeArrowheads="1"/>
          </p:cNvSpPr>
          <p:nvPr/>
        </p:nvSpPr>
        <p:spPr bwMode="auto">
          <a:xfrm>
            <a:off x="8921752" y="4324353"/>
            <a:ext cx="33867" cy="879475"/>
          </a:xfrm>
          <a:prstGeom prst="rect">
            <a:avLst/>
          </a:prstGeom>
          <a:solidFill>
            <a:srgbClr val="000000"/>
          </a:solidFill>
          <a:ln w="9525">
            <a:noFill/>
            <a:miter lim="800000"/>
            <a:headEnd/>
            <a:tailEnd/>
          </a:ln>
        </p:spPr>
        <p:txBody>
          <a:bodyPr/>
          <a:lstStyle/>
          <a:p>
            <a:endParaRPr lang="en-US"/>
          </a:p>
        </p:txBody>
      </p:sp>
      <p:sp>
        <p:nvSpPr>
          <p:cNvPr id="516109" name="Rectangle 13"/>
          <p:cNvSpPr>
            <a:spLocks noChangeArrowheads="1"/>
          </p:cNvSpPr>
          <p:nvPr/>
        </p:nvSpPr>
        <p:spPr bwMode="auto">
          <a:xfrm>
            <a:off x="4768851" y="3200403"/>
            <a:ext cx="736600" cy="320675"/>
          </a:xfrm>
          <a:prstGeom prst="rect">
            <a:avLst/>
          </a:prstGeom>
          <a:noFill/>
          <a:ln w="9525">
            <a:noFill/>
            <a:miter lim="800000"/>
            <a:headEnd/>
            <a:tailEnd/>
          </a:ln>
        </p:spPr>
        <p:txBody>
          <a:bodyPr/>
          <a:lstStyle/>
          <a:p>
            <a:endParaRPr lang="en-US"/>
          </a:p>
        </p:txBody>
      </p:sp>
      <p:sp>
        <p:nvSpPr>
          <p:cNvPr id="516110" name="Rectangle 14"/>
          <p:cNvSpPr>
            <a:spLocks noChangeArrowheads="1"/>
          </p:cNvSpPr>
          <p:nvPr/>
        </p:nvSpPr>
        <p:spPr bwMode="auto">
          <a:xfrm>
            <a:off x="9154584" y="3200403"/>
            <a:ext cx="736600" cy="320675"/>
          </a:xfrm>
          <a:prstGeom prst="rect">
            <a:avLst/>
          </a:prstGeom>
          <a:noFill/>
          <a:ln w="9525">
            <a:noFill/>
            <a:miter lim="800000"/>
            <a:headEnd/>
            <a:tailEnd/>
          </a:ln>
        </p:spPr>
        <p:txBody>
          <a:bodyPr/>
          <a:lstStyle/>
          <a:p>
            <a:endParaRPr lang="en-US"/>
          </a:p>
        </p:txBody>
      </p:sp>
      <p:grpSp>
        <p:nvGrpSpPr>
          <p:cNvPr id="2" name="Group 15"/>
          <p:cNvGrpSpPr>
            <a:grpSpLocks/>
          </p:cNvGrpSpPr>
          <p:nvPr/>
        </p:nvGrpSpPr>
        <p:grpSpPr bwMode="auto">
          <a:xfrm>
            <a:off x="3153833" y="4940303"/>
            <a:ext cx="736600" cy="612775"/>
            <a:chOff x="1490" y="3112"/>
            <a:chExt cx="348" cy="386"/>
          </a:xfrm>
        </p:grpSpPr>
        <p:grpSp>
          <p:nvGrpSpPr>
            <p:cNvPr id="3" name="Group 16"/>
            <p:cNvGrpSpPr>
              <a:grpSpLocks/>
            </p:cNvGrpSpPr>
            <p:nvPr/>
          </p:nvGrpSpPr>
          <p:grpSpPr bwMode="auto">
            <a:xfrm>
              <a:off x="1495" y="3112"/>
              <a:ext cx="303" cy="386"/>
              <a:chOff x="903" y="2783"/>
              <a:chExt cx="303" cy="386"/>
            </a:xfrm>
          </p:grpSpPr>
          <p:sp>
            <p:nvSpPr>
              <p:cNvPr id="516113" name="Freeform 17"/>
              <p:cNvSpPr>
                <a:spLocks/>
              </p:cNvSpPr>
              <p:nvPr/>
            </p:nvSpPr>
            <p:spPr bwMode="auto">
              <a:xfrm>
                <a:off x="948" y="3021"/>
                <a:ext cx="258" cy="35"/>
              </a:xfrm>
              <a:custGeom>
                <a:avLst/>
                <a:gdLst/>
                <a:ahLst/>
                <a:cxnLst>
                  <a:cxn ang="0">
                    <a:pos x="0" y="35"/>
                  </a:cxn>
                  <a:cxn ang="0">
                    <a:pos x="31" y="0"/>
                  </a:cxn>
                  <a:cxn ang="0">
                    <a:pos x="258" y="0"/>
                  </a:cxn>
                  <a:cxn ang="0">
                    <a:pos x="228" y="35"/>
                  </a:cxn>
                  <a:cxn ang="0">
                    <a:pos x="0" y="35"/>
                  </a:cxn>
                </a:cxnLst>
                <a:rect l="0" t="0" r="r" b="b"/>
                <a:pathLst>
                  <a:path w="258" h="35">
                    <a:moveTo>
                      <a:pt x="0" y="35"/>
                    </a:moveTo>
                    <a:lnTo>
                      <a:pt x="31" y="0"/>
                    </a:lnTo>
                    <a:lnTo>
                      <a:pt x="258" y="0"/>
                    </a:lnTo>
                    <a:lnTo>
                      <a:pt x="228" y="35"/>
                    </a:lnTo>
                    <a:lnTo>
                      <a:pt x="0" y="35"/>
                    </a:lnTo>
                    <a:close/>
                  </a:path>
                </a:pathLst>
              </a:custGeom>
              <a:solidFill>
                <a:srgbClr val="C9C9B6"/>
              </a:solidFill>
              <a:ln w="9525">
                <a:noFill/>
                <a:round/>
                <a:headEnd/>
                <a:tailEnd/>
              </a:ln>
            </p:spPr>
            <p:txBody>
              <a:bodyPr/>
              <a:lstStyle/>
              <a:p>
                <a:endParaRPr lang="en-US"/>
              </a:p>
            </p:txBody>
          </p:sp>
          <p:sp>
            <p:nvSpPr>
              <p:cNvPr id="516114" name="Freeform 18"/>
              <p:cNvSpPr>
                <a:spLocks/>
              </p:cNvSpPr>
              <p:nvPr/>
            </p:nvSpPr>
            <p:spPr bwMode="auto">
              <a:xfrm>
                <a:off x="948" y="3021"/>
                <a:ext cx="258" cy="35"/>
              </a:xfrm>
              <a:custGeom>
                <a:avLst/>
                <a:gdLst/>
                <a:ahLst/>
                <a:cxnLst>
                  <a:cxn ang="0">
                    <a:pos x="0" y="35"/>
                  </a:cxn>
                  <a:cxn ang="0">
                    <a:pos x="31" y="0"/>
                  </a:cxn>
                  <a:cxn ang="0">
                    <a:pos x="258" y="0"/>
                  </a:cxn>
                  <a:cxn ang="0">
                    <a:pos x="228" y="35"/>
                  </a:cxn>
                  <a:cxn ang="0">
                    <a:pos x="0" y="35"/>
                  </a:cxn>
                </a:cxnLst>
                <a:rect l="0" t="0" r="r" b="b"/>
                <a:pathLst>
                  <a:path w="258" h="35">
                    <a:moveTo>
                      <a:pt x="0" y="35"/>
                    </a:moveTo>
                    <a:lnTo>
                      <a:pt x="31" y="0"/>
                    </a:lnTo>
                    <a:lnTo>
                      <a:pt x="258" y="0"/>
                    </a:lnTo>
                    <a:lnTo>
                      <a:pt x="228" y="35"/>
                    </a:lnTo>
                    <a:lnTo>
                      <a:pt x="0" y="35"/>
                    </a:lnTo>
                    <a:close/>
                  </a:path>
                </a:pathLst>
              </a:custGeom>
              <a:solidFill>
                <a:srgbClr val="808080"/>
              </a:solidFill>
              <a:ln w="6350">
                <a:solidFill>
                  <a:srgbClr val="494936"/>
                </a:solidFill>
                <a:prstDash val="solid"/>
                <a:round/>
                <a:headEnd/>
                <a:tailEnd/>
              </a:ln>
            </p:spPr>
            <p:txBody>
              <a:bodyPr/>
              <a:lstStyle/>
              <a:p>
                <a:endParaRPr lang="en-US"/>
              </a:p>
            </p:txBody>
          </p:sp>
          <p:sp>
            <p:nvSpPr>
              <p:cNvPr id="516115" name="Rectangle 19"/>
              <p:cNvSpPr>
                <a:spLocks noChangeArrowheads="1"/>
              </p:cNvSpPr>
              <p:nvPr/>
            </p:nvSpPr>
            <p:spPr bwMode="auto">
              <a:xfrm>
                <a:off x="948" y="3058"/>
                <a:ext cx="228" cy="53"/>
              </a:xfrm>
              <a:prstGeom prst="rect">
                <a:avLst/>
              </a:prstGeom>
              <a:solidFill>
                <a:srgbClr val="B7B79D"/>
              </a:solidFill>
              <a:ln w="9525">
                <a:noFill/>
                <a:miter lim="800000"/>
                <a:headEnd/>
                <a:tailEnd/>
              </a:ln>
            </p:spPr>
            <p:txBody>
              <a:bodyPr/>
              <a:lstStyle/>
              <a:p>
                <a:endParaRPr lang="en-US"/>
              </a:p>
            </p:txBody>
          </p:sp>
          <p:sp>
            <p:nvSpPr>
              <p:cNvPr id="516116" name="Rectangle 20"/>
              <p:cNvSpPr>
                <a:spLocks noChangeArrowheads="1"/>
              </p:cNvSpPr>
              <p:nvPr/>
            </p:nvSpPr>
            <p:spPr bwMode="auto">
              <a:xfrm>
                <a:off x="950" y="3060"/>
                <a:ext cx="226" cy="51"/>
              </a:xfrm>
              <a:prstGeom prst="rect">
                <a:avLst/>
              </a:prstGeom>
              <a:solidFill>
                <a:srgbClr val="B2B2B2"/>
              </a:solidFill>
              <a:ln w="6350">
                <a:solidFill>
                  <a:srgbClr val="494936"/>
                </a:solidFill>
                <a:miter lim="800000"/>
                <a:headEnd/>
                <a:tailEnd/>
              </a:ln>
            </p:spPr>
            <p:txBody>
              <a:bodyPr/>
              <a:lstStyle/>
              <a:p>
                <a:endParaRPr lang="en-US"/>
              </a:p>
            </p:txBody>
          </p:sp>
          <p:sp>
            <p:nvSpPr>
              <p:cNvPr id="516117" name="Freeform 21"/>
              <p:cNvSpPr>
                <a:spLocks/>
              </p:cNvSpPr>
              <p:nvPr/>
            </p:nvSpPr>
            <p:spPr bwMode="auto">
              <a:xfrm>
                <a:off x="1176" y="3021"/>
                <a:ext cx="30" cy="90"/>
              </a:xfrm>
              <a:custGeom>
                <a:avLst/>
                <a:gdLst/>
                <a:ahLst/>
                <a:cxnLst>
                  <a:cxn ang="0">
                    <a:pos x="0" y="90"/>
                  </a:cxn>
                  <a:cxn ang="0">
                    <a:pos x="30" y="51"/>
                  </a:cxn>
                  <a:cxn ang="0">
                    <a:pos x="30" y="0"/>
                  </a:cxn>
                  <a:cxn ang="0">
                    <a:pos x="0" y="37"/>
                  </a:cxn>
                  <a:cxn ang="0">
                    <a:pos x="0" y="90"/>
                  </a:cxn>
                </a:cxnLst>
                <a:rect l="0" t="0" r="r" b="b"/>
                <a:pathLst>
                  <a:path w="30" h="90">
                    <a:moveTo>
                      <a:pt x="0" y="90"/>
                    </a:moveTo>
                    <a:lnTo>
                      <a:pt x="30" y="51"/>
                    </a:lnTo>
                    <a:lnTo>
                      <a:pt x="30" y="0"/>
                    </a:lnTo>
                    <a:lnTo>
                      <a:pt x="0" y="37"/>
                    </a:lnTo>
                    <a:lnTo>
                      <a:pt x="0" y="90"/>
                    </a:lnTo>
                    <a:close/>
                  </a:path>
                </a:pathLst>
              </a:custGeom>
              <a:solidFill>
                <a:srgbClr val="7A7A5A"/>
              </a:solidFill>
              <a:ln w="9525">
                <a:noFill/>
                <a:round/>
                <a:headEnd/>
                <a:tailEnd/>
              </a:ln>
            </p:spPr>
            <p:txBody>
              <a:bodyPr/>
              <a:lstStyle/>
              <a:p>
                <a:endParaRPr lang="en-US"/>
              </a:p>
            </p:txBody>
          </p:sp>
          <p:sp>
            <p:nvSpPr>
              <p:cNvPr id="516118" name="Freeform 22"/>
              <p:cNvSpPr>
                <a:spLocks/>
              </p:cNvSpPr>
              <p:nvPr/>
            </p:nvSpPr>
            <p:spPr bwMode="auto">
              <a:xfrm>
                <a:off x="1176" y="3021"/>
                <a:ext cx="30" cy="90"/>
              </a:xfrm>
              <a:custGeom>
                <a:avLst/>
                <a:gdLst/>
                <a:ahLst/>
                <a:cxnLst>
                  <a:cxn ang="0">
                    <a:pos x="0" y="90"/>
                  </a:cxn>
                  <a:cxn ang="0">
                    <a:pos x="30" y="51"/>
                  </a:cxn>
                  <a:cxn ang="0">
                    <a:pos x="30" y="0"/>
                  </a:cxn>
                  <a:cxn ang="0">
                    <a:pos x="0" y="37"/>
                  </a:cxn>
                  <a:cxn ang="0">
                    <a:pos x="0" y="90"/>
                  </a:cxn>
                </a:cxnLst>
                <a:rect l="0" t="0" r="r" b="b"/>
                <a:pathLst>
                  <a:path w="30" h="90">
                    <a:moveTo>
                      <a:pt x="0" y="90"/>
                    </a:moveTo>
                    <a:lnTo>
                      <a:pt x="30" y="51"/>
                    </a:lnTo>
                    <a:lnTo>
                      <a:pt x="30" y="0"/>
                    </a:lnTo>
                    <a:lnTo>
                      <a:pt x="0" y="37"/>
                    </a:lnTo>
                    <a:lnTo>
                      <a:pt x="0" y="90"/>
                    </a:lnTo>
                    <a:close/>
                  </a:path>
                </a:pathLst>
              </a:custGeom>
              <a:solidFill>
                <a:srgbClr val="808080"/>
              </a:solidFill>
              <a:ln w="6350">
                <a:solidFill>
                  <a:srgbClr val="494936"/>
                </a:solidFill>
                <a:prstDash val="solid"/>
                <a:round/>
                <a:headEnd/>
                <a:tailEnd/>
              </a:ln>
            </p:spPr>
            <p:txBody>
              <a:bodyPr/>
              <a:lstStyle/>
              <a:p>
                <a:endParaRPr lang="en-US"/>
              </a:p>
            </p:txBody>
          </p:sp>
          <p:sp>
            <p:nvSpPr>
              <p:cNvPr id="516119" name="Freeform 23"/>
              <p:cNvSpPr>
                <a:spLocks/>
              </p:cNvSpPr>
              <p:nvPr/>
            </p:nvSpPr>
            <p:spPr bwMode="auto">
              <a:xfrm>
                <a:off x="956" y="3021"/>
                <a:ext cx="245" cy="28"/>
              </a:xfrm>
              <a:custGeom>
                <a:avLst/>
                <a:gdLst/>
                <a:ahLst/>
                <a:cxnLst>
                  <a:cxn ang="0">
                    <a:pos x="0" y="28"/>
                  </a:cxn>
                  <a:cxn ang="0">
                    <a:pos x="23" y="0"/>
                  </a:cxn>
                  <a:cxn ang="0">
                    <a:pos x="245" y="0"/>
                  </a:cxn>
                  <a:cxn ang="0">
                    <a:pos x="222" y="28"/>
                  </a:cxn>
                  <a:cxn ang="0">
                    <a:pos x="0" y="28"/>
                  </a:cxn>
                </a:cxnLst>
                <a:rect l="0" t="0" r="r" b="b"/>
                <a:pathLst>
                  <a:path w="245" h="28">
                    <a:moveTo>
                      <a:pt x="0" y="28"/>
                    </a:moveTo>
                    <a:lnTo>
                      <a:pt x="23" y="0"/>
                    </a:lnTo>
                    <a:lnTo>
                      <a:pt x="245" y="0"/>
                    </a:lnTo>
                    <a:lnTo>
                      <a:pt x="222" y="28"/>
                    </a:lnTo>
                    <a:lnTo>
                      <a:pt x="0" y="28"/>
                    </a:lnTo>
                    <a:close/>
                  </a:path>
                </a:pathLst>
              </a:custGeom>
              <a:solidFill>
                <a:srgbClr val="000000"/>
              </a:solidFill>
              <a:ln w="9525">
                <a:noFill/>
                <a:round/>
                <a:headEnd/>
                <a:tailEnd/>
              </a:ln>
            </p:spPr>
            <p:txBody>
              <a:bodyPr/>
              <a:lstStyle/>
              <a:p>
                <a:endParaRPr lang="en-US"/>
              </a:p>
            </p:txBody>
          </p:sp>
          <p:sp>
            <p:nvSpPr>
              <p:cNvPr id="516120" name="Freeform 24"/>
              <p:cNvSpPr>
                <a:spLocks/>
              </p:cNvSpPr>
              <p:nvPr/>
            </p:nvSpPr>
            <p:spPr bwMode="auto">
              <a:xfrm>
                <a:off x="956" y="3021"/>
                <a:ext cx="245" cy="28"/>
              </a:xfrm>
              <a:custGeom>
                <a:avLst/>
                <a:gdLst/>
                <a:ahLst/>
                <a:cxnLst>
                  <a:cxn ang="0">
                    <a:pos x="0" y="28"/>
                  </a:cxn>
                  <a:cxn ang="0">
                    <a:pos x="23" y="0"/>
                  </a:cxn>
                  <a:cxn ang="0">
                    <a:pos x="245" y="0"/>
                  </a:cxn>
                  <a:cxn ang="0">
                    <a:pos x="222" y="28"/>
                  </a:cxn>
                  <a:cxn ang="0">
                    <a:pos x="0" y="28"/>
                  </a:cxn>
                </a:cxnLst>
                <a:rect l="0" t="0" r="r" b="b"/>
                <a:pathLst>
                  <a:path w="245" h="28">
                    <a:moveTo>
                      <a:pt x="0" y="28"/>
                    </a:moveTo>
                    <a:lnTo>
                      <a:pt x="23" y="0"/>
                    </a:lnTo>
                    <a:lnTo>
                      <a:pt x="245" y="0"/>
                    </a:lnTo>
                    <a:lnTo>
                      <a:pt x="222" y="28"/>
                    </a:lnTo>
                    <a:lnTo>
                      <a:pt x="0" y="28"/>
                    </a:lnTo>
                    <a:close/>
                  </a:path>
                </a:pathLst>
              </a:custGeom>
              <a:solidFill>
                <a:srgbClr val="000000"/>
              </a:solidFill>
              <a:ln w="6350">
                <a:solidFill>
                  <a:srgbClr val="000000"/>
                </a:solidFill>
                <a:prstDash val="solid"/>
                <a:round/>
                <a:headEnd/>
                <a:tailEnd/>
              </a:ln>
            </p:spPr>
            <p:txBody>
              <a:bodyPr/>
              <a:lstStyle/>
              <a:p>
                <a:endParaRPr lang="en-US"/>
              </a:p>
            </p:txBody>
          </p:sp>
          <p:sp>
            <p:nvSpPr>
              <p:cNvPr id="516121" name="Freeform 25"/>
              <p:cNvSpPr>
                <a:spLocks/>
              </p:cNvSpPr>
              <p:nvPr/>
            </p:nvSpPr>
            <p:spPr bwMode="auto">
              <a:xfrm>
                <a:off x="948" y="2783"/>
                <a:ext cx="253" cy="30"/>
              </a:xfrm>
              <a:custGeom>
                <a:avLst/>
                <a:gdLst/>
                <a:ahLst/>
                <a:cxnLst>
                  <a:cxn ang="0">
                    <a:pos x="0" y="30"/>
                  </a:cxn>
                  <a:cxn ang="0">
                    <a:pos x="26" y="0"/>
                  </a:cxn>
                  <a:cxn ang="0">
                    <a:pos x="253" y="0"/>
                  </a:cxn>
                  <a:cxn ang="0">
                    <a:pos x="228" y="30"/>
                  </a:cxn>
                  <a:cxn ang="0">
                    <a:pos x="0" y="30"/>
                  </a:cxn>
                </a:cxnLst>
                <a:rect l="0" t="0" r="r" b="b"/>
                <a:pathLst>
                  <a:path w="253" h="30">
                    <a:moveTo>
                      <a:pt x="0" y="30"/>
                    </a:moveTo>
                    <a:lnTo>
                      <a:pt x="26" y="0"/>
                    </a:lnTo>
                    <a:lnTo>
                      <a:pt x="253" y="0"/>
                    </a:lnTo>
                    <a:lnTo>
                      <a:pt x="228" y="30"/>
                    </a:lnTo>
                    <a:lnTo>
                      <a:pt x="0" y="30"/>
                    </a:lnTo>
                    <a:close/>
                  </a:path>
                </a:pathLst>
              </a:custGeom>
              <a:solidFill>
                <a:srgbClr val="C9C9B6"/>
              </a:solidFill>
              <a:ln w="9525">
                <a:noFill/>
                <a:round/>
                <a:headEnd/>
                <a:tailEnd/>
              </a:ln>
            </p:spPr>
            <p:txBody>
              <a:bodyPr/>
              <a:lstStyle/>
              <a:p>
                <a:endParaRPr lang="en-US"/>
              </a:p>
            </p:txBody>
          </p:sp>
          <p:sp>
            <p:nvSpPr>
              <p:cNvPr id="516122" name="Freeform 26"/>
              <p:cNvSpPr>
                <a:spLocks/>
              </p:cNvSpPr>
              <p:nvPr/>
            </p:nvSpPr>
            <p:spPr bwMode="auto">
              <a:xfrm>
                <a:off x="948" y="2783"/>
                <a:ext cx="253" cy="30"/>
              </a:xfrm>
              <a:custGeom>
                <a:avLst/>
                <a:gdLst/>
                <a:ahLst/>
                <a:cxnLst>
                  <a:cxn ang="0">
                    <a:pos x="0" y="30"/>
                  </a:cxn>
                  <a:cxn ang="0">
                    <a:pos x="26" y="0"/>
                  </a:cxn>
                  <a:cxn ang="0">
                    <a:pos x="253" y="0"/>
                  </a:cxn>
                  <a:cxn ang="0">
                    <a:pos x="228" y="30"/>
                  </a:cxn>
                  <a:cxn ang="0">
                    <a:pos x="0" y="30"/>
                  </a:cxn>
                </a:cxnLst>
                <a:rect l="0" t="0" r="r" b="b"/>
                <a:pathLst>
                  <a:path w="253" h="30">
                    <a:moveTo>
                      <a:pt x="0" y="30"/>
                    </a:moveTo>
                    <a:lnTo>
                      <a:pt x="26" y="0"/>
                    </a:lnTo>
                    <a:lnTo>
                      <a:pt x="253" y="0"/>
                    </a:lnTo>
                    <a:lnTo>
                      <a:pt x="228" y="30"/>
                    </a:lnTo>
                    <a:lnTo>
                      <a:pt x="0" y="30"/>
                    </a:lnTo>
                    <a:close/>
                  </a:path>
                </a:pathLst>
              </a:custGeom>
              <a:solidFill>
                <a:srgbClr val="808080"/>
              </a:solidFill>
              <a:ln w="6350">
                <a:solidFill>
                  <a:srgbClr val="494936"/>
                </a:solidFill>
                <a:prstDash val="solid"/>
                <a:round/>
                <a:headEnd/>
                <a:tailEnd/>
              </a:ln>
            </p:spPr>
            <p:txBody>
              <a:bodyPr/>
              <a:lstStyle/>
              <a:p>
                <a:endParaRPr lang="en-US"/>
              </a:p>
            </p:txBody>
          </p:sp>
          <p:sp>
            <p:nvSpPr>
              <p:cNvPr id="516123" name="Rectangle 27"/>
              <p:cNvSpPr>
                <a:spLocks noChangeArrowheads="1"/>
              </p:cNvSpPr>
              <p:nvPr/>
            </p:nvSpPr>
            <p:spPr bwMode="auto">
              <a:xfrm>
                <a:off x="950" y="2815"/>
                <a:ext cx="227" cy="229"/>
              </a:xfrm>
              <a:prstGeom prst="rect">
                <a:avLst/>
              </a:prstGeom>
              <a:solidFill>
                <a:srgbClr val="B2B2B2"/>
              </a:solidFill>
              <a:ln w="6350">
                <a:solidFill>
                  <a:srgbClr val="494936"/>
                </a:solidFill>
                <a:miter lim="800000"/>
                <a:headEnd/>
                <a:tailEnd/>
              </a:ln>
            </p:spPr>
            <p:txBody>
              <a:bodyPr/>
              <a:lstStyle/>
              <a:p>
                <a:endParaRPr lang="en-US"/>
              </a:p>
            </p:txBody>
          </p:sp>
          <p:sp>
            <p:nvSpPr>
              <p:cNvPr id="516124" name="Rectangle 28"/>
              <p:cNvSpPr>
                <a:spLocks noChangeArrowheads="1"/>
              </p:cNvSpPr>
              <p:nvPr/>
            </p:nvSpPr>
            <p:spPr bwMode="auto">
              <a:xfrm>
                <a:off x="970" y="2845"/>
                <a:ext cx="187" cy="176"/>
              </a:xfrm>
              <a:prstGeom prst="rect">
                <a:avLst/>
              </a:prstGeom>
              <a:solidFill>
                <a:srgbClr val="B2B2B2"/>
              </a:solidFill>
              <a:ln w="6350">
                <a:solidFill>
                  <a:srgbClr val="494936"/>
                </a:solidFill>
                <a:miter lim="800000"/>
                <a:headEnd/>
                <a:tailEnd/>
              </a:ln>
            </p:spPr>
            <p:txBody>
              <a:bodyPr/>
              <a:lstStyle/>
              <a:p>
                <a:endParaRPr lang="en-US"/>
              </a:p>
            </p:txBody>
          </p:sp>
          <p:sp>
            <p:nvSpPr>
              <p:cNvPr id="516125" name="Freeform 29"/>
              <p:cNvSpPr>
                <a:spLocks/>
              </p:cNvSpPr>
              <p:nvPr/>
            </p:nvSpPr>
            <p:spPr bwMode="auto">
              <a:xfrm>
                <a:off x="1176" y="2783"/>
                <a:ext cx="25" cy="259"/>
              </a:xfrm>
              <a:custGeom>
                <a:avLst/>
                <a:gdLst/>
                <a:ahLst/>
                <a:cxnLst>
                  <a:cxn ang="0">
                    <a:pos x="0" y="259"/>
                  </a:cxn>
                  <a:cxn ang="0">
                    <a:pos x="25" y="229"/>
                  </a:cxn>
                  <a:cxn ang="0">
                    <a:pos x="25" y="0"/>
                  </a:cxn>
                  <a:cxn ang="0">
                    <a:pos x="0" y="30"/>
                  </a:cxn>
                  <a:cxn ang="0">
                    <a:pos x="0" y="259"/>
                  </a:cxn>
                </a:cxnLst>
                <a:rect l="0" t="0" r="r" b="b"/>
                <a:pathLst>
                  <a:path w="25" h="259">
                    <a:moveTo>
                      <a:pt x="0" y="259"/>
                    </a:moveTo>
                    <a:lnTo>
                      <a:pt x="25" y="229"/>
                    </a:lnTo>
                    <a:lnTo>
                      <a:pt x="25" y="0"/>
                    </a:lnTo>
                    <a:lnTo>
                      <a:pt x="0" y="30"/>
                    </a:lnTo>
                    <a:lnTo>
                      <a:pt x="0" y="259"/>
                    </a:lnTo>
                    <a:close/>
                  </a:path>
                </a:pathLst>
              </a:custGeom>
              <a:solidFill>
                <a:srgbClr val="7A7A5A"/>
              </a:solidFill>
              <a:ln w="9525">
                <a:noFill/>
                <a:round/>
                <a:headEnd/>
                <a:tailEnd/>
              </a:ln>
            </p:spPr>
            <p:txBody>
              <a:bodyPr/>
              <a:lstStyle/>
              <a:p>
                <a:endParaRPr lang="en-US"/>
              </a:p>
            </p:txBody>
          </p:sp>
          <p:sp>
            <p:nvSpPr>
              <p:cNvPr id="516126" name="Freeform 30"/>
              <p:cNvSpPr>
                <a:spLocks/>
              </p:cNvSpPr>
              <p:nvPr/>
            </p:nvSpPr>
            <p:spPr bwMode="auto">
              <a:xfrm>
                <a:off x="1176" y="2783"/>
                <a:ext cx="25" cy="259"/>
              </a:xfrm>
              <a:custGeom>
                <a:avLst/>
                <a:gdLst/>
                <a:ahLst/>
                <a:cxnLst>
                  <a:cxn ang="0">
                    <a:pos x="0" y="259"/>
                  </a:cxn>
                  <a:cxn ang="0">
                    <a:pos x="25" y="229"/>
                  </a:cxn>
                  <a:cxn ang="0">
                    <a:pos x="25" y="0"/>
                  </a:cxn>
                  <a:cxn ang="0">
                    <a:pos x="0" y="30"/>
                  </a:cxn>
                  <a:cxn ang="0">
                    <a:pos x="0" y="259"/>
                  </a:cxn>
                </a:cxnLst>
                <a:rect l="0" t="0" r="r" b="b"/>
                <a:pathLst>
                  <a:path w="25" h="259">
                    <a:moveTo>
                      <a:pt x="0" y="259"/>
                    </a:moveTo>
                    <a:lnTo>
                      <a:pt x="25" y="229"/>
                    </a:lnTo>
                    <a:lnTo>
                      <a:pt x="25" y="0"/>
                    </a:lnTo>
                    <a:lnTo>
                      <a:pt x="0" y="30"/>
                    </a:lnTo>
                    <a:lnTo>
                      <a:pt x="0" y="259"/>
                    </a:lnTo>
                    <a:close/>
                  </a:path>
                </a:pathLst>
              </a:custGeom>
              <a:solidFill>
                <a:srgbClr val="808080"/>
              </a:solidFill>
              <a:ln w="6350">
                <a:solidFill>
                  <a:srgbClr val="494936"/>
                </a:solidFill>
                <a:prstDash val="solid"/>
                <a:round/>
                <a:headEnd/>
                <a:tailEnd/>
              </a:ln>
            </p:spPr>
            <p:txBody>
              <a:bodyPr/>
              <a:lstStyle/>
              <a:p>
                <a:endParaRPr lang="en-US"/>
              </a:p>
            </p:txBody>
          </p:sp>
          <p:sp>
            <p:nvSpPr>
              <p:cNvPr id="516127" name="Freeform 31"/>
              <p:cNvSpPr>
                <a:spLocks/>
              </p:cNvSpPr>
              <p:nvPr/>
            </p:nvSpPr>
            <p:spPr bwMode="auto">
              <a:xfrm>
                <a:off x="903" y="3102"/>
                <a:ext cx="284" cy="55"/>
              </a:xfrm>
              <a:custGeom>
                <a:avLst/>
                <a:gdLst/>
                <a:ahLst/>
                <a:cxnLst>
                  <a:cxn ang="0">
                    <a:pos x="0" y="55"/>
                  </a:cxn>
                  <a:cxn ang="0">
                    <a:pos x="36" y="0"/>
                  </a:cxn>
                  <a:cxn ang="0">
                    <a:pos x="284" y="0"/>
                  </a:cxn>
                  <a:cxn ang="0">
                    <a:pos x="247" y="55"/>
                  </a:cxn>
                  <a:cxn ang="0">
                    <a:pos x="0" y="55"/>
                  </a:cxn>
                </a:cxnLst>
                <a:rect l="0" t="0" r="r" b="b"/>
                <a:pathLst>
                  <a:path w="284" h="55">
                    <a:moveTo>
                      <a:pt x="0" y="55"/>
                    </a:moveTo>
                    <a:lnTo>
                      <a:pt x="36" y="0"/>
                    </a:lnTo>
                    <a:lnTo>
                      <a:pt x="284" y="0"/>
                    </a:lnTo>
                    <a:lnTo>
                      <a:pt x="247" y="55"/>
                    </a:lnTo>
                    <a:lnTo>
                      <a:pt x="0" y="55"/>
                    </a:lnTo>
                    <a:close/>
                  </a:path>
                </a:pathLst>
              </a:custGeom>
              <a:solidFill>
                <a:srgbClr val="C9C9B6"/>
              </a:solidFill>
              <a:ln w="9525">
                <a:noFill/>
                <a:round/>
                <a:headEnd/>
                <a:tailEnd/>
              </a:ln>
            </p:spPr>
            <p:txBody>
              <a:bodyPr/>
              <a:lstStyle/>
              <a:p>
                <a:endParaRPr lang="en-US"/>
              </a:p>
            </p:txBody>
          </p:sp>
          <p:sp>
            <p:nvSpPr>
              <p:cNvPr id="516128" name="Freeform 32"/>
              <p:cNvSpPr>
                <a:spLocks/>
              </p:cNvSpPr>
              <p:nvPr/>
            </p:nvSpPr>
            <p:spPr bwMode="auto">
              <a:xfrm>
                <a:off x="903" y="3102"/>
                <a:ext cx="284" cy="55"/>
              </a:xfrm>
              <a:custGeom>
                <a:avLst/>
                <a:gdLst/>
                <a:ahLst/>
                <a:cxnLst>
                  <a:cxn ang="0">
                    <a:pos x="0" y="55"/>
                  </a:cxn>
                  <a:cxn ang="0">
                    <a:pos x="36" y="0"/>
                  </a:cxn>
                  <a:cxn ang="0">
                    <a:pos x="284" y="0"/>
                  </a:cxn>
                  <a:cxn ang="0">
                    <a:pos x="247" y="55"/>
                  </a:cxn>
                  <a:cxn ang="0">
                    <a:pos x="0" y="55"/>
                  </a:cxn>
                </a:cxnLst>
                <a:rect l="0" t="0" r="r" b="b"/>
                <a:pathLst>
                  <a:path w="284" h="55">
                    <a:moveTo>
                      <a:pt x="0" y="55"/>
                    </a:moveTo>
                    <a:lnTo>
                      <a:pt x="36" y="0"/>
                    </a:lnTo>
                    <a:lnTo>
                      <a:pt x="284" y="0"/>
                    </a:lnTo>
                    <a:lnTo>
                      <a:pt x="247" y="55"/>
                    </a:lnTo>
                    <a:lnTo>
                      <a:pt x="0" y="55"/>
                    </a:lnTo>
                    <a:close/>
                  </a:path>
                </a:pathLst>
              </a:custGeom>
              <a:solidFill>
                <a:srgbClr val="B2B2B2"/>
              </a:solidFill>
              <a:ln w="6350">
                <a:solidFill>
                  <a:srgbClr val="494936"/>
                </a:solidFill>
                <a:prstDash val="solid"/>
                <a:round/>
                <a:headEnd/>
                <a:tailEnd/>
              </a:ln>
            </p:spPr>
            <p:txBody>
              <a:bodyPr/>
              <a:lstStyle/>
              <a:p>
                <a:endParaRPr lang="en-US"/>
              </a:p>
            </p:txBody>
          </p:sp>
          <p:sp>
            <p:nvSpPr>
              <p:cNvPr id="516129" name="Freeform 33"/>
              <p:cNvSpPr>
                <a:spLocks/>
              </p:cNvSpPr>
              <p:nvPr/>
            </p:nvSpPr>
            <p:spPr bwMode="auto">
              <a:xfrm>
                <a:off x="1150" y="3102"/>
                <a:ext cx="37" cy="67"/>
              </a:xfrm>
              <a:custGeom>
                <a:avLst/>
                <a:gdLst/>
                <a:ahLst/>
                <a:cxnLst>
                  <a:cxn ang="0">
                    <a:pos x="0" y="67"/>
                  </a:cxn>
                  <a:cxn ang="0">
                    <a:pos x="37" y="18"/>
                  </a:cxn>
                  <a:cxn ang="0">
                    <a:pos x="37" y="0"/>
                  </a:cxn>
                  <a:cxn ang="0">
                    <a:pos x="0" y="55"/>
                  </a:cxn>
                  <a:cxn ang="0">
                    <a:pos x="0" y="67"/>
                  </a:cxn>
                </a:cxnLst>
                <a:rect l="0" t="0" r="r" b="b"/>
                <a:pathLst>
                  <a:path w="37" h="67">
                    <a:moveTo>
                      <a:pt x="0" y="67"/>
                    </a:moveTo>
                    <a:lnTo>
                      <a:pt x="37" y="18"/>
                    </a:lnTo>
                    <a:lnTo>
                      <a:pt x="37" y="0"/>
                    </a:lnTo>
                    <a:lnTo>
                      <a:pt x="0" y="55"/>
                    </a:lnTo>
                    <a:lnTo>
                      <a:pt x="0" y="67"/>
                    </a:lnTo>
                    <a:close/>
                  </a:path>
                </a:pathLst>
              </a:custGeom>
              <a:solidFill>
                <a:srgbClr val="7A7A5A"/>
              </a:solidFill>
              <a:ln w="9525">
                <a:noFill/>
                <a:round/>
                <a:headEnd/>
                <a:tailEnd/>
              </a:ln>
            </p:spPr>
            <p:txBody>
              <a:bodyPr/>
              <a:lstStyle/>
              <a:p>
                <a:endParaRPr lang="en-US"/>
              </a:p>
            </p:txBody>
          </p:sp>
          <p:sp>
            <p:nvSpPr>
              <p:cNvPr id="516130" name="Freeform 34"/>
              <p:cNvSpPr>
                <a:spLocks/>
              </p:cNvSpPr>
              <p:nvPr/>
            </p:nvSpPr>
            <p:spPr bwMode="auto">
              <a:xfrm>
                <a:off x="1150" y="3102"/>
                <a:ext cx="37" cy="67"/>
              </a:xfrm>
              <a:custGeom>
                <a:avLst/>
                <a:gdLst/>
                <a:ahLst/>
                <a:cxnLst>
                  <a:cxn ang="0">
                    <a:pos x="0" y="67"/>
                  </a:cxn>
                  <a:cxn ang="0">
                    <a:pos x="37" y="18"/>
                  </a:cxn>
                  <a:cxn ang="0">
                    <a:pos x="37" y="0"/>
                  </a:cxn>
                  <a:cxn ang="0">
                    <a:pos x="0" y="55"/>
                  </a:cxn>
                  <a:cxn ang="0">
                    <a:pos x="0" y="67"/>
                  </a:cxn>
                </a:cxnLst>
                <a:rect l="0" t="0" r="r" b="b"/>
                <a:pathLst>
                  <a:path w="37" h="67">
                    <a:moveTo>
                      <a:pt x="0" y="67"/>
                    </a:moveTo>
                    <a:lnTo>
                      <a:pt x="37" y="18"/>
                    </a:lnTo>
                    <a:lnTo>
                      <a:pt x="37" y="0"/>
                    </a:lnTo>
                    <a:lnTo>
                      <a:pt x="0" y="55"/>
                    </a:lnTo>
                    <a:lnTo>
                      <a:pt x="0" y="67"/>
                    </a:lnTo>
                    <a:close/>
                  </a:path>
                </a:pathLst>
              </a:custGeom>
              <a:solidFill>
                <a:srgbClr val="808080"/>
              </a:solidFill>
              <a:ln w="6350">
                <a:solidFill>
                  <a:srgbClr val="494936"/>
                </a:solidFill>
                <a:prstDash val="solid"/>
                <a:round/>
                <a:headEnd/>
                <a:tailEnd/>
              </a:ln>
            </p:spPr>
            <p:txBody>
              <a:bodyPr/>
              <a:lstStyle/>
              <a:p>
                <a:endParaRPr lang="en-US"/>
              </a:p>
            </p:txBody>
          </p:sp>
          <p:sp>
            <p:nvSpPr>
              <p:cNvPr id="516131" name="Rectangle 35"/>
              <p:cNvSpPr>
                <a:spLocks noChangeArrowheads="1"/>
              </p:cNvSpPr>
              <p:nvPr/>
            </p:nvSpPr>
            <p:spPr bwMode="auto">
              <a:xfrm>
                <a:off x="903" y="3157"/>
                <a:ext cx="247" cy="12"/>
              </a:xfrm>
              <a:prstGeom prst="rect">
                <a:avLst/>
              </a:prstGeom>
              <a:solidFill>
                <a:srgbClr val="B7B79D"/>
              </a:solidFill>
              <a:ln w="9525">
                <a:noFill/>
                <a:miter lim="800000"/>
                <a:headEnd/>
                <a:tailEnd/>
              </a:ln>
            </p:spPr>
            <p:txBody>
              <a:bodyPr/>
              <a:lstStyle/>
              <a:p>
                <a:endParaRPr lang="en-US"/>
              </a:p>
            </p:txBody>
          </p:sp>
          <p:sp>
            <p:nvSpPr>
              <p:cNvPr id="516132" name="Rectangle 36"/>
              <p:cNvSpPr>
                <a:spLocks noChangeArrowheads="1"/>
              </p:cNvSpPr>
              <p:nvPr/>
            </p:nvSpPr>
            <p:spPr bwMode="auto">
              <a:xfrm>
                <a:off x="907" y="3162"/>
                <a:ext cx="243" cy="7"/>
              </a:xfrm>
              <a:prstGeom prst="rect">
                <a:avLst/>
              </a:prstGeom>
              <a:solidFill>
                <a:srgbClr val="808080"/>
              </a:solidFill>
              <a:ln w="6350">
                <a:solidFill>
                  <a:srgbClr val="494936"/>
                </a:solidFill>
                <a:miter lim="800000"/>
                <a:headEnd/>
                <a:tailEnd/>
              </a:ln>
            </p:spPr>
            <p:txBody>
              <a:bodyPr/>
              <a:lstStyle/>
              <a:p>
                <a:endParaRPr lang="en-US"/>
              </a:p>
            </p:txBody>
          </p:sp>
          <p:grpSp>
            <p:nvGrpSpPr>
              <p:cNvPr id="4" name="Group 37"/>
              <p:cNvGrpSpPr>
                <a:grpSpLocks/>
              </p:cNvGrpSpPr>
              <p:nvPr/>
            </p:nvGrpSpPr>
            <p:grpSpPr bwMode="auto">
              <a:xfrm>
                <a:off x="977" y="2866"/>
                <a:ext cx="170" cy="134"/>
                <a:chOff x="977" y="2866"/>
                <a:chExt cx="170" cy="134"/>
              </a:xfrm>
            </p:grpSpPr>
            <p:grpSp>
              <p:nvGrpSpPr>
                <p:cNvPr id="5" name="Group 38"/>
                <p:cNvGrpSpPr>
                  <a:grpSpLocks/>
                </p:cNvGrpSpPr>
                <p:nvPr/>
              </p:nvGrpSpPr>
              <p:grpSpPr bwMode="auto">
                <a:xfrm>
                  <a:off x="977" y="2866"/>
                  <a:ext cx="170" cy="134"/>
                  <a:chOff x="977" y="2866"/>
                  <a:chExt cx="170" cy="134"/>
                </a:xfrm>
              </p:grpSpPr>
              <p:sp>
                <p:nvSpPr>
                  <p:cNvPr id="516135" name="Oval 39"/>
                  <p:cNvSpPr>
                    <a:spLocks noChangeArrowheads="1"/>
                  </p:cNvSpPr>
                  <p:nvPr/>
                </p:nvSpPr>
                <p:spPr bwMode="auto">
                  <a:xfrm>
                    <a:off x="1035" y="2866"/>
                    <a:ext cx="76" cy="58"/>
                  </a:xfrm>
                  <a:prstGeom prst="ellipse">
                    <a:avLst/>
                  </a:prstGeom>
                  <a:solidFill>
                    <a:srgbClr val="E7EDED"/>
                  </a:solidFill>
                  <a:ln w="9525">
                    <a:noFill/>
                    <a:round/>
                    <a:headEnd/>
                    <a:tailEnd/>
                  </a:ln>
                </p:spPr>
                <p:txBody>
                  <a:bodyPr/>
                  <a:lstStyle/>
                  <a:p>
                    <a:endParaRPr lang="en-US"/>
                  </a:p>
                </p:txBody>
              </p:sp>
              <p:sp>
                <p:nvSpPr>
                  <p:cNvPr id="516136" name="Oval 40"/>
                  <p:cNvSpPr>
                    <a:spLocks noChangeArrowheads="1"/>
                  </p:cNvSpPr>
                  <p:nvPr/>
                </p:nvSpPr>
                <p:spPr bwMode="auto">
                  <a:xfrm>
                    <a:off x="995" y="2880"/>
                    <a:ext cx="56" cy="58"/>
                  </a:xfrm>
                  <a:prstGeom prst="ellipse">
                    <a:avLst/>
                  </a:prstGeom>
                  <a:solidFill>
                    <a:srgbClr val="E7EDED"/>
                  </a:solidFill>
                  <a:ln w="9525">
                    <a:noFill/>
                    <a:round/>
                    <a:headEnd/>
                    <a:tailEnd/>
                  </a:ln>
                </p:spPr>
                <p:txBody>
                  <a:bodyPr/>
                  <a:lstStyle/>
                  <a:p>
                    <a:endParaRPr lang="en-US"/>
                  </a:p>
                </p:txBody>
              </p:sp>
              <p:sp>
                <p:nvSpPr>
                  <p:cNvPr id="516137" name="Oval 41"/>
                  <p:cNvSpPr>
                    <a:spLocks noChangeArrowheads="1"/>
                  </p:cNvSpPr>
                  <p:nvPr/>
                </p:nvSpPr>
                <p:spPr bwMode="auto">
                  <a:xfrm>
                    <a:off x="977" y="2915"/>
                    <a:ext cx="40" cy="46"/>
                  </a:xfrm>
                  <a:prstGeom prst="ellipse">
                    <a:avLst/>
                  </a:prstGeom>
                  <a:solidFill>
                    <a:srgbClr val="E7EDED"/>
                  </a:solidFill>
                  <a:ln w="9525">
                    <a:noFill/>
                    <a:round/>
                    <a:headEnd/>
                    <a:tailEnd/>
                  </a:ln>
                </p:spPr>
                <p:txBody>
                  <a:bodyPr/>
                  <a:lstStyle/>
                  <a:p>
                    <a:endParaRPr lang="en-US"/>
                  </a:p>
                </p:txBody>
              </p:sp>
              <p:sp>
                <p:nvSpPr>
                  <p:cNvPr id="516138" name="Oval 42"/>
                  <p:cNvSpPr>
                    <a:spLocks noChangeArrowheads="1"/>
                  </p:cNvSpPr>
                  <p:nvPr/>
                </p:nvSpPr>
                <p:spPr bwMode="auto">
                  <a:xfrm>
                    <a:off x="988" y="2933"/>
                    <a:ext cx="58" cy="51"/>
                  </a:xfrm>
                  <a:prstGeom prst="ellipse">
                    <a:avLst/>
                  </a:prstGeom>
                  <a:solidFill>
                    <a:srgbClr val="E7EDED"/>
                  </a:solidFill>
                  <a:ln w="9525">
                    <a:noFill/>
                    <a:round/>
                    <a:headEnd/>
                    <a:tailEnd/>
                  </a:ln>
                </p:spPr>
                <p:txBody>
                  <a:bodyPr/>
                  <a:lstStyle/>
                  <a:p>
                    <a:endParaRPr lang="en-US"/>
                  </a:p>
                </p:txBody>
              </p:sp>
              <p:sp>
                <p:nvSpPr>
                  <p:cNvPr id="516139" name="Oval 43"/>
                  <p:cNvSpPr>
                    <a:spLocks noChangeArrowheads="1"/>
                  </p:cNvSpPr>
                  <p:nvPr/>
                </p:nvSpPr>
                <p:spPr bwMode="auto">
                  <a:xfrm>
                    <a:off x="1030" y="2940"/>
                    <a:ext cx="88" cy="60"/>
                  </a:xfrm>
                  <a:prstGeom prst="ellipse">
                    <a:avLst/>
                  </a:prstGeom>
                  <a:solidFill>
                    <a:srgbClr val="E7EDED"/>
                  </a:solidFill>
                  <a:ln w="9525">
                    <a:noFill/>
                    <a:round/>
                    <a:headEnd/>
                    <a:tailEnd/>
                  </a:ln>
                </p:spPr>
                <p:txBody>
                  <a:bodyPr/>
                  <a:lstStyle/>
                  <a:p>
                    <a:endParaRPr lang="en-US"/>
                  </a:p>
                </p:txBody>
              </p:sp>
              <p:sp>
                <p:nvSpPr>
                  <p:cNvPr id="516140" name="Oval 44"/>
                  <p:cNvSpPr>
                    <a:spLocks noChangeArrowheads="1"/>
                  </p:cNvSpPr>
                  <p:nvPr/>
                </p:nvSpPr>
                <p:spPr bwMode="auto">
                  <a:xfrm>
                    <a:off x="1084" y="2882"/>
                    <a:ext cx="56" cy="44"/>
                  </a:xfrm>
                  <a:prstGeom prst="ellipse">
                    <a:avLst/>
                  </a:prstGeom>
                  <a:solidFill>
                    <a:srgbClr val="E7EDED"/>
                  </a:solidFill>
                  <a:ln w="9525">
                    <a:noFill/>
                    <a:round/>
                    <a:headEnd/>
                    <a:tailEnd/>
                  </a:ln>
                </p:spPr>
                <p:txBody>
                  <a:bodyPr/>
                  <a:lstStyle/>
                  <a:p>
                    <a:endParaRPr lang="en-US"/>
                  </a:p>
                </p:txBody>
              </p:sp>
              <p:sp>
                <p:nvSpPr>
                  <p:cNvPr id="516141" name="Oval 45"/>
                  <p:cNvSpPr>
                    <a:spLocks noChangeArrowheads="1"/>
                  </p:cNvSpPr>
                  <p:nvPr/>
                </p:nvSpPr>
                <p:spPr bwMode="auto">
                  <a:xfrm>
                    <a:off x="1091" y="2910"/>
                    <a:ext cx="56" cy="44"/>
                  </a:xfrm>
                  <a:prstGeom prst="ellipse">
                    <a:avLst/>
                  </a:prstGeom>
                  <a:solidFill>
                    <a:srgbClr val="E7EDED"/>
                  </a:solidFill>
                  <a:ln w="9525">
                    <a:noFill/>
                    <a:round/>
                    <a:headEnd/>
                    <a:tailEnd/>
                  </a:ln>
                </p:spPr>
                <p:txBody>
                  <a:bodyPr/>
                  <a:lstStyle/>
                  <a:p>
                    <a:endParaRPr lang="en-US"/>
                  </a:p>
                </p:txBody>
              </p:sp>
              <p:sp>
                <p:nvSpPr>
                  <p:cNvPr id="516142" name="Oval 46"/>
                  <p:cNvSpPr>
                    <a:spLocks noChangeArrowheads="1"/>
                  </p:cNvSpPr>
                  <p:nvPr/>
                </p:nvSpPr>
                <p:spPr bwMode="auto">
                  <a:xfrm>
                    <a:off x="1086" y="2919"/>
                    <a:ext cx="57" cy="72"/>
                  </a:xfrm>
                  <a:prstGeom prst="ellipse">
                    <a:avLst/>
                  </a:prstGeom>
                  <a:solidFill>
                    <a:srgbClr val="E7EDED"/>
                  </a:solidFill>
                  <a:ln w="9525">
                    <a:noFill/>
                    <a:round/>
                    <a:headEnd/>
                    <a:tailEnd/>
                  </a:ln>
                </p:spPr>
                <p:txBody>
                  <a:bodyPr/>
                  <a:lstStyle/>
                  <a:p>
                    <a:endParaRPr lang="en-US"/>
                  </a:p>
                </p:txBody>
              </p:sp>
              <p:sp>
                <p:nvSpPr>
                  <p:cNvPr id="516143" name="Oval 47"/>
                  <p:cNvSpPr>
                    <a:spLocks noChangeArrowheads="1"/>
                  </p:cNvSpPr>
                  <p:nvPr/>
                </p:nvSpPr>
                <p:spPr bwMode="auto">
                  <a:xfrm>
                    <a:off x="1008" y="2898"/>
                    <a:ext cx="110" cy="72"/>
                  </a:xfrm>
                  <a:prstGeom prst="ellipse">
                    <a:avLst/>
                  </a:prstGeom>
                  <a:solidFill>
                    <a:srgbClr val="E7EDED"/>
                  </a:solidFill>
                  <a:ln w="9525">
                    <a:noFill/>
                    <a:round/>
                    <a:headEnd/>
                    <a:tailEnd/>
                  </a:ln>
                </p:spPr>
                <p:txBody>
                  <a:bodyPr/>
                  <a:lstStyle/>
                  <a:p>
                    <a:endParaRPr lang="en-US"/>
                  </a:p>
                </p:txBody>
              </p:sp>
            </p:grpSp>
            <p:grpSp>
              <p:nvGrpSpPr>
                <p:cNvPr id="6" name="Group 48"/>
                <p:cNvGrpSpPr>
                  <a:grpSpLocks/>
                </p:cNvGrpSpPr>
                <p:nvPr/>
              </p:nvGrpSpPr>
              <p:grpSpPr bwMode="auto">
                <a:xfrm>
                  <a:off x="977" y="2866"/>
                  <a:ext cx="168" cy="130"/>
                  <a:chOff x="977" y="2866"/>
                  <a:chExt cx="168" cy="130"/>
                </a:xfrm>
              </p:grpSpPr>
              <p:sp>
                <p:nvSpPr>
                  <p:cNvPr id="516145" name="Freeform 49"/>
                  <p:cNvSpPr>
                    <a:spLocks/>
                  </p:cNvSpPr>
                  <p:nvPr/>
                </p:nvSpPr>
                <p:spPr bwMode="auto">
                  <a:xfrm>
                    <a:off x="1037" y="2866"/>
                    <a:ext cx="70" cy="26"/>
                  </a:xfrm>
                  <a:custGeom>
                    <a:avLst/>
                    <a:gdLst/>
                    <a:ahLst/>
                    <a:cxnLst>
                      <a:cxn ang="0">
                        <a:pos x="0" y="19"/>
                      </a:cxn>
                      <a:cxn ang="0">
                        <a:pos x="5" y="12"/>
                      </a:cxn>
                      <a:cxn ang="0">
                        <a:pos x="12" y="5"/>
                      </a:cxn>
                      <a:cxn ang="0">
                        <a:pos x="23" y="0"/>
                      </a:cxn>
                      <a:cxn ang="0">
                        <a:pos x="34" y="0"/>
                      </a:cxn>
                      <a:cxn ang="0">
                        <a:pos x="47" y="0"/>
                      </a:cxn>
                      <a:cxn ang="0">
                        <a:pos x="56" y="5"/>
                      </a:cxn>
                      <a:cxn ang="0">
                        <a:pos x="65" y="9"/>
                      </a:cxn>
                      <a:cxn ang="0">
                        <a:pos x="70" y="16"/>
                      </a:cxn>
                      <a:cxn ang="0">
                        <a:pos x="34" y="26"/>
                      </a:cxn>
                      <a:cxn ang="0">
                        <a:pos x="0" y="19"/>
                      </a:cxn>
                    </a:cxnLst>
                    <a:rect l="0" t="0" r="r" b="b"/>
                    <a:pathLst>
                      <a:path w="70" h="26">
                        <a:moveTo>
                          <a:pt x="0" y="19"/>
                        </a:moveTo>
                        <a:lnTo>
                          <a:pt x="5" y="12"/>
                        </a:lnTo>
                        <a:lnTo>
                          <a:pt x="12" y="5"/>
                        </a:lnTo>
                        <a:lnTo>
                          <a:pt x="23" y="0"/>
                        </a:lnTo>
                        <a:lnTo>
                          <a:pt x="34" y="0"/>
                        </a:lnTo>
                        <a:lnTo>
                          <a:pt x="47" y="0"/>
                        </a:lnTo>
                        <a:lnTo>
                          <a:pt x="56" y="5"/>
                        </a:lnTo>
                        <a:lnTo>
                          <a:pt x="65" y="9"/>
                        </a:lnTo>
                        <a:lnTo>
                          <a:pt x="70" y="16"/>
                        </a:lnTo>
                        <a:lnTo>
                          <a:pt x="34" y="26"/>
                        </a:lnTo>
                        <a:lnTo>
                          <a:pt x="0" y="19"/>
                        </a:lnTo>
                        <a:close/>
                      </a:path>
                    </a:pathLst>
                  </a:custGeom>
                  <a:solidFill>
                    <a:srgbClr val="E7EDED"/>
                  </a:solidFill>
                  <a:ln w="9525">
                    <a:noFill/>
                    <a:round/>
                    <a:headEnd/>
                    <a:tailEnd/>
                  </a:ln>
                </p:spPr>
                <p:txBody>
                  <a:bodyPr/>
                  <a:lstStyle/>
                  <a:p>
                    <a:endParaRPr lang="en-US"/>
                  </a:p>
                </p:txBody>
              </p:sp>
              <p:grpSp>
                <p:nvGrpSpPr>
                  <p:cNvPr id="7" name="Group 50"/>
                  <p:cNvGrpSpPr>
                    <a:grpSpLocks/>
                  </p:cNvGrpSpPr>
                  <p:nvPr/>
                </p:nvGrpSpPr>
                <p:grpSpPr bwMode="auto">
                  <a:xfrm>
                    <a:off x="1037" y="2866"/>
                    <a:ext cx="68" cy="26"/>
                    <a:chOff x="1037" y="2866"/>
                    <a:chExt cx="68" cy="26"/>
                  </a:xfrm>
                </p:grpSpPr>
                <p:sp>
                  <p:nvSpPr>
                    <p:cNvPr id="516147" name="Freeform 51"/>
                    <p:cNvSpPr>
                      <a:spLocks/>
                    </p:cNvSpPr>
                    <p:nvPr/>
                  </p:nvSpPr>
                  <p:spPr bwMode="auto">
                    <a:xfrm>
                      <a:off x="1037" y="2866"/>
                      <a:ext cx="68" cy="26"/>
                    </a:xfrm>
                    <a:custGeom>
                      <a:avLst/>
                      <a:gdLst/>
                      <a:ahLst/>
                      <a:cxnLst>
                        <a:cxn ang="0">
                          <a:pos x="0" y="19"/>
                        </a:cxn>
                        <a:cxn ang="0">
                          <a:pos x="5" y="12"/>
                        </a:cxn>
                        <a:cxn ang="0">
                          <a:pos x="14" y="5"/>
                        </a:cxn>
                        <a:cxn ang="0">
                          <a:pos x="23" y="2"/>
                        </a:cxn>
                        <a:cxn ang="0">
                          <a:pos x="34" y="0"/>
                        </a:cxn>
                        <a:cxn ang="0">
                          <a:pos x="45" y="2"/>
                        </a:cxn>
                        <a:cxn ang="0">
                          <a:pos x="56" y="5"/>
                        </a:cxn>
                        <a:cxn ang="0">
                          <a:pos x="63" y="9"/>
                        </a:cxn>
                        <a:cxn ang="0">
                          <a:pos x="68" y="16"/>
                        </a:cxn>
                        <a:cxn ang="0">
                          <a:pos x="34" y="26"/>
                        </a:cxn>
                        <a:cxn ang="0">
                          <a:pos x="0" y="19"/>
                        </a:cxn>
                      </a:cxnLst>
                      <a:rect l="0" t="0" r="r" b="b"/>
                      <a:pathLst>
                        <a:path w="68" h="26">
                          <a:moveTo>
                            <a:pt x="0" y="19"/>
                          </a:moveTo>
                          <a:lnTo>
                            <a:pt x="5" y="12"/>
                          </a:lnTo>
                          <a:lnTo>
                            <a:pt x="14" y="5"/>
                          </a:lnTo>
                          <a:lnTo>
                            <a:pt x="23" y="2"/>
                          </a:lnTo>
                          <a:lnTo>
                            <a:pt x="34" y="0"/>
                          </a:lnTo>
                          <a:lnTo>
                            <a:pt x="45" y="2"/>
                          </a:lnTo>
                          <a:lnTo>
                            <a:pt x="56" y="5"/>
                          </a:lnTo>
                          <a:lnTo>
                            <a:pt x="63" y="9"/>
                          </a:lnTo>
                          <a:lnTo>
                            <a:pt x="68" y="16"/>
                          </a:lnTo>
                          <a:lnTo>
                            <a:pt x="34" y="26"/>
                          </a:lnTo>
                          <a:lnTo>
                            <a:pt x="0" y="19"/>
                          </a:lnTo>
                          <a:close/>
                        </a:path>
                      </a:pathLst>
                    </a:custGeom>
                    <a:solidFill>
                      <a:srgbClr val="E7EDED"/>
                    </a:solidFill>
                    <a:ln w="9525">
                      <a:noFill/>
                      <a:round/>
                      <a:headEnd/>
                      <a:tailEnd/>
                    </a:ln>
                  </p:spPr>
                  <p:txBody>
                    <a:bodyPr/>
                    <a:lstStyle/>
                    <a:p>
                      <a:endParaRPr lang="en-US"/>
                    </a:p>
                  </p:txBody>
                </p:sp>
                <p:sp>
                  <p:nvSpPr>
                    <p:cNvPr id="516148" name="Freeform 52"/>
                    <p:cNvSpPr>
                      <a:spLocks/>
                    </p:cNvSpPr>
                    <p:nvPr/>
                  </p:nvSpPr>
                  <p:spPr bwMode="auto">
                    <a:xfrm>
                      <a:off x="1037" y="2866"/>
                      <a:ext cx="68" cy="19"/>
                    </a:xfrm>
                    <a:custGeom>
                      <a:avLst/>
                      <a:gdLst/>
                      <a:ahLst/>
                      <a:cxnLst>
                        <a:cxn ang="0">
                          <a:pos x="0" y="19"/>
                        </a:cxn>
                        <a:cxn ang="0">
                          <a:pos x="5" y="12"/>
                        </a:cxn>
                        <a:cxn ang="0">
                          <a:pos x="14" y="5"/>
                        </a:cxn>
                        <a:cxn ang="0">
                          <a:pos x="23" y="2"/>
                        </a:cxn>
                        <a:cxn ang="0">
                          <a:pos x="34" y="0"/>
                        </a:cxn>
                        <a:cxn ang="0">
                          <a:pos x="45" y="2"/>
                        </a:cxn>
                        <a:cxn ang="0">
                          <a:pos x="56" y="5"/>
                        </a:cxn>
                        <a:cxn ang="0">
                          <a:pos x="63" y="9"/>
                        </a:cxn>
                        <a:cxn ang="0">
                          <a:pos x="68" y="16"/>
                        </a:cxn>
                      </a:cxnLst>
                      <a:rect l="0" t="0" r="r" b="b"/>
                      <a:pathLst>
                        <a:path w="68" h="19">
                          <a:moveTo>
                            <a:pt x="0" y="19"/>
                          </a:moveTo>
                          <a:lnTo>
                            <a:pt x="5" y="12"/>
                          </a:lnTo>
                          <a:lnTo>
                            <a:pt x="14" y="5"/>
                          </a:lnTo>
                          <a:lnTo>
                            <a:pt x="23" y="2"/>
                          </a:lnTo>
                          <a:lnTo>
                            <a:pt x="34" y="0"/>
                          </a:lnTo>
                          <a:lnTo>
                            <a:pt x="45" y="2"/>
                          </a:lnTo>
                          <a:lnTo>
                            <a:pt x="56" y="5"/>
                          </a:lnTo>
                          <a:lnTo>
                            <a:pt x="63" y="9"/>
                          </a:lnTo>
                          <a:lnTo>
                            <a:pt x="68" y="16"/>
                          </a:lnTo>
                        </a:path>
                      </a:pathLst>
                    </a:custGeom>
                    <a:noFill/>
                    <a:ln w="6350">
                      <a:solidFill>
                        <a:srgbClr val="5A777A"/>
                      </a:solidFill>
                      <a:prstDash val="solid"/>
                      <a:round/>
                      <a:headEnd/>
                      <a:tailEnd/>
                    </a:ln>
                  </p:spPr>
                  <p:txBody>
                    <a:bodyPr/>
                    <a:lstStyle/>
                    <a:p>
                      <a:endParaRPr lang="en-US"/>
                    </a:p>
                  </p:txBody>
                </p:sp>
              </p:grpSp>
              <p:sp>
                <p:nvSpPr>
                  <p:cNvPr id="516149" name="Freeform 53"/>
                  <p:cNvSpPr>
                    <a:spLocks/>
                  </p:cNvSpPr>
                  <p:nvPr/>
                </p:nvSpPr>
                <p:spPr bwMode="auto">
                  <a:xfrm>
                    <a:off x="995" y="2880"/>
                    <a:ext cx="40" cy="32"/>
                  </a:xfrm>
                  <a:custGeom>
                    <a:avLst/>
                    <a:gdLst/>
                    <a:ahLst/>
                    <a:cxnLst>
                      <a:cxn ang="0">
                        <a:pos x="0" y="32"/>
                      </a:cxn>
                      <a:cxn ang="0">
                        <a:pos x="0" y="30"/>
                      </a:cxn>
                      <a:cxn ang="0">
                        <a:pos x="0" y="28"/>
                      </a:cxn>
                      <a:cxn ang="0">
                        <a:pos x="2" y="16"/>
                      </a:cxn>
                      <a:cxn ang="0">
                        <a:pos x="8" y="7"/>
                      </a:cxn>
                      <a:cxn ang="0">
                        <a:pos x="17" y="2"/>
                      </a:cxn>
                      <a:cxn ang="0">
                        <a:pos x="27" y="0"/>
                      </a:cxn>
                      <a:cxn ang="0">
                        <a:pos x="35" y="0"/>
                      </a:cxn>
                      <a:cxn ang="0">
                        <a:pos x="40" y="2"/>
                      </a:cxn>
                      <a:cxn ang="0">
                        <a:pos x="27" y="28"/>
                      </a:cxn>
                      <a:cxn ang="0">
                        <a:pos x="0" y="32"/>
                      </a:cxn>
                    </a:cxnLst>
                    <a:rect l="0" t="0" r="r" b="b"/>
                    <a:pathLst>
                      <a:path w="40" h="32">
                        <a:moveTo>
                          <a:pt x="0" y="32"/>
                        </a:moveTo>
                        <a:lnTo>
                          <a:pt x="0" y="30"/>
                        </a:lnTo>
                        <a:lnTo>
                          <a:pt x="0" y="28"/>
                        </a:lnTo>
                        <a:lnTo>
                          <a:pt x="2" y="16"/>
                        </a:lnTo>
                        <a:lnTo>
                          <a:pt x="8" y="7"/>
                        </a:lnTo>
                        <a:lnTo>
                          <a:pt x="17" y="2"/>
                        </a:lnTo>
                        <a:lnTo>
                          <a:pt x="27" y="0"/>
                        </a:lnTo>
                        <a:lnTo>
                          <a:pt x="35" y="0"/>
                        </a:lnTo>
                        <a:lnTo>
                          <a:pt x="40" y="2"/>
                        </a:lnTo>
                        <a:lnTo>
                          <a:pt x="27" y="28"/>
                        </a:lnTo>
                        <a:lnTo>
                          <a:pt x="0" y="32"/>
                        </a:lnTo>
                        <a:close/>
                      </a:path>
                    </a:pathLst>
                  </a:custGeom>
                  <a:solidFill>
                    <a:srgbClr val="E7EDED"/>
                  </a:solidFill>
                  <a:ln w="9525">
                    <a:noFill/>
                    <a:round/>
                    <a:headEnd/>
                    <a:tailEnd/>
                  </a:ln>
                </p:spPr>
                <p:txBody>
                  <a:bodyPr/>
                  <a:lstStyle/>
                  <a:p>
                    <a:endParaRPr lang="en-US"/>
                  </a:p>
                </p:txBody>
              </p:sp>
              <p:grpSp>
                <p:nvGrpSpPr>
                  <p:cNvPr id="8" name="Group 54"/>
                  <p:cNvGrpSpPr>
                    <a:grpSpLocks/>
                  </p:cNvGrpSpPr>
                  <p:nvPr/>
                </p:nvGrpSpPr>
                <p:grpSpPr bwMode="auto">
                  <a:xfrm>
                    <a:off x="995" y="2880"/>
                    <a:ext cx="40" cy="32"/>
                    <a:chOff x="995" y="2880"/>
                    <a:chExt cx="40" cy="32"/>
                  </a:xfrm>
                </p:grpSpPr>
                <p:sp>
                  <p:nvSpPr>
                    <p:cNvPr id="516151" name="Freeform 55"/>
                    <p:cNvSpPr>
                      <a:spLocks/>
                    </p:cNvSpPr>
                    <p:nvPr/>
                  </p:nvSpPr>
                  <p:spPr bwMode="auto">
                    <a:xfrm>
                      <a:off x="995" y="2880"/>
                      <a:ext cx="40" cy="32"/>
                    </a:xfrm>
                    <a:custGeom>
                      <a:avLst/>
                      <a:gdLst/>
                      <a:ahLst/>
                      <a:cxnLst>
                        <a:cxn ang="0">
                          <a:pos x="0" y="32"/>
                        </a:cxn>
                        <a:cxn ang="0">
                          <a:pos x="0" y="25"/>
                        </a:cxn>
                        <a:cxn ang="0">
                          <a:pos x="2" y="16"/>
                        </a:cxn>
                        <a:cxn ang="0">
                          <a:pos x="8" y="7"/>
                        </a:cxn>
                        <a:cxn ang="0">
                          <a:pos x="17" y="2"/>
                        </a:cxn>
                        <a:cxn ang="0">
                          <a:pos x="27" y="0"/>
                        </a:cxn>
                        <a:cxn ang="0">
                          <a:pos x="35" y="2"/>
                        </a:cxn>
                        <a:cxn ang="0">
                          <a:pos x="40" y="5"/>
                        </a:cxn>
                        <a:cxn ang="0">
                          <a:pos x="27" y="25"/>
                        </a:cxn>
                        <a:cxn ang="0">
                          <a:pos x="0" y="32"/>
                        </a:cxn>
                      </a:cxnLst>
                      <a:rect l="0" t="0" r="r" b="b"/>
                      <a:pathLst>
                        <a:path w="40" h="32">
                          <a:moveTo>
                            <a:pt x="0" y="32"/>
                          </a:moveTo>
                          <a:lnTo>
                            <a:pt x="0" y="25"/>
                          </a:lnTo>
                          <a:lnTo>
                            <a:pt x="2" y="16"/>
                          </a:lnTo>
                          <a:lnTo>
                            <a:pt x="8" y="7"/>
                          </a:lnTo>
                          <a:lnTo>
                            <a:pt x="17" y="2"/>
                          </a:lnTo>
                          <a:lnTo>
                            <a:pt x="27" y="0"/>
                          </a:lnTo>
                          <a:lnTo>
                            <a:pt x="35" y="2"/>
                          </a:lnTo>
                          <a:lnTo>
                            <a:pt x="40" y="5"/>
                          </a:lnTo>
                          <a:lnTo>
                            <a:pt x="27" y="25"/>
                          </a:lnTo>
                          <a:lnTo>
                            <a:pt x="0" y="32"/>
                          </a:lnTo>
                          <a:close/>
                        </a:path>
                      </a:pathLst>
                    </a:custGeom>
                    <a:solidFill>
                      <a:srgbClr val="E7EDED"/>
                    </a:solidFill>
                    <a:ln w="9525">
                      <a:noFill/>
                      <a:round/>
                      <a:headEnd/>
                      <a:tailEnd/>
                    </a:ln>
                  </p:spPr>
                  <p:txBody>
                    <a:bodyPr/>
                    <a:lstStyle/>
                    <a:p>
                      <a:endParaRPr lang="en-US"/>
                    </a:p>
                  </p:txBody>
                </p:sp>
                <p:sp>
                  <p:nvSpPr>
                    <p:cNvPr id="516152" name="Freeform 56"/>
                    <p:cNvSpPr>
                      <a:spLocks/>
                    </p:cNvSpPr>
                    <p:nvPr/>
                  </p:nvSpPr>
                  <p:spPr bwMode="auto">
                    <a:xfrm>
                      <a:off x="995" y="2880"/>
                      <a:ext cx="40" cy="32"/>
                    </a:xfrm>
                    <a:custGeom>
                      <a:avLst/>
                      <a:gdLst/>
                      <a:ahLst/>
                      <a:cxnLst>
                        <a:cxn ang="0">
                          <a:pos x="0" y="32"/>
                        </a:cxn>
                        <a:cxn ang="0">
                          <a:pos x="0" y="25"/>
                        </a:cxn>
                        <a:cxn ang="0">
                          <a:pos x="2" y="16"/>
                        </a:cxn>
                        <a:cxn ang="0">
                          <a:pos x="8" y="7"/>
                        </a:cxn>
                        <a:cxn ang="0">
                          <a:pos x="17" y="2"/>
                        </a:cxn>
                        <a:cxn ang="0">
                          <a:pos x="27" y="0"/>
                        </a:cxn>
                        <a:cxn ang="0">
                          <a:pos x="35" y="2"/>
                        </a:cxn>
                        <a:cxn ang="0">
                          <a:pos x="40" y="5"/>
                        </a:cxn>
                      </a:cxnLst>
                      <a:rect l="0" t="0" r="r" b="b"/>
                      <a:pathLst>
                        <a:path w="40" h="32">
                          <a:moveTo>
                            <a:pt x="0" y="32"/>
                          </a:moveTo>
                          <a:lnTo>
                            <a:pt x="0" y="25"/>
                          </a:lnTo>
                          <a:lnTo>
                            <a:pt x="2" y="16"/>
                          </a:lnTo>
                          <a:lnTo>
                            <a:pt x="8" y="7"/>
                          </a:lnTo>
                          <a:lnTo>
                            <a:pt x="17" y="2"/>
                          </a:lnTo>
                          <a:lnTo>
                            <a:pt x="27" y="0"/>
                          </a:lnTo>
                          <a:lnTo>
                            <a:pt x="35" y="2"/>
                          </a:lnTo>
                          <a:lnTo>
                            <a:pt x="40" y="5"/>
                          </a:lnTo>
                        </a:path>
                      </a:pathLst>
                    </a:custGeom>
                    <a:noFill/>
                    <a:ln w="6350">
                      <a:solidFill>
                        <a:srgbClr val="5A777A"/>
                      </a:solidFill>
                      <a:prstDash val="solid"/>
                      <a:round/>
                      <a:headEnd/>
                      <a:tailEnd/>
                    </a:ln>
                  </p:spPr>
                  <p:txBody>
                    <a:bodyPr/>
                    <a:lstStyle/>
                    <a:p>
                      <a:endParaRPr lang="en-US"/>
                    </a:p>
                  </p:txBody>
                </p:sp>
              </p:grpSp>
              <p:sp>
                <p:nvSpPr>
                  <p:cNvPr id="516153" name="Freeform 57"/>
                  <p:cNvSpPr>
                    <a:spLocks/>
                  </p:cNvSpPr>
                  <p:nvPr/>
                </p:nvSpPr>
                <p:spPr bwMode="auto">
                  <a:xfrm>
                    <a:off x="988" y="2954"/>
                    <a:ext cx="42" cy="25"/>
                  </a:xfrm>
                  <a:custGeom>
                    <a:avLst/>
                    <a:gdLst/>
                    <a:ahLst/>
                    <a:cxnLst>
                      <a:cxn ang="0">
                        <a:pos x="42" y="23"/>
                      </a:cxn>
                      <a:cxn ang="0">
                        <a:pos x="36" y="25"/>
                      </a:cxn>
                      <a:cxn ang="0">
                        <a:pos x="29" y="25"/>
                      </a:cxn>
                      <a:cxn ang="0">
                        <a:pos x="18" y="23"/>
                      </a:cxn>
                      <a:cxn ang="0">
                        <a:pos x="9" y="18"/>
                      </a:cxn>
                      <a:cxn ang="0">
                        <a:pos x="2" y="12"/>
                      </a:cxn>
                      <a:cxn ang="0">
                        <a:pos x="0" y="0"/>
                      </a:cxn>
                      <a:cxn ang="0">
                        <a:pos x="0" y="0"/>
                      </a:cxn>
                      <a:cxn ang="0">
                        <a:pos x="0" y="0"/>
                      </a:cxn>
                      <a:cxn ang="0">
                        <a:pos x="29" y="0"/>
                      </a:cxn>
                      <a:cxn ang="0">
                        <a:pos x="42" y="23"/>
                      </a:cxn>
                    </a:cxnLst>
                    <a:rect l="0" t="0" r="r" b="b"/>
                    <a:pathLst>
                      <a:path w="42" h="25">
                        <a:moveTo>
                          <a:pt x="42" y="23"/>
                        </a:moveTo>
                        <a:lnTo>
                          <a:pt x="36" y="25"/>
                        </a:lnTo>
                        <a:lnTo>
                          <a:pt x="29" y="25"/>
                        </a:lnTo>
                        <a:lnTo>
                          <a:pt x="18" y="23"/>
                        </a:lnTo>
                        <a:lnTo>
                          <a:pt x="9" y="18"/>
                        </a:lnTo>
                        <a:lnTo>
                          <a:pt x="2" y="12"/>
                        </a:lnTo>
                        <a:lnTo>
                          <a:pt x="0" y="0"/>
                        </a:lnTo>
                        <a:lnTo>
                          <a:pt x="0" y="0"/>
                        </a:lnTo>
                        <a:lnTo>
                          <a:pt x="0" y="0"/>
                        </a:lnTo>
                        <a:lnTo>
                          <a:pt x="29" y="0"/>
                        </a:lnTo>
                        <a:lnTo>
                          <a:pt x="42" y="23"/>
                        </a:lnTo>
                        <a:close/>
                      </a:path>
                    </a:pathLst>
                  </a:custGeom>
                  <a:solidFill>
                    <a:srgbClr val="E7EDED"/>
                  </a:solidFill>
                  <a:ln w="9525">
                    <a:noFill/>
                    <a:round/>
                    <a:headEnd/>
                    <a:tailEnd/>
                  </a:ln>
                </p:spPr>
                <p:txBody>
                  <a:bodyPr/>
                  <a:lstStyle/>
                  <a:p>
                    <a:endParaRPr lang="en-US"/>
                  </a:p>
                </p:txBody>
              </p:sp>
              <p:grpSp>
                <p:nvGrpSpPr>
                  <p:cNvPr id="9" name="Group 58"/>
                  <p:cNvGrpSpPr>
                    <a:grpSpLocks/>
                  </p:cNvGrpSpPr>
                  <p:nvPr/>
                </p:nvGrpSpPr>
                <p:grpSpPr bwMode="auto">
                  <a:xfrm>
                    <a:off x="988" y="2954"/>
                    <a:ext cx="42" cy="25"/>
                    <a:chOff x="988" y="2954"/>
                    <a:chExt cx="42" cy="25"/>
                  </a:xfrm>
                </p:grpSpPr>
                <p:sp>
                  <p:nvSpPr>
                    <p:cNvPr id="516155" name="Freeform 59"/>
                    <p:cNvSpPr>
                      <a:spLocks/>
                    </p:cNvSpPr>
                    <p:nvPr/>
                  </p:nvSpPr>
                  <p:spPr bwMode="auto">
                    <a:xfrm>
                      <a:off x="988" y="2954"/>
                      <a:ext cx="42" cy="25"/>
                    </a:xfrm>
                    <a:custGeom>
                      <a:avLst/>
                      <a:gdLst/>
                      <a:ahLst/>
                      <a:cxnLst>
                        <a:cxn ang="0">
                          <a:pos x="42" y="23"/>
                        </a:cxn>
                        <a:cxn ang="0">
                          <a:pos x="36" y="25"/>
                        </a:cxn>
                        <a:cxn ang="0">
                          <a:pos x="29" y="25"/>
                        </a:cxn>
                        <a:cxn ang="0">
                          <a:pos x="18" y="23"/>
                        </a:cxn>
                        <a:cxn ang="0">
                          <a:pos x="9" y="18"/>
                        </a:cxn>
                        <a:cxn ang="0">
                          <a:pos x="2" y="9"/>
                        </a:cxn>
                        <a:cxn ang="0">
                          <a:pos x="0" y="0"/>
                        </a:cxn>
                        <a:cxn ang="0">
                          <a:pos x="0" y="0"/>
                        </a:cxn>
                        <a:cxn ang="0">
                          <a:pos x="29" y="0"/>
                        </a:cxn>
                        <a:cxn ang="0">
                          <a:pos x="42" y="23"/>
                        </a:cxn>
                      </a:cxnLst>
                      <a:rect l="0" t="0" r="r" b="b"/>
                      <a:pathLst>
                        <a:path w="42" h="25">
                          <a:moveTo>
                            <a:pt x="42" y="23"/>
                          </a:moveTo>
                          <a:lnTo>
                            <a:pt x="36" y="25"/>
                          </a:lnTo>
                          <a:lnTo>
                            <a:pt x="29" y="25"/>
                          </a:lnTo>
                          <a:lnTo>
                            <a:pt x="18" y="23"/>
                          </a:lnTo>
                          <a:lnTo>
                            <a:pt x="9" y="18"/>
                          </a:lnTo>
                          <a:lnTo>
                            <a:pt x="2" y="9"/>
                          </a:lnTo>
                          <a:lnTo>
                            <a:pt x="0" y="0"/>
                          </a:lnTo>
                          <a:lnTo>
                            <a:pt x="0" y="0"/>
                          </a:lnTo>
                          <a:lnTo>
                            <a:pt x="29" y="0"/>
                          </a:lnTo>
                          <a:lnTo>
                            <a:pt x="42" y="23"/>
                          </a:lnTo>
                          <a:close/>
                        </a:path>
                      </a:pathLst>
                    </a:custGeom>
                    <a:solidFill>
                      <a:srgbClr val="E7EDED"/>
                    </a:solidFill>
                    <a:ln w="9525">
                      <a:noFill/>
                      <a:round/>
                      <a:headEnd/>
                      <a:tailEnd/>
                    </a:ln>
                  </p:spPr>
                  <p:txBody>
                    <a:bodyPr/>
                    <a:lstStyle/>
                    <a:p>
                      <a:endParaRPr lang="en-US"/>
                    </a:p>
                  </p:txBody>
                </p:sp>
                <p:sp>
                  <p:nvSpPr>
                    <p:cNvPr id="516156" name="Freeform 60"/>
                    <p:cNvSpPr>
                      <a:spLocks/>
                    </p:cNvSpPr>
                    <p:nvPr/>
                  </p:nvSpPr>
                  <p:spPr bwMode="auto">
                    <a:xfrm>
                      <a:off x="988" y="2954"/>
                      <a:ext cx="42" cy="25"/>
                    </a:xfrm>
                    <a:custGeom>
                      <a:avLst/>
                      <a:gdLst/>
                      <a:ahLst/>
                      <a:cxnLst>
                        <a:cxn ang="0">
                          <a:pos x="42" y="23"/>
                        </a:cxn>
                        <a:cxn ang="0">
                          <a:pos x="36" y="25"/>
                        </a:cxn>
                        <a:cxn ang="0">
                          <a:pos x="29" y="25"/>
                        </a:cxn>
                        <a:cxn ang="0">
                          <a:pos x="18" y="23"/>
                        </a:cxn>
                        <a:cxn ang="0">
                          <a:pos x="9" y="18"/>
                        </a:cxn>
                        <a:cxn ang="0">
                          <a:pos x="2" y="9"/>
                        </a:cxn>
                        <a:cxn ang="0">
                          <a:pos x="0" y="0"/>
                        </a:cxn>
                        <a:cxn ang="0">
                          <a:pos x="0" y="0"/>
                        </a:cxn>
                      </a:cxnLst>
                      <a:rect l="0" t="0" r="r" b="b"/>
                      <a:pathLst>
                        <a:path w="42" h="25">
                          <a:moveTo>
                            <a:pt x="42" y="23"/>
                          </a:moveTo>
                          <a:lnTo>
                            <a:pt x="36" y="25"/>
                          </a:lnTo>
                          <a:lnTo>
                            <a:pt x="29" y="25"/>
                          </a:lnTo>
                          <a:lnTo>
                            <a:pt x="18" y="23"/>
                          </a:lnTo>
                          <a:lnTo>
                            <a:pt x="9" y="18"/>
                          </a:lnTo>
                          <a:lnTo>
                            <a:pt x="2" y="9"/>
                          </a:lnTo>
                          <a:lnTo>
                            <a:pt x="0" y="0"/>
                          </a:lnTo>
                          <a:lnTo>
                            <a:pt x="0" y="0"/>
                          </a:lnTo>
                        </a:path>
                      </a:pathLst>
                    </a:custGeom>
                    <a:noFill/>
                    <a:ln w="6350">
                      <a:solidFill>
                        <a:srgbClr val="5A777A"/>
                      </a:solidFill>
                      <a:prstDash val="solid"/>
                      <a:round/>
                      <a:headEnd/>
                      <a:tailEnd/>
                    </a:ln>
                  </p:spPr>
                  <p:txBody>
                    <a:bodyPr/>
                    <a:lstStyle/>
                    <a:p>
                      <a:endParaRPr lang="en-US"/>
                    </a:p>
                  </p:txBody>
                </p:sp>
              </p:grpSp>
              <p:sp>
                <p:nvSpPr>
                  <p:cNvPr id="516157" name="Freeform 61"/>
                  <p:cNvSpPr>
                    <a:spLocks/>
                  </p:cNvSpPr>
                  <p:nvPr/>
                </p:nvSpPr>
                <p:spPr bwMode="auto">
                  <a:xfrm>
                    <a:off x="1105" y="2882"/>
                    <a:ext cx="33" cy="30"/>
                  </a:xfrm>
                  <a:custGeom>
                    <a:avLst/>
                    <a:gdLst/>
                    <a:ahLst/>
                    <a:cxnLst>
                      <a:cxn ang="0">
                        <a:pos x="0" y="0"/>
                      </a:cxn>
                      <a:cxn ang="0">
                        <a:pos x="4" y="0"/>
                      </a:cxn>
                      <a:cxn ang="0">
                        <a:pos x="6" y="0"/>
                      </a:cxn>
                      <a:cxn ang="0">
                        <a:pos x="17" y="3"/>
                      </a:cxn>
                      <a:cxn ang="0">
                        <a:pos x="26" y="7"/>
                      </a:cxn>
                      <a:cxn ang="0">
                        <a:pos x="31" y="12"/>
                      </a:cxn>
                      <a:cxn ang="0">
                        <a:pos x="33" y="19"/>
                      </a:cxn>
                      <a:cxn ang="0">
                        <a:pos x="33" y="26"/>
                      </a:cxn>
                      <a:cxn ang="0">
                        <a:pos x="29" y="30"/>
                      </a:cxn>
                      <a:cxn ang="0">
                        <a:pos x="6" y="19"/>
                      </a:cxn>
                      <a:cxn ang="0">
                        <a:pos x="0" y="0"/>
                      </a:cxn>
                    </a:cxnLst>
                    <a:rect l="0" t="0" r="r" b="b"/>
                    <a:pathLst>
                      <a:path w="33" h="30">
                        <a:moveTo>
                          <a:pt x="0" y="0"/>
                        </a:moveTo>
                        <a:lnTo>
                          <a:pt x="4" y="0"/>
                        </a:lnTo>
                        <a:lnTo>
                          <a:pt x="6" y="0"/>
                        </a:lnTo>
                        <a:lnTo>
                          <a:pt x="17" y="3"/>
                        </a:lnTo>
                        <a:lnTo>
                          <a:pt x="26" y="7"/>
                        </a:lnTo>
                        <a:lnTo>
                          <a:pt x="31" y="12"/>
                        </a:lnTo>
                        <a:lnTo>
                          <a:pt x="33" y="19"/>
                        </a:lnTo>
                        <a:lnTo>
                          <a:pt x="33" y="26"/>
                        </a:lnTo>
                        <a:lnTo>
                          <a:pt x="29" y="30"/>
                        </a:lnTo>
                        <a:lnTo>
                          <a:pt x="6" y="19"/>
                        </a:lnTo>
                        <a:lnTo>
                          <a:pt x="0" y="0"/>
                        </a:lnTo>
                        <a:close/>
                      </a:path>
                    </a:pathLst>
                  </a:custGeom>
                  <a:solidFill>
                    <a:srgbClr val="E7EDED"/>
                  </a:solidFill>
                  <a:ln w="9525">
                    <a:noFill/>
                    <a:round/>
                    <a:headEnd/>
                    <a:tailEnd/>
                  </a:ln>
                </p:spPr>
                <p:txBody>
                  <a:bodyPr/>
                  <a:lstStyle/>
                  <a:p>
                    <a:endParaRPr lang="en-US"/>
                  </a:p>
                </p:txBody>
              </p:sp>
              <p:grpSp>
                <p:nvGrpSpPr>
                  <p:cNvPr id="10" name="Group 62"/>
                  <p:cNvGrpSpPr>
                    <a:grpSpLocks/>
                  </p:cNvGrpSpPr>
                  <p:nvPr/>
                </p:nvGrpSpPr>
                <p:grpSpPr bwMode="auto">
                  <a:xfrm>
                    <a:off x="1105" y="2882"/>
                    <a:ext cx="33" cy="30"/>
                    <a:chOff x="1105" y="2882"/>
                    <a:chExt cx="33" cy="30"/>
                  </a:xfrm>
                </p:grpSpPr>
                <p:sp>
                  <p:nvSpPr>
                    <p:cNvPr id="516159" name="Freeform 63"/>
                    <p:cNvSpPr>
                      <a:spLocks/>
                    </p:cNvSpPr>
                    <p:nvPr/>
                  </p:nvSpPr>
                  <p:spPr bwMode="auto">
                    <a:xfrm>
                      <a:off x="1105" y="2882"/>
                      <a:ext cx="33" cy="30"/>
                    </a:xfrm>
                    <a:custGeom>
                      <a:avLst/>
                      <a:gdLst/>
                      <a:ahLst/>
                      <a:cxnLst>
                        <a:cxn ang="0">
                          <a:pos x="0" y="0"/>
                        </a:cxn>
                        <a:cxn ang="0">
                          <a:pos x="4" y="0"/>
                        </a:cxn>
                        <a:cxn ang="0">
                          <a:pos x="6" y="0"/>
                        </a:cxn>
                        <a:cxn ang="0">
                          <a:pos x="17" y="3"/>
                        </a:cxn>
                        <a:cxn ang="0">
                          <a:pos x="26" y="5"/>
                        </a:cxn>
                        <a:cxn ang="0">
                          <a:pos x="31" y="12"/>
                        </a:cxn>
                        <a:cxn ang="0">
                          <a:pos x="33" y="19"/>
                        </a:cxn>
                        <a:cxn ang="0">
                          <a:pos x="31" y="26"/>
                        </a:cxn>
                        <a:cxn ang="0">
                          <a:pos x="29" y="30"/>
                        </a:cxn>
                        <a:cxn ang="0">
                          <a:pos x="6" y="19"/>
                        </a:cxn>
                        <a:cxn ang="0">
                          <a:pos x="0" y="0"/>
                        </a:cxn>
                      </a:cxnLst>
                      <a:rect l="0" t="0" r="r" b="b"/>
                      <a:pathLst>
                        <a:path w="33" h="30">
                          <a:moveTo>
                            <a:pt x="0" y="0"/>
                          </a:moveTo>
                          <a:lnTo>
                            <a:pt x="4" y="0"/>
                          </a:lnTo>
                          <a:lnTo>
                            <a:pt x="6" y="0"/>
                          </a:lnTo>
                          <a:lnTo>
                            <a:pt x="17" y="3"/>
                          </a:lnTo>
                          <a:lnTo>
                            <a:pt x="26" y="5"/>
                          </a:lnTo>
                          <a:lnTo>
                            <a:pt x="31" y="12"/>
                          </a:lnTo>
                          <a:lnTo>
                            <a:pt x="33" y="19"/>
                          </a:lnTo>
                          <a:lnTo>
                            <a:pt x="31" y="26"/>
                          </a:lnTo>
                          <a:lnTo>
                            <a:pt x="29" y="30"/>
                          </a:lnTo>
                          <a:lnTo>
                            <a:pt x="6" y="19"/>
                          </a:lnTo>
                          <a:lnTo>
                            <a:pt x="0" y="0"/>
                          </a:lnTo>
                          <a:close/>
                        </a:path>
                      </a:pathLst>
                    </a:custGeom>
                    <a:solidFill>
                      <a:srgbClr val="E7EDED"/>
                    </a:solidFill>
                    <a:ln w="9525">
                      <a:noFill/>
                      <a:round/>
                      <a:headEnd/>
                      <a:tailEnd/>
                    </a:ln>
                  </p:spPr>
                  <p:txBody>
                    <a:bodyPr/>
                    <a:lstStyle/>
                    <a:p>
                      <a:endParaRPr lang="en-US"/>
                    </a:p>
                  </p:txBody>
                </p:sp>
                <p:sp>
                  <p:nvSpPr>
                    <p:cNvPr id="516160" name="Freeform 64"/>
                    <p:cNvSpPr>
                      <a:spLocks/>
                    </p:cNvSpPr>
                    <p:nvPr/>
                  </p:nvSpPr>
                  <p:spPr bwMode="auto">
                    <a:xfrm>
                      <a:off x="1105" y="2882"/>
                      <a:ext cx="33" cy="30"/>
                    </a:xfrm>
                    <a:custGeom>
                      <a:avLst/>
                      <a:gdLst/>
                      <a:ahLst/>
                      <a:cxnLst>
                        <a:cxn ang="0">
                          <a:pos x="0" y="0"/>
                        </a:cxn>
                        <a:cxn ang="0">
                          <a:pos x="4" y="0"/>
                        </a:cxn>
                        <a:cxn ang="0">
                          <a:pos x="6" y="0"/>
                        </a:cxn>
                        <a:cxn ang="0">
                          <a:pos x="17" y="3"/>
                        </a:cxn>
                        <a:cxn ang="0">
                          <a:pos x="26" y="5"/>
                        </a:cxn>
                        <a:cxn ang="0">
                          <a:pos x="31" y="12"/>
                        </a:cxn>
                        <a:cxn ang="0">
                          <a:pos x="33" y="19"/>
                        </a:cxn>
                        <a:cxn ang="0">
                          <a:pos x="31" y="26"/>
                        </a:cxn>
                        <a:cxn ang="0">
                          <a:pos x="29" y="30"/>
                        </a:cxn>
                      </a:cxnLst>
                      <a:rect l="0" t="0" r="r" b="b"/>
                      <a:pathLst>
                        <a:path w="33" h="30">
                          <a:moveTo>
                            <a:pt x="0" y="0"/>
                          </a:moveTo>
                          <a:lnTo>
                            <a:pt x="4" y="0"/>
                          </a:lnTo>
                          <a:lnTo>
                            <a:pt x="6" y="0"/>
                          </a:lnTo>
                          <a:lnTo>
                            <a:pt x="17" y="3"/>
                          </a:lnTo>
                          <a:lnTo>
                            <a:pt x="26" y="5"/>
                          </a:lnTo>
                          <a:lnTo>
                            <a:pt x="31" y="12"/>
                          </a:lnTo>
                          <a:lnTo>
                            <a:pt x="33" y="19"/>
                          </a:lnTo>
                          <a:lnTo>
                            <a:pt x="31" y="26"/>
                          </a:lnTo>
                          <a:lnTo>
                            <a:pt x="29" y="30"/>
                          </a:lnTo>
                        </a:path>
                      </a:pathLst>
                    </a:custGeom>
                    <a:noFill/>
                    <a:ln w="6350">
                      <a:solidFill>
                        <a:srgbClr val="5A777A"/>
                      </a:solidFill>
                      <a:prstDash val="solid"/>
                      <a:round/>
                      <a:headEnd/>
                      <a:tailEnd/>
                    </a:ln>
                  </p:spPr>
                  <p:txBody>
                    <a:bodyPr/>
                    <a:lstStyle/>
                    <a:p>
                      <a:endParaRPr lang="en-US"/>
                    </a:p>
                  </p:txBody>
                </p:sp>
              </p:grpSp>
              <p:sp>
                <p:nvSpPr>
                  <p:cNvPr id="516161" name="Freeform 65"/>
                  <p:cNvSpPr>
                    <a:spLocks/>
                  </p:cNvSpPr>
                  <p:nvPr/>
                </p:nvSpPr>
                <p:spPr bwMode="auto">
                  <a:xfrm>
                    <a:off x="1116" y="2912"/>
                    <a:ext cx="29" cy="30"/>
                  </a:xfrm>
                  <a:custGeom>
                    <a:avLst/>
                    <a:gdLst/>
                    <a:ahLst/>
                    <a:cxnLst>
                      <a:cxn ang="0">
                        <a:pos x="18" y="0"/>
                      </a:cxn>
                      <a:cxn ang="0">
                        <a:pos x="27" y="10"/>
                      </a:cxn>
                      <a:cxn ang="0">
                        <a:pos x="29" y="19"/>
                      </a:cxn>
                      <a:cxn ang="0">
                        <a:pos x="27" y="26"/>
                      </a:cxn>
                      <a:cxn ang="0">
                        <a:pos x="24" y="30"/>
                      </a:cxn>
                      <a:cxn ang="0">
                        <a:pos x="0" y="19"/>
                      </a:cxn>
                      <a:cxn ang="0">
                        <a:pos x="18" y="0"/>
                      </a:cxn>
                    </a:cxnLst>
                    <a:rect l="0" t="0" r="r" b="b"/>
                    <a:pathLst>
                      <a:path w="29" h="30">
                        <a:moveTo>
                          <a:pt x="18" y="0"/>
                        </a:moveTo>
                        <a:lnTo>
                          <a:pt x="27" y="10"/>
                        </a:lnTo>
                        <a:lnTo>
                          <a:pt x="29" y="19"/>
                        </a:lnTo>
                        <a:lnTo>
                          <a:pt x="27" y="26"/>
                        </a:lnTo>
                        <a:lnTo>
                          <a:pt x="24" y="30"/>
                        </a:lnTo>
                        <a:lnTo>
                          <a:pt x="0" y="19"/>
                        </a:lnTo>
                        <a:lnTo>
                          <a:pt x="18" y="0"/>
                        </a:lnTo>
                        <a:close/>
                      </a:path>
                    </a:pathLst>
                  </a:custGeom>
                  <a:solidFill>
                    <a:srgbClr val="E7EDED"/>
                  </a:solidFill>
                  <a:ln w="9525">
                    <a:noFill/>
                    <a:round/>
                    <a:headEnd/>
                    <a:tailEnd/>
                  </a:ln>
                </p:spPr>
                <p:txBody>
                  <a:bodyPr/>
                  <a:lstStyle/>
                  <a:p>
                    <a:endParaRPr lang="en-US"/>
                  </a:p>
                </p:txBody>
              </p:sp>
              <p:grpSp>
                <p:nvGrpSpPr>
                  <p:cNvPr id="11" name="Group 66"/>
                  <p:cNvGrpSpPr>
                    <a:grpSpLocks/>
                  </p:cNvGrpSpPr>
                  <p:nvPr/>
                </p:nvGrpSpPr>
                <p:grpSpPr bwMode="auto">
                  <a:xfrm>
                    <a:off x="1116" y="2915"/>
                    <a:ext cx="29" cy="27"/>
                    <a:chOff x="1116" y="2915"/>
                    <a:chExt cx="29" cy="27"/>
                  </a:xfrm>
                </p:grpSpPr>
                <p:sp>
                  <p:nvSpPr>
                    <p:cNvPr id="516163" name="Freeform 67"/>
                    <p:cNvSpPr>
                      <a:spLocks/>
                    </p:cNvSpPr>
                    <p:nvPr/>
                  </p:nvSpPr>
                  <p:spPr bwMode="auto">
                    <a:xfrm>
                      <a:off x="1116" y="2915"/>
                      <a:ext cx="29" cy="27"/>
                    </a:xfrm>
                    <a:custGeom>
                      <a:avLst/>
                      <a:gdLst/>
                      <a:ahLst/>
                      <a:cxnLst>
                        <a:cxn ang="0">
                          <a:pos x="18" y="0"/>
                        </a:cxn>
                        <a:cxn ang="0">
                          <a:pos x="27" y="7"/>
                        </a:cxn>
                        <a:cxn ang="0">
                          <a:pos x="29" y="16"/>
                        </a:cxn>
                        <a:cxn ang="0">
                          <a:pos x="27" y="23"/>
                        </a:cxn>
                        <a:cxn ang="0">
                          <a:pos x="24" y="27"/>
                        </a:cxn>
                        <a:cxn ang="0">
                          <a:pos x="0" y="16"/>
                        </a:cxn>
                        <a:cxn ang="0">
                          <a:pos x="18" y="0"/>
                        </a:cxn>
                      </a:cxnLst>
                      <a:rect l="0" t="0" r="r" b="b"/>
                      <a:pathLst>
                        <a:path w="29" h="27">
                          <a:moveTo>
                            <a:pt x="18" y="0"/>
                          </a:moveTo>
                          <a:lnTo>
                            <a:pt x="27" y="7"/>
                          </a:lnTo>
                          <a:lnTo>
                            <a:pt x="29" y="16"/>
                          </a:lnTo>
                          <a:lnTo>
                            <a:pt x="27" y="23"/>
                          </a:lnTo>
                          <a:lnTo>
                            <a:pt x="24" y="27"/>
                          </a:lnTo>
                          <a:lnTo>
                            <a:pt x="0" y="16"/>
                          </a:lnTo>
                          <a:lnTo>
                            <a:pt x="18" y="0"/>
                          </a:lnTo>
                          <a:close/>
                        </a:path>
                      </a:pathLst>
                    </a:custGeom>
                    <a:solidFill>
                      <a:srgbClr val="E7EDED"/>
                    </a:solidFill>
                    <a:ln w="9525">
                      <a:noFill/>
                      <a:round/>
                      <a:headEnd/>
                      <a:tailEnd/>
                    </a:ln>
                  </p:spPr>
                  <p:txBody>
                    <a:bodyPr/>
                    <a:lstStyle/>
                    <a:p>
                      <a:endParaRPr lang="en-US"/>
                    </a:p>
                  </p:txBody>
                </p:sp>
                <p:sp>
                  <p:nvSpPr>
                    <p:cNvPr id="516164" name="Freeform 68"/>
                    <p:cNvSpPr>
                      <a:spLocks/>
                    </p:cNvSpPr>
                    <p:nvPr/>
                  </p:nvSpPr>
                  <p:spPr bwMode="auto">
                    <a:xfrm>
                      <a:off x="1134" y="2915"/>
                      <a:ext cx="11" cy="27"/>
                    </a:xfrm>
                    <a:custGeom>
                      <a:avLst/>
                      <a:gdLst/>
                      <a:ahLst/>
                      <a:cxnLst>
                        <a:cxn ang="0">
                          <a:pos x="0" y="0"/>
                        </a:cxn>
                        <a:cxn ang="0">
                          <a:pos x="9" y="7"/>
                        </a:cxn>
                        <a:cxn ang="0">
                          <a:pos x="11" y="16"/>
                        </a:cxn>
                        <a:cxn ang="0">
                          <a:pos x="9" y="23"/>
                        </a:cxn>
                        <a:cxn ang="0">
                          <a:pos x="6" y="27"/>
                        </a:cxn>
                      </a:cxnLst>
                      <a:rect l="0" t="0" r="r" b="b"/>
                      <a:pathLst>
                        <a:path w="11" h="27">
                          <a:moveTo>
                            <a:pt x="0" y="0"/>
                          </a:moveTo>
                          <a:lnTo>
                            <a:pt x="9" y="7"/>
                          </a:lnTo>
                          <a:lnTo>
                            <a:pt x="11" y="16"/>
                          </a:lnTo>
                          <a:lnTo>
                            <a:pt x="9" y="23"/>
                          </a:lnTo>
                          <a:lnTo>
                            <a:pt x="6" y="27"/>
                          </a:lnTo>
                        </a:path>
                      </a:pathLst>
                    </a:custGeom>
                    <a:noFill/>
                    <a:ln w="6350">
                      <a:solidFill>
                        <a:srgbClr val="5A777A"/>
                      </a:solidFill>
                      <a:prstDash val="solid"/>
                      <a:round/>
                      <a:headEnd/>
                      <a:tailEnd/>
                    </a:ln>
                  </p:spPr>
                  <p:txBody>
                    <a:bodyPr/>
                    <a:lstStyle/>
                    <a:p>
                      <a:endParaRPr lang="en-US"/>
                    </a:p>
                  </p:txBody>
                </p:sp>
              </p:grpSp>
              <p:sp>
                <p:nvSpPr>
                  <p:cNvPr id="516165" name="Freeform 69"/>
                  <p:cNvSpPr>
                    <a:spLocks/>
                  </p:cNvSpPr>
                  <p:nvPr/>
                </p:nvSpPr>
                <p:spPr bwMode="auto">
                  <a:xfrm>
                    <a:off x="1105"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4"/>
                      </a:cxn>
                      <a:cxn ang="0">
                        <a:pos x="9" y="9"/>
                      </a:cxn>
                      <a:cxn ang="0">
                        <a:pos x="35" y="0"/>
                      </a:cxn>
                    </a:cxnLst>
                    <a:rect l="0" t="0" r="r" b="b"/>
                    <a:pathLst>
                      <a:path w="36" h="44">
                        <a:moveTo>
                          <a:pt x="35" y="0"/>
                        </a:moveTo>
                        <a:lnTo>
                          <a:pt x="36" y="4"/>
                        </a:lnTo>
                        <a:lnTo>
                          <a:pt x="36" y="9"/>
                        </a:lnTo>
                        <a:lnTo>
                          <a:pt x="35" y="23"/>
                        </a:lnTo>
                        <a:lnTo>
                          <a:pt x="29" y="34"/>
                        </a:lnTo>
                        <a:lnTo>
                          <a:pt x="20" y="41"/>
                        </a:lnTo>
                        <a:lnTo>
                          <a:pt x="9" y="44"/>
                        </a:lnTo>
                        <a:lnTo>
                          <a:pt x="6" y="44"/>
                        </a:lnTo>
                        <a:lnTo>
                          <a:pt x="0" y="44"/>
                        </a:lnTo>
                        <a:lnTo>
                          <a:pt x="9" y="9"/>
                        </a:lnTo>
                        <a:lnTo>
                          <a:pt x="35" y="0"/>
                        </a:lnTo>
                        <a:close/>
                      </a:path>
                    </a:pathLst>
                  </a:custGeom>
                  <a:solidFill>
                    <a:srgbClr val="E7EDED"/>
                  </a:solidFill>
                  <a:ln w="9525">
                    <a:noFill/>
                    <a:round/>
                    <a:headEnd/>
                    <a:tailEnd/>
                  </a:ln>
                </p:spPr>
                <p:txBody>
                  <a:bodyPr/>
                  <a:lstStyle/>
                  <a:p>
                    <a:endParaRPr lang="en-US"/>
                  </a:p>
                </p:txBody>
              </p:sp>
              <p:grpSp>
                <p:nvGrpSpPr>
                  <p:cNvPr id="12" name="Group 70"/>
                  <p:cNvGrpSpPr>
                    <a:grpSpLocks/>
                  </p:cNvGrpSpPr>
                  <p:nvPr/>
                </p:nvGrpSpPr>
                <p:grpSpPr bwMode="auto">
                  <a:xfrm>
                    <a:off x="1105" y="2945"/>
                    <a:ext cx="36" cy="44"/>
                    <a:chOff x="1105" y="2945"/>
                    <a:chExt cx="36" cy="44"/>
                  </a:xfrm>
                </p:grpSpPr>
                <p:sp>
                  <p:nvSpPr>
                    <p:cNvPr id="516167" name="Freeform 71"/>
                    <p:cNvSpPr>
                      <a:spLocks/>
                    </p:cNvSpPr>
                    <p:nvPr/>
                  </p:nvSpPr>
                  <p:spPr bwMode="auto">
                    <a:xfrm>
                      <a:off x="1105"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1"/>
                        </a:cxn>
                        <a:cxn ang="0">
                          <a:pos x="9" y="9"/>
                        </a:cxn>
                        <a:cxn ang="0">
                          <a:pos x="35" y="0"/>
                        </a:cxn>
                      </a:cxnLst>
                      <a:rect l="0" t="0" r="r" b="b"/>
                      <a:pathLst>
                        <a:path w="36" h="44">
                          <a:moveTo>
                            <a:pt x="35" y="0"/>
                          </a:moveTo>
                          <a:lnTo>
                            <a:pt x="36" y="4"/>
                          </a:lnTo>
                          <a:lnTo>
                            <a:pt x="36" y="9"/>
                          </a:lnTo>
                          <a:lnTo>
                            <a:pt x="35" y="23"/>
                          </a:lnTo>
                          <a:lnTo>
                            <a:pt x="29" y="34"/>
                          </a:lnTo>
                          <a:lnTo>
                            <a:pt x="20" y="41"/>
                          </a:lnTo>
                          <a:lnTo>
                            <a:pt x="9" y="44"/>
                          </a:lnTo>
                          <a:lnTo>
                            <a:pt x="6" y="44"/>
                          </a:lnTo>
                          <a:lnTo>
                            <a:pt x="0" y="41"/>
                          </a:lnTo>
                          <a:lnTo>
                            <a:pt x="9" y="9"/>
                          </a:lnTo>
                          <a:lnTo>
                            <a:pt x="35" y="0"/>
                          </a:lnTo>
                          <a:close/>
                        </a:path>
                      </a:pathLst>
                    </a:custGeom>
                    <a:solidFill>
                      <a:srgbClr val="E7EDED"/>
                    </a:solidFill>
                    <a:ln w="9525">
                      <a:noFill/>
                      <a:round/>
                      <a:headEnd/>
                      <a:tailEnd/>
                    </a:ln>
                  </p:spPr>
                  <p:txBody>
                    <a:bodyPr/>
                    <a:lstStyle/>
                    <a:p>
                      <a:endParaRPr lang="en-US"/>
                    </a:p>
                  </p:txBody>
                </p:sp>
                <p:sp>
                  <p:nvSpPr>
                    <p:cNvPr id="516168" name="Freeform 72"/>
                    <p:cNvSpPr>
                      <a:spLocks/>
                    </p:cNvSpPr>
                    <p:nvPr/>
                  </p:nvSpPr>
                  <p:spPr bwMode="auto">
                    <a:xfrm>
                      <a:off x="1105"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1"/>
                        </a:cxn>
                      </a:cxnLst>
                      <a:rect l="0" t="0" r="r" b="b"/>
                      <a:pathLst>
                        <a:path w="36" h="44">
                          <a:moveTo>
                            <a:pt x="35" y="0"/>
                          </a:moveTo>
                          <a:lnTo>
                            <a:pt x="36" y="4"/>
                          </a:lnTo>
                          <a:lnTo>
                            <a:pt x="36" y="9"/>
                          </a:lnTo>
                          <a:lnTo>
                            <a:pt x="35" y="23"/>
                          </a:lnTo>
                          <a:lnTo>
                            <a:pt x="29" y="34"/>
                          </a:lnTo>
                          <a:lnTo>
                            <a:pt x="20" y="41"/>
                          </a:lnTo>
                          <a:lnTo>
                            <a:pt x="9" y="44"/>
                          </a:lnTo>
                          <a:lnTo>
                            <a:pt x="6" y="44"/>
                          </a:lnTo>
                          <a:lnTo>
                            <a:pt x="0" y="41"/>
                          </a:lnTo>
                        </a:path>
                      </a:pathLst>
                    </a:custGeom>
                    <a:noFill/>
                    <a:ln w="6350">
                      <a:solidFill>
                        <a:srgbClr val="5A777A"/>
                      </a:solidFill>
                      <a:prstDash val="solid"/>
                      <a:round/>
                      <a:headEnd/>
                      <a:tailEnd/>
                    </a:ln>
                  </p:spPr>
                  <p:txBody>
                    <a:bodyPr/>
                    <a:lstStyle/>
                    <a:p>
                      <a:endParaRPr lang="en-US"/>
                    </a:p>
                  </p:txBody>
                </p:sp>
              </p:grpSp>
              <p:sp>
                <p:nvSpPr>
                  <p:cNvPr id="516169" name="Freeform 73"/>
                  <p:cNvSpPr>
                    <a:spLocks/>
                  </p:cNvSpPr>
                  <p:nvPr/>
                </p:nvSpPr>
                <p:spPr bwMode="auto">
                  <a:xfrm>
                    <a:off x="977" y="2912"/>
                    <a:ext cx="18" cy="44"/>
                  </a:xfrm>
                  <a:custGeom>
                    <a:avLst/>
                    <a:gdLst/>
                    <a:ahLst/>
                    <a:cxnLst>
                      <a:cxn ang="0">
                        <a:pos x="11" y="44"/>
                      </a:cxn>
                      <a:cxn ang="0">
                        <a:pos x="4" y="35"/>
                      </a:cxn>
                      <a:cxn ang="0">
                        <a:pos x="0" y="23"/>
                      </a:cxn>
                      <a:cxn ang="0">
                        <a:pos x="0" y="14"/>
                      </a:cxn>
                      <a:cxn ang="0">
                        <a:pos x="4" y="7"/>
                      </a:cxn>
                      <a:cxn ang="0">
                        <a:pos x="11" y="3"/>
                      </a:cxn>
                      <a:cxn ang="0">
                        <a:pos x="18" y="0"/>
                      </a:cxn>
                      <a:cxn ang="0">
                        <a:pos x="18" y="23"/>
                      </a:cxn>
                      <a:cxn ang="0">
                        <a:pos x="11" y="44"/>
                      </a:cxn>
                    </a:cxnLst>
                    <a:rect l="0" t="0" r="r" b="b"/>
                    <a:pathLst>
                      <a:path w="18" h="44">
                        <a:moveTo>
                          <a:pt x="11" y="44"/>
                        </a:moveTo>
                        <a:lnTo>
                          <a:pt x="4" y="35"/>
                        </a:lnTo>
                        <a:lnTo>
                          <a:pt x="0" y="23"/>
                        </a:lnTo>
                        <a:lnTo>
                          <a:pt x="0" y="14"/>
                        </a:lnTo>
                        <a:lnTo>
                          <a:pt x="4" y="7"/>
                        </a:lnTo>
                        <a:lnTo>
                          <a:pt x="11" y="3"/>
                        </a:lnTo>
                        <a:lnTo>
                          <a:pt x="18" y="0"/>
                        </a:lnTo>
                        <a:lnTo>
                          <a:pt x="18" y="23"/>
                        </a:lnTo>
                        <a:lnTo>
                          <a:pt x="11" y="44"/>
                        </a:lnTo>
                        <a:close/>
                      </a:path>
                    </a:pathLst>
                  </a:custGeom>
                  <a:solidFill>
                    <a:srgbClr val="E7EDED"/>
                  </a:solidFill>
                  <a:ln w="9525">
                    <a:noFill/>
                    <a:round/>
                    <a:headEnd/>
                    <a:tailEnd/>
                  </a:ln>
                </p:spPr>
                <p:txBody>
                  <a:bodyPr/>
                  <a:lstStyle/>
                  <a:p>
                    <a:endParaRPr lang="en-US"/>
                  </a:p>
                </p:txBody>
              </p:sp>
              <p:grpSp>
                <p:nvGrpSpPr>
                  <p:cNvPr id="13" name="Group 74"/>
                  <p:cNvGrpSpPr>
                    <a:grpSpLocks/>
                  </p:cNvGrpSpPr>
                  <p:nvPr/>
                </p:nvGrpSpPr>
                <p:grpSpPr bwMode="auto">
                  <a:xfrm>
                    <a:off x="977" y="2915"/>
                    <a:ext cx="18" cy="41"/>
                    <a:chOff x="977" y="2915"/>
                    <a:chExt cx="18" cy="41"/>
                  </a:xfrm>
                </p:grpSpPr>
                <p:sp>
                  <p:nvSpPr>
                    <p:cNvPr id="516171" name="Freeform 75"/>
                    <p:cNvSpPr>
                      <a:spLocks/>
                    </p:cNvSpPr>
                    <p:nvPr/>
                  </p:nvSpPr>
                  <p:spPr bwMode="auto">
                    <a:xfrm>
                      <a:off x="977" y="2915"/>
                      <a:ext cx="18" cy="41"/>
                    </a:xfrm>
                    <a:custGeom>
                      <a:avLst/>
                      <a:gdLst/>
                      <a:ahLst/>
                      <a:cxnLst>
                        <a:cxn ang="0">
                          <a:pos x="11" y="41"/>
                        </a:cxn>
                        <a:cxn ang="0">
                          <a:pos x="4" y="32"/>
                        </a:cxn>
                        <a:cxn ang="0">
                          <a:pos x="0" y="20"/>
                        </a:cxn>
                        <a:cxn ang="0">
                          <a:pos x="2" y="14"/>
                        </a:cxn>
                        <a:cxn ang="0">
                          <a:pos x="6" y="7"/>
                        </a:cxn>
                        <a:cxn ang="0">
                          <a:pos x="11" y="2"/>
                        </a:cxn>
                        <a:cxn ang="0">
                          <a:pos x="18" y="0"/>
                        </a:cxn>
                        <a:cxn ang="0">
                          <a:pos x="18" y="20"/>
                        </a:cxn>
                        <a:cxn ang="0">
                          <a:pos x="11" y="41"/>
                        </a:cxn>
                      </a:cxnLst>
                      <a:rect l="0" t="0" r="r" b="b"/>
                      <a:pathLst>
                        <a:path w="18" h="41">
                          <a:moveTo>
                            <a:pt x="11" y="41"/>
                          </a:moveTo>
                          <a:lnTo>
                            <a:pt x="4" y="32"/>
                          </a:lnTo>
                          <a:lnTo>
                            <a:pt x="0" y="20"/>
                          </a:lnTo>
                          <a:lnTo>
                            <a:pt x="2" y="14"/>
                          </a:lnTo>
                          <a:lnTo>
                            <a:pt x="6" y="7"/>
                          </a:lnTo>
                          <a:lnTo>
                            <a:pt x="11" y="2"/>
                          </a:lnTo>
                          <a:lnTo>
                            <a:pt x="18" y="0"/>
                          </a:lnTo>
                          <a:lnTo>
                            <a:pt x="18" y="20"/>
                          </a:lnTo>
                          <a:lnTo>
                            <a:pt x="11" y="41"/>
                          </a:lnTo>
                          <a:close/>
                        </a:path>
                      </a:pathLst>
                    </a:custGeom>
                    <a:solidFill>
                      <a:srgbClr val="E7EDED"/>
                    </a:solidFill>
                    <a:ln w="9525">
                      <a:noFill/>
                      <a:round/>
                      <a:headEnd/>
                      <a:tailEnd/>
                    </a:ln>
                  </p:spPr>
                  <p:txBody>
                    <a:bodyPr/>
                    <a:lstStyle/>
                    <a:p>
                      <a:endParaRPr lang="en-US"/>
                    </a:p>
                  </p:txBody>
                </p:sp>
                <p:sp>
                  <p:nvSpPr>
                    <p:cNvPr id="516172" name="Freeform 76"/>
                    <p:cNvSpPr>
                      <a:spLocks/>
                    </p:cNvSpPr>
                    <p:nvPr/>
                  </p:nvSpPr>
                  <p:spPr bwMode="auto">
                    <a:xfrm>
                      <a:off x="977" y="2915"/>
                      <a:ext cx="18" cy="41"/>
                    </a:xfrm>
                    <a:custGeom>
                      <a:avLst/>
                      <a:gdLst/>
                      <a:ahLst/>
                      <a:cxnLst>
                        <a:cxn ang="0">
                          <a:pos x="11" y="41"/>
                        </a:cxn>
                        <a:cxn ang="0">
                          <a:pos x="4" y="32"/>
                        </a:cxn>
                        <a:cxn ang="0">
                          <a:pos x="0" y="20"/>
                        </a:cxn>
                        <a:cxn ang="0">
                          <a:pos x="2" y="14"/>
                        </a:cxn>
                        <a:cxn ang="0">
                          <a:pos x="6" y="7"/>
                        </a:cxn>
                        <a:cxn ang="0">
                          <a:pos x="11" y="2"/>
                        </a:cxn>
                        <a:cxn ang="0">
                          <a:pos x="18" y="0"/>
                        </a:cxn>
                      </a:cxnLst>
                      <a:rect l="0" t="0" r="r" b="b"/>
                      <a:pathLst>
                        <a:path w="18" h="41">
                          <a:moveTo>
                            <a:pt x="11" y="41"/>
                          </a:moveTo>
                          <a:lnTo>
                            <a:pt x="4" y="32"/>
                          </a:lnTo>
                          <a:lnTo>
                            <a:pt x="0" y="20"/>
                          </a:lnTo>
                          <a:lnTo>
                            <a:pt x="2" y="14"/>
                          </a:lnTo>
                          <a:lnTo>
                            <a:pt x="6" y="7"/>
                          </a:lnTo>
                          <a:lnTo>
                            <a:pt x="11" y="2"/>
                          </a:lnTo>
                          <a:lnTo>
                            <a:pt x="18" y="0"/>
                          </a:lnTo>
                        </a:path>
                      </a:pathLst>
                    </a:custGeom>
                    <a:noFill/>
                    <a:ln w="6350">
                      <a:solidFill>
                        <a:srgbClr val="5A777A"/>
                      </a:solidFill>
                      <a:prstDash val="solid"/>
                      <a:round/>
                      <a:headEnd/>
                      <a:tailEnd/>
                    </a:ln>
                  </p:spPr>
                  <p:txBody>
                    <a:bodyPr/>
                    <a:lstStyle/>
                    <a:p>
                      <a:endParaRPr lang="en-US"/>
                    </a:p>
                  </p:txBody>
                </p:sp>
              </p:grpSp>
              <p:sp>
                <p:nvSpPr>
                  <p:cNvPr id="516173" name="Freeform 77"/>
                  <p:cNvSpPr>
                    <a:spLocks/>
                  </p:cNvSpPr>
                  <p:nvPr/>
                </p:nvSpPr>
                <p:spPr bwMode="auto">
                  <a:xfrm>
                    <a:off x="1030" y="2972"/>
                    <a:ext cx="75" cy="24"/>
                  </a:xfrm>
                  <a:custGeom>
                    <a:avLst/>
                    <a:gdLst/>
                    <a:ahLst/>
                    <a:cxnLst>
                      <a:cxn ang="0">
                        <a:pos x="75" y="14"/>
                      </a:cxn>
                      <a:cxn ang="0">
                        <a:pos x="68" y="19"/>
                      </a:cxn>
                      <a:cxn ang="0">
                        <a:pos x="61" y="21"/>
                      </a:cxn>
                      <a:cxn ang="0">
                        <a:pos x="41" y="24"/>
                      </a:cxn>
                      <a:cxn ang="0">
                        <a:pos x="27" y="21"/>
                      </a:cxn>
                      <a:cxn ang="0">
                        <a:pos x="14" y="19"/>
                      </a:cxn>
                      <a:cxn ang="0">
                        <a:pos x="5" y="12"/>
                      </a:cxn>
                      <a:cxn ang="0">
                        <a:pos x="0" y="5"/>
                      </a:cxn>
                      <a:cxn ang="0">
                        <a:pos x="41" y="0"/>
                      </a:cxn>
                      <a:cxn ang="0">
                        <a:pos x="75" y="14"/>
                      </a:cxn>
                    </a:cxnLst>
                    <a:rect l="0" t="0" r="r" b="b"/>
                    <a:pathLst>
                      <a:path w="75" h="24">
                        <a:moveTo>
                          <a:pt x="75" y="14"/>
                        </a:moveTo>
                        <a:lnTo>
                          <a:pt x="68" y="19"/>
                        </a:lnTo>
                        <a:lnTo>
                          <a:pt x="61" y="21"/>
                        </a:lnTo>
                        <a:lnTo>
                          <a:pt x="41" y="24"/>
                        </a:lnTo>
                        <a:lnTo>
                          <a:pt x="27" y="21"/>
                        </a:lnTo>
                        <a:lnTo>
                          <a:pt x="14" y="19"/>
                        </a:lnTo>
                        <a:lnTo>
                          <a:pt x="5" y="12"/>
                        </a:lnTo>
                        <a:lnTo>
                          <a:pt x="0" y="5"/>
                        </a:lnTo>
                        <a:lnTo>
                          <a:pt x="41" y="0"/>
                        </a:lnTo>
                        <a:lnTo>
                          <a:pt x="75" y="14"/>
                        </a:lnTo>
                        <a:close/>
                      </a:path>
                    </a:pathLst>
                  </a:custGeom>
                  <a:solidFill>
                    <a:srgbClr val="E7EDED"/>
                  </a:solidFill>
                  <a:ln w="9525">
                    <a:noFill/>
                    <a:round/>
                    <a:headEnd/>
                    <a:tailEnd/>
                  </a:ln>
                </p:spPr>
                <p:txBody>
                  <a:bodyPr/>
                  <a:lstStyle/>
                  <a:p>
                    <a:endParaRPr lang="en-US"/>
                  </a:p>
                </p:txBody>
              </p:sp>
              <p:grpSp>
                <p:nvGrpSpPr>
                  <p:cNvPr id="14" name="Group 78"/>
                  <p:cNvGrpSpPr>
                    <a:grpSpLocks/>
                  </p:cNvGrpSpPr>
                  <p:nvPr/>
                </p:nvGrpSpPr>
                <p:grpSpPr bwMode="auto">
                  <a:xfrm>
                    <a:off x="1031" y="2972"/>
                    <a:ext cx="73" cy="24"/>
                    <a:chOff x="1031" y="2972"/>
                    <a:chExt cx="73" cy="24"/>
                  </a:xfrm>
                </p:grpSpPr>
                <p:sp>
                  <p:nvSpPr>
                    <p:cNvPr id="516175" name="Freeform 79"/>
                    <p:cNvSpPr>
                      <a:spLocks/>
                    </p:cNvSpPr>
                    <p:nvPr/>
                  </p:nvSpPr>
                  <p:spPr bwMode="auto">
                    <a:xfrm>
                      <a:off x="1031" y="2972"/>
                      <a:ext cx="73" cy="24"/>
                    </a:xfrm>
                    <a:custGeom>
                      <a:avLst/>
                      <a:gdLst/>
                      <a:ahLst/>
                      <a:cxnLst>
                        <a:cxn ang="0">
                          <a:pos x="73" y="14"/>
                        </a:cxn>
                        <a:cxn ang="0">
                          <a:pos x="67" y="19"/>
                        </a:cxn>
                        <a:cxn ang="0">
                          <a:pos x="58" y="21"/>
                        </a:cxn>
                        <a:cxn ang="0">
                          <a:pos x="40" y="24"/>
                        </a:cxn>
                        <a:cxn ang="0">
                          <a:pos x="26" y="21"/>
                        </a:cxn>
                        <a:cxn ang="0">
                          <a:pos x="15" y="19"/>
                        </a:cxn>
                        <a:cxn ang="0">
                          <a:pos x="6" y="12"/>
                        </a:cxn>
                        <a:cxn ang="0">
                          <a:pos x="0" y="5"/>
                        </a:cxn>
                        <a:cxn ang="0">
                          <a:pos x="40" y="0"/>
                        </a:cxn>
                        <a:cxn ang="0">
                          <a:pos x="73" y="14"/>
                        </a:cxn>
                      </a:cxnLst>
                      <a:rect l="0" t="0" r="r" b="b"/>
                      <a:pathLst>
                        <a:path w="73" h="24">
                          <a:moveTo>
                            <a:pt x="73" y="14"/>
                          </a:moveTo>
                          <a:lnTo>
                            <a:pt x="67" y="19"/>
                          </a:lnTo>
                          <a:lnTo>
                            <a:pt x="58" y="21"/>
                          </a:lnTo>
                          <a:lnTo>
                            <a:pt x="40" y="24"/>
                          </a:lnTo>
                          <a:lnTo>
                            <a:pt x="26" y="21"/>
                          </a:lnTo>
                          <a:lnTo>
                            <a:pt x="15" y="19"/>
                          </a:lnTo>
                          <a:lnTo>
                            <a:pt x="6" y="12"/>
                          </a:lnTo>
                          <a:lnTo>
                            <a:pt x="0" y="5"/>
                          </a:lnTo>
                          <a:lnTo>
                            <a:pt x="40" y="0"/>
                          </a:lnTo>
                          <a:lnTo>
                            <a:pt x="73" y="14"/>
                          </a:lnTo>
                          <a:close/>
                        </a:path>
                      </a:pathLst>
                    </a:custGeom>
                    <a:solidFill>
                      <a:srgbClr val="E7EDED"/>
                    </a:solidFill>
                    <a:ln w="9525">
                      <a:noFill/>
                      <a:round/>
                      <a:headEnd/>
                      <a:tailEnd/>
                    </a:ln>
                  </p:spPr>
                  <p:txBody>
                    <a:bodyPr/>
                    <a:lstStyle/>
                    <a:p>
                      <a:endParaRPr lang="en-US"/>
                    </a:p>
                  </p:txBody>
                </p:sp>
                <p:sp>
                  <p:nvSpPr>
                    <p:cNvPr id="516176" name="Freeform 80"/>
                    <p:cNvSpPr>
                      <a:spLocks/>
                    </p:cNvSpPr>
                    <p:nvPr/>
                  </p:nvSpPr>
                  <p:spPr bwMode="auto">
                    <a:xfrm>
                      <a:off x="1031" y="2977"/>
                      <a:ext cx="73" cy="19"/>
                    </a:xfrm>
                    <a:custGeom>
                      <a:avLst/>
                      <a:gdLst/>
                      <a:ahLst/>
                      <a:cxnLst>
                        <a:cxn ang="0">
                          <a:pos x="73" y="9"/>
                        </a:cxn>
                        <a:cxn ang="0">
                          <a:pos x="67" y="14"/>
                        </a:cxn>
                        <a:cxn ang="0">
                          <a:pos x="58" y="16"/>
                        </a:cxn>
                        <a:cxn ang="0">
                          <a:pos x="40" y="19"/>
                        </a:cxn>
                        <a:cxn ang="0">
                          <a:pos x="26" y="16"/>
                        </a:cxn>
                        <a:cxn ang="0">
                          <a:pos x="15" y="14"/>
                        </a:cxn>
                        <a:cxn ang="0">
                          <a:pos x="6" y="7"/>
                        </a:cxn>
                        <a:cxn ang="0">
                          <a:pos x="0" y="0"/>
                        </a:cxn>
                      </a:cxnLst>
                      <a:rect l="0" t="0" r="r" b="b"/>
                      <a:pathLst>
                        <a:path w="73" h="19">
                          <a:moveTo>
                            <a:pt x="73" y="9"/>
                          </a:moveTo>
                          <a:lnTo>
                            <a:pt x="67" y="14"/>
                          </a:lnTo>
                          <a:lnTo>
                            <a:pt x="58" y="16"/>
                          </a:lnTo>
                          <a:lnTo>
                            <a:pt x="40" y="19"/>
                          </a:lnTo>
                          <a:lnTo>
                            <a:pt x="26" y="16"/>
                          </a:lnTo>
                          <a:lnTo>
                            <a:pt x="15" y="14"/>
                          </a:lnTo>
                          <a:lnTo>
                            <a:pt x="6" y="7"/>
                          </a:lnTo>
                          <a:lnTo>
                            <a:pt x="0" y="0"/>
                          </a:lnTo>
                        </a:path>
                      </a:pathLst>
                    </a:custGeom>
                    <a:noFill/>
                    <a:ln w="6350">
                      <a:solidFill>
                        <a:srgbClr val="5A777A"/>
                      </a:solidFill>
                      <a:prstDash val="solid"/>
                      <a:round/>
                      <a:headEnd/>
                      <a:tailEnd/>
                    </a:ln>
                  </p:spPr>
                  <p:txBody>
                    <a:bodyPr/>
                    <a:lstStyle/>
                    <a:p>
                      <a:endParaRPr lang="en-US"/>
                    </a:p>
                  </p:txBody>
                </p:sp>
              </p:grpSp>
            </p:grpSp>
          </p:grpSp>
        </p:grpSp>
        <p:sp>
          <p:nvSpPr>
            <p:cNvPr id="516177" name="Rectangle 81"/>
            <p:cNvSpPr>
              <a:spLocks noChangeArrowheads="1"/>
            </p:cNvSpPr>
            <p:nvPr/>
          </p:nvSpPr>
          <p:spPr bwMode="auto">
            <a:xfrm>
              <a:off x="1490" y="3167"/>
              <a:ext cx="348" cy="190"/>
            </a:xfrm>
            <a:prstGeom prst="rect">
              <a:avLst/>
            </a:prstGeom>
            <a:noFill/>
            <a:ln w="9525">
              <a:noFill/>
              <a:miter lim="800000"/>
              <a:headEnd/>
              <a:tailEnd/>
            </a:ln>
          </p:spPr>
          <p:txBody>
            <a:bodyPr/>
            <a:lstStyle/>
            <a:p>
              <a:endParaRPr lang="en-US"/>
            </a:p>
          </p:txBody>
        </p:sp>
        <p:sp>
          <p:nvSpPr>
            <p:cNvPr id="516178" name="Rectangle 82"/>
            <p:cNvSpPr>
              <a:spLocks noChangeArrowheads="1"/>
            </p:cNvSpPr>
            <p:nvPr/>
          </p:nvSpPr>
          <p:spPr bwMode="auto">
            <a:xfrm>
              <a:off x="1595" y="3211"/>
              <a:ext cx="137" cy="116"/>
            </a:xfrm>
            <a:prstGeom prst="rect">
              <a:avLst/>
            </a:prstGeom>
            <a:noFill/>
            <a:ln w="9525">
              <a:noFill/>
              <a:miter lim="800000"/>
              <a:headEnd/>
              <a:tailEnd/>
            </a:ln>
          </p:spPr>
          <p:txBody>
            <a:bodyPr wrap="none" lIns="0" tIns="0" rIns="0" bIns="0">
              <a:spAutoFit/>
            </a:bodyPr>
            <a:lstStyle/>
            <a:p>
              <a:pPr algn="ctr" eaLnBrk="0" hangingPunct="0"/>
              <a:r>
                <a:rPr lang="en-US" sz="1200" b="1">
                  <a:solidFill>
                    <a:srgbClr val="000000"/>
                  </a:solidFill>
                  <a:latin typeface="Arial" charset="0"/>
                </a:rPr>
                <a:t>CL1</a:t>
              </a:r>
              <a:endParaRPr lang="en-US" sz="1800" b="1"/>
            </a:p>
          </p:txBody>
        </p:sp>
      </p:grpSp>
      <p:grpSp>
        <p:nvGrpSpPr>
          <p:cNvPr id="15" name="Group 83"/>
          <p:cNvGrpSpPr>
            <a:grpSpLocks/>
          </p:cNvGrpSpPr>
          <p:nvPr/>
        </p:nvGrpSpPr>
        <p:grpSpPr bwMode="auto">
          <a:xfrm>
            <a:off x="5822951" y="4940303"/>
            <a:ext cx="736600" cy="612775"/>
            <a:chOff x="2751" y="3112"/>
            <a:chExt cx="348" cy="386"/>
          </a:xfrm>
        </p:grpSpPr>
        <p:grpSp>
          <p:nvGrpSpPr>
            <p:cNvPr id="16" name="Group 84"/>
            <p:cNvGrpSpPr>
              <a:grpSpLocks/>
            </p:cNvGrpSpPr>
            <p:nvPr/>
          </p:nvGrpSpPr>
          <p:grpSpPr bwMode="auto">
            <a:xfrm>
              <a:off x="2761" y="3112"/>
              <a:ext cx="303" cy="386"/>
              <a:chOff x="2169" y="2783"/>
              <a:chExt cx="303" cy="386"/>
            </a:xfrm>
          </p:grpSpPr>
          <p:sp>
            <p:nvSpPr>
              <p:cNvPr id="516181" name="Freeform 85"/>
              <p:cNvSpPr>
                <a:spLocks/>
              </p:cNvSpPr>
              <p:nvPr/>
            </p:nvSpPr>
            <p:spPr bwMode="auto">
              <a:xfrm>
                <a:off x="2215" y="3021"/>
                <a:ext cx="257" cy="35"/>
              </a:xfrm>
              <a:custGeom>
                <a:avLst/>
                <a:gdLst/>
                <a:ahLst/>
                <a:cxnLst>
                  <a:cxn ang="0">
                    <a:pos x="0" y="35"/>
                  </a:cxn>
                  <a:cxn ang="0">
                    <a:pos x="30" y="0"/>
                  </a:cxn>
                  <a:cxn ang="0">
                    <a:pos x="257" y="0"/>
                  </a:cxn>
                  <a:cxn ang="0">
                    <a:pos x="227" y="35"/>
                  </a:cxn>
                  <a:cxn ang="0">
                    <a:pos x="0" y="35"/>
                  </a:cxn>
                </a:cxnLst>
                <a:rect l="0" t="0" r="r" b="b"/>
                <a:pathLst>
                  <a:path w="257" h="35">
                    <a:moveTo>
                      <a:pt x="0" y="35"/>
                    </a:moveTo>
                    <a:lnTo>
                      <a:pt x="30" y="0"/>
                    </a:lnTo>
                    <a:lnTo>
                      <a:pt x="257" y="0"/>
                    </a:lnTo>
                    <a:lnTo>
                      <a:pt x="227" y="35"/>
                    </a:lnTo>
                    <a:lnTo>
                      <a:pt x="0" y="35"/>
                    </a:lnTo>
                    <a:close/>
                  </a:path>
                </a:pathLst>
              </a:custGeom>
              <a:solidFill>
                <a:srgbClr val="C9C9B6"/>
              </a:solidFill>
              <a:ln w="9525">
                <a:noFill/>
                <a:round/>
                <a:headEnd/>
                <a:tailEnd/>
              </a:ln>
            </p:spPr>
            <p:txBody>
              <a:bodyPr/>
              <a:lstStyle/>
              <a:p>
                <a:endParaRPr lang="en-US"/>
              </a:p>
            </p:txBody>
          </p:sp>
          <p:sp>
            <p:nvSpPr>
              <p:cNvPr id="516182" name="Freeform 86"/>
              <p:cNvSpPr>
                <a:spLocks/>
              </p:cNvSpPr>
              <p:nvPr/>
            </p:nvSpPr>
            <p:spPr bwMode="auto">
              <a:xfrm>
                <a:off x="2215" y="3021"/>
                <a:ext cx="257" cy="35"/>
              </a:xfrm>
              <a:custGeom>
                <a:avLst/>
                <a:gdLst/>
                <a:ahLst/>
                <a:cxnLst>
                  <a:cxn ang="0">
                    <a:pos x="0" y="35"/>
                  </a:cxn>
                  <a:cxn ang="0">
                    <a:pos x="30" y="0"/>
                  </a:cxn>
                  <a:cxn ang="0">
                    <a:pos x="257" y="0"/>
                  </a:cxn>
                  <a:cxn ang="0">
                    <a:pos x="227" y="35"/>
                  </a:cxn>
                  <a:cxn ang="0">
                    <a:pos x="0" y="35"/>
                  </a:cxn>
                </a:cxnLst>
                <a:rect l="0" t="0" r="r" b="b"/>
                <a:pathLst>
                  <a:path w="257" h="35">
                    <a:moveTo>
                      <a:pt x="0" y="35"/>
                    </a:moveTo>
                    <a:lnTo>
                      <a:pt x="30" y="0"/>
                    </a:lnTo>
                    <a:lnTo>
                      <a:pt x="257" y="0"/>
                    </a:lnTo>
                    <a:lnTo>
                      <a:pt x="227" y="35"/>
                    </a:lnTo>
                    <a:lnTo>
                      <a:pt x="0" y="35"/>
                    </a:lnTo>
                    <a:close/>
                  </a:path>
                </a:pathLst>
              </a:custGeom>
              <a:solidFill>
                <a:srgbClr val="808080"/>
              </a:solidFill>
              <a:ln w="6350">
                <a:solidFill>
                  <a:srgbClr val="494936"/>
                </a:solidFill>
                <a:prstDash val="solid"/>
                <a:round/>
                <a:headEnd/>
                <a:tailEnd/>
              </a:ln>
            </p:spPr>
            <p:txBody>
              <a:bodyPr/>
              <a:lstStyle/>
              <a:p>
                <a:endParaRPr lang="en-US"/>
              </a:p>
            </p:txBody>
          </p:sp>
          <p:sp>
            <p:nvSpPr>
              <p:cNvPr id="516183" name="Rectangle 87"/>
              <p:cNvSpPr>
                <a:spLocks noChangeArrowheads="1"/>
              </p:cNvSpPr>
              <p:nvPr/>
            </p:nvSpPr>
            <p:spPr bwMode="auto">
              <a:xfrm>
                <a:off x="2215" y="3058"/>
                <a:ext cx="227" cy="53"/>
              </a:xfrm>
              <a:prstGeom prst="rect">
                <a:avLst/>
              </a:prstGeom>
              <a:solidFill>
                <a:srgbClr val="B7B79D"/>
              </a:solidFill>
              <a:ln w="9525">
                <a:noFill/>
                <a:miter lim="800000"/>
                <a:headEnd/>
                <a:tailEnd/>
              </a:ln>
            </p:spPr>
            <p:txBody>
              <a:bodyPr/>
              <a:lstStyle/>
              <a:p>
                <a:endParaRPr lang="en-US"/>
              </a:p>
            </p:txBody>
          </p:sp>
          <p:sp>
            <p:nvSpPr>
              <p:cNvPr id="516184" name="Rectangle 88"/>
              <p:cNvSpPr>
                <a:spLocks noChangeArrowheads="1"/>
              </p:cNvSpPr>
              <p:nvPr/>
            </p:nvSpPr>
            <p:spPr bwMode="auto">
              <a:xfrm>
                <a:off x="2217" y="3060"/>
                <a:ext cx="225" cy="51"/>
              </a:xfrm>
              <a:prstGeom prst="rect">
                <a:avLst/>
              </a:prstGeom>
              <a:solidFill>
                <a:srgbClr val="B2B2B2"/>
              </a:solidFill>
              <a:ln w="6350">
                <a:solidFill>
                  <a:srgbClr val="494936"/>
                </a:solidFill>
                <a:miter lim="800000"/>
                <a:headEnd/>
                <a:tailEnd/>
              </a:ln>
            </p:spPr>
            <p:txBody>
              <a:bodyPr/>
              <a:lstStyle/>
              <a:p>
                <a:endParaRPr lang="en-US"/>
              </a:p>
            </p:txBody>
          </p:sp>
          <p:sp>
            <p:nvSpPr>
              <p:cNvPr id="516185" name="Freeform 89"/>
              <p:cNvSpPr>
                <a:spLocks/>
              </p:cNvSpPr>
              <p:nvPr/>
            </p:nvSpPr>
            <p:spPr bwMode="auto">
              <a:xfrm>
                <a:off x="2442" y="3021"/>
                <a:ext cx="30" cy="90"/>
              </a:xfrm>
              <a:custGeom>
                <a:avLst/>
                <a:gdLst/>
                <a:ahLst/>
                <a:cxnLst>
                  <a:cxn ang="0">
                    <a:pos x="0" y="90"/>
                  </a:cxn>
                  <a:cxn ang="0">
                    <a:pos x="30" y="51"/>
                  </a:cxn>
                  <a:cxn ang="0">
                    <a:pos x="30" y="0"/>
                  </a:cxn>
                  <a:cxn ang="0">
                    <a:pos x="0" y="37"/>
                  </a:cxn>
                  <a:cxn ang="0">
                    <a:pos x="0" y="90"/>
                  </a:cxn>
                </a:cxnLst>
                <a:rect l="0" t="0" r="r" b="b"/>
                <a:pathLst>
                  <a:path w="30" h="90">
                    <a:moveTo>
                      <a:pt x="0" y="90"/>
                    </a:moveTo>
                    <a:lnTo>
                      <a:pt x="30" y="51"/>
                    </a:lnTo>
                    <a:lnTo>
                      <a:pt x="30" y="0"/>
                    </a:lnTo>
                    <a:lnTo>
                      <a:pt x="0" y="37"/>
                    </a:lnTo>
                    <a:lnTo>
                      <a:pt x="0" y="90"/>
                    </a:lnTo>
                    <a:close/>
                  </a:path>
                </a:pathLst>
              </a:custGeom>
              <a:solidFill>
                <a:srgbClr val="7A7A5A"/>
              </a:solidFill>
              <a:ln w="9525">
                <a:noFill/>
                <a:round/>
                <a:headEnd/>
                <a:tailEnd/>
              </a:ln>
            </p:spPr>
            <p:txBody>
              <a:bodyPr/>
              <a:lstStyle/>
              <a:p>
                <a:endParaRPr lang="en-US"/>
              </a:p>
            </p:txBody>
          </p:sp>
          <p:sp>
            <p:nvSpPr>
              <p:cNvPr id="516186" name="Freeform 90"/>
              <p:cNvSpPr>
                <a:spLocks/>
              </p:cNvSpPr>
              <p:nvPr/>
            </p:nvSpPr>
            <p:spPr bwMode="auto">
              <a:xfrm>
                <a:off x="2442" y="3021"/>
                <a:ext cx="30" cy="90"/>
              </a:xfrm>
              <a:custGeom>
                <a:avLst/>
                <a:gdLst/>
                <a:ahLst/>
                <a:cxnLst>
                  <a:cxn ang="0">
                    <a:pos x="0" y="90"/>
                  </a:cxn>
                  <a:cxn ang="0">
                    <a:pos x="30" y="51"/>
                  </a:cxn>
                  <a:cxn ang="0">
                    <a:pos x="30" y="0"/>
                  </a:cxn>
                  <a:cxn ang="0">
                    <a:pos x="0" y="37"/>
                  </a:cxn>
                  <a:cxn ang="0">
                    <a:pos x="0" y="90"/>
                  </a:cxn>
                </a:cxnLst>
                <a:rect l="0" t="0" r="r" b="b"/>
                <a:pathLst>
                  <a:path w="30" h="90">
                    <a:moveTo>
                      <a:pt x="0" y="90"/>
                    </a:moveTo>
                    <a:lnTo>
                      <a:pt x="30" y="51"/>
                    </a:lnTo>
                    <a:lnTo>
                      <a:pt x="30" y="0"/>
                    </a:lnTo>
                    <a:lnTo>
                      <a:pt x="0" y="37"/>
                    </a:lnTo>
                    <a:lnTo>
                      <a:pt x="0" y="90"/>
                    </a:lnTo>
                    <a:close/>
                  </a:path>
                </a:pathLst>
              </a:custGeom>
              <a:solidFill>
                <a:srgbClr val="808080"/>
              </a:solidFill>
              <a:ln w="6350">
                <a:solidFill>
                  <a:srgbClr val="494936"/>
                </a:solidFill>
                <a:prstDash val="solid"/>
                <a:round/>
                <a:headEnd/>
                <a:tailEnd/>
              </a:ln>
            </p:spPr>
            <p:txBody>
              <a:bodyPr/>
              <a:lstStyle/>
              <a:p>
                <a:endParaRPr lang="en-US"/>
              </a:p>
            </p:txBody>
          </p:sp>
          <p:sp>
            <p:nvSpPr>
              <p:cNvPr id="516187" name="Freeform 91"/>
              <p:cNvSpPr>
                <a:spLocks/>
              </p:cNvSpPr>
              <p:nvPr/>
            </p:nvSpPr>
            <p:spPr bwMode="auto">
              <a:xfrm>
                <a:off x="2222" y="3021"/>
                <a:ext cx="245" cy="28"/>
              </a:xfrm>
              <a:custGeom>
                <a:avLst/>
                <a:gdLst/>
                <a:ahLst/>
                <a:cxnLst>
                  <a:cxn ang="0">
                    <a:pos x="0" y="28"/>
                  </a:cxn>
                  <a:cxn ang="0">
                    <a:pos x="23" y="0"/>
                  </a:cxn>
                  <a:cxn ang="0">
                    <a:pos x="245" y="0"/>
                  </a:cxn>
                  <a:cxn ang="0">
                    <a:pos x="222" y="28"/>
                  </a:cxn>
                  <a:cxn ang="0">
                    <a:pos x="0" y="28"/>
                  </a:cxn>
                </a:cxnLst>
                <a:rect l="0" t="0" r="r" b="b"/>
                <a:pathLst>
                  <a:path w="245" h="28">
                    <a:moveTo>
                      <a:pt x="0" y="28"/>
                    </a:moveTo>
                    <a:lnTo>
                      <a:pt x="23" y="0"/>
                    </a:lnTo>
                    <a:lnTo>
                      <a:pt x="245" y="0"/>
                    </a:lnTo>
                    <a:lnTo>
                      <a:pt x="222" y="28"/>
                    </a:lnTo>
                    <a:lnTo>
                      <a:pt x="0" y="28"/>
                    </a:lnTo>
                    <a:close/>
                  </a:path>
                </a:pathLst>
              </a:custGeom>
              <a:solidFill>
                <a:srgbClr val="000000"/>
              </a:solidFill>
              <a:ln w="9525">
                <a:noFill/>
                <a:round/>
                <a:headEnd/>
                <a:tailEnd/>
              </a:ln>
            </p:spPr>
            <p:txBody>
              <a:bodyPr/>
              <a:lstStyle/>
              <a:p>
                <a:endParaRPr lang="en-US"/>
              </a:p>
            </p:txBody>
          </p:sp>
          <p:sp>
            <p:nvSpPr>
              <p:cNvPr id="516188" name="Freeform 92"/>
              <p:cNvSpPr>
                <a:spLocks/>
              </p:cNvSpPr>
              <p:nvPr/>
            </p:nvSpPr>
            <p:spPr bwMode="auto">
              <a:xfrm>
                <a:off x="2222" y="3021"/>
                <a:ext cx="245" cy="28"/>
              </a:xfrm>
              <a:custGeom>
                <a:avLst/>
                <a:gdLst/>
                <a:ahLst/>
                <a:cxnLst>
                  <a:cxn ang="0">
                    <a:pos x="0" y="28"/>
                  </a:cxn>
                  <a:cxn ang="0">
                    <a:pos x="23" y="0"/>
                  </a:cxn>
                  <a:cxn ang="0">
                    <a:pos x="245" y="0"/>
                  </a:cxn>
                  <a:cxn ang="0">
                    <a:pos x="222" y="28"/>
                  </a:cxn>
                  <a:cxn ang="0">
                    <a:pos x="0" y="28"/>
                  </a:cxn>
                </a:cxnLst>
                <a:rect l="0" t="0" r="r" b="b"/>
                <a:pathLst>
                  <a:path w="245" h="28">
                    <a:moveTo>
                      <a:pt x="0" y="28"/>
                    </a:moveTo>
                    <a:lnTo>
                      <a:pt x="23" y="0"/>
                    </a:lnTo>
                    <a:lnTo>
                      <a:pt x="245" y="0"/>
                    </a:lnTo>
                    <a:lnTo>
                      <a:pt x="222" y="28"/>
                    </a:lnTo>
                    <a:lnTo>
                      <a:pt x="0" y="28"/>
                    </a:lnTo>
                    <a:close/>
                  </a:path>
                </a:pathLst>
              </a:custGeom>
              <a:solidFill>
                <a:srgbClr val="000000"/>
              </a:solidFill>
              <a:ln w="6350">
                <a:solidFill>
                  <a:srgbClr val="000000"/>
                </a:solidFill>
                <a:prstDash val="solid"/>
                <a:round/>
                <a:headEnd/>
                <a:tailEnd/>
              </a:ln>
            </p:spPr>
            <p:txBody>
              <a:bodyPr/>
              <a:lstStyle/>
              <a:p>
                <a:endParaRPr lang="en-US"/>
              </a:p>
            </p:txBody>
          </p:sp>
          <p:sp>
            <p:nvSpPr>
              <p:cNvPr id="516189" name="Freeform 93"/>
              <p:cNvSpPr>
                <a:spLocks/>
              </p:cNvSpPr>
              <p:nvPr/>
            </p:nvSpPr>
            <p:spPr bwMode="auto">
              <a:xfrm>
                <a:off x="2215" y="2783"/>
                <a:ext cx="252" cy="30"/>
              </a:xfrm>
              <a:custGeom>
                <a:avLst/>
                <a:gdLst/>
                <a:ahLst/>
                <a:cxnLst>
                  <a:cxn ang="0">
                    <a:pos x="0" y="30"/>
                  </a:cxn>
                  <a:cxn ang="0">
                    <a:pos x="25" y="0"/>
                  </a:cxn>
                  <a:cxn ang="0">
                    <a:pos x="252" y="0"/>
                  </a:cxn>
                  <a:cxn ang="0">
                    <a:pos x="227" y="30"/>
                  </a:cxn>
                  <a:cxn ang="0">
                    <a:pos x="0" y="30"/>
                  </a:cxn>
                </a:cxnLst>
                <a:rect l="0" t="0" r="r" b="b"/>
                <a:pathLst>
                  <a:path w="252" h="30">
                    <a:moveTo>
                      <a:pt x="0" y="30"/>
                    </a:moveTo>
                    <a:lnTo>
                      <a:pt x="25" y="0"/>
                    </a:lnTo>
                    <a:lnTo>
                      <a:pt x="252" y="0"/>
                    </a:lnTo>
                    <a:lnTo>
                      <a:pt x="227" y="30"/>
                    </a:lnTo>
                    <a:lnTo>
                      <a:pt x="0" y="30"/>
                    </a:lnTo>
                    <a:close/>
                  </a:path>
                </a:pathLst>
              </a:custGeom>
              <a:solidFill>
                <a:srgbClr val="C9C9B6"/>
              </a:solidFill>
              <a:ln w="9525">
                <a:noFill/>
                <a:round/>
                <a:headEnd/>
                <a:tailEnd/>
              </a:ln>
            </p:spPr>
            <p:txBody>
              <a:bodyPr/>
              <a:lstStyle/>
              <a:p>
                <a:endParaRPr lang="en-US"/>
              </a:p>
            </p:txBody>
          </p:sp>
          <p:sp>
            <p:nvSpPr>
              <p:cNvPr id="516190" name="Freeform 94"/>
              <p:cNvSpPr>
                <a:spLocks/>
              </p:cNvSpPr>
              <p:nvPr/>
            </p:nvSpPr>
            <p:spPr bwMode="auto">
              <a:xfrm>
                <a:off x="2215" y="2783"/>
                <a:ext cx="252" cy="30"/>
              </a:xfrm>
              <a:custGeom>
                <a:avLst/>
                <a:gdLst/>
                <a:ahLst/>
                <a:cxnLst>
                  <a:cxn ang="0">
                    <a:pos x="0" y="30"/>
                  </a:cxn>
                  <a:cxn ang="0">
                    <a:pos x="25" y="0"/>
                  </a:cxn>
                  <a:cxn ang="0">
                    <a:pos x="252" y="0"/>
                  </a:cxn>
                  <a:cxn ang="0">
                    <a:pos x="227" y="30"/>
                  </a:cxn>
                  <a:cxn ang="0">
                    <a:pos x="0" y="30"/>
                  </a:cxn>
                </a:cxnLst>
                <a:rect l="0" t="0" r="r" b="b"/>
                <a:pathLst>
                  <a:path w="252" h="30">
                    <a:moveTo>
                      <a:pt x="0" y="30"/>
                    </a:moveTo>
                    <a:lnTo>
                      <a:pt x="25" y="0"/>
                    </a:lnTo>
                    <a:lnTo>
                      <a:pt x="252" y="0"/>
                    </a:lnTo>
                    <a:lnTo>
                      <a:pt x="227" y="30"/>
                    </a:lnTo>
                    <a:lnTo>
                      <a:pt x="0" y="30"/>
                    </a:lnTo>
                    <a:close/>
                  </a:path>
                </a:pathLst>
              </a:custGeom>
              <a:solidFill>
                <a:srgbClr val="808080"/>
              </a:solidFill>
              <a:ln w="6350">
                <a:solidFill>
                  <a:srgbClr val="494936"/>
                </a:solidFill>
                <a:prstDash val="solid"/>
                <a:round/>
                <a:headEnd/>
                <a:tailEnd/>
              </a:ln>
            </p:spPr>
            <p:txBody>
              <a:bodyPr/>
              <a:lstStyle/>
              <a:p>
                <a:endParaRPr lang="en-US"/>
              </a:p>
            </p:txBody>
          </p:sp>
          <p:sp>
            <p:nvSpPr>
              <p:cNvPr id="516191" name="Rectangle 95"/>
              <p:cNvSpPr>
                <a:spLocks noChangeArrowheads="1"/>
              </p:cNvSpPr>
              <p:nvPr/>
            </p:nvSpPr>
            <p:spPr bwMode="auto">
              <a:xfrm>
                <a:off x="2217" y="2815"/>
                <a:ext cx="226" cy="229"/>
              </a:xfrm>
              <a:prstGeom prst="rect">
                <a:avLst/>
              </a:prstGeom>
              <a:solidFill>
                <a:srgbClr val="B2B2B2"/>
              </a:solidFill>
              <a:ln w="6350">
                <a:solidFill>
                  <a:srgbClr val="494936"/>
                </a:solidFill>
                <a:miter lim="800000"/>
                <a:headEnd/>
                <a:tailEnd/>
              </a:ln>
            </p:spPr>
            <p:txBody>
              <a:bodyPr/>
              <a:lstStyle/>
              <a:p>
                <a:endParaRPr lang="en-US"/>
              </a:p>
            </p:txBody>
          </p:sp>
          <p:sp>
            <p:nvSpPr>
              <p:cNvPr id="516192" name="Rectangle 96"/>
              <p:cNvSpPr>
                <a:spLocks noChangeArrowheads="1"/>
              </p:cNvSpPr>
              <p:nvPr/>
            </p:nvSpPr>
            <p:spPr bwMode="auto">
              <a:xfrm>
                <a:off x="2236" y="2845"/>
                <a:ext cx="188" cy="176"/>
              </a:xfrm>
              <a:prstGeom prst="rect">
                <a:avLst/>
              </a:prstGeom>
              <a:solidFill>
                <a:srgbClr val="B2B2B2"/>
              </a:solidFill>
              <a:ln w="6350">
                <a:solidFill>
                  <a:srgbClr val="494936"/>
                </a:solidFill>
                <a:miter lim="800000"/>
                <a:headEnd/>
                <a:tailEnd/>
              </a:ln>
            </p:spPr>
            <p:txBody>
              <a:bodyPr/>
              <a:lstStyle/>
              <a:p>
                <a:endParaRPr lang="en-US"/>
              </a:p>
            </p:txBody>
          </p:sp>
          <p:sp>
            <p:nvSpPr>
              <p:cNvPr id="516193" name="Freeform 97"/>
              <p:cNvSpPr>
                <a:spLocks/>
              </p:cNvSpPr>
              <p:nvPr/>
            </p:nvSpPr>
            <p:spPr bwMode="auto">
              <a:xfrm>
                <a:off x="2442" y="2783"/>
                <a:ext cx="25" cy="259"/>
              </a:xfrm>
              <a:custGeom>
                <a:avLst/>
                <a:gdLst/>
                <a:ahLst/>
                <a:cxnLst>
                  <a:cxn ang="0">
                    <a:pos x="0" y="259"/>
                  </a:cxn>
                  <a:cxn ang="0">
                    <a:pos x="25" y="229"/>
                  </a:cxn>
                  <a:cxn ang="0">
                    <a:pos x="25" y="0"/>
                  </a:cxn>
                  <a:cxn ang="0">
                    <a:pos x="0" y="30"/>
                  </a:cxn>
                  <a:cxn ang="0">
                    <a:pos x="0" y="259"/>
                  </a:cxn>
                </a:cxnLst>
                <a:rect l="0" t="0" r="r" b="b"/>
                <a:pathLst>
                  <a:path w="25" h="259">
                    <a:moveTo>
                      <a:pt x="0" y="259"/>
                    </a:moveTo>
                    <a:lnTo>
                      <a:pt x="25" y="229"/>
                    </a:lnTo>
                    <a:lnTo>
                      <a:pt x="25" y="0"/>
                    </a:lnTo>
                    <a:lnTo>
                      <a:pt x="0" y="30"/>
                    </a:lnTo>
                    <a:lnTo>
                      <a:pt x="0" y="259"/>
                    </a:lnTo>
                    <a:close/>
                  </a:path>
                </a:pathLst>
              </a:custGeom>
              <a:solidFill>
                <a:srgbClr val="7A7A5A"/>
              </a:solidFill>
              <a:ln w="9525">
                <a:noFill/>
                <a:round/>
                <a:headEnd/>
                <a:tailEnd/>
              </a:ln>
            </p:spPr>
            <p:txBody>
              <a:bodyPr/>
              <a:lstStyle/>
              <a:p>
                <a:endParaRPr lang="en-US"/>
              </a:p>
            </p:txBody>
          </p:sp>
          <p:sp>
            <p:nvSpPr>
              <p:cNvPr id="516194" name="Freeform 98"/>
              <p:cNvSpPr>
                <a:spLocks/>
              </p:cNvSpPr>
              <p:nvPr/>
            </p:nvSpPr>
            <p:spPr bwMode="auto">
              <a:xfrm>
                <a:off x="2442" y="2783"/>
                <a:ext cx="25" cy="259"/>
              </a:xfrm>
              <a:custGeom>
                <a:avLst/>
                <a:gdLst/>
                <a:ahLst/>
                <a:cxnLst>
                  <a:cxn ang="0">
                    <a:pos x="0" y="259"/>
                  </a:cxn>
                  <a:cxn ang="0">
                    <a:pos x="25" y="229"/>
                  </a:cxn>
                  <a:cxn ang="0">
                    <a:pos x="25" y="0"/>
                  </a:cxn>
                  <a:cxn ang="0">
                    <a:pos x="0" y="30"/>
                  </a:cxn>
                  <a:cxn ang="0">
                    <a:pos x="0" y="259"/>
                  </a:cxn>
                </a:cxnLst>
                <a:rect l="0" t="0" r="r" b="b"/>
                <a:pathLst>
                  <a:path w="25" h="259">
                    <a:moveTo>
                      <a:pt x="0" y="259"/>
                    </a:moveTo>
                    <a:lnTo>
                      <a:pt x="25" y="229"/>
                    </a:lnTo>
                    <a:lnTo>
                      <a:pt x="25" y="0"/>
                    </a:lnTo>
                    <a:lnTo>
                      <a:pt x="0" y="30"/>
                    </a:lnTo>
                    <a:lnTo>
                      <a:pt x="0" y="259"/>
                    </a:lnTo>
                    <a:close/>
                  </a:path>
                </a:pathLst>
              </a:custGeom>
              <a:solidFill>
                <a:srgbClr val="808080"/>
              </a:solidFill>
              <a:ln w="6350">
                <a:solidFill>
                  <a:srgbClr val="494936"/>
                </a:solidFill>
                <a:prstDash val="solid"/>
                <a:round/>
                <a:headEnd/>
                <a:tailEnd/>
              </a:ln>
            </p:spPr>
            <p:txBody>
              <a:bodyPr/>
              <a:lstStyle/>
              <a:p>
                <a:endParaRPr lang="en-US"/>
              </a:p>
            </p:txBody>
          </p:sp>
          <p:sp>
            <p:nvSpPr>
              <p:cNvPr id="516195" name="Freeform 99"/>
              <p:cNvSpPr>
                <a:spLocks/>
              </p:cNvSpPr>
              <p:nvPr/>
            </p:nvSpPr>
            <p:spPr bwMode="auto">
              <a:xfrm>
                <a:off x="2169" y="3102"/>
                <a:ext cx="284" cy="55"/>
              </a:xfrm>
              <a:custGeom>
                <a:avLst/>
                <a:gdLst/>
                <a:ahLst/>
                <a:cxnLst>
                  <a:cxn ang="0">
                    <a:pos x="0" y="55"/>
                  </a:cxn>
                  <a:cxn ang="0">
                    <a:pos x="37" y="0"/>
                  </a:cxn>
                  <a:cxn ang="0">
                    <a:pos x="284" y="0"/>
                  </a:cxn>
                  <a:cxn ang="0">
                    <a:pos x="248" y="55"/>
                  </a:cxn>
                  <a:cxn ang="0">
                    <a:pos x="0" y="55"/>
                  </a:cxn>
                </a:cxnLst>
                <a:rect l="0" t="0" r="r" b="b"/>
                <a:pathLst>
                  <a:path w="284" h="55">
                    <a:moveTo>
                      <a:pt x="0" y="55"/>
                    </a:moveTo>
                    <a:lnTo>
                      <a:pt x="37" y="0"/>
                    </a:lnTo>
                    <a:lnTo>
                      <a:pt x="284" y="0"/>
                    </a:lnTo>
                    <a:lnTo>
                      <a:pt x="248" y="55"/>
                    </a:lnTo>
                    <a:lnTo>
                      <a:pt x="0" y="55"/>
                    </a:lnTo>
                    <a:close/>
                  </a:path>
                </a:pathLst>
              </a:custGeom>
              <a:solidFill>
                <a:srgbClr val="C9C9B6"/>
              </a:solidFill>
              <a:ln w="9525">
                <a:noFill/>
                <a:round/>
                <a:headEnd/>
                <a:tailEnd/>
              </a:ln>
            </p:spPr>
            <p:txBody>
              <a:bodyPr/>
              <a:lstStyle/>
              <a:p>
                <a:endParaRPr lang="en-US"/>
              </a:p>
            </p:txBody>
          </p:sp>
          <p:sp>
            <p:nvSpPr>
              <p:cNvPr id="516196" name="Freeform 100"/>
              <p:cNvSpPr>
                <a:spLocks/>
              </p:cNvSpPr>
              <p:nvPr/>
            </p:nvSpPr>
            <p:spPr bwMode="auto">
              <a:xfrm>
                <a:off x="2169" y="3102"/>
                <a:ext cx="284" cy="55"/>
              </a:xfrm>
              <a:custGeom>
                <a:avLst/>
                <a:gdLst/>
                <a:ahLst/>
                <a:cxnLst>
                  <a:cxn ang="0">
                    <a:pos x="0" y="55"/>
                  </a:cxn>
                  <a:cxn ang="0">
                    <a:pos x="37" y="0"/>
                  </a:cxn>
                  <a:cxn ang="0">
                    <a:pos x="284" y="0"/>
                  </a:cxn>
                  <a:cxn ang="0">
                    <a:pos x="248" y="55"/>
                  </a:cxn>
                  <a:cxn ang="0">
                    <a:pos x="0" y="55"/>
                  </a:cxn>
                </a:cxnLst>
                <a:rect l="0" t="0" r="r" b="b"/>
                <a:pathLst>
                  <a:path w="284" h="55">
                    <a:moveTo>
                      <a:pt x="0" y="55"/>
                    </a:moveTo>
                    <a:lnTo>
                      <a:pt x="37" y="0"/>
                    </a:lnTo>
                    <a:lnTo>
                      <a:pt x="284" y="0"/>
                    </a:lnTo>
                    <a:lnTo>
                      <a:pt x="248" y="55"/>
                    </a:lnTo>
                    <a:lnTo>
                      <a:pt x="0" y="55"/>
                    </a:lnTo>
                    <a:close/>
                  </a:path>
                </a:pathLst>
              </a:custGeom>
              <a:solidFill>
                <a:srgbClr val="B2B2B2"/>
              </a:solidFill>
              <a:ln w="6350">
                <a:solidFill>
                  <a:srgbClr val="494936"/>
                </a:solidFill>
                <a:prstDash val="solid"/>
                <a:round/>
                <a:headEnd/>
                <a:tailEnd/>
              </a:ln>
            </p:spPr>
            <p:txBody>
              <a:bodyPr/>
              <a:lstStyle/>
              <a:p>
                <a:endParaRPr lang="en-US"/>
              </a:p>
            </p:txBody>
          </p:sp>
          <p:sp>
            <p:nvSpPr>
              <p:cNvPr id="516197" name="Freeform 101"/>
              <p:cNvSpPr>
                <a:spLocks/>
              </p:cNvSpPr>
              <p:nvPr/>
            </p:nvSpPr>
            <p:spPr bwMode="auto">
              <a:xfrm>
                <a:off x="2417" y="3102"/>
                <a:ext cx="36" cy="67"/>
              </a:xfrm>
              <a:custGeom>
                <a:avLst/>
                <a:gdLst/>
                <a:ahLst/>
                <a:cxnLst>
                  <a:cxn ang="0">
                    <a:pos x="0" y="67"/>
                  </a:cxn>
                  <a:cxn ang="0">
                    <a:pos x="36" y="18"/>
                  </a:cxn>
                  <a:cxn ang="0">
                    <a:pos x="36" y="0"/>
                  </a:cxn>
                  <a:cxn ang="0">
                    <a:pos x="0" y="55"/>
                  </a:cxn>
                  <a:cxn ang="0">
                    <a:pos x="0" y="67"/>
                  </a:cxn>
                </a:cxnLst>
                <a:rect l="0" t="0" r="r" b="b"/>
                <a:pathLst>
                  <a:path w="36" h="67">
                    <a:moveTo>
                      <a:pt x="0" y="67"/>
                    </a:moveTo>
                    <a:lnTo>
                      <a:pt x="36" y="18"/>
                    </a:lnTo>
                    <a:lnTo>
                      <a:pt x="36" y="0"/>
                    </a:lnTo>
                    <a:lnTo>
                      <a:pt x="0" y="55"/>
                    </a:lnTo>
                    <a:lnTo>
                      <a:pt x="0" y="67"/>
                    </a:lnTo>
                    <a:close/>
                  </a:path>
                </a:pathLst>
              </a:custGeom>
              <a:solidFill>
                <a:srgbClr val="7A7A5A"/>
              </a:solidFill>
              <a:ln w="9525">
                <a:noFill/>
                <a:round/>
                <a:headEnd/>
                <a:tailEnd/>
              </a:ln>
            </p:spPr>
            <p:txBody>
              <a:bodyPr/>
              <a:lstStyle/>
              <a:p>
                <a:endParaRPr lang="en-US"/>
              </a:p>
            </p:txBody>
          </p:sp>
          <p:sp>
            <p:nvSpPr>
              <p:cNvPr id="516198" name="Freeform 102"/>
              <p:cNvSpPr>
                <a:spLocks/>
              </p:cNvSpPr>
              <p:nvPr/>
            </p:nvSpPr>
            <p:spPr bwMode="auto">
              <a:xfrm>
                <a:off x="2417" y="3102"/>
                <a:ext cx="36" cy="67"/>
              </a:xfrm>
              <a:custGeom>
                <a:avLst/>
                <a:gdLst/>
                <a:ahLst/>
                <a:cxnLst>
                  <a:cxn ang="0">
                    <a:pos x="0" y="67"/>
                  </a:cxn>
                  <a:cxn ang="0">
                    <a:pos x="36" y="18"/>
                  </a:cxn>
                  <a:cxn ang="0">
                    <a:pos x="36" y="0"/>
                  </a:cxn>
                  <a:cxn ang="0">
                    <a:pos x="0" y="55"/>
                  </a:cxn>
                  <a:cxn ang="0">
                    <a:pos x="0" y="67"/>
                  </a:cxn>
                </a:cxnLst>
                <a:rect l="0" t="0" r="r" b="b"/>
                <a:pathLst>
                  <a:path w="36" h="67">
                    <a:moveTo>
                      <a:pt x="0" y="67"/>
                    </a:moveTo>
                    <a:lnTo>
                      <a:pt x="36" y="18"/>
                    </a:lnTo>
                    <a:lnTo>
                      <a:pt x="36" y="0"/>
                    </a:lnTo>
                    <a:lnTo>
                      <a:pt x="0" y="55"/>
                    </a:lnTo>
                    <a:lnTo>
                      <a:pt x="0" y="67"/>
                    </a:lnTo>
                    <a:close/>
                  </a:path>
                </a:pathLst>
              </a:custGeom>
              <a:solidFill>
                <a:srgbClr val="808080"/>
              </a:solidFill>
              <a:ln w="6350">
                <a:solidFill>
                  <a:srgbClr val="494936"/>
                </a:solidFill>
                <a:prstDash val="solid"/>
                <a:round/>
                <a:headEnd/>
                <a:tailEnd/>
              </a:ln>
            </p:spPr>
            <p:txBody>
              <a:bodyPr/>
              <a:lstStyle/>
              <a:p>
                <a:endParaRPr lang="en-US"/>
              </a:p>
            </p:txBody>
          </p:sp>
          <p:sp>
            <p:nvSpPr>
              <p:cNvPr id="516199" name="Rectangle 103"/>
              <p:cNvSpPr>
                <a:spLocks noChangeArrowheads="1"/>
              </p:cNvSpPr>
              <p:nvPr/>
            </p:nvSpPr>
            <p:spPr bwMode="auto">
              <a:xfrm>
                <a:off x="2169" y="3157"/>
                <a:ext cx="248" cy="12"/>
              </a:xfrm>
              <a:prstGeom prst="rect">
                <a:avLst/>
              </a:prstGeom>
              <a:solidFill>
                <a:srgbClr val="B7B79D"/>
              </a:solidFill>
              <a:ln w="9525">
                <a:noFill/>
                <a:miter lim="800000"/>
                <a:headEnd/>
                <a:tailEnd/>
              </a:ln>
            </p:spPr>
            <p:txBody>
              <a:bodyPr/>
              <a:lstStyle/>
              <a:p>
                <a:endParaRPr lang="en-US"/>
              </a:p>
            </p:txBody>
          </p:sp>
          <p:sp>
            <p:nvSpPr>
              <p:cNvPr id="516200" name="Rectangle 104"/>
              <p:cNvSpPr>
                <a:spLocks noChangeArrowheads="1"/>
              </p:cNvSpPr>
              <p:nvPr/>
            </p:nvSpPr>
            <p:spPr bwMode="auto">
              <a:xfrm>
                <a:off x="2173" y="3162"/>
                <a:ext cx="243" cy="7"/>
              </a:xfrm>
              <a:prstGeom prst="rect">
                <a:avLst/>
              </a:prstGeom>
              <a:solidFill>
                <a:srgbClr val="808080"/>
              </a:solidFill>
              <a:ln w="6350">
                <a:solidFill>
                  <a:srgbClr val="494936"/>
                </a:solidFill>
                <a:miter lim="800000"/>
                <a:headEnd/>
                <a:tailEnd/>
              </a:ln>
            </p:spPr>
            <p:txBody>
              <a:bodyPr/>
              <a:lstStyle/>
              <a:p>
                <a:endParaRPr lang="en-US"/>
              </a:p>
            </p:txBody>
          </p:sp>
          <p:grpSp>
            <p:nvGrpSpPr>
              <p:cNvPr id="17" name="Group 105"/>
              <p:cNvGrpSpPr>
                <a:grpSpLocks/>
              </p:cNvGrpSpPr>
              <p:nvPr/>
            </p:nvGrpSpPr>
            <p:grpSpPr bwMode="auto">
              <a:xfrm>
                <a:off x="2243" y="2866"/>
                <a:ext cx="170" cy="134"/>
                <a:chOff x="2243" y="2866"/>
                <a:chExt cx="170" cy="134"/>
              </a:xfrm>
            </p:grpSpPr>
            <p:grpSp>
              <p:nvGrpSpPr>
                <p:cNvPr id="18" name="Group 106"/>
                <p:cNvGrpSpPr>
                  <a:grpSpLocks/>
                </p:cNvGrpSpPr>
                <p:nvPr/>
              </p:nvGrpSpPr>
              <p:grpSpPr bwMode="auto">
                <a:xfrm>
                  <a:off x="2243" y="2866"/>
                  <a:ext cx="170" cy="134"/>
                  <a:chOff x="2243" y="2866"/>
                  <a:chExt cx="170" cy="134"/>
                </a:xfrm>
              </p:grpSpPr>
              <p:sp>
                <p:nvSpPr>
                  <p:cNvPr id="516203" name="Oval 107"/>
                  <p:cNvSpPr>
                    <a:spLocks noChangeArrowheads="1"/>
                  </p:cNvSpPr>
                  <p:nvPr/>
                </p:nvSpPr>
                <p:spPr bwMode="auto">
                  <a:xfrm>
                    <a:off x="2301" y="2866"/>
                    <a:ext cx="76" cy="58"/>
                  </a:xfrm>
                  <a:prstGeom prst="ellipse">
                    <a:avLst/>
                  </a:prstGeom>
                  <a:solidFill>
                    <a:srgbClr val="E7EDED"/>
                  </a:solidFill>
                  <a:ln w="9525">
                    <a:noFill/>
                    <a:round/>
                    <a:headEnd/>
                    <a:tailEnd/>
                  </a:ln>
                </p:spPr>
                <p:txBody>
                  <a:bodyPr/>
                  <a:lstStyle/>
                  <a:p>
                    <a:endParaRPr lang="en-US"/>
                  </a:p>
                </p:txBody>
              </p:sp>
              <p:sp>
                <p:nvSpPr>
                  <p:cNvPr id="516204" name="Oval 108"/>
                  <p:cNvSpPr>
                    <a:spLocks noChangeArrowheads="1"/>
                  </p:cNvSpPr>
                  <p:nvPr/>
                </p:nvSpPr>
                <p:spPr bwMode="auto">
                  <a:xfrm>
                    <a:off x="2261" y="2880"/>
                    <a:ext cx="56" cy="58"/>
                  </a:xfrm>
                  <a:prstGeom prst="ellipse">
                    <a:avLst/>
                  </a:prstGeom>
                  <a:solidFill>
                    <a:srgbClr val="E7EDED"/>
                  </a:solidFill>
                  <a:ln w="9525">
                    <a:noFill/>
                    <a:round/>
                    <a:headEnd/>
                    <a:tailEnd/>
                  </a:ln>
                </p:spPr>
                <p:txBody>
                  <a:bodyPr/>
                  <a:lstStyle/>
                  <a:p>
                    <a:endParaRPr lang="en-US"/>
                  </a:p>
                </p:txBody>
              </p:sp>
              <p:sp>
                <p:nvSpPr>
                  <p:cNvPr id="516205" name="Oval 109"/>
                  <p:cNvSpPr>
                    <a:spLocks noChangeArrowheads="1"/>
                  </p:cNvSpPr>
                  <p:nvPr/>
                </p:nvSpPr>
                <p:spPr bwMode="auto">
                  <a:xfrm>
                    <a:off x="2243" y="2915"/>
                    <a:ext cx="40" cy="46"/>
                  </a:xfrm>
                  <a:prstGeom prst="ellipse">
                    <a:avLst/>
                  </a:prstGeom>
                  <a:solidFill>
                    <a:srgbClr val="E7EDED"/>
                  </a:solidFill>
                  <a:ln w="9525">
                    <a:noFill/>
                    <a:round/>
                    <a:headEnd/>
                    <a:tailEnd/>
                  </a:ln>
                </p:spPr>
                <p:txBody>
                  <a:bodyPr/>
                  <a:lstStyle/>
                  <a:p>
                    <a:endParaRPr lang="en-US"/>
                  </a:p>
                </p:txBody>
              </p:sp>
              <p:sp>
                <p:nvSpPr>
                  <p:cNvPr id="516206" name="Oval 110"/>
                  <p:cNvSpPr>
                    <a:spLocks noChangeArrowheads="1"/>
                  </p:cNvSpPr>
                  <p:nvPr/>
                </p:nvSpPr>
                <p:spPr bwMode="auto">
                  <a:xfrm>
                    <a:off x="2254" y="2933"/>
                    <a:ext cx="58" cy="51"/>
                  </a:xfrm>
                  <a:prstGeom prst="ellipse">
                    <a:avLst/>
                  </a:prstGeom>
                  <a:solidFill>
                    <a:srgbClr val="E7EDED"/>
                  </a:solidFill>
                  <a:ln w="9525">
                    <a:noFill/>
                    <a:round/>
                    <a:headEnd/>
                    <a:tailEnd/>
                  </a:ln>
                </p:spPr>
                <p:txBody>
                  <a:bodyPr/>
                  <a:lstStyle/>
                  <a:p>
                    <a:endParaRPr lang="en-US"/>
                  </a:p>
                </p:txBody>
              </p:sp>
              <p:sp>
                <p:nvSpPr>
                  <p:cNvPr id="516207" name="Oval 111"/>
                  <p:cNvSpPr>
                    <a:spLocks noChangeArrowheads="1"/>
                  </p:cNvSpPr>
                  <p:nvPr/>
                </p:nvSpPr>
                <p:spPr bwMode="auto">
                  <a:xfrm>
                    <a:off x="2296" y="2940"/>
                    <a:ext cx="88" cy="60"/>
                  </a:xfrm>
                  <a:prstGeom prst="ellipse">
                    <a:avLst/>
                  </a:prstGeom>
                  <a:solidFill>
                    <a:srgbClr val="E7EDED"/>
                  </a:solidFill>
                  <a:ln w="9525">
                    <a:noFill/>
                    <a:round/>
                    <a:headEnd/>
                    <a:tailEnd/>
                  </a:ln>
                </p:spPr>
                <p:txBody>
                  <a:bodyPr/>
                  <a:lstStyle/>
                  <a:p>
                    <a:endParaRPr lang="en-US"/>
                  </a:p>
                </p:txBody>
              </p:sp>
              <p:sp>
                <p:nvSpPr>
                  <p:cNvPr id="516208" name="Oval 112"/>
                  <p:cNvSpPr>
                    <a:spLocks noChangeArrowheads="1"/>
                  </p:cNvSpPr>
                  <p:nvPr/>
                </p:nvSpPr>
                <p:spPr bwMode="auto">
                  <a:xfrm>
                    <a:off x="2350" y="2882"/>
                    <a:ext cx="56" cy="44"/>
                  </a:xfrm>
                  <a:prstGeom prst="ellipse">
                    <a:avLst/>
                  </a:prstGeom>
                  <a:solidFill>
                    <a:srgbClr val="E7EDED"/>
                  </a:solidFill>
                  <a:ln w="9525">
                    <a:noFill/>
                    <a:round/>
                    <a:headEnd/>
                    <a:tailEnd/>
                  </a:ln>
                </p:spPr>
                <p:txBody>
                  <a:bodyPr/>
                  <a:lstStyle/>
                  <a:p>
                    <a:endParaRPr lang="en-US"/>
                  </a:p>
                </p:txBody>
              </p:sp>
              <p:sp>
                <p:nvSpPr>
                  <p:cNvPr id="516209" name="Oval 113"/>
                  <p:cNvSpPr>
                    <a:spLocks noChangeArrowheads="1"/>
                  </p:cNvSpPr>
                  <p:nvPr/>
                </p:nvSpPr>
                <p:spPr bwMode="auto">
                  <a:xfrm>
                    <a:off x="2357" y="2910"/>
                    <a:ext cx="56" cy="44"/>
                  </a:xfrm>
                  <a:prstGeom prst="ellipse">
                    <a:avLst/>
                  </a:prstGeom>
                  <a:solidFill>
                    <a:srgbClr val="E7EDED"/>
                  </a:solidFill>
                  <a:ln w="9525">
                    <a:noFill/>
                    <a:round/>
                    <a:headEnd/>
                    <a:tailEnd/>
                  </a:ln>
                </p:spPr>
                <p:txBody>
                  <a:bodyPr/>
                  <a:lstStyle/>
                  <a:p>
                    <a:endParaRPr lang="en-US"/>
                  </a:p>
                </p:txBody>
              </p:sp>
              <p:sp>
                <p:nvSpPr>
                  <p:cNvPr id="516210" name="Oval 114"/>
                  <p:cNvSpPr>
                    <a:spLocks noChangeArrowheads="1"/>
                  </p:cNvSpPr>
                  <p:nvPr/>
                </p:nvSpPr>
                <p:spPr bwMode="auto">
                  <a:xfrm>
                    <a:off x="2352" y="2919"/>
                    <a:ext cx="57" cy="72"/>
                  </a:xfrm>
                  <a:prstGeom prst="ellipse">
                    <a:avLst/>
                  </a:prstGeom>
                  <a:solidFill>
                    <a:srgbClr val="E7EDED"/>
                  </a:solidFill>
                  <a:ln w="9525">
                    <a:noFill/>
                    <a:round/>
                    <a:headEnd/>
                    <a:tailEnd/>
                  </a:ln>
                </p:spPr>
                <p:txBody>
                  <a:bodyPr/>
                  <a:lstStyle/>
                  <a:p>
                    <a:endParaRPr lang="en-US"/>
                  </a:p>
                </p:txBody>
              </p:sp>
              <p:sp>
                <p:nvSpPr>
                  <p:cNvPr id="516211" name="Oval 115"/>
                  <p:cNvSpPr>
                    <a:spLocks noChangeArrowheads="1"/>
                  </p:cNvSpPr>
                  <p:nvPr/>
                </p:nvSpPr>
                <p:spPr bwMode="auto">
                  <a:xfrm>
                    <a:off x="2274" y="2898"/>
                    <a:ext cx="110" cy="72"/>
                  </a:xfrm>
                  <a:prstGeom prst="ellipse">
                    <a:avLst/>
                  </a:prstGeom>
                  <a:solidFill>
                    <a:srgbClr val="E7EDED"/>
                  </a:solidFill>
                  <a:ln w="9525">
                    <a:noFill/>
                    <a:round/>
                    <a:headEnd/>
                    <a:tailEnd/>
                  </a:ln>
                </p:spPr>
                <p:txBody>
                  <a:bodyPr/>
                  <a:lstStyle/>
                  <a:p>
                    <a:endParaRPr lang="en-US"/>
                  </a:p>
                </p:txBody>
              </p:sp>
            </p:grpSp>
            <p:grpSp>
              <p:nvGrpSpPr>
                <p:cNvPr id="19" name="Group 116"/>
                <p:cNvGrpSpPr>
                  <a:grpSpLocks/>
                </p:cNvGrpSpPr>
                <p:nvPr/>
              </p:nvGrpSpPr>
              <p:grpSpPr bwMode="auto">
                <a:xfrm>
                  <a:off x="2243" y="2866"/>
                  <a:ext cx="168" cy="130"/>
                  <a:chOff x="2243" y="2866"/>
                  <a:chExt cx="168" cy="130"/>
                </a:xfrm>
              </p:grpSpPr>
              <p:sp>
                <p:nvSpPr>
                  <p:cNvPr id="516213" name="Freeform 117"/>
                  <p:cNvSpPr>
                    <a:spLocks/>
                  </p:cNvSpPr>
                  <p:nvPr/>
                </p:nvSpPr>
                <p:spPr bwMode="auto">
                  <a:xfrm>
                    <a:off x="2303" y="2866"/>
                    <a:ext cx="70" cy="26"/>
                  </a:xfrm>
                  <a:custGeom>
                    <a:avLst/>
                    <a:gdLst/>
                    <a:ahLst/>
                    <a:cxnLst>
                      <a:cxn ang="0">
                        <a:pos x="0" y="19"/>
                      </a:cxn>
                      <a:cxn ang="0">
                        <a:pos x="5" y="12"/>
                      </a:cxn>
                      <a:cxn ang="0">
                        <a:pos x="13" y="5"/>
                      </a:cxn>
                      <a:cxn ang="0">
                        <a:pos x="23" y="0"/>
                      </a:cxn>
                      <a:cxn ang="0">
                        <a:pos x="34" y="0"/>
                      </a:cxn>
                      <a:cxn ang="0">
                        <a:pos x="47" y="0"/>
                      </a:cxn>
                      <a:cxn ang="0">
                        <a:pos x="56" y="5"/>
                      </a:cxn>
                      <a:cxn ang="0">
                        <a:pos x="65" y="9"/>
                      </a:cxn>
                      <a:cxn ang="0">
                        <a:pos x="70" y="16"/>
                      </a:cxn>
                      <a:cxn ang="0">
                        <a:pos x="34" y="26"/>
                      </a:cxn>
                      <a:cxn ang="0">
                        <a:pos x="0" y="19"/>
                      </a:cxn>
                    </a:cxnLst>
                    <a:rect l="0" t="0" r="r" b="b"/>
                    <a:pathLst>
                      <a:path w="70" h="26">
                        <a:moveTo>
                          <a:pt x="0" y="19"/>
                        </a:moveTo>
                        <a:lnTo>
                          <a:pt x="5" y="12"/>
                        </a:lnTo>
                        <a:lnTo>
                          <a:pt x="13" y="5"/>
                        </a:lnTo>
                        <a:lnTo>
                          <a:pt x="23" y="0"/>
                        </a:lnTo>
                        <a:lnTo>
                          <a:pt x="34" y="0"/>
                        </a:lnTo>
                        <a:lnTo>
                          <a:pt x="47" y="0"/>
                        </a:lnTo>
                        <a:lnTo>
                          <a:pt x="56" y="5"/>
                        </a:lnTo>
                        <a:lnTo>
                          <a:pt x="65" y="9"/>
                        </a:lnTo>
                        <a:lnTo>
                          <a:pt x="70" y="16"/>
                        </a:lnTo>
                        <a:lnTo>
                          <a:pt x="34" y="26"/>
                        </a:lnTo>
                        <a:lnTo>
                          <a:pt x="0" y="19"/>
                        </a:lnTo>
                        <a:close/>
                      </a:path>
                    </a:pathLst>
                  </a:custGeom>
                  <a:solidFill>
                    <a:srgbClr val="E7EDED"/>
                  </a:solidFill>
                  <a:ln w="9525">
                    <a:noFill/>
                    <a:round/>
                    <a:headEnd/>
                    <a:tailEnd/>
                  </a:ln>
                </p:spPr>
                <p:txBody>
                  <a:bodyPr/>
                  <a:lstStyle/>
                  <a:p>
                    <a:endParaRPr lang="en-US"/>
                  </a:p>
                </p:txBody>
              </p:sp>
              <p:grpSp>
                <p:nvGrpSpPr>
                  <p:cNvPr id="20" name="Group 118"/>
                  <p:cNvGrpSpPr>
                    <a:grpSpLocks/>
                  </p:cNvGrpSpPr>
                  <p:nvPr/>
                </p:nvGrpSpPr>
                <p:grpSpPr bwMode="auto">
                  <a:xfrm>
                    <a:off x="2303" y="2866"/>
                    <a:ext cx="68" cy="26"/>
                    <a:chOff x="2303" y="2866"/>
                    <a:chExt cx="68" cy="26"/>
                  </a:xfrm>
                </p:grpSpPr>
                <p:sp>
                  <p:nvSpPr>
                    <p:cNvPr id="516215" name="Freeform 119"/>
                    <p:cNvSpPr>
                      <a:spLocks/>
                    </p:cNvSpPr>
                    <p:nvPr/>
                  </p:nvSpPr>
                  <p:spPr bwMode="auto">
                    <a:xfrm>
                      <a:off x="2303" y="2866"/>
                      <a:ext cx="68" cy="26"/>
                    </a:xfrm>
                    <a:custGeom>
                      <a:avLst/>
                      <a:gdLst/>
                      <a:ahLst/>
                      <a:cxnLst>
                        <a:cxn ang="0">
                          <a:pos x="0" y="19"/>
                        </a:cxn>
                        <a:cxn ang="0">
                          <a:pos x="5" y="12"/>
                        </a:cxn>
                        <a:cxn ang="0">
                          <a:pos x="14" y="5"/>
                        </a:cxn>
                        <a:cxn ang="0">
                          <a:pos x="23" y="2"/>
                        </a:cxn>
                        <a:cxn ang="0">
                          <a:pos x="34" y="0"/>
                        </a:cxn>
                        <a:cxn ang="0">
                          <a:pos x="45" y="2"/>
                        </a:cxn>
                        <a:cxn ang="0">
                          <a:pos x="56" y="5"/>
                        </a:cxn>
                        <a:cxn ang="0">
                          <a:pos x="63" y="9"/>
                        </a:cxn>
                        <a:cxn ang="0">
                          <a:pos x="68" y="16"/>
                        </a:cxn>
                        <a:cxn ang="0">
                          <a:pos x="34" y="26"/>
                        </a:cxn>
                        <a:cxn ang="0">
                          <a:pos x="0" y="19"/>
                        </a:cxn>
                      </a:cxnLst>
                      <a:rect l="0" t="0" r="r" b="b"/>
                      <a:pathLst>
                        <a:path w="68" h="26">
                          <a:moveTo>
                            <a:pt x="0" y="19"/>
                          </a:moveTo>
                          <a:lnTo>
                            <a:pt x="5" y="12"/>
                          </a:lnTo>
                          <a:lnTo>
                            <a:pt x="14" y="5"/>
                          </a:lnTo>
                          <a:lnTo>
                            <a:pt x="23" y="2"/>
                          </a:lnTo>
                          <a:lnTo>
                            <a:pt x="34" y="0"/>
                          </a:lnTo>
                          <a:lnTo>
                            <a:pt x="45" y="2"/>
                          </a:lnTo>
                          <a:lnTo>
                            <a:pt x="56" y="5"/>
                          </a:lnTo>
                          <a:lnTo>
                            <a:pt x="63" y="9"/>
                          </a:lnTo>
                          <a:lnTo>
                            <a:pt x="68" y="16"/>
                          </a:lnTo>
                          <a:lnTo>
                            <a:pt x="34" y="26"/>
                          </a:lnTo>
                          <a:lnTo>
                            <a:pt x="0" y="19"/>
                          </a:lnTo>
                          <a:close/>
                        </a:path>
                      </a:pathLst>
                    </a:custGeom>
                    <a:solidFill>
                      <a:srgbClr val="E7EDED"/>
                    </a:solidFill>
                    <a:ln w="9525">
                      <a:noFill/>
                      <a:round/>
                      <a:headEnd/>
                      <a:tailEnd/>
                    </a:ln>
                  </p:spPr>
                  <p:txBody>
                    <a:bodyPr/>
                    <a:lstStyle/>
                    <a:p>
                      <a:endParaRPr lang="en-US"/>
                    </a:p>
                  </p:txBody>
                </p:sp>
                <p:sp>
                  <p:nvSpPr>
                    <p:cNvPr id="516216" name="Freeform 120"/>
                    <p:cNvSpPr>
                      <a:spLocks/>
                    </p:cNvSpPr>
                    <p:nvPr/>
                  </p:nvSpPr>
                  <p:spPr bwMode="auto">
                    <a:xfrm>
                      <a:off x="2303" y="2866"/>
                      <a:ext cx="68" cy="19"/>
                    </a:xfrm>
                    <a:custGeom>
                      <a:avLst/>
                      <a:gdLst/>
                      <a:ahLst/>
                      <a:cxnLst>
                        <a:cxn ang="0">
                          <a:pos x="0" y="19"/>
                        </a:cxn>
                        <a:cxn ang="0">
                          <a:pos x="5" y="12"/>
                        </a:cxn>
                        <a:cxn ang="0">
                          <a:pos x="14" y="5"/>
                        </a:cxn>
                        <a:cxn ang="0">
                          <a:pos x="23" y="2"/>
                        </a:cxn>
                        <a:cxn ang="0">
                          <a:pos x="34" y="0"/>
                        </a:cxn>
                        <a:cxn ang="0">
                          <a:pos x="45" y="2"/>
                        </a:cxn>
                        <a:cxn ang="0">
                          <a:pos x="56" y="5"/>
                        </a:cxn>
                        <a:cxn ang="0">
                          <a:pos x="63" y="9"/>
                        </a:cxn>
                        <a:cxn ang="0">
                          <a:pos x="68" y="16"/>
                        </a:cxn>
                      </a:cxnLst>
                      <a:rect l="0" t="0" r="r" b="b"/>
                      <a:pathLst>
                        <a:path w="68" h="19">
                          <a:moveTo>
                            <a:pt x="0" y="19"/>
                          </a:moveTo>
                          <a:lnTo>
                            <a:pt x="5" y="12"/>
                          </a:lnTo>
                          <a:lnTo>
                            <a:pt x="14" y="5"/>
                          </a:lnTo>
                          <a:lnTo>
                            <a:pt x="23" y="2"/>
                          </a:lnTo>
                          <a:lnTo>
                            <a:pt x="34" y="0"/>
                          </a:lnTo>
                          <a:lnTo>
                            <a:pt x="45" y="2"/>
                          </a:lnTo>
                          <a:lnTo>
                            <a:pt x="56" y="5"/>
                          </a:lnTo>
                          <a:lnTo>
                            <a:pt x="63" y="9"/>
                          </a:lnTo>
                          <a:lnTo>
                            <a:pt x="68" y="16"/>
                          </a:lnTo>
                        </a:path>
                      </a:pathLst>
                    </a:custGeom>
                    <a:noFill/>
                    <a:ln w="6350">
                      <a:solidFill>
                        <a:srgbClr val="5A777A"/>
                      </a:solidFill>
                      <a:prstDash val="solid"/>
                      <a:round/>
                      <a:headEnd/>
                      <a:tailEnd/>
                    </a:ln>
                  </p:spPr>
                  <p:txBody>
                    <a:bodyPr/>
                    <a:lstStyle/>
                    <a:p>
                      <a:endParaRPr lang="en-US"/>
                    </a:p>
                  </p:txBody>
                </p:sp>
              </p:grpSp>
              <p:sp>
                <p:nvSpPr>
                  <p:cNvPr id="516217" name="Freeform 121"/>
                  <p:cNvSpPr>
                    <a:spLocks/>
                  </p:cNvSpPr>
                  <p:nvPr/>
                </p:nvSpPr>
                <p:spPr bwMode="auto">
                  <a:xfrm>
                    <a:off x="2261" y="2880"/>
                    <a:ext cx="40" cy="32"/>
                  </a:xfrm>
                  <a:custGeom>
                    <a:avLst/>
                    <a:gdLst/>
                    <a:ahLst/>
                    <a:cxnLst>
                      <a:cxn ang="0">
                        <a:pos x="0" y="32"/>
                      </a:cxn>
                      <a:cxn ang="0">
                        <a:pos x="0" y="30"/>
                      </a:cxn>
                      <a:cxn ang="0">
                        <a:pos x="0" y="28"/>
                      </a:cxn>
                      <a:cxn ang="0">
                        <a:pos x="2" y="16"/>
                      </a:cxn>
                      <a:cxn ang="0">
                        <a:pos x="8" y="7"/>
                      </a:cxn>
                      <a:cxn ang="0">
                        <a:pos x="17" y="2"/>
                      </a:cxn>
                      <a:cxn ang="0">
                        <a:pos x="27" y="0"/>
                      </a:cxn>
                      <a:cxn ang="0">
                        <a:pos x="35" y="0"/>
                      </a:cxn>
                      <a:cxn ang="0">
                        <a:pos x="40" y="2"/>
                      </a:cxn>
                      <a:cxn ang="0">
                        <a:pos x="27" y="28"/>
                      </a:cxn>
                      <a:cxn ang="0">
                        <a:pos x="0" y="32"/>
                      </a:cxn>
                    </a:cxnLst>
                    <a:rect l="0" t="0" r="r" b="b"/>
                    <a:pathLst>
                      <a:path w="40" h="32">
                        <a:moveTo>
                          <a:pt x="0" y="32"/>
                        </a:moveTo>
                        <a:lnTo>
                          <a:pt x="0" y="30"/>
                        </a:lnTo>
                        <a:lnTo>
                          <a:pt x="0" y="28"/>
                        </a:lnTo>
                        <a:lnTo>
                          <a:pt x="2" y="16"/>
                        </a:lnTo>
                        <a:lnTo>
                          <a:pt x="8" y="7"/>
                        </a:lnTo>
                        <a:lnTo>
                          <a:pt x="17" y="2"/>
                        </a:lnTo>
                        <a:lnTo>
                          <a:pt x="27" y="0"/>
                        </a:lnTo>
                        <a:lnTo>
                          <a:pt x="35" y="0"/>
                        </a:lnTo>
                        <a:lnTo>
                          <a:pt x="40" y="2"/>
                        </a:lnTo>
                        <a:lnTo>
                          <a:pt x="27" y="28"/>
                        </a:lnTo>
                        <a:lnTo>
                          <a:pt x="0" y="32"/>
                        </a:lnTo>
                        <a:close/>
                      </a:path>
                    </a:pathLst>
                  </a:custGeom>
                  <a:solidFill>
                    <a:srgbClr val="E7EDED"/>
                  </a:solidFill>
                  <a:ln w="9525">
                    <a:noFill/>
                    <a:round/>
                    <a:headEnd/>
                    <a:tailEnd/>
                  </a:ln>
                </p:spPr>
                <p:txBody>
                  <a:bodyPr/>
                  <a:lstStyle/>
                  <a:p>
                    <a:endParaRPr lang="en-US"/>
                  </a:p>
                </p:txBody>
              </p:sp>
              <p:grpSp>
                <p:nvGrpSpPr>
                  <p:cNvPr id="21" name="Group 122"/>
                  <p:cNvGrpSpPr>
                    <a:grpSpLocks/>
                  </p:cNvGrpSpPr>
                  <p:nvPr/>
                </p:nvGrpSpPr>
                <p:grpSpPr bwMode="auto">
                  <a:xfrm>
                    <a:off x="2261" y="2880"/>
                    <a:ext cx="40" cy="32"/>
                    <a:chOff x="2261" y="2880"/>
                    <a:chExt cx="40" cy="32"/>
                  </a:xfrm>
                </p:grpSpPr>
                <p:sp>
                  <p:nvSpPr>
                    <p:cNvPr id="516219" name="Freeform 123"/>
                    <p:cNvSpPr>
                      <a:spLocks/>
                    </p:cNvSpPr>
                    <p:nvPr/>
                  </p:nvSpPr>
                  <p:spPr bwMode="auto">
                    <a:xfrm>
                      <a:off x="2261" y="2880"/>
                      <a:ext cx="40" cy="32"/>
                    </a:xfrm>
                    <a:custGeom>
                      <a:avLst/>
                      <a:gdLst/>
                      <a:ahLst/>
                      <a:cxnLst>
                        <a:cxn ang="0">
                          <a:pos x="0" y="32"/>
                        </a:cxn>
                        <a:cxn ang="0">
                          <a:pos x="0" y="25"/>
                        </a:cxn>
                        <a:cxn ang="0">
                          <a:pos x="2" y="16"/>
                        </a:cxn>
                        <a:cxn ang="0">
                          <a:pos x="8" y="7"/>
                        </a:cxn>
                        <a:cxn ang="0">
                          <a:pos x="17" y="2"/>
                        </a:cxn>
                        <a:cxn ang="0">
                          <a:pos x="27" y="0"/>
                        </a:cxn>
                        <a:cxn ang="0">
                          <a:pos x="35" y="2"/>
                        </a:cxn>
                        <a:cxn ang="0">
                          <a:pos x="40" y="5"/>
                        </a:cxn>
                        <a:cxn ang="0">
                          <a:pos x="27" y="25"/>
                        </a:cxn>
                        <a:cxn ang="0">
                          <a:pos x="0" y="32"/>
                        </a:cxn>
                      </a:cxnLst>
                      <a:rect l="0" t="0" r="r" b="b"/>
                      <a:pathLst>
                        <a:path w="40" h="32">
                          <a:moveTo>
                            <a:pt x="0" y="32"/>
                          </a:moveTo>
                          <a:lnTo>
                            <a:pt x="0" y="25"/>
                          </a:lnTo>
                          <a:lnTo>
                            <a:pt x="2" y="16"/>
                          </a:lnTo>
                          <a:lnTo>
                            <a:pt x="8" y="7"/>
                          </a:lnTo>
                          <a:lnTo>
                            <a:pt x="17" y="2"/>
                          </a:lnTo>
                          <a:lnTo>
                            <a:pt x="27" y="0"/>
                          </a:lnTo>
                          <a:lnTo>
                            <a:pt x="35" y="2"/>
                          </a:lnTo>
                          <a:lnTo>
                            <a:pt x="40" y="5"/>
                          </a:lnTo>
                          <a:lnTo>
                            <a:pt x="27" y="25"/>
                          </a:lnTo>
                          <a:lnTo>
                            <a:pt x="0" y="32"/>
                          </a:lnTo>
                          <a:close/>
                        </a:path>
                      </a:pathLst>
                    </a:custGeom>
                    <a:solidFill>
                      <a:srgbClr val="E7EDED"/>
                    </a:solidFill>
                    <a:ln w="9525">
                      <a:noFill/>
                      <a:round/>
                      <a:headEnd/>
                      <a:tailEnd/>
                    </a:ln>
                  </p:spPr>
                  <p:txBody>
                    <a:bodyPr/>
                    <a:lstStyle/>
                    <a:p>
                      <a:endParaRPr lang="en-US"/>
                    </a:p>
                  </p:txBody>
                </p:sp>
                <p:sp>
                  <p:nvSpPr>
                    <p:cNvPr id="516220" name="Freeform 124"/>
                    <p:cNvSpPr>
                      <a:spLocks/>
                    </p:cNvSpPr>
                    <p:nvPr/>
                  </p:nvSpPr>
                  <p:spPr bwMode="auto">
                    <a:xfrm>
                      <a:off x="2261" y="2880"/>
                      <a:ext cx="40" cy="32"/>
                    </a:xfrm>
                    <a:custGeom>
                      <a:avLst/>
                      <a:gdLst/>
                      <a:ahLst/>
                      <a:cxnLst>
                        <a:cxn ang="0">
                          <a:pos x="0" y="32"/>
                        </a:cxn>
                        <a:cxn ang="0">
                          <a:pos x="0" y="25"/>
                        </a:cxn>
                        <a:cxn ang="0">
                          <a:pos x="2" y="16"/>
                        </a:cxn>
                        <a:cxn ang="0">
                          <a:pos x="8" y="7"/>
                        </a:cxn>
                        <a:cxn ang="0">
                          <a:pos x="17" y="2"/>
                        </a:cxn>
                        <a:cxn ang="0">
                          <a:pos x="27" y="0"/>
                        </a:cxn>
                        <a:cxn ang="0">
                          <a:pos x="35" y="2"/>
                        </a:cxn>
                        <a:cxn ang="0">
                          <a:pos x="40" y="5"/>
                        </a:cxn>
                      </a:cxnLst>
                      <a:rect l="0" t="0" r="r" b="b"/>
                      <a:pathLst>
                        <a:path w="40" h="32">
                          <a:moveTo>
                            <a:pt x="0" y="32"/>
                          </a:moveTo>
                          <a:lnTo>
                            <a:pt x="0" y="25"/>
                          </a:lnTo>
                          <a:lnTo>
                            <a:pt x="2" y="16"/>
                          </a:lnTo>
                          <a:lnTo>
                            <a:pt x="8" y="7"/>
                          </a:lnTo>
                          <a:lnTo>
                            <a:pt x="17" y="2"/>
                          </a:lnTo>
                          <a:lnTo>
                            <a:pt x="27" y="0"/>
                          </a:lnTo>
                          <a:lnTo>
                            <a:pt x="35" y="2"/>
                          </a:lnTo>
                          <a:lnTo>
                            <a:pt x="40" y="5"/>
                          </a:lnTo>
                        </a:path>
                      </a:pathLst>
                    </a:custGeom>
                    <a:noFill/>
                    <a:ln w="6350">
                      <a:solidFill>
                        <a:srgbClr val="5A777A"/>
                      </a:solidFill>
                      <a:prstDash val="solid"/>
                      <a:round/>
                      <a:headEnd/>
                      <a:tailEnd/>
                    </a:ln>
                  </p:spPr>
                  <p:txBody>
                    <a:bodyPr/>
                    <a:lstStyle/>
                    <a:p>
                      <a:endParaRPr lang="en-US"/>
                    </a:p>
                  </p:txBody>
                </p:sp>
              </p:grpSp>
              <p:sp>
                <p:nvSpPr>
                  <p:cNvPr id="516221" name="Freeform 125"/>
                  <p:cNvSpPr>
                    <a:spLocks/>
                  </p:cNvSpPr>
                  <p:nvPr/>
                </p:nvSpPr>
                <p:spPr bwMode="auto">
                  <a:xfrm>
                    <a:off x="2254" y="2954"/>
                    <a:ext cx="42" cy="25"/>
                  </a:xfrm>
                  <a:custGeom>
                    <a:avLst/>
                    <a:gdLst/>
                    <a:ahLst/>
                    <a:cxnLst>
                      <a:cxn ang="0">
                        <a:pos x="42" y="23"/>
                      </a:cxn>
                      <a:cxn ang="0">
                        <a:pos x="36" y="25"/>
                      </a:cxn>
                      <a:cxn ang="0">
                        <a:pos x="29" y="25"/>
                      </a:cxn>
                      <a:cxn ang="0">
                        <a:pos x="18" y="23"/>
                      </a:cxn>
                      <a:cxn ang="0">
                        <a:pos x="9" y="18"/>
                      </a:cxn>
                      <a:cxn ang="0">
                        <a:pos x="2" y="12"/>
                      </a:cxn>
                      <a:cxn ang="0">
                        <a:pos x="0" y="0"/>
                      </a:cxn>
                      <a:cxn ang="0">
                        <a:pos x="0" y="0"/>
                      </a:cxn>
                      <a:cxn ang="0">
                        <a:pos x="0" y="0"/>
                      </a:cxn>
                      <a:cxn ang="0">
                        <a:pos x="29" y="0"/>
                      </a:cxn>
                      <a:cxn ang="0">
                        <a:pos x="42" y="23"/>
                      </a:cxn>
                    </a:cxnLst>
                    <a:rect l="0" t="0" r="r" b="b"/>
                    <a:pathLst>
                      <a:path w="42" h="25">
                        <a:moveTo>
                          <a:pt x="42" y="23"/>
                        </a:moveTo>
                        <a:lnTo>
                          <a:pt x="36" y="25"/>
                        </a:lnTo>
                        <a:lnTo>
                          <a:pt x="29" y="25"/>
                        </a:lnTo>
                        <a:lnTo>
                          <a:pt x="18" y="23"/>
                        </a:lnTo>
                        <a:lnTo>
                          <a:pt x="9" y="18"/>
                        </a:lnTo>
                        <a:lnTo>
                          <a:pt x="2" y="12"/>
                        </a:lnTo>
                        <a:lnTo>
                          <a:pt x="0" y="0"/>
                        </a:lnTo>
                        <a:lnTo>
                          <a:pt x="0" y="0"/>
                        </a:lnTo>
                        <a:lnTo>
                          <a:pt x="0" y="0"/>
                        </a:lnTo>
                        <a:lnTo>
                          <a:pt x="29" y="0"/>
                        </a:lnTo>
                        <a:lnTo>
                          <a:pt x="42" y="23"/>
                        </a:lnTo>
                        <a:close/>
                      </a:path>
                    </a:pathLst>
                  </a:custGeom>
                  <a:solidFill>
                    <a:srgbClr val="E7EDED"/>
                  </a:solidFill>
                  <a:ln w="9525">
                    <a:noFill/>
                    <a:round/>
                    <a:headEnd/>
                    <a:tailEnd/>
                  </a:ln>
                </p:spPr>
                <p:txBody>
                  <a:bodyPr/>
                  <a:lstStyle/>
                  <a:p>
                    <a:endParaRPr lang="en-US"/>
                  </a:p>
                </p:txBody>
              </p:sp>
              <p:grpSp>
                <p:nvGrpSpPr>
                  <p:cNvPr id="22" name="Group 126"/>
                  <p:cNvGrpSpPr>
                    <a:grpSpLocks/>
                  </p:cNvGrpSpPr>
                  <p:nvPr/>
                </p:nvGrpSpPr>
                <p:grpSpPr bwMode="auto">
                  <a:xfrm>
                    <a:off x="2254" y="2954"/>
                    <a:ext cx="42" cy="25"/>
                    <a:chOff x="2254" y="2954"/>
                    <a:chExt cx="42" cy="25"/>
                  </a:xfrm>
                </p:grpSpPr>
                <p:sp>
                  <p:nvSpPr>
                    <p:cNvPr id="516223" name="Freeform 127"/>
                    <p:cNvSpPr>
                      <a:spLocks/>
                    </p:cNvSpPr>
                    <p:nvPr/>
                  </p:nvSpPr>
                  <p:spPr bwMode="auto">
                    <a:xfrm>
                      <a:off x="2254" y="2954"/>
                      <a:ext cx="42" cy="25"/>
                    </a:xfrm>
                    <a:custGeom>
                      <a:avLst/>
                      <a:gdLst/>
                      <a:ahLst/>
                      <a:cxnLst>
                        <a:cxn ang="0">
                          <a:pos x="42" y="23"/>
                        </a:cxn>
                        <a:cxn ang="0">
                          <a:pos x="36" y="25"/>
                        </a:cxn>
                        <a:cxn ang="0">
                          <a:pos x="29" y="25"/>
                        </a:cxn>
                        <a:cxn ang="0">
                          <a:pos x="18" y="23"/>
                        </a:cxn>
                        <a:cxn ang="0">
                          <a:pos x="9" y="18"/>
                        </a:cxn>
                        <a:cxn ang="0">
                          <a:pos x="2" y="9"/>
                        </a:cxn>
                        <a:cxn ang="0">
                          <a:pos x="0" y="0"/>
                        </a:cxn>
                        <a:cxn ang="0">
                          <a:pos x="0" y="0"/>
                        </a:cxn>
                        <a:cxn ang="0">
                          <a:pos x="29" y="0"/>
                        </a:cxn>
                        <a:cxn ang="0">
                          <a:pos x="42" y="23"/>
                        </a:cxn>
                      </a:cxnLst>
                      <a:rect l="0" t="0" r="r" b="b"/>
                      <a:pathLst>
                        <a:path w="42" h="25">
                          <a:moveTo>
                            <a:pt x="42" y="23"/>
                          </a:moveTo>
                          <a:lnTo>
                            <a:pt x="36" y="25"/>
                          </a:lnTo>
                          <a:lnTo>
                            <a:pt x="29" y="25"/>
                          </a:lnTo>
                          <a:lnTo>
                            <a:pt x="18" y="23"/>
                          </a:lnTo>
                          <a:lnTo>
                            <a:pt x="9" y="18"/>
                          </a:lnTo>
                          <a:lnTo>
                            <a:pt x="2" y="9"/>
                          </a:lnTo>
                          <a:lnTo>
                            <a:pt x="0" y="0"/>
                          </a:lnTo>
                          <a:lnTo>
                            <a:pt x="0" y="0"/>
                          </a:lnTo>
                          <a:lnTo>
                            <a:pt x="29" y="0"/>
                          </a:lnTo>
                          <a:lnTo>
                            <a:pt x="42" y="23"/>
                          </a:lnTo>
                          <a:close/>
                        </a:path>
                      </a:pathLst>
                    </a:custGeom>
                    <a:solidFill>
                      <a:srgbClr val="E7EDED"/>
                    </a:solidFill>
                    <a:ln w="9525">
                      <a:noFill/>
                      <a:round/>
                      <a:headEnd/>
                      <a:tailEnd/>
                    </a:ln>
                  </p:spPr>
                  <p:txBody>
                    <a:bodyPr/>
                    <a:lstStyle/>
                    <a:p>
                      <a:endParaRPr lang="en-US"/>
                    </a:p>
                  </p:txBody>
                </p:sp>
                <p:sp>
                  <p:nvSpPr>
                    <p:cNvPr id="516224" name="Freeform 128"/>
                    <p:cNvSpPr>
                      <a:spLocks/>
                    </p:cNvSpPr>
                    <p:nvPr/>
                  </p:nvSpPr>
                  <p:spPr bwMode="auto">
                    <a:xfrm>
                      <a:off x="2254" y="2954"/>
                      <a:ext cx="42" cy="25"/>
                    </a:xfrm>
                    <a:custGeom>
                      <a:avLst/>
                      <a:gdLst/>
                      <a:ahLst/>
                      <a:cxnLst>
                        <a:cxn ang="0">
                          <a:pos x="42" y="23"/>
                        </a:cxn>
                        <a:cxn ang="0">
                          <a:pos x="36" y="25"/>
                        </a:cxn>
                        <a:cxn ang="0">
                          <a:pos x="29" y="25"/>
                        </a:cxn>
                        <a:cxn ang="0">
                          <a:pos x="18" y="23"/>
                        </a:cxn>
                        <a:cxn ang="0">
                          <a:pos x="9" y="18"/>
                        </a:cxn>
                        <a:cxn ang="0">
                          <a:pos x="2" y="9"/>
                        </a:cxn>
                        <a:cxn ang="0">
                          <a:pos x="0" y="0"/>
                        </a:cxn>
                        <a:cxn ang="0">
                          <a:pos x="0" y="0"/>
                        </a:cxn>
                      </a:cxnLst>
                      <a:rect l="0" t="0" r="r" b="b"/>
                      <a:pathLst>
                        <a:path w="42" h="25">
                          <a:moveTo>
                            <a:pt x="42" y="23"/>
                          </a:moveTo>
                          <a:lnTo>
                            <a:pt x="36" y="25"/>
                          </a:lnTo>
                          <a:lnTo>
                            <a:pt x="29" y="25"/>
                          </a:lnTo>
                          <a:lnTo>
                            <a:pt x="18" y="23"/>
                          </a:lnTo>
                          <a:lnTo>
                            <a:pt x="9" y="18"/>
                          </a:lnTo>
                          <a:lnTo>
                            <a:pt x="2" y="9"/>
                          </a:lnTo>
                          <a:lnTo>
                            <a:pt x="0" y="0"/>
                          </a:lnTo>
                          <a:lnTo>
                            <a:pt x="0" y="0"/>
                          </a:lnTo>
                        </a:path>
                      </a:pathLst>
                    </a:custGeom>
                    <a:noFill/>
                    <a:ln w="6350">
                      <a:solidFill>
                        <a:srgbClr val="5A777A"/>
                      </a:solidFill>
                      <a:prstDash val="solid"/>
                      <a:round/>
                      <a:headEnd/>
                      <a:tailEnd/>
                    </a:ln>
                  </p:spPr>
                  <p:txBody>
                    <a:bodyPr/>
                    <a:lstStyle/>
                    <a:p>
                      <a:endParaRPr lang="en-US"/>
                    </a:p>
                  </p:txBody>
                </p:sp>
              </p:grpSp>
              <p:sp>
                <p:nvSpPr>
                  <p:cNvPr id="516225" name="Freeform 129"/>
                  <p:cNvSpPr>
                    <a:spLocks/>
                  </p:cNvSpPr>
                  <p:nvPr/>
                </p:nvSpPr>
                <p:spPr bwMode="auto">
                  <a:xfrm>
                    <a:off x="2371" y="2882"/>
                    <a:ext cx="33" cy="30"/>
                  </a:xfrm>
                  <a:custGeom>
                    <a:avLst/>
                    <a:gdLst/>
                    <a:ahLst/>
                    <a:cxnLst>
                      <a:cxn ang="0">
                        <a:pos x="0" y="0"/>
                      </a:cxn>
                      <a:cxn ang="0">
                        <a:pos x="4" y="0"/>
                      </a:cxn>
                      <a:cxn ang="0">
                        <a:pos x="6" y="0"/>
                      </a:cxn>
                      <a:cxn ang="0">
                        <a:pos x="17" y="3"/>
                      </a:cxn>
                      <a:cxn ang="0">
                        <a:pos x="26" y="7"/>
                      </a:cxn>
                      <a:cxn ang="0">
                        <a:pos x="31" y="12"/>
                      </a:cxn>
                      <a:cxn ang="0">
                        <a:pos x="33" y="19"/>
                      </a:cxn>
                      <a:cxn ang="0">
                        <a:pos x="33" y="26"/>
                      </a:cxn>
                      <a:cxn ang="0">
                        <a:pos x="29" y="30"/>
                      </a:cxn>
                      <a:cxn ang="0">
                        <a:pos x="6" y="19"/>
                      </a:cxn>
                      <a:cxn ang="0">
                        <a:pos x="0" y="0"/>
                      </a:cxn>
                    </a:cxnLst>
                    <a:rect l="0" t="0" r="r" b="b"/>
                    <a:pathLst>
                      <a:path w="33" h="30">
                        <a:moveTo>
                          <a:pt x="0" y="0"/>
                        </a:moveTo>
                        <a:lnTo>
                          <a:pt x="4" y="0"/>
                        </a:lnTo>
                        <a:lnTo>
                          <a:pt x="6" y="0"/>
                        </a:lnTo>
                        <a:lnTo>
                          <a:pt x="17" y="3"/>
                        </a:lnTo>
                        <a:lnTo>
                          <a:pt x="26" y="7"/>
                        </a:lnTo>
                        <a:lnTo>
                          <a:pt x="31" y="12"/>
                        </a:lnTo>
                        <a:lnTo>
                          <a:pt x="33" y="19"/>
                        </a:lnTo>
                        <a:lnTo>
                          <a:pt x="33" y="26"/>
                        </a:lnTo>
                        <a:lnTo>
                          <a:pt x="29" y="30"/>
                        </a:lnTo>
                        <a:lnTo>
                          <a:pt x="6" y="19"/>
                        </a:lnTo>
                        <a:lnTo>
                          <a:pt x="0" y="0"/>
                        </a:lnTo>
                        <a:close/>
                      </a:path>
                    </a:pathLst>
                  </a:custGeom>
                  <a:solidFill>
                    <a:srgbClr val="E7EDED"/>
                  </a:solidFill>
                  <a:ln w="9525">
                    <a:noFill/>
                    <a:round/>
                    <a:headEnd/>
                    <a:tailEnd/>
                  </a:ln>
                </p:spPr>
                <p:txBody>
                  <a:bodyPr/>
                  <a:lstStyle/>
                  <a:p>
                    <a:endParaRPr lang="en-US"/>
                  </a:p>
                </p:txBody>
              </p:sp>
              <p:grpSp>
                <p:nvGrpSpPr>
                  <p:cNvPr id="23" name="Group 130"/>
                  <p:cNvGrpSpPr>
                    <a:grpSpLocks/>
                  </p:cNvGrpSpPr>
                  <p:nvPr/>
                </p:nvGrpSpPr>
                <p:grpSpPr bwMode="auto">
                  <a:xfrm>
                    <a:off x="2371" y="2882"/>
                    <a:ext cx="33" cy="30"/>
                    <a:chOff x="2371" y="2882"/>
                    <a:chExt cx="33" cy="30"/>
                  </a:xfrm>
                </p:grpSpPr>
                <p:sp>
                  <p:nvSpPr>
                    <p:cNvPr id="516227" name="Freeform 131"/>
                    <p:cNvSpPr>
                      <a:spLocks/>
                    </p:cNvSpPr>
                    <p:nvPr/>
                  </p:nvSpPr>
                  <p:spPr bwMode="auto">
                    <a:xfrm>
                      <a:off x="2371" y="2882"/>
                      <a:ext cx="33" cy="30"/>
                    </a:xfrm>
                    <a:custGeom>
                      <a:avLst/>
                      <a:gdLst/>
                      <a:ahLst/>
                      <a:cxnLst>
                        <a:cxn ang="0">
                          <a:pos x="0" y="0"/>
                        </a:cxn>
                        <a:cxn ang="0">
                          <a:pos x="4" y="0"/>
                        </a:cxn>
                        <a:cxn ang="0">
                          <a:pos x="6" y="0"/>
                        </a:cxn>
                        <a:cxn ang="0">
                          <a:pos x="17" y="3"/>
                        </a:cxn>
                        <a:cxn ang="0">
                          <a:pos x="26" y="5"/>
                        </a:cxn>
                        <a:cxn ang="0">
                          <a:pos x="31" y="12"/>
                        </a:cxn>
                        <a:cxn ang="0">
                          <a:pos x="33" y="19"/>
                        </a:cxn>
                        <a:cxn ang="0">
                          <a:pos x="31" y="26"/>
                        </a:cxn>
                        <a:cxn ang="0">
                          <a:pos x="29" y="30"/>
                        </a:cxn>
                        <a:cxn ang="0">
                          <a:pos x="6" y="19"/>
                        </a:cxn>
                        <a:cxn ang="0">
                          <a:pos x="0" y="0"/>
                        </a:cxn>
                      </a:cxnLst>
                      <a:rect l="0" t="0" r="r" b="b"/>
                      <a:pathLst>
                        <a:path w="33" h="30">
                          <a:moveTo>
                            <a:pt x="0" y="0"/>
                          </a:moveTo>
                          <a:lnTo>
                            <a:pt x="4" y="0"/>
                          </a:lnTo>
                          <a:lnTo>
                            <a:pt x="6" y="0"/>
                          </a:lnTo>
                          <a:lnTo>
                            <a:pt x="17" y="3"/>
                          </a:lnTo>
                          <a:lnTo>
                            <a:pt x="26" y="5"/>
                          </a:lnTo>
                          <a:lnTo>
                            <a:pt x="31" y="12"/>
                          </a:lnTo>
                          <a:lnTo>
                            <a:pt x="33" y="19"/>
                          </a:lnTo>
                          <a:lnTo>
                            <a:pt x="31" y="26"/>
                          </a:lnTo>
                          <a:lnTo>
                            <a:pt x="29" y="30"/>
                          </a:lnTo>
                          <a:lnTo>
                            <a:pt x="6" y="19"/>
                          </a:lnTo>
                          <a:lnTo>
                            <a:pt x="0" y="0"/>
                          </a:lnTo>
                          <a:close/>
                        </a:path>
                      </a:pathLst>
                    </a:custGeom>
                    <a:solidFill>
                      <a:srgbClr val="E7EDED"/>
                    </a:solidFill>
                    <a:ln w="9525">
                      <a:noFill/>
                      <a:round/>
                      <a:headEnd/>
                      <a:tailEnd/>
                    </a:ln>
                  </p:spPr>
                  <p:txBody>
                    <a:bodyPr/>
                    <a:lstStyle/>
                    <a:p>
                      <a:endParaRPr lang="en-US"/>
                    </a:p>
                  </p:txBody>
                </p:sp>
                <p:sp>
                  <p:nvSpPr>
                    <p:cNvPr id="516228" name="Freeform 132"/>
                    <p:cNvSpPr>
                      <a:spLocks/>
                    </p:cNvSpPr>
                    <p:nvPr/>
                  </p:nvSpPr>
                  <p:spPr bwMode="auto">
                    <a:xfrm>
                      <a:off x="2371" y="2882"/>
                      <a:ext cx="33" cy="30"/>
                    </a:xfrm>
                    <a:custGeom>
                      <a:avLst/>
                      <a:gdLst/>
                      <a:ahLst/>
                      <a:cxnLst>
                        <a:cxn ang="0">
                          <a:pos x="0" y="0"/>
                        </a:cxn>
                        <a:cxn ang="0">
                          <a:pos x="4" y="0"/>
                        </a:cxn>
                        <a:cxn ang="0">
                          <a:pos x="6" y="0"/>
                        </a:cxn>
                        <a:cxn ang="0">
                          <a:pos x="17" y="3"/>
                        </a:cxn>
                        <a:cxn ang="0">
                          <a:pos x="26" y="5"/>
                        </a:cxn>
                        <a:cxn ang="0">
                          <a:pos x="31" y="12"/>
                        </a:cxn>
                        <a:cxn ang="0">
                          <a:pos x="33" y="19"/>
                        </a:cxn>
                        <a:cxn ang="0">
                          <a:pos x="31" y="26"/>
                        </a:cxn>
                        <a:cxn ang="0">
                          <a:pos x="29" y="30"/>
                        </a:cxn>
                      </a:cxnLst>
                      <a:rect l="0" t="0" r="r" b="b"/>
                      <a:pathLst>
                        <a:path w="33" h="30">
                          <a:moveTo>
                            <a:pt x="0" y="0"/>
                          </a:moveTo>
                          <a:lnTo>
                            <a:pt x="4" y="0"/>
                          </a:lnTo>
                          <a:lnTo>
                            <a:pt x="6" y="0"/>
                          </a:lnTo>
                          <a:lnTo>
                            <a:pt x="17" y="3"/>
                          </a:lnTo>
                          <a:lnTo>
                            <a:pt x="26" y="5"/>
                          </a:lnTo>
                          <a:lnTo>
                            <a:pt x="31" y="12"/>
                          </a:lnTo>
                          <a:lnTo>
                            <a:pt x="33" y="19"/>
                          </a:lnTo>
                          <a:lnTo>
                            <a:pt x="31" y="26"/>
                          </a:lnTo>
                          <a:lnTo>
                            <a:pt x="29" y="30"/>
                          </a:lnTo>
                        </a:path>
                      </a:pathLst>
                    </a:custGeom>
                    <a:noFill/>
                    <a:ln w="6350">
                      <a:solidFill>
                        <a:srgbClr val="5A777A"/>
                      </a:solidFill>
                      <a:prstDash val="solid"/>
                      <a:round/>
                      <a:headEnd/>
                      <a:tailEnd/>
                    </a:ln>
                  </p:spPr>
                  <p:txBody>
                    <a:bodyPr/>
                    <a:lstStyle/>
                    <a:p>
                      <a:endParaRPr lang="en-US"/>
                    </a:p>
                  </p:txBody>
                </p:sp>
              </p:grpSp>
              <p:sp>
                <p:nvSpPr>
                  <p:cNvPr id="516229" name="Freeform 133"/>
                  <p:cNvSpPr>
                    <a:spLocks/>
                  </p:cNvSpPr>
                  <p:nvPr/>
                </p:nvSpPr>
                <p:spPr bwMode="auto">
                  <a:xfrm>
                    <a:off x="2382" y="2912"/>
                    <a:ext cx="29" cy="30"/>
                  </a:xfrm>
                  <a:custGeom>
                    <a:avLst/>
                    <a:gdLst/>
                    <a:ahLst/>
                    <a:cxnLst>
                      <a:cxn ang="0">
                        <a:pos x="18" y="0"/>
                      </a:cxn>
                      <a:cxn ang="0">
                        <a:pos x="27" y="10"/>
                      </a:cxn>
                      <a:cxn ang="0">
                        <a:pos x="29" y="19"/>
                      </a:cxn>
                      <a:cxn ang="0">
                        <a:pos x="27" y="26"/>
                      </a:cxn>
                      <a:cxn ang="0">
                        <a:pos x="24" y="30"/>
                      </a:cxn>
                      <a:cxn ang="0">
                        <a:pos x="0" y="19"/>
                      </a:cxn>
                      <a:cxn ang="0">
                        <a:pos x="18" y="0"/>
                      </a:cxn>
                    </a:cxnLst>
                    <a:rect l="0" t="0" r="r" b="b"/>
                    <a:pathLst>
                      <a:path w="29" h="30">
                        <a:moveTo>
                          <a:pt x="18" y="0"/>
                        </a:moveTo>
                        <a:lnTo>
                          <a:pt x="27" y="10"/>
                        </a:lnTo>
                        <a:lnTo>
                          <a:pt x="29" y="19"/>
                        </a:lnTo>
                        <a:lnTo>
                          <a:pt x="27" y="26"/>
                        </a:lnTo>
                        <a:lnTo>
                          <a:pt x="24" y="30"/>
                        </a:lnTo>
                        <a:lnTo>
                          <a:pt x="0" y="19"/>
                        </a:lnTo>
                        <a:lnTo>
                          <a:pt x="18" y="0"/>
                        </a:lnTo>
                        <a:close/>
                      </a:path>
                    </a:pathLst>
                  </a:custGeom>
                  <a:solidFill>
                    <a:srgbClr val="E7EDED"/>
                  </a:solidFill>
                  <a:ln w="9525">
                    <a:noFill/>
                    <a:round/>
                    <a:headEnd/>
                    <a:tailEnd/>
                  </a:ln>
                </p:spPr>
                <p:txBody>
                  <a:bodyPr/>
                  <a:lstStyle/>
                  <a:p>
                    <a:endParaRPr lang="en-US"/>
                  </a:p>
                </p:txBody>
              </p:sp>
              <p:grpSp>
                <p:nvGrpSpPr>
                  <p:cNvPr id="24" name="Group 134"/>
                  <p:cNvGrpSpPr>
                    <a:grpSpLocks/>
                  </p:cNvGrpSpPr>
                  <p:nvPr/>
                </p:nvGrpSpPr>
                <p:grpSpPr bwMode="auto">
                  <a:xfrm>
                    <a:off x="2382" y="2915"/>
                    <a:ext cx="29" cy="27"/>
                    <a:chOff x="2382" y="2915"/>
                    <a:chExt cx="29" cy="27"/>
                  </a:xfrm>
                </p:grpSpPr>
                <p:sp>
                  <p:nvSpPr>
                    <p:cNvPr id="516231" name="Freeform 135"/>
                    <p:cNvSpPr>
                      <a:spLocks/>
                    </p:cNvSpPr>
                    <p:nvPr/>
                  </p:nvSpPr>
                  <p:spPr bwMode="auto">
                    <a:xfrm>
                      <a:off x="2382" y="2915"/>
                      <a:ext cx="29" cy="27"/>
                    </a:xfrm>
                    <a:custGeom>
                      <a:avLst/>
                      <a:gdLst/>
                      <a:ahLst/>
                      <a:cxnLst>
                        <a:cxn ang="0">
                          <a:pos x="18" y="0"/>
                        </a:cxn>
                        <a:cxn ang="0">
                          <a:pos x="27" y="7"/>
                        </a:cxn>
                        <a:cxn ang="0">
                          <a:pos x="29" y="16"/>
                        </a:cxn>
                        <a:cxn ang="0">
                          <a:pos x="27" y="23"/>
                        </a:cxn>
                        <a:cxn ang="0">
                          <a:pos x="24" y="27"/>
                        </a:cxn>
                        <a:cxn ang="0">
                          <a:pos x="0" y="16"/>
                        </a:cxn>
                        <a:cxn ang="0">
                          <a:pos x="18" y="0"/>
                        </a:cxn>
                      </a:cxnLst>
                      <a:rect l="0" t="0" r="r" b="b"/>
                      <a:pathLst>
                        <a:path w="29" h="27">
                          <a:moveTo>
                            <a:pt x="18" y="0"/>
                          </a:moveTo>
                          <a:lnTo>
                            <a:pt x="27" y="7"/>
                          </a:lnTo>
                          <a:lnTo>
                            <a:pt x="29" y="16"/>
                          </a:lnTo>
                          <a:lnTo>
                            <a:pt x="27" y="23"/>
                          </a:lnTo>
                          <a:lnTo>
                            <a:pt x="24" y="27"/>
                          </a:lnTo>
                          <a:lnTo>
                            <a:pt x="0" y="16"/>
                          </a:lnTo>
                          <a:lnTo>
                            <a:pt x="18" y="0"/>
                          </a:lnTo>
                          <a:close/>
                        </a:path>
                      </a:pathLst>
                    </a:custGeom>
                    <a:solidFill>
                      <a:srgbClr val="E7EDED"/>
                    </a:solidFill>
                    <a:ln w="9525">
                      <a:noFill/>
                      <a:round/>
                      <a:headEnd/>
                      <a:tailEnd/>
                    </a:ln>
                  </p:spPr>
                  <p:txBody>
                    <a:bodyPr/>
                    <a:lstStyle/>
                    <a:p>
                      <a:endParaRPr lang="en-US"/>
                    </a:p>
                  </p:txBody>
                </p:sp>
                <p:sp>
                  <p:nvSpPr>
                    <p:cNvPr id="516232" name="Freeform 136"/>
                    <p:cNvSpPr>
                      <a:spLocks/>
                    </p:cNvSpPr>
                    <p:nvPr/>
                  </p:nvSpPr>
                  <p:spPr bwMode="auto">
                    <a:xfrm>
                      <a:off x="2400" y="2915"/>
                      <a:ext cx="11" cy="27"/>
                    </a:xfrm>
                    <a:custGeom>
                      <a:avLst/>
                      <a:gdLst/>
                      <a:ahLst/>
                      <a:cxnLst>
                        <a:cxn ang="0">
                          <a:pos x="0" y="0"/>
                        </a:cxn>
                        <a:cxn ang="0">
                          <a:pos x="9" y="7"/>
                        </a:cxn>
                        <a:cxn ang="0">
                          <a:pos x="11" y="16"/>
                        </a:cxn>
                        <a:cxn ang="0">
                          <a:pos x="9" y="23"/>
                        </a:cxn>
                        <a:cxn ang="0">
                          <a:pos x="6" y="27"/>
                        </a:cxn>
                      </a:cxnLst>
                      <a:rect l="0" t="0" r="r" b="b"/>
                      <a:pathLst>
                        <a:path w="11" h="27">
                          <a:moveTo>
                            <a:pt x="0" y="0"/>
                          </a:moveTo>
                          <a:lnTo>
                            <a:pt x="9" y="7"/>
                          </a:lnTo>
                          <a:lnTo>
                            <a:pt x="11" y="16"/>
                          </a:lnTo>
                          <a:lnTo>
                            <a:pt x="9" y="23"/>
                          </a:lnTo>
                          <a:lnTo>
                            <a:pt x="6" y="27"/>
                          </a:lnTo>
                        </a:path>
                      </a:pathLst>
                    </a:custGeom>
                    <a:noFill/>
                    <a:ln w="6350">
                      <a:solidFill>
                        <a:srgbClr val="5A777A"/>
                      </a:solidFill>
                      <a:prstDash val="solid"/>
                      <a:round/>
                      <a:headEnd/>
                      <a:tailEnd/>
                    </a:ln>
                  </p:spPr>
                  <p:txBody>
                    <a:bodyPr/>
                    <a:lstStyle/>
                    <a:p>
                      <a:endParaRPr lang="en-US"/>
                    </a:p>
                  </p:txBody>
                </p:sp>
              </p:grpSp>
              <p:sp>
                <p:nvSpPr>
                  <p:cNvPr id="516233" name="Freeform 137"/>
                  <p:cNvSpPr>
                    <a:spLocks/>
                  </p:cNvSpPr>
                  <p:nvPr/>
                </p:nvSpPr>
                <p:spPr bwMode="auto">
                  <a:xfrm>
                    <a:off x="2371"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4"/>
                      </a:cxn>
                      <a:cxn ang="0">
                        <a:pos x="9" y="9"/>
                      </a:cxn>
                      <a:cxn ang="0">
                        <a:pos x="35" y="0"/>
                      </a:cxn>
                    </a:cxnLst>
                    <a:rect l="0" t="0" r="r" b="b"/>
                    <a:pathLst>
                      <a:path w="36" h="44">
                        <a:moveTo>
                          <a:pt x="35" y="0"/>
                        </a:moveTo>
                        <a:lnTo>
                          <a:pt x="36" y="4"/>
                        </a:lnTo>
                        <a:lnTo>
                          <a:pt x="36" y="9"/>
                        </a:lnTo>
                        <a:lnTo>
                          <a:pt x="35" y="23"/>
                        </a:lnTo>
                        <a:lnTo>
                          <a:pt x="29" y="34"/>
                        </a:lnTo>
                        <a:lnTo>
                          <a:pt x="20" y="41"/>
                        </a:lnTo>
                        <a:lnTo>
                          <a:pt x="9" y="44"/>
                        </a:lnTo>
                        <a:lnTo>
                          <a:pt x="6" y="44"/>
                        </a:lnTo>
                        <a:lnTo>
                          <a:pt x="0" y="44"/>
                        </a:lnTo>
                        <a:lnTo>
                          <a:pt x="9" y="9"/>
                        </a:lnTo>
                        <a:lnTo>
                          <a:pt x="35" y="0"/>
                        </a:lnTo>
                        <a:close/>
                      </a:path>
                    </a:pathLst>
                  </a:custGeom>
                  <a:solidFill>
                    <a:srgbClr val="E7EDED"/>
                  </a:solidFill>
                  <a:ln w="9525">
                    <a:noFill/>
                    <a:round/>
                    <a:headEnd/>
                    <a:tailEnd/>
                  </a:ln>
                </p:spPr>
                <p:txBody>
                  <a:bodyPr/>
                  <a:lstStyle/>
                  <a:p>
                    <a:endParaRPr lang="en-US"/>
                  </a:p>
                </p:txBody>
              </p:sp>
              <p:grpSp>
                <p:nvGrpSpPr>
                  <p:cNvPr id="25" name="Group 138"/>
                  <p:cNvGrpSpPr>
                    <a:grpSpLocks/>
                  </p:cNvGrpSpPr>
                  <p:nvPr/>
                </p:nvGrpSpPr>
                <p:grpSpPr bwMode="auto">
                  <a:xfrm>
                    <a:off x="2371" y="2945"/>
                    <a:ext cx="36" cy="44"/>
                    <a:chOff x="2371" y="2945"/>
                    <a:chExt cx="36" cy="44"/>
                  </a:xfrm>
                </p:grpSpPr>
                <p:sp>
                  <p:nvSpPr>
                    <p:cNvPr id="516235" name="Freeform 139"/>
                    <p:cNvSpPr>
                      <a:spLocks/>
                    </p:cNvSpPr>
                    <p:nvPr/>
                  </p:nvSpPr>
                  <p:spPr bwMode="auto">
                    <a:xfrm>
                      <a:off x="2371"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1"/>
                        </a:cxn>
                        <a:cxn ang="0">
                          <a:pos x="9" y="9"/>
                        </a:cxn>
                        <a:cxn ang="0">
                          <a:pos x="35" y="0"/>
                        </a:cxn>
                      </a:cxnLst>
                      <a:rect l="0" t="0" r="r" b="b"/>
                      <a:pathLst>
                        <a:path w="36" h="44">
                          <a:moveTo>
                            <a:pt x="35" y="0"/>
                          </a:moveTo>
                          <a:lnTo>
                            <a:pt x="36" y="4"/>
                          </a:lnTo>
                          <a:lnTo>
                            <a:pt x="36" y="9"/>
                          </a:lnTo>
                          <a:lnTo>
                            <a:pt x="35" y="23"/>
                          </a:lnTo>
                          <a:lnTo>
                            <a:pt x="29" y="34"/>
                          </a:lnTo>
                          <a:lnTo>
                            <a:pt x="20" y="41"/>
                          </a:lnTo>
                          <a:lnTo>
                            <a:pt x="9" y="44"/>
                          </a:lnTo>
                          <a:lnTo>
                            <a:pt x="6" y="44"/>
                          </a:lnTo>
                          <a:lnTo>
                            <a:pt x="0" y="41"/>
                          </a:lnTo>
                          <a:lnTo>
                            <a:pt x="9" y="9"/>
                          </a:lnTo>
                          <a:lnTo>
                            <a:pt x="35" y="0"/>
                          </a:lnTo>
                          <a:close/>
                        </a:path>
                      </a:pathLst>
                    </a:custGeom>
                    <a:solidFill>
                      <a:srgbClr val="E7EDED"/>
                    </a:solidFill>
                    <a:ln w="9525">
                      <a:noFill/>
                      <a:round/>
                      <a:headEnd/>
                      <a:tailEnd/>
                    </a:ln>
                  </p:spPr>
                  <p:txBody>
                    <a:bodyPr/>
                    <a:lstStyle/>
                    <a:p>
                      <a:endParaRPr lang="en-US"/>
                    </a:p>
                  </p:txBody>
                </p:sp>
                <p:sp>
                  <p:nvSpPr>
                    <p:cNvPr id="516236" name="Freeform 140"/>
                    <p:cNvSpPr>
                      <a:spLocks/>
                    </p:cNvSpPr>
                    <p:nvPr/>
                  </p:nvSpPr>
                  <p:spPr bwMode="auto">
                    <a:xfrm>
                      <a:off x="2371" y="2945"/>
                      <a:ext cx="36" cy="44"/>
                    </a:xfrm>
                    <a:custGeom>
                      <a:avLst/>
                      <a:gdLst/>
                      <a:ahLst/>
                      <a:cxnLst>
                        <a:cxn ang="0">
                          <a:pos x="35" y="0"/>
                        </a:cxn>
                        <a:cxn ang="0">
                          <a:pos x="36" y="4"/>
                        </a:cxn>
                        <a:cxn ang="0">
                          <a:pos x="36" y="9"/>
                        </a:cxn>
                        <a:cxn ang="0">
                          <a:pos x="35" y="23"/>
                        </a:cxn>
                        <a:cxn ang="0">
                          <a:pos x="29" y="34"/>
                        </a:cxn>
                        <a:cxn ang="0">
                          <a:pos x="20" y="41"/>
                        </a:cxn>
                        <a:cxn ang="0">
                          <a:pos x="9" y="44"/>
                        </a:cxn>
                        <a:cxn ang="0">
                          <a:pos x="6" y="44"/>
                        </a:cxn>
                        <a:cxn ang="0">
                          <a:pos x="0" y="41"/>
                        </a:cxn>
                      </a:cxnLst>
                      <a:rect l="0" t="0" r="r" b="b"/>
                      <a:pathLst>
                        <a:path w="36" h="44">
                          <a:moveTo>
                            <a:pt x="35" y="0"/>
                          </a:moveTo>
                          <a:lnTo>
                            <a:pt x="36" y="4"/>
                          </a:lnTo>
                          <a:lnTo>
                            <a:pt x="36" y="9"/>
                          </a:lnTo>
                          <a:lnTo>
                            <a:pt x="35" y="23"/>
                          </a:lnTo>
                          <a:lnTo>
                            <a:pt x="29" y="34"/>
                          </a:lnTo>
                          <a:lnTo>
                            <a:pt x="20" y="41"/>
                          </a:lnTo>
                          <a:lnTo>
                            <a:pt x="9" y="44"/>
                          </a:lnTo>
                          <a:lnTo>
                            <a:pt x="6" y="44"/>
                          </a:lnTo>
                          <a:lnTo>
                            <a:pt x="0" y="41"/>
                          </a:lnTo>
                        </a:path>
                      </a:pathLst>
                    </a:custGeom>
                    <a:noFill/>
                    <a:ln w="6350">
                      <a:solidFill>
                        <a:srgbClr val="5A777A"/>
                      </a:solidFill>
                      <a:prstDash val="solid"/>
                      <a:round/>
                      <a:headEnd/>
                      <a:tailEnd/>
                    </a:ln>
                  </p:spPr>
                  <p:txBody>
                    <a:bodyPr/>
                    <a:lstStyle/>
                    <a:p>
                      <a:endParaRPr lang="en-US"/>
                    </a:p>
                  </p:txBody>
                </p:sp>
              </p:grpSp>
              <p:sp>
                <p:nvSpPr>
                  <p:cNvPr id="516237" name="Freeform 141"/>
                  <p:cNvSpPr>
                    <a:spLocks/>
                  </p:cNvSpPr>
                  <p:nvPr/>
                </p:nvSpPr>
                <p:spPr bwMode="auto">
                  <a:xfrm>
                    <a:off x="2243" y="2912"/>
                    <a:ext cx="18" cy="44"/>
                  </a:xfrm>
                  <a:custGeom>
                    <a:avLst/>
                    <a:gdLst/>
                    <a:ahLst/>
                    <a:cxnLst>
                      <a:cxn ang="0">
                        <a:pos x="11" y="44"/>
                      </a:cxn>
                      <a:cxn ang="0">
                        <a:pos x="4" y="35"/>
                      </a:cxn>
                      <a:cxn ang="0">
                        <a:pos x="0" y="23"/>
                      </a:cxn>
                      <a:cxn ang="0">
                        <a:pos x="0" y="14"/>
                      </a:cxn>
                      <a:cxn ang="0">
                        <a:pos x="4" y="7"/>
                      </a:cxn>
                      <a:cxn ang="0">
                        <a:pos x="11" y="3"/>
                      </a:cxn>
                      <a:cxn ang="0">
                        <a:pos x="18" y="0"/>
                      </a:cxn>
                      <a:cxn ang="0">
                        <a:pos x="18" y="23"/>
                      </a:cxn>
                      <a:cxn ang="0">
                        <a:pos x="11" y="44"/>
                      </a:cxn>
                    </a:cxnLst>
                    <a:rect l="0" t="0" r="r" b="b"/>
                    <a:pathLst>
                      <a:path w="18" h="44">
                        <a:moveTo>
                          <a:pt x="11" y="44"/>
                        </a:moveTo>
                        <a:lnTo>
                          <a:pt x="4" y="35"/>
                        </a:lnTo>
                        <a:lnTo>
                          <a:pt x="0" y="23"/>
                        </a:lnTo>
                        <a:lnTo>
                          <a:pt x="0" y="14"/>
                        </a:lnTo>
                        <a:lnTo>
                          <a:pt x="4" y="7"/>
                        </a:lnTo>
                        <a:lnTo>
                          <a:pt x="11" y="3"/>
                        </a:lnTo>
                        <a:lnTo>
                          <a:pt x="18" y="0"/>
                        </a:lnTo>
                        <a:lnTo>
                          <a:pt x="18" y="23"/>
                        </a:lnTo>
                        <a:lnTo>
                          <a:pt x="11" y="44"/>
                        </a:lnTo>
                        <a:close/>
                      </a:path>
                    </a:pathLst>
                  </a:custGeom>
                  <a:solidFill>
                    <a:srgbClr val="E7EDED"/>
                  </a:solidFill>
                  <a:ln w="9525">
                    <a:noFill/>
                    <a:round/>
                    <a:headEnd/>
                    <a:tailEnd/>
                  </a:ln>
                </p:spPr>
                <p:txBody>
                  <a:bodyPr/>
                  <a:lstStyle/>
                  <a:p>
                    <a:endParaRPr lang="en-US"/>
                  </a:p>
                </p:txBody>
              </p:sp>
              <p:grpSp>
                <p:nvGrpSpPr>
                  <p:cNvPr id="26" name="Group 142"/>
                  <p:cNvGrpSpPr>
                    <a:grpSpLocks/>
                  </p:cNvGrpSpPr>
                  <p:nvPr/>
                </p:nvGrpSpPr>
                <p:grpSpPr bwMode="auto">
                  <a:xfrm>
                    <a:off x="2243" y="2915"/>
                    <a:ext cx="18" cy="41"/>
                    <a:chOff x="2243" y="2915"/>
                    <a:chExt cx="18" cy="41"/>
                  </a:xfrm>
                </p:grpSpPr>
                <p:sp>
                  <p:nvSpPr>
                    <p:cNvPr id="516239" name="Freeform 143"/>
                    <p:cNvSpPr>
                      <a:spLocks/>
                    </p:cNvSpPr>
                    <p:nvPr/>
                  </p:nvSpPr>
                  <p:spPr bwMode="auto">
                    <a:xfrm>
                      <a:off x="2243" y="2915"/>
                      <a:ext cx="18" cy="41"/>
                    </a:xfrm>
                    <a:custGeom>
                      <a:avLst/>
                      <a:gdLst/>
                      <a:ahLst/>
                      <a:cxnLst>
                        <a:cxn ang="0">
                          <a:pos x="11" y="41"/>
                        </a:cxn>
                        <a:cxn ang="0">
                          <a:pos x="4" y="32"/>
                        </a:cxn>
                        <a:cxn ang="0">
                          <a:pos x="0" y="20"/>
                        </a:cxn>
                        <a:cxn ang="0">
                          <a:pos x="2" y="14"/>
                        </a:cxn>
                        <a:cxn ang="0">
                          <a:pos x="6" y="7"/>
                        </a:cxn>
                        <a:cxn ang="0">
                          <a:pos x="11" y="2"/>
                        </a:cxn>
                        <a:cxn ang="0">
                          <a:pos x="18" y="0"/>
                        </a:cxn>
                        <a:cxn ang="0">
                          <a:pos x="18" y="20"/>
                        </a:cxn>
                        <a:cxn ang="0">
                          <a:pos x="11" y="41"/>
                        </a:cxn>
                      </a:cxnLst>
                      <a:rect l="0" t="0" r="r" b="b"/>
                      <a:pathLst>
                        <a:path w="18" h="41">
                          <a:moveTo>
                            <a:pt x="11" y="41"/>
                          </a:moveTo>
                          <a:lnTo>
                            <a:pt x="4" y="32"/>
                          </a:lnTo>
                          <a:lnTo>
                            <a:pt x="0" y="20"/>
                          </a:lnTo>
                          <a:lnTo>
                            <a:pt x="2" y="14"/>
                          </a:lnTo>
                          <a:lnTo>
                            <a:pt x="6" y="7"/>
                          </a:lnTo>
                          <a:lnTo>
                            <a:pt x="11" y="2"/>
                          </a:lnTo>
                          <a:lnTo>
                            <a:pt x="18" y="0"/>
                          </a:lnTo>
                          <a:lnTo>
                            <a:pt x="18" y="20"/>
                          </a:lnTo>
                          <a:lnTo>
                            <a:pt x="11" y="41"/>
                          </a:lnTo>
                          <a:close/>
                        </a:path>
                      </a:pathLst>
                    </a:custGeom>
                    <a:solidFill>
                      <a:srgbClr val="E7EDED"/>
                    </a:solidFill>
                    <a:ln w="9525">
                      <a:noFill/>
                      <a:round/>
                      <a:headEnd/>
                      <a:tailEnd/>
                    </a:ln>
                  </p:spPr>
                  <p:txBody>
                    <a:bodyPr/>
                    <a:lstStyle/>
                    <a:p>
                      <a:endParaRPr lang="en-US"/>
                    </a:p>
                  </p:txBody>
                </p:sp>
                <p:sp>
                  <p:nvSpPr>
                    <p:cNvPr id="516240" name="Freeform 144"/>
                    <p:cNvSpPr>
                      <a:spLocks/>
                    </p:cNvSpPr>
                    <p:nvPr/>
                  </p:nvSpPr>
                  <p:spPr bwMode="auto">
                    <a:xfrm>
                      <a:off x="2243" y="2915"/>
                      <a:ext cx="18" cy="41"/>
                    </a:xfrm>
                    <a:custGeom>
                      <a:avLst/>
                      <a:gdLst/>
                      <a:ahLst/>
                      <a:cxnLst>
                        <a:cxn ang="0">
                          <a:pos x="11" y="41"/>
                        </a:cxn>
                        <a:cxn ang="0">
                          <a:pos x="4" y="32"/>
                        </a:cxn>
                        <a:cxn ang="0">
                          <a:pos x="0" y="20"/>
                        </a:cxn>
                        <a:cxn ang="0">
                          <a:pos x="2" y="14"/>
                        </a:cxn>
                        <a:cxn ang="0">
                          <a:pos x="6" y="7"/>
                        </a:cxn>
                        <a:cxn ang="0">
                          <a:pos x="11" y="2"/>
                        </a:cxn>
                        <a:cxn ang="0">
                          <a:pos x="18" y="0"/>
                        </a:cxn>
                      </a:cxnLst>
                      <a:rect l="0" t="0" r="r" b="b"/>
                      <a:pathLst>
                        <a:path w="18" h="41">
                          <a:moveTo>
                            <a:pt x="11" y="41"/>
                          </a:moveTo>
                          <a:lnTo>
                            <a:pt x="4" y="32"/>
                          </a:lnTo>
                          <a:lnTo>
                            <a:pt x="0" y="20"/>
                          </a:lnTo>
                          <a:lnTo>
                            <a:pt x="2" y="14"/>
                          </a:lnTo>
                          <a:lnTo>
                            <a:pt x="6" y="7"/>
                          </a:lnTo>
                          <a:lnTo>
                            <a:pt x="11" y="2"/>
                          </a:lnTo>
                          <a:lnTo>
                            <a:pt x="18" y="0"/>
                          </a:lnTo>
                        </a:path>
                      </a:pathLst>
                    </a:custGeom>
                    <a:noFill/>
                    <a:ln w="6350">
                      <a:solidFill>
                        <a:srgbClr val="5A777A"/>
                      </a:solidFill>
                      <a:prstDash val="solid"/>
                      <a:round/>
                      <a:headEnd/>
                      <a:tailEnd/>
                    </a:ln>
                  </p:spPr>
                  <p:txBody>
                    <a:bodyPr/>
                    <a:lstStyle/>
                    <a:p>
                      <a:endParaRPr lang="en-US"/>
                    </a:p>
                  </p:txBody>
                </p:sp>
              </p:grpSp>
              <p:sp>
                <p:nvSpPr>
                  <p:cNvPr id="516241" name="Freeform 145"/>
                  <p:cNvSpPr>
                    <a:spLocks/>
                  </p:cNvSpPr>
                  <p:nvPr/>
                </p:nvSpPr>
                <p:spPr bwMode="auto">
                  <a:xfrm>
                    <a:off x="2296" y="2972"/>
                    <a:ext cx="75" cy="24"/>
                  </a:xfrm>
                  <a:custGeom>
                    <a:avLst/>
                    <a:gdLst/>
                    <a:ahLst/>
                    <a:cxnLst>
                      <a:cxn ang="0">
                        <a:pos x="75" y="14"/>
                      </a:cxn>
                      <a:cxn ang="0">
                        <a:pos x="68" y="19"/>
                      </a:cxn>
                      <a:cxn ang="0">
                        <a:pos x="61" y="21"/>
                      </a:cxn>
                      <a:cxn ang="0">
                        <a:pos x="41" y="24"/>
                      </a:cxn>
                      <a:cxn ang="0">
                        <a:pos x="27" y="21"/>
                      </a:cxn>
                      <a:cxn ang="0">
                        <a:pos x="14" y="19"/>
                      </a:cxn>
                      <a:cxn ang="0">
                        <a:pos x="5" y="12"/>
                      </a:cxn>
                      <a:cxn ang="0">
                        <a:pos x="0" y="5"/>
                      </a:cxn>
                      <a:cxn ang="0">
                        <a:pos x="41" y="0"/>
                      </a:cxn>
                      <a:cxn ang="0">
                        <a:pos x="75" y="14"/>
                      </a:cxn>
                    </a:cxnLst>
                    <a:rect l="0" t="0" r="r" b="b"/>
                    <a:pathLst>
                      <a:path w="75" h="24">
                        <a:moveTo>
                          <a:pt x="75" y="14"/>
                        </a:moveTo>
                        <a:lnTo>
                          <a:pt x="68" y="19"/>
                        </a:lnTo>
                        <a:lnTo>
                          <a:pt x="61" y="21"/>
                        </a:lnTo>
                        <a:lnTo>
                          <a:pt x="41" y="24"/>
                        </a:lnTo>
                        <a:lnTo>
                          <a:pt x="27" y="21"/>
                        </a:lnTo>
                        <a:lnTo>
                          <a:pt x="14" y="19"/>
                        </a:lnTo>
                        <a:lnTo>
                          <a:pt x="5" y="12"/>
                        </a:lnTo>
                        <a:lnTo>
                          <a:pt x="0" y="5"/>
                        </a:lnTo>
                        <a:lnTo>
                          <a:pt x="41" y="0"/>
                        </a:lnTo>
                        <a:lnTo>
                          <a:pt x="75" y="14"/>
                        </a:lnTo>
                        <a:close/>
                      </a:path>
                    </a:pathLst>
                  </a:custGeom>
                  <a:solidFill>
                    <a:srgbClr val="E7EDED"/>
                  </a:solidFill>
                  <a:ln w="9525">
                    <a:noFill/>
                    <a:round/>
                    <a:headEnd/>
                    <a:tailEnd/>
                  </a:ln>
                </p:spPr>
                <p:txBody>
                  <a:bodyPr/>
                  <a:lstStyle/>
                  <a:p>
                    <a:endParaRPr lang="en-US"/>
                  </a:p>
                </p:txBody>
              </p:sp>
              <p:grpSp>
                <p:nvGrpSpPr>
                  <p:cNvPr id="27" name="Group 146"/>
                  <p:cNvGrpSpPr>
                    <a:grpSpLocks/>
                  </p:cNvGrpSpPr>
                  <p:nvPr/>
                </p:nvGrpSpPr>
                <p:grpSpPr bwMode="auto">
                  <a:xfrm>
                    <a:off x="2297" y="2972"/>
                    <a:ext cx="73" cy="24"/>
                    <a:chOff x="2297" y="2972"/>
                    <a:chExt cx="73" cy="24"/>
                  </a:xfrm>
                </p:grpSpPr>
                <p:sp>
                  <p:nvSpPr>
                    <p:cNvPr id="516243" name="Freeform 147"/>
                    <p:cNvSpPr>
                      <a:spLocks/>
                    </p:cNvSpPr>
                    <p:nvPr/>
                  </p:nvSpPr>
                  <p:spPr bwMode="auto">
                    <a:xfrm>
                      <a:off x="2297" y="2972"/>
                      <a:ext cx="73" cy="24"/>
                    </a:xfrm>
                    <a:custGeom>
                      <a:avLst/>
                      <a:gdLst/>
                      <a:ahLst/>
                      <a:cxnLst>
                        <a:cxn ang="0">
                          <a:pos x="73" y="14"/>
                        </a:cxn>
                        <a:cxn ang="0">
                          <a:pos x="67" y="19"/>
                        </a:cxn>
                        <a:cxn ang="0">
                          <a:pos x="58" y="21"/>
                        </a:cxn>
                        <a:cxn ang="0">
                          <a:pos x="40" y="24"/>
                        </a:cxn>
                        <a:cxn ang="0">
                          <a:pos x="26" y="21"/>
                        </a:cxn>
                        <a:cxn ang="0">
                          <a:pos x="15" y="19"/>
                        </a:cxn>
                        <a:cxn ang="0">
                          <a:pos x="6" y="12"/>
                        </a:cxn>
                        <a:cxn ang="0">
                          <a:pos x="0" y="5"/>
                        </a:cxn>
                        <a:cxn ang="0">
                          <a:pos x="40" y="0"/>
                        </a:cxn>
                        <a:cxn ang="0">
                          <a:pos x="73" y="14"/>
                        </a:cxn>
                      </a:cxnLst>
                      <a:rect l="0" t="0" r="r" b="b"/>
                      <a:pathLst>
                        <a:path w="73" h="24">
                          <a:moveTo>
                            <a:pt x="73" y="14"/>
                          </a:moveTo>
                          <a:lnTo>
                            <a:pt x="67" y="19"/>
                          </a:lnTo>
                          <a:lnTo>
                            <a:pt x="58" y="21"/>
                          </a:lnTo>
                          <a:lnTo>
                            <a:pt x="40" y="24"/>
                          </a:lnTo>
                          <a:lnTo>
                            <a:pt x="26" y="21"/>
                          </a:lnTo>
                          <a:lnTo>
                            <a:pt x="15" y="19"/>
                          </a:lnTo>
                          <a:lnTo>
                            <a:pt x="6" y="12"/>
                          </a:lnTo>
                          <a:lnTo>
                            <a:pt x="0" y="5"/>
                          </a:lnTo>
                          <a:lnTo>
                            <a:pt x="40" y="0"/>
                          </a:lnTo>
                          <a:lnTo>
                            <a:pt x="73" y="14"/>
                          </a:lnTo>
                          <a:close/>
                        </a:path>
                      </a:pathLst>
                    </a:custGeom>
                    <a:solidFill>
                      <a:srgbClr val="E7EDED"/>
                    </a:solidFill>
                    <a:ln w="9525">
                      <a:noFill/>
                      <a:round/>
                      <a:headEnd/>
                      <a:tailEnd/>
                    </a:ln>
                  </p:spPr>
                  <p:txBody>
                    <a:bodyPr/>
                    <a:lstStyle/>
                    <a:p>
                      <a:endParaRPr lang="en-US"/>
                    </a:p>
                  </p:txBody>
                </p:sp>
                <p:sp>
                  <p:nvSpPr>
                    <p:cNvPr id="516244" name="Freeform 148"/>
                    <p:cNvSpPr>
                      <a:spLocks/>
                    </p:cNvSpPr>
                    <p:nvPr/>
                  </p:nvSpPr>
                  <p:spPr bwMode="auto">
                    <a:xfrm>
                      <a:off x="2297" y="2977"/>
                      <a:ext cx="73" cy="19"/>
                    </a:xfrm>
                    <a:custGeom>
                      <a:avLst/>
                      <a:gdLst/>
                      <a:ahLst/>
                      <a:cxnLst>
                        <a:cxn ang="0">
                          <a:pos x="73" y="9"/>
                        </a:cxn>
                        <a:cxn ang="0">
                          <a:pos x="67" y="14"/>
                        </a:cxn>
                        <a:cxn ang="0">
                          <a:pos x="58" y="16"/>
                        </a:cxn>
                        <a:cxn ang="0">
                          <a:pos x="40" y="19"/>
                        </a:cxn>
                        <a:cxn ang="0">
                          <a:pos x="26" y="16"/>
                        </a:cxn>
                        <a:cxn ang="0">
                          <a:pos x="15" y="14"/>
                        </a:cxn>
                        <a:cxn ang="0">
                          <a:pos x="6" y="7"/>
                        </a:cxn>
                        <a:cxn ang="0">
                          <a:pos x="0" y="0"/>
                        </a:cxn>
                      </a:cxnLst>
                      <a:rect l="0" t="0" r="r" b="b"/>
                      <a:pathLst>
                        <a:path w="73" h="19">
                          <a:moveTo>
                            <a:pt x="73" y="9"/>
                          </a:moveTo>
                          <a:lnTo>
                            <a:pt x="67" y="14"/>
                          </a:lnTo>
                          <a:lnTo>
                            <a:pt x="58" y="16"/>
                          </a:lnTo>
                          <a:lnTo>
                            <a:pt x="40" y="19"/>
                          </a:lnTo>
                          <a:lnTo>
                            <a:pt x="26" y="16"/>
                          </a:lnTo>
                          <a:lnTo>
                            <a:pt x="15" y="14"/>
                          </a:lnTo>
                          <a:lnTo>
                            <a:pt x="6" y="7"/>
                          </a:lnTo>
                          <a:lnTo>
                            <a:pt x="0" y="0"/>
                          </a:lnTo>
                        </a:path>
                      </a:pathLst>
                    </a:custGeom>
                    <a:noFill/>
                    <a:ln w="6350">
                      <a:solidFill>
                        <a:srgbClr val="5A777A"/>
                      </a:solidFill>
                      <a:prstDash val="solid"/>
                      <a:round/>
                      <a:headEnd/>
                      <a:tailEnd/>
                    </a:ln>
                  </p:spPr>
                  <p:txBody>
                    <a:bodyPr/>
                    <a:lstStyle/>
                    <a:p>
                      <a:endParaRPr lang="en-US"/>
                    </a:p>
                  </p:txBody>
                </p:sp>
              </p:grpSp>
            </p:grpSp>
          </p:grpSp>
        </p:grpSp>
        <p:sp>
          <p:nvSpPr>
            <p:cNvPr id="516245" name="Rectangle 149"/>
            <p:cNvSpPr>
              <a:spLocks noChangeArrowheads="1"/>
            </p:cNvSpPr>
            <p:nvPr/>
          </p:nvSpPr>
          <p:spPr bwMode="auto">
            <a:xfrm>
              <a:off x="2751" y="3167"/>
              <a:ext cx="348" cy="190"/>
            </a:xfrm>
            <a:prstGeom prst="rect">
              <a:avLst/>
            </a:prstGeom>
            <a:noFill/>
            <a:ln w="9525">
              <a:noFill/>
              <a:miter lim="800000"/>
              <a:headEnd/>
              <a:tailEnd/>
            </a:ln>
          </p:spPr>
          <p:txBody>
            <a:bodyPr/>
            <a:lstStyle/>
            <a:p>
              <a:endParaRPr lang="en-US"/>
            </a:p>
          </p:txBody>
        </p:sp>
        <p:sp>
          <p:nvSpPr>
            <p:cNvPr id="516246" name="Rectangle 150"/>
            <p:cNvSpPr>
              <a:spLocks noChangeArrowheads="1"/>
            </p:cNvSpPr>
            <p:nvPr/>
          </p:nvSpPr>
          <p:spPr bwMode="auto">
            <a:xfrm>
              <a:off x="2856" y="3211"/>
              <a:ext cx="137" cy="116"/>
            </a:xfrm>
            <a:prstGeom prst="rect">
              <a:avLst/>
            </a:prstGeom>
            <a:noFill/>
            <a:ln w="9525">
              <a:noFill/>
              <a:miter lim="800000"/>
              <a:headEnd/>
              <a:tailEnd/>
            </a:ln>
          </p:spPr>
          <p:txBody>
            <a:bodyPr wrap="none" lIns="0" tIns="0" rIns="0" bIns="0">
              <a:spAutoFit/>
            </a:bodyPr>
            <a:lstStyle/>
            <a:p>
              <a:pPr algn="ctr" eaLnBrk="0" hangingPunct="0"/>
              <a:r>
                <a:rPr lang="en-US" sz="1200" b="1">
                  <a:solidFill>
                    <a:srgbClr val="000000"/>
                  </a:solidFill>
                  <a:latin typeface="Arial" charset="0"/>
                </a:rPr>
                <a:t>CL2</a:t>
              </a:r>
              <a:endParaRPr lang="en-US" sz="1800" b="1"/>
            </a:p>
          </p:txBody>
        </p:sp>
      </p:grpSp>
      <p:grpSp>
        <p:nvGrpSpPr>
          <p:cNvPr id="28" name="Group 151"/>
          <p:cNvGrpSpPr>
            <a:grpSpLocks/>
          </p:cNvGrpSpPr>
          <p:nvPr/>
        </p:nvGrpSpPr>
        <p:grpSpPr bwMode="auto">
          <a:xfrm>
            <a:off x="8547100" y="4940303"/>
            <a:ext cx="736600" cy="612775"/>
            <a:chOff x="4038" y="3112"/>
            <a:chExt cx="348" cy="386"/>
          </a:xfrm>
        </p:grpSpPr>
        <p:grpSp>
          <p:nvGrpSpPr>
            <p:cNvPr id="29" name="Group 152"/>
            <p:cNvGrpSpPr>
              <a:grpSpLocks/>
            </p:cNvGrpSpPr>
            <p:nvPr/>
          </p:nvGrpSpPr>
          <p:grpSpPr bwMode="auto">
            <a:xfrm>
              <a:off x="4049" y="3112"/>
              <a:ext cx="303" cy="386"/>
              <a:chOff x="3457" y="2783"/>
              <a:chExt cx="303" cy="386"/>
            </a:xfrm>
          </p:grpSpPr>
          <p:sp>
            <p:nvSpPr>
              <p:cNvPr id="516249" name="Freeform 153"/>
              <p:cNvSpPr>
                <a:spLocks/>
              </p:cNvSpPr>
              <p:nvPr/>
            </p:nvSpPr>
            <p:spPr bwMode="auto">
              <a:xfrm>
                <a:off x="3502" y="3021"/>
                <a:ext cx="258" cy="35"/>
              </a:xfrm>
              <a:custGeom>
                <a:avLst/>
                <a:gdLst/>
                <a:ahLst/>
                <a:cxnLst>
                  <a:cxn ang="0">
                    <a:pos x="0" y="35"/>
                  </a:cxn>
                  <a:cxn ang="0">
                    <a:pos x="31" y="0"/>
                  </a:cxn>
                  <a:cxn ang="0">
                    <a:pos x="258" y="0"/>
                  </a:cxn>
                  <a:cxn ang="0">
                    <a:pos x="227" y="35"/>
                  </a:cxn>
                  <a:cxn ang="0">
                    <a:pos x="0" y="35"/>
                  </a:cxn>
                </a:cxnLst>
                <a:rect l="0" t="0" r="r" b="b"/>
                <a:pathLst>
                  <a:path w="258" h="35">
                    <a:moveTo>
                      <a:pt x="0" y="35"/>
                    </a:moveTo>
                    <a:lnTo>
                      <a:pt x="31" y="0"/>
                    </a:lnTo>
                    <a:lnTo>
                      <a:pt x="258" y="0"/>
                    </a:lnTo>
                    <a:lnTo>
                      <a:pt x="227" y="35"/>
                    </a:lnTo>
                    <a:lnTo>
                      <a:pt x="0" y="35"/>
                    </a:lnTo>
                    <a:close/>
                  </a:path>
                </a:pathLst>
              </a:custGeom>
              <a:solidFill>
                <a:srgbClr val="C9C9B6"/>
              </a:solidFill>
              <a:ln w="9525">
                <a:noFill/>
                <a:round/>
                <a:headEnd/>
                <a:tailEnd/>
              </a:ln>
            </p:spPr>
            <p:txBody>
              <a:bodyPr/>
              <a:lstStyle/>
              <a:p>
                <a:endParaRPr lang="en-US"/>
              </a:p>
            </p:txBody>
          </p:sp>
          <p:sp>
            <p:nvSpPr>
              <p:cNvPr id="516250" name="Freeform 154"/>
              <p:cNvSpPr>
                <a:spLocks/>
              </p:cNvSpPr>
              <p:nvPr/>
            </p:nvSpPr>
            <p:spPr bwMode="auto">
              <a:xfrm>
                <a:off x="3502" y="3021"/>
                <a:ext cx="258" cy="35"/>
              </a:xfrm>
              <a:custGeom>
                <a:avLst/>
                <a:gdLst/>
                <a:ahLst/>
                <a:cxnLst>
                  <a:cxn ang="0">
                    <a:pos x="0" y="35"/>
                  </a:cxn>
                  <a:cxn ang="0">
                    <a:pos x="31" y="0"/>
                  </a:cxn>
                  <a:cxn ang="0">
                    <a:pos x="258" y="0"/>
                  </a:cxn>
                  <a:cxn ang="0">
                    <a:pos x="227" y="35"/>
                  </a:cxn>
                  <a:cxn ang="0">
                    <a:pos x="0" y="35"/>
                  </a:cxn>
                </a:cxnLst>
                <a:rect l="0" t="0" r="r" b="b"/>
                <a:pathLst>
                  <a:path w="258" h="35">
                    <a:moveTo>
                      <a:pt x="0" y="35"/>
                    </a:moveTo>
                    <a:lnTo>
                      <a:pt x="31" y="0"/>
                    </a:lnTo>
                    <a:lnTo>
                      <a:pt x="258" y="0"/>
                    </a:lnTo>
                    <a:lnTo>
                      <a:pt x="227" y="35"/>
                    </a:lnTo>
                    <a:lnTo>
                      <a:pt x="0" y="35"/>
                    </a:lnTo>
                    <a:close/>
                  </a:path>
                </a:pathLst>
              </a:custGeom>
              <a:solidFill>
                <a:srgbClr val="808080"/>
              </a:solidFill>
              <a:ln w="6350">
                <a:solidFill>
                  <a:srgbClr val="494936"/>
                </a:solidFill>
                <a:prstDash val="solid"/>
                <a:round/>
                <a:headEnd/>
                <a:tailEnd/>
              </a:ln>
            </p:spPr>
            <p:txBody>
              <a:bodyPr/>
              <a:lstStyle/>
              <a:p>
                <a:endParaRPr lang="en-US"/>
              </a:p>
            </p:txBody>
          </p:sp>
          <p:sp>
            <p:nvSpPr>
              <p:cNvPr id="516251" name="Rectangle 155"/>
              <p:cNvSpPr>
                <a:spLocks noChangeArrowheads="1"/>
              </p:cNvSpPr>
              <p:nvPr/>
            </p:nvSpPr>
            <p:spPr bwMode="auto">
              <a:xfrm>
                <a:off x="3502" y="3058"/>
                <a:ext cx="227" cy="53"/>
              </a:xfrm>
              <a:prstGeom prst="rect">
                <a:avLst/>
              </a:prstGeom>
              <a:solidFill>
                <a:srgbClr val="B7B79D"/>
              </a:solidFill>
              <a:ln w="9525">
                <a:noFill/>
                <a:miter lim="800000"/>
                <a:headEnd/>
                <a:tailEnd/>
              </a:ln>
            </p:spPr>
            <p:txBody>
              <a:bodyPr/>
              <a:lstStyle/>
              <a:p>
                <a:endParaRPr lang="en-US"/>
              </a:p>
            </p:txBody>
          </p:sp>
          <p:sp>
            <p:nvSpPr>
              <p:cNvPr id="516252" name="Rectangle 156"/>
              <p:cNvSpPr>
                <a:spLocks noChangeArrowheads="1"/>
              </p:cNvSpPr>
              <p:nvPr/>
            </p:nvSpPr>
            <p:spPr bwMode="auto">
              <a:xfrm>
                <a:off x="3504" y="3060"/>
                <a:ext cx="225" cy="51"/>
              </a:xfrm>
              <a:prstGeom prst="rect">
                <a:avLst/>
              </a:prstGeom>
              <a:solidFill>
                <a:srgbClr val="B2B2B2"/>
              </a:solidFill>
              <a:ln w="6350">
                <a:solidFill>
                  <a:srgbClr val="494936"/>
                </a:solidFill>
                <a:miter lim="800000"/>
                <a:headEnd/>
                <a:tailEnd/>
              </a:ln>
            </p:spPr>
            <p:txBody>
              <a:bodyPr/>
              <a:lstStyle/>
              <a:p>
                <a:endParaRPr lang="en-US"/>
              </a:p>
            </p:txBody>
          </p:sp>
          <p:sp>
            <p:nvSpPr>
              <p:cNvPr id="516253" name="Freeform 157"/>
              <p:cNvSpPr>
                <a:spLocks/>
              </p:cNvSpPr>
              <p:nvPr/>
            </p:nvSpPr>
            <p:spPr bwMode="auto">
              <a:xfrm>
                <a:off x="3729" y="3021"/>
                <a:ext cx="31" cy="90"/>
              </a:xfrm>
              <a:custGeom>
                <a:avLst/>
                <a:gdLst/>
                <a:ahLst/>
                <a:cxnLst>
                  <a:cxn ang="0">
                    <a:pos x="0" y="90"/>
                  </a:cxn>
                  <a:cxn ang="0">
                    <a:pos x="31" y="51"/>
                  </a:cxn>
                  <a:cxn ang="0">
                    <a:pos x="31" y="0"/>
                  </a:cxn>
                  <a:cxn ang="0">
                    <a:pos x="0" y="37"/>
                  </a:cxn>
                  <a:cxn ang="0">
                    <a:pos x="0" y="90"/>
                  </a:cxn>
                </a:cxnLst>
                <a:rect l="0" t="0" r="r" b="b"/>
                <a:pathLst>
                  <a:path w="31" h="90">
                    <a:moveTo>
                      <a:pt x="0" y="90"/>
                    </a:moveTo>
                    <a:lnTo>
                      <a:pt x="31" y="51"/>
                    </a:lnTo>
                    <a:lnTo>
                      <a:pt x="31" y="0"/>
                    </a:lnTo>
                    <a:lnTo>
                      <a:pt x="0" y="37"/>
                    </a:lnTo>
                    <a:lnTo>
                      <a:pt x="0" y="90"/>
                    </a:lnTo>
                    <a:close/>
                  </a:path>
                </a:pathLst>
              </a:custGeom>
              <a:solidFill>
                <a:srgbClr val="7A7A5A"/>
              </a:solidFill>
              <a:ln w="9525">
                <a:noFill/>
                <a:round/>
                <a:headEnd/>
                <a:tailEnd/>
              </a:ln>
            </p:spPr>
            <p:txBody>
              <a:bodyPr/>
              <a:lstStyle/>
              <a:p>
                <a:endParaRPr lang="en-US"/>
              </a:p>
            </p:txBody>
          </p:sp>
          <p:sp>
            <p:nvSpPr>
              <p:cNvPr id="516254" name="Freeform 158"/>
              <p:cNvSpPr>
                <a:spLocks/>
              </p:cNvSpPr>
              <p:nvPr/>
            </p:nvSpPr>
            <p:spPr bwMode="auto">
              <a:xfrm>
                <a:off x="3729" y="3021"/>
                <a:ext cx="31" cy="90"/>
              </a:xfrm>
              <a:custGeom>
                <a:avLst/>
                <a:gdLst/>
                <a:ahLst/>
                <a:cxnLst>
                  <a:cxn ang="0">
                    <a:pos x="0" y="90"/>
                  </a:cxn>
                  <a:cxn ang="0">
                    <a:pos x="31" y="51"/>
                  </a:cxn>
                  <a:cxn ang="0">
                    <a:pos x="31" y="0"/>
                  </a:cxn>
                  <a:cxn ang="0">
                    <a:pos x="0" y="37"/>
                  </a:cxn>
                  <a:cxn ang="0">
                    <a:pos x="0" y="90"/>
                  </a:cxn>
                </a:cxnLst>
                <a:rect l="0" t="0" r="r" b="b"/>
                <a:pathLst>
                  <a:path w="31" h="90">
                    <a:moveTo>
                      <a:pt x="0" y="90"/>
                    </a:moveTo>
                    <a:lnTo>
                      <a:pt x="31" y="51"/>
                    </a:lnTo>
                    <a:lnTo>
                      <a:pt x="31" y="0"/>
                    </a:lnTo>
                    <a:lnTo>
                      <a:pt x="0" y="37"/>
                    </a:lnTo>
                    <a:lnTo>
                      <a:pt x="0" y="90"/>
                    </a:lnTo>
                    <a:close/>
                  </a:path>
                </a:pathLst>
              </a:custGeom>
              <a:solidFill>
                <a:srgbClr val="808080"/>
              </a:solidFill>
              <a:ln w="6350">
                <a:solidFill>
                  <a:srgbClr val="494936"/>
                </a:solidFill>
                <a:prstDash val="solid"/>
                <a:round/>
                <a:headEnd/>
                <a:tailEnd/>
              </a:ln>
            </p:spPr>
            <p:txBody>
              <a:bodyPr/>
              <a:lstStyle/>
              <a:p>
                <a:endParaRPr lang="en-US"/>
              </a:p>
            </p:txBody>
          </p:sp>
          <p:sp>
            <p:nvSpPr>
              <p:cNvPr id="516255" name="Freeform 159"/>
              <p:cNvSpPr>
                <a:spLocks/>
              </p:cNvSpPr>
              <p:nvPr/>
            </p:nvSpPr>
            <p:spPr bwMode="auto">
              <a:xfrm>
                <a:off x="3509" y="3021"/>
                <a:ext cx="246" cy="28"/>
              </a:xfrm>
              <a:custGeom>
                <a:avLst/>
                <a:gdLst/>
                <a:ahLst/>
                <a:cxnLst>
                  <a:cxn ang="0">
                    <a:pos x="0" y="28"/>
                  </a:cxn>
                  <a:cxn ang="0">
                    <a:pos x="24" y="0"/>
                  </a:cxn>
                  <a:cxn ang="0">
                    <a:pos x="246" y="0"/>
                  </a:cxn>
                  <a:cxn ang="0">
                    <a:pos x="222" y="28"/>
                  </a:cxn>
                  <a:cxn ang="0">
                    <a:pos x="0" y="28"/>
                  </a:cxn>
                </a:cxnLst>
                <a:rect l="0" t="0" r="r" b="b"/>
                <a:pathLst>
                  <a:path w="246" h="28">
                    <a:moveTo>
                      <a:pt x="0" y="28"/>
                    </a:moveTo>
                    <a:lnTo>
                      <a:pt x="24" y="0"/>
                    </a:lnTo>
                    <a:lnTo>
                      <a:pt x="246" y="0"/>
                    </a:lnTo>
                    <a:lnTo>
                      <a:pt x="222" y="28"/>
                    </a:lnTo>
                    <a:lnTo>
                      <a:pt x="0" y="28"/>
                    </a:lnTo>
                    <a:close/>
                  </a:path>
                </a:pathLst>
              </a:custGeom>
              <a:solidFill>
                <a:srgbClr val="000000"/>
              </a:solidFill>
              <a:ln w="9525">
                <a:noFill/>
                <a:round/>
                <a:headEnd/>
                <a:tailEnd/>
              </a:ln>
            </p:spPr>
            <p:txBody>
              <a:bodyPr/>
              <a:lstStyle/>
              <a:p>
                <a:endParaRPr lang="en-US"/>
              </a:p>
            </p:txBody>
          </p:sp>
          <p:sp>
            <p:nvSpPr>
              <p:cNvPr id="516256" name="Freeform 160"/>
              <p:cNvSpPr>
                <a:spLocks/>
              </p:cNvSpPr>
              <p:nvPr/>
            </p:nvSpPr>
            <p:spPr bwMode="auto">
              <a:xfrm>
                <a:off x="3509" y="3021"/>
                <a:ext cx="246" cy="28"/>
              </a:xfrm>
              <a:custGeom>
                <a:avLst/>
                <a:gdLst/>
                <a:ahLst/>
                <a:cxnLst>
                  <a:cxn ang="0">
                    <a:pos x="0" y="28"/>
                  </a:cxn>
                  <a:cxn ang="0">
                    <a:pos x="24" y="0"/>
                  </a:cxn>
                  <a:cxn ang="0">
                    <a:pos x="246" y="0"/>
                  </a:cxn>
                  <a:cxn ang="0">
                    <a:pos x="222" y="28"/>
                  </a:cxn>
                  <a:cxn ang="0">
                    <a:pos x="0" y="28"/>
                  </a:cxn>
                </a:cxnLst>
                <a:rect l="0" t="0" r="r" b="b"/>
                <a:pathLst>
                  <a:path w="246" h="28">
                    <a:moveTo>
                      <a:pt x="0" y="28"/>
                    </a:moveTo>
                    <a:lnTo>
                      <a:pt x="24" y="0"/>
                    </a:lnTo>
                    <a:lnTo>
                      <a:pt x="246" y="0"/>
                    </a:lnTo>
                    <a:lnTo>
                      <a:pt x="222" y="28"/>
                    </a:lnTo>
                    <a:lnTo>
                      <a:pt x="0" y="28"/>
                    </a:lnTo>
                    <a:close/>
                  </a:path>
                </a:pathLst>
              </a:custGeom>
              <a:solidFill>
                <a:srgbClr val="000000"/>
              </a:solidFill>
              <a:ln w="6350">
                <a:solidFill>
                  <a:srgbClr val="000000"/>
                </a:solidFill>
                <a:prstDash val="solid"/>
                <a:round/>
                <a:headEnd/>
                <a:tailEnd/>
              </a:ln>
            </p:spPr>
            <p:txBody>
              <a:bodyPr/>
              <a:lstStyle/>
              <a:p>
                <a:endParaRPr lang="en-US"/>
              </a:p>
            </p:txBody>
          </p:sp>
          <p:sp>
            <p:nvSpPr>
              <p:cNvPr id="516257" name="Freeform 161"/>
              <p:cNvSpPr>
                <a:spLocks/>
              </p:cNvSpPr>
              <p:nvPr/>
            </p:nvSpPr>
            <p:spPr bwMode="auto">
              <a:xfrm>
                <a:off x="3502" y="2783"/>
                <a:ext cx="253" cy="30"/>
              </a:xfrm>
              <a:custGeom>
                <a:avLst/>
                <a:gdLst/>
                <a:ahLst/>
                <a:cxnLst>
                  <a:cxn ang="0">
                    <a:pos x="0" y="30"/>
                  </a:cxn>
                  <a:cxn ang="0">
                    <a:pos x="25" y="0"/>
                  </a:cxn>
                  <a:cxn ang="0">
                    <a:pos x="253" y="0"/>
                  </a:cxn>
                  <a:cxn ang="0">
                    <a:pos x="227" y="30"/>
                  </a:cxn>
                  <a:cxn ang="0">
                    <a:pos x="0" y="30"/>
                  </a:cxn>
                </a:cxnLst>
                <a:rect l="0" t="0" r="r" b="b"/>
                <a:pathLst>
                  <a:path w="253" h="30">
                    <a:moveTo>
                      <a:pt x="0" y="30"/>
                    </a:moveTo>
                    <a:lnTo>
                      <a:pt x="25" y="0"/>
                    </a:lnTo>
                    <a:lnTo>
                      <a:pt x="253" y="0"/>
                    </a:lnTo>
                    <a:lnTo>
                      <a:pt x="227" y="30"/>
                    </a:lnTo>
                    <a:lnTo>
                      <a:pt x="0" y="30"/>
                    </a:lnTo>
                    <a:close/>
                  </a:path>
                </a:pathLst>
              </a:custGeom>
              <a:solidFill>
                <a:srgbClr val="C9C9B6"/>
              </a:solidFill>
              <a:ln w="9525">
                <a:noFill/>
                <a:round/>
                <a:headEnd/>
                <a:tailEnd/>
              </a:ln>
            </p:spPr>
            <p:txBody>
              <a:bodyPr/>
              <a:lstStyle/>
              <a:p>
                <a:endParaRPr lang="en-US"/>
              </a:p>
            </p:txBody>
          </p:sp>
          <p:sp>
            <p:nvSpPr>
              <p:cNvPr id="516258" name="Freeform 162"/>
              <p:cNvSpPr>
                <a:spLocks/>
              </p:cNvSpPr>
              <p:nvPr/>
            </p:nvSpPr>
            <p:spPr bwMode="auto">
              <a:xfrm>
                <a:off x="3502" y="2783"/>
                <a:ext cx="253" cy="30"/>
              </a:xfrm>
              <a:custGeom>
                <a:avLst/>
                <a:gdLst/>
                <a:ahLst/>
                <a:cxnLst>
                  <a:cxn ang="0">
                    <a:pos x="0" y="30"/>
                  </a:cxn>
                  <a:cxn ang="0">
                    <a:pos x="25" y="0"/>
                  </a:cxn>
                  <a:cxn ang="0">
                    <a:pos x="253" y="0"/>
                  </a:cxn>
                  <a:cxn ang="0">
                    <a:pos x="227" y="30"/>
                  </a:cxn>
                  <a:cxn ang="0">
                    <a:pos x="0" y="30"/>
                  </a:cxn>
                </a:cxnLst>
                <a:rect l="0" t="0" r="r" b="b"/>
                <a:pathLst>
                  <a:path w="253" h="30">
                    <a:moveTo>
                      <a:pt x="0" y="30"/>
                    </a:moveTo>
                    <a:lnTo>
                      <a:pt x="25" y="0"/>
                    </a:lnTo>
                    <a:lnTo>
                      <a:pt x="253" y="0"/>
                    </a:lnTo>
                    <a:lnTo>
                      <a:pt x="227" y="30"/>
                    </a:lnTo>
                    <a:lnTo>
                      <a:pt x="0" y="30"/>
                    </a:lnTo>
                    <a:close/>
                  </a:path>
                </a:pathLst>
              </a:custGeom>
              <a:solidFill>
                <a:srgbClr val="808080"/>
              </a:solidFill>
              <a:ln w="6350">
                <a:solidFill>
                  <a:srgbClr val="494936"/>
                </a:solidFill>
                <a:prstDash val="solid"/>
                <a:round/>
                <a:headEnd/>
                <a:tailEnd/>
              </a:ln>
            </p:spPr>
            <p:txBody>
              <a:bodyPr/>
              <a:lstStyle/>
              <a:p>
                <a:endParaRPr lang="en-US"/>
              </a:p>
            </p:txBody>
          </p:sp>
          <p:sp>
            <p:nvSpPr>
              <p:cNvPr id="516259" name="Rectangle 163"/>
              <p:cNvSpPr>
                <a:spLocks noChangeArrowheads="1"/>
              </p:cNvSpPr>
              <p:nvPr/>
            </p:nvSpPr>
            <p:spPr bwMode="auto">
              <a:xfrm>
                <a:off x="3504" y="2815"/>
                <a:ext cx="227" cy="229"/>
              </a:xfrm>
              <a:prstGeom prst="rect">
                <a:avLst/>
              </a:prstGeom>
              <a:solidFill>
                <a:srgbClr val="B2B2B2"/>
              </a:solidFill>
              <a:ln w="6350">
                <a:solidFill>
                  <a:srgbClr val="494936"/>
                </a:solidFill>
                <a:miter lim="800000"/>
                <a:headEnd/>
                <a:tailEnd/>
              </a:ln>
            </p:spPr>
            <p:txBody>
              <a:bodyPr/>
              <a:lstStyle/>
              <a:p>
                <a:endParaRPr lang="en-US"/>
              </a:p>
            </p:txBody>
          </p:sp>
          <p:sp>
            <p:nvSpPr>
              <p:cNvPr id="516260" name="Rectangle 164"/>
              <p:cNvSpPr>
                <a:spLocks noChangeArrowheads="1"/>
              </p:cNvSpPr>
              <p:nvPr/>
            </p:nvSpPr>
            <p:spPr bwMode="auto">
              <a:xfrm>
                <a:off x="3524" y="2845"/>
                <a:ext cx="187" cy="176"/>
              </a:xfrm>
              <a:prstGeom prst="rect">
                <a:avLst/>
              </a:prstGeom>
              <a:solidFill>
                <a:srgbClr val="B2B2B2"/>
              </a:solidFill>
              <a:ln w="6350">
                <a:solidFill>
                  <a:srgbClr val="494936"/>
                </a:solidFill>
                <a:miter lim="800000"/>
                <a:headEnd/>
                <a:tailEnd/>
              </a:ln>
            </p:spPr>
            <p:txBody>
              <a:bodyPr/>
              <a:lstStyle/>
              <a:p>
                <a:endParaRPr lang="en-US"/>
              </a:p>
            </p:txBody>
          </p:sp>
          <p:sp>
            <p:nvSpPr>
              <p:cNvPr id="516261" name="Freeform 165"/>
              <p:cNvSpPr>
                <a:spLocks/>
              </p:cNvSpPr>
              <p:nvPr/>
            </p:nvSpPr>
            <p:spPr bwMode="auto">
              <a:xfrm>
                <a:off x="3729" y="2783"/>
                <a:ext cx="26" cy="259"/>
              </a:xfrm>
              <a:custGeom>
                <a:avLst/>
                <a:gdLst/>
                <a:ahLst/>
                <a:cxnLst>
                  <a:cxn ang="0">
                    <a:pos x="0" y="259"/>
                  </a:cxn>
                  <a:cxn ang="0">
                    <a:pos x="26" y="229"/>
                  </a:cxn>
                  <a:cxn ang="0">
                    <a:pos x="26" y="0"/>
                  </a:cxn>
                  <a:cxn ang="0">
                    <a:pos x="0" y="30"/>
                  </a:cxn>
                  <a:cxn ang="0">
                    <a:pos x="0" y="259"/>
                  </a:cxn>
                </a:cxnLst>
                <a:rect l="0" t="0" r="r" b="b"/>
                <a:pathLst>
                  <a:path w="26" h="259">
                    <a:moveTo>
                      <a:pt x="0" y="259"/>
                    </a:moveTo>
                    <a:lnTo>
                      <a:pt x="26" y="229"/>
                    </a:lnTo>
                    <a:lnTo>
                      <a:pt x="26" y="0"/>
                    </a:lnTo>
                    <a:lnTo>
                      <a:pt x="0" y="30"/>
                    </a:lnTo>
                    <a:lnTo>
                      <a:pt x="0" y="259"/>
                    </a:lnTo>
                    <a:close/>
                  </a:path>
                </a:pathLst>
              </a:custGeom>
              <a:solidFill>
                <a:srgbClr val="7A7A5A"/>
              </a:solidFill>
              <a:ln w="9525">
                <a:noFill/>
                <a:round/>
                <a:headEnd/>
                <a:tailEnd/>
              </a:ln>
            </p:spPr>
            <p:txBody>
              <a:bodyPr/>
              <a:lstStyle/>
              <a:p>
                <a:endParaRPr lang="en-US"/>
              </a:p>
            </p:txBody>
          </p:sp>
          <p:sp>
            <p:nvSpPr>
              <p:cNvPr id="516262" name="Freeform 166"/>
              <p:cNvSpPr>
                <a:spLocks/>
              </p:cNvSpPr>
              <p:nvPr/>
            </p:nvSpPr>
            <p:spPr bwMode="auto">
              <a:xfrm>
                <a:off x="3729" y="2783"/>
                <a:ext cx="26" cy="259"/>
              </a:xfrm>
              <a:custGeom>
                <a:avLst/>
                <a:gdLst/>
                <a:ahLst/>
                <a:cxnLst>
                  <a:cxn ang="0">
                    <a:pos x="0" y="259"/>
                  </a:cxn>
                  <a:cxn ang="0">
                    <a:pos x="26" y="229"/>
                  </a:cxn>
                  <a:cxn ang="0">
                    <a:pos x="26" y="0"/>
                  </a:cxn>
                  <a:cxn ang="0">
                    <a:pos x="0" y="30"/>
                  </a:cxn>
                  <a:cxn ang="0">
                    <a:pos x="0" y="259"/>
                  </a:cxn>
                </a:cxnLst>
                <a:rect l="0" t="0" r="r" b="b"/>
                <a:pathLst>
                  <a:path w="26" h="259">
                    <a:moveTo>
                      <a:pt x="0" y="259"/>
                    </a:moveTo>
                    <a:lnTo>
                      <a:pt x="26" y="229"/>
                    </a:lnTo>
                    <a:lnTo>
                      <a:pt x="26" y="0"/>
                    </a:lnTo>
                    <a:lnTo>
                      <a:pt x="0" y="30"/>
                    </a:lnTo>
                    <a:lnTo>
                      <a:pt x="0" y="259"/>
                    </a:lnTo>
                    <a:close/>
                  </a:path>
                </a:pathLst>
              </a:custGeom>
              <a:solidFill>
                <a:srgbClr val="808080"/>
              </a:solidFill>
              <a:ln w="6350">
                <a:solidFill>
                  <a:srgbClr val="494936"/>
                </a:solidFill>
                <a:prstDash val="solid"/>
                <a:round/>
                <a:headEnd/>
                <a:tailEnd/>
              </a:ln>
            </p:spPr>
            <p:txBody>
              <a:bodyPr/>
              <a:lstStyle/>
              <a:p>
                <a:endParaRPr lang="en-US"/>
              </a:p>
            </p:txBody>
          </p:sp>
          <p:sp>
            <p:nvSpPr>
              <p:cNvPr id="516263" name="Freeform 167"/>
              <p:cNvSpPr>
                <a:spLocks/>
              </p:cNvSpPr>
              <p:nvPr/>
            </p:nvSpPr>
            <p:spPr bwMode="auto">
              <a:xfrm>
                <a:off x="3457" y="3102"/>
                <a:ext cx="283" cy="55"/>
              </a:xfrm>
              <a:custGeom>
                <a:avLst/>
                <a:gdLst/>
                <a:ahLst/>
                <a:cxnLst>
                  <a:cxn ang="0">
                    <a:pos x="0" y="55"/>
                  </a:cxn>
                  <a:cxn ang="0">
                    <a:pos x="36" y="0"/>
                  </a:cxn>
                  <a:cxn ang="0">
                    <a:pos x="283" y="0"/>
                  </a:cxn>
                  <a:cxn ang="0">
                    <a:pos x="247" y="55"/>
                  </a:cxn>
                  <a:cxn ang="0">
                    <a:pos x="0" y="55"/>
                  </a:cxn>
                </a:cxnLst>
                <a:rect l="0" t="0" r="r" b="b"/>
                <a:pathLst>
                  <a:path w="283" h="55">
                    <a:moveTo>
                      <a:pt x="0" y="55"/>
                    </a:moveTo>
                    <a:lnTo>
                      <a:pt x="36" y="0"/>
                    </a:lnTo>
                    <a:lnTo>
                      <a:pt x="283" y="0"/>
                    </a:lnTo>
                    <a:lnTo>
                      <a:pt x="247" y="55"/>
                    </a:lnTo>
                    <a:lnTo>
                      <a:pt x="0" y="55"/>
                    </a:lnTo>
                    <a:close/>
                  </a:path>
                </a:pathLst>
              </a:custGeom>
              <a:solidFill>
                <a:srgbClr val="C9C9B6"/>
              </a:solidFill>
              <a:ln w="9525">
                <a:noFill/>
                <a:round/>
                <a:headEnd/>
                <a:tailEnd/>
              </a:ln>
            </p:spPr>
            <p:txBody>
              <a:bodyPr/>
              <a:lstStyle/>
              <a:p>
                <a:endParaRPr lang="en-US"/>
              </a:p>
            </p:txBody>
          </p:sp>
          <p:sp>
            <p:nvSpPr>
              <p:cNvPr id="516264" name="Freeform 168"/>
              <p:cNvSpPr>
                <a:spLocks/>
              </p:cNvSpPr>
              <p:nvPr/>
            </p:nvSpPr>
            <p:spPr bwMode="auto">
              <a:xfrm>
                <a:off x="3457" y="3102"/>
                <a:ext cx="283" cy="55"/>
              </a:xfrm>
              <a:custGeom>
                <a:avLst/>
                <a:gdLst/>
                <a:ahLst/>
                <a:cxnLst>
                  <a:cxn ang="0">
                    <a:pos x="0" y="55"/>
                  </a:cxn>
                  <a:cxn ang="0">
                    <a:pos x="36" y="0"/>
                  </a:cxn>
                  <a:cxn ang="0">
                    <a:pos x="283" y="0"/>
                  </a:cxn>
                  <a:cxn ang="0">
                    <a:pos x="247" y="55"/>
                  </a:cxn>
                  <a:cxn ang="0">
                    <a:pos x="0" y="55"/>
                  </a:cxn>
                </a:cxnLst>
                <a:rect l="0" t="0" r="r" b="b"/>
                <a:pathLst>
                  <a:path w="283" h="55">
                    <a:moveTo>
                      <a:pt x="0" y="55"/>
                    </a:moveTo>
                    <a:lnTo>
                      <a:pt x="36" y="0"/>
                    </a:lnTo>
                    <a:lnTo>
                      <a:pt x="283" y="0"/>
                    </a:lnTo>
                    <a:lnTo>
                      <a:pt x="247" y="55"/>
                    </a:lnTo>
                    <a:lnTo>
                      <a:pt x="0" y="55"/>
                    </a:lnTo>
                    <a:close/>
                  </a:path>
                </a:pathLst>
              </a:custGeom>
              <a:solidFill>
                <a:srgbClr val="B2B2B2"/>
              </a:solidFill>
              <a:ln w="6350">
                <a:solidFill>
                  <a:srgbClr val="494936"/>
                </a:solidFill>
                <a:prstDash val="solid"/>
                <a:round/>
                <a:headEnd/>
                <a:tailEnd/>
              </a:ln>
            </p:spPr>
            <p:txBody>
              <a:bodyPr/>
              <a:lstStyle/>
              <a:p>
                <a:endParaRPr lang="en-US"/>
              </a:p>
            </p:txBody>
          </p:sp>
          <p:sp>
            <p:nvSpPr>
              <p:cNvPr id="516265" name="Freeform 169"/>
              <p:cNvSpPr>
                <a:spLocks/>
              </p:cNvSpPr>
              <p:nvPr/>
            </p:nvSpPr>
            <p:spPr bwMode="auto">
              <a:xfrm>
                <a:off x="3704" y="3102"/>
                <a:ext cx="36" cy="67"/>
              </a:xfrm>
              <a:custGeom>
                <a:avLst/>
                <a:gdLst/>
                <a:ahLst/>
                <a:cxnLst>
                  <a:cxn ang="0">
                    <a:pos x="0" y="67"/>
                  </a:cxn>
                  <a:cxn ang="0">
                    <a:pos x="36" y="18"/>
                  </a:cxn>
                  <a:cxn ang="0">
                    <a:pos x="36" y="0"/>
                  </a:cxn>
                  <a:cxn ang="0">
                    <a:pos x="0" y="55"/>
                  </a:cxn>
                  <a:cxn ang="0">
                    <a:pos x="0" y="67"/>
                  </a:cxn>
                </a:cxnLst>
                <a:rect l="0" t="0" r="r" b="b"/>
                <a:pathLst>
                  <a:path w="36" h="67">
                    <a:moveTo>
                      <a:pt x="0" y="67"/>
                    </a:moveTo>
                    <a:lnTo>
                      <a:pt x="36" y="18"/>
                    </a:lnTo>
                    <a:lnTo>
                      <a:pt x="36" y="0"/>
                    </a:lnTo>
                    <a:lnTo>
                      <a:pt x="0" y="55"/>
                    </a:lnTo>
                    <a:lnTo>
                      <a:pt x="0" y="67"/>
                    </a:lnTo>
                    <a:close/>
                  </a:path>
                </a:pathLst>
              </a:custGeom>
              <a:solidFill>
                <a:srgbClr val="7A7A5A"/>
              </a:solidFill>
              <a:ln w="9525">
                <a:noFill/>
                <a:round/>
                <a:headEnd/>
                <a:tailEnd/>
              </a:ln>
            </p:spPr>
            <p:txBody>
              <a:bodyPr/>
              <a:lstStyle/>
              <a:p>
                <a:endParaRPr lang="en-US"/>
              </a:p>
            </p:txBody>
          </p:sp>
          <p:sp>
            <p:nvSpPr>
              <p:cNvPr id="516266" name="Freeform 170"/>
              <p:cNvSpPr>
                <a:spLocks/>
              </p:cNvSpPr>
              <p:nvPr/>
            </p:nvSpPr>
            <p:spPr bwMode="auto">
              <a:xfrm>
                <a:off x="3704" y="3102"/>
                <a:ext cx="36" cy="67"/>
              </a:xfrm>
              <a:custGeom>
                <a:avLst/>
                <a:gdLst/>
                <a:ahLst/>
                <a:cxnLst>
                  <a:cxn ang="0">
                    <a:pos x="0" y="67"/>
                  </a:cxn>
                  <a:cxn ang="0">
                    <a:pos x="36" y="18"/>
                  </a:cxn>
                  <a:cxn ang="0">
                    <a:pos x="36" y="0"/>
                  </a:cxn>
                  <a:cxn ang="0">
                    <a:pos x="0" y="55"/>
                  </a:cxn>
                  <a:cxn ang="0">
                    <a:pos x="0" y="67"/>
                  </a:cxn>
                </a:cxnLst>
                <a:rect l="0" t="0" r="r" b="b"/>
                <a:pathLst>
                  <a:path w="36" h="67">
                    <a:moveTo>
                      <a:pt x="0" y="67"/>
                    </a:moveTo>
                    <a:lnTo>
                      <a:pt x="36" y="18"/>
                    </a:lnTo>
                    <a:lnTo>
                      <a:pt x="36" y="0"/>
                    </a:lnTo>
                    <a:lnTo>
                      <a:pt x="0" y="55"/>
                    </a:lnTo>
                    <a:lnTo>
                      <a:pt x="0" y="67"/>
                    </a:lnTo>
                    <a:close/>
                  </a:path>
                </a:pathLst>
              </a:custGeom>
              <a:solidFill>
                <a:srgbClr val="808080"/>
              </a:solidFill>
              <a:ln w="6350">
                <a:solidFill>
                  <a:srgbClr val="494936"/>
                </a:solidFill>
                <a:prstDash val="solid"/>
                <a:round/>
                <a:headEnd/>
                <a:tailEnd/>
              </a:ln>
            </p:spPr>
            <p:txBody>
              <a:bodyPr/>
              <a:lstStyle/>
              <a:p>
                <a:endParaRPr lang="en-US"/>
              </a:p>
            </p:txBody>
          </p:sp>
          <p:sp>
            <p:nvSpPr>
              <p:cNvPr id="516267" name="Rectangle 171"/>
              <p:cNvSpPr>
                <a:spLocks noChangeArrowheads="1"/>
              </p:cNvSpPr>
              <p:nvPr/>
            </p:nvSpPr>
            <p:spPr bwMode="auto">
              <a:xfrm>
                <a:off x="3457" y="3157"/>
                <a:ext cx="247" cy="12"/>
              </a:xfrm>
              <a:prstGeom prst="rect">
                <a:avLst/>
              </a:prstGeom>
              <a:solidFill>
                <a:srgbClr val="B7B79D"/>
              </a:solidFill>
              <a:ln w="9525">
                <a:noFill/>
                <a:miter lim="800000"/>
                <a:headEnd/>
                <a:tailEnd/>
              </a:ln>
            </p:spPr>
            <p:txBody>
              <a:bodyPr/>
              <a:lstStyle/>
              <a:p>
                <a:endParaRPr lang="en-US"/>
              </a:p>
            </p:txBody>
          </p:sp>
          <p:sp>
            <p:nvSpPr>
              <p:cNvPr id="516268" name="Rectangle 172"/>
              <p:cNvSpPr>
                <a:spLocks noChangeArrowheads="1"/>
              </p:cNvSpPr>
              <p:nvPr/>
            </p:nvSpPr>
            <p:spPr bwMode="auto">
              <a:xfrm>
                <a:off x="3461" y="3162"/>
                <a:ext cx="243" cy="7"/>
              </a:xfrm>
              <a:prstGeom prst="rect">
                <a:avLst/>
              </a:prstGeom>
              <a:solidFill>
                <a:srgbClr val="808080"/>
              </a:solidFill>
              <a:ln w="6350">
                <a:solidFill>
                  <a:srgbClr val="494936"/>
                </a:solidFill>
                <a:miter lim="800000"/>
                <a:headEnd/>
                <a:tailEnd/>
              </a:ln>
            </p:spPr>
            <p:txBody>
              <a:bodyPr/>
              <a:lstStyle/>
              <a:p>
                <a:endParaRPr lang="en-US"/>
              </a:p>
            </p:txBody>
          </p:sp>
          <p:grpSp>
            <p:nvGrpSpPr>
              <p:cNvPr id="30" name="Group 173"/>
              <p:cNvGrpSpPr>
                <a:grpSpLocks/>
              </p:cNvGrpSpPr>
              <p:nvPr/>
            </p:nvGrpSpPr>
            <p:grpSpPr bwMode="auto">
              <a:xfrm>
                <a:off x="3531" y="2866"/>
                <a:ext cx="170" cy="134"/>
                <a:chOff x="3531" y="2866"/>
                <a:chExt cx="170" cy="134"/>
              </a:xfrm>
            </p:grpSpPr>
            <p:grpSp>
              <p:nvGrpSpPr>
                <p:cNvPr id="31" name="Group 174"/>
                <p:cNvGrpSpPr>
                  <a:grpSpLocks/>
                </p:cNvGrpSpPr>
                <p:nvPr/>
              </p:nvGrpSpPr>
              <p:grpSpPr bwMode="auto">
                <a:xfrm>
                  <a:off x="3531" y="2866"/>
                  <a:ext cx="170" cy="134"/>
                  <a:chOff x="3531" y="2866"/>
                  <a:chExt cx="170" cy="134"/>
                </a:xfrm>
              </p:grpSpPr>
              <p:sp>
                <p:nvSpPr>
                  <p:cNvPr id="516271" name="Oval 175"/>
                  <p:cNvSpPr>
                    <a:spLocks noChangeArrowheads="1"/>
                  </p:cNvSpPr>
                  <p:nvPr/>
                </p:nvSpPr>
                <p:spPr bwMode="auto">
                  <a:xfrm>
                    <a:off x="3589" y="2866"/>
                    <a:ext cx="76" cy="58"/>
                  </a:xfrm>
                  <a:prstGeom prst="ellipse">
                    <a:avLst/>
                  </a:prstGeom>
                  <a:solidFill>
                    <a:srgbClr val="E7EDED"/>
                  </a:solidFill>
                  <a:ln w="9525">
                    <a:noFill/>
                    <a:round/>
                    <a:headEnd/>
                    <a:tailEnd/>
                  </a:ln>
                </p:spPr>
                <p:txBody>
                  <a:bodyPr/>
                  <a:lstStyle/>
                  <a:p>
                    <a:endParaRPr lang="en-US"/>
                  </a:p>
                </p:txBody>
              </p:sp>
              <p:sp>
                <p:nvSpPr>
                  <p:cNvPr id="516272" name="Oval 176"/>
                  <p:cNvSpPr>
                    <a:spLocks noChangeArrowheads="1"/>
                  </p:cNvSpPr>
                  <p:nvPr/>
                </p:nvSpPr>
                <p:spPr bwMode="auto">
                  <a:xfrm>
                    <a:off x="3549" y="2880"/>
                    <a:ext cx="56" cy="58"/>
                  </a:xfrm>
                  <a:prstGeom prst="ellipse">
                    <a:avLst/>
                  </a:prstGeom>
                  <a:solidFill>
                    <a:srgbClr val="E7EDED"/>
                  </a:solidFill>
                  <a:ln w="9525">
                    <a:noFill/>
                    <a:round/>
                    <a:headEnd/>
                    <a:tailEnd/>
                  </a:ln>
                </p:spPr>
                <p:txBody>
                  <a:bodyPr/>
                  <a:lstStyle/>
                  <a:p>
                    <a:endParaRPr lang="en-US"/>
                  </a:p>
                </p:txBody>
              </p:sp>
              <p:sp>
                <p:nvSpPr>
                  <p:cNvPr id="516273" name="Oval 177"/>
                  <p:cNvSpPr>
                    <a:spLocks noChangeArrowheads="1"/>
                  </p:cNvSpPr>
                  <p:nvPr/>
                </p:nvSpPr>
                <p:spPr bwMode="auto">
                  <a:xfrm>
                    <a:off x="3531" y="2915"/>
                    <a:ext cx="40" cy="46"/>
                  </a:xfrm>
                  <a:prstGeom prst="ellipse">
                    <a:avLst/>
                  </a:prstGeom>
                  <a:solidFill>
                    <a:srgbClr val="E7EDED"/>
                  </a:solidFill>
                  <a:ln w="9525">
                    <a:noFill/>
                    <a:round/>
                    <a:headEnd/>
                    <a:tailEnd/>
                  </a:ln>
                </p:spPr>
                <p:txBody>
                  <a:bodyPr/>
                  <a:lstStyle/>
                  <a:p>
                    <a:endParaRPr lang="en-US"/>
                  </a:p>
                </p:txBody>
              </p:sp>
              <p:sp>
                <p:nvSpPr>
                  <p:cNvPr id="516274" name="Oval 178"/>
                  <p:cNvSpPr>
                    <a:spLocks noChangeArrowheads="1"/>
                  </p:cNvSpPr>
                  <p:nvPr/>
                </p:nvSpPr>
                <p:spPr bwMode="auto">
                  <a:xfrm>
                    <a:off x="3542" y="2933"/>
                    <a:ext cx="58" cy="51"/>
                  </a:xfrm>
                  <a:prstGeom prst="ellipse">
                    <a:avLst/>
                  </a:prstGeom>
                  <a:solidFill>
                    <a:srgbClr val="E7EDED"/>
                  </a:solidFill>
                  <a:ln w="9525">
                    <a:noFill/>
                    <a:round/>
                    <a:headEnd/>
                    <a:tailEnd/>
                  </a:ln>
                </p:spPr>
                <p:txBody>
                  <a:bodyPr/>
                  <a:lstStyle/>
                  <a:p>
                    <a:endParaRPr lang="en-US"/>
                  </a:p>
                </p:txBody>
              </p:sp>
              <p:sp>
                <p:nvSpPr>
                  <p:cNvPr id="516275" name="Oval 179"/>
                  <p:cNvSpPr>
                    <a:spLocks noChangeArrowheads="1"/>
                  </p:cNvSpPr>
                  <p:nvPr/>
                </p:nvSpPr>
                <p:spPr bwMode="auto">
                  <a:xfrm>
                    <a:off x="3583" y="2940"/>
                    <a:ext cx="89" cy="60"/>
                  </a:xfrm>
                  <a:prstGeom prst="ellipse">
                    <a:avLst/>
                  </a:prstGeom>
                  <a:solidFill>
                    <a:srgbClr val="E7EDED"/>
                  </a:solidFill>
                  <a:ln w="9525">
                    <a:noFill/>
                    <a:round/>
                    <a:headEnd/>
                    <a:tailEnd/>
                  </a:ln>
                </p:spPr>
                <p:txBody>
                  <a:bodyPr/>
                  <a:lstStyle/>
                  <a:p>
                    <a:endParaRPr lang="en-US"/>
                  </a:p>
                </p:txBody>
              </p:sp>
              <p:sp>
                <p:nvSpPr>
                  <p:cNvPr id="516276" name="Oval 180"/>
                  <p:cNvSpPr>
                    <a:spLocks noChangeArrowheads="1"/>
                  </p:cNvSpPr>
                  <p:nvPr/>
                </p:nvSpPr>
                <p:spPr bwMode="auto">
                  <a:xfrm>
                    <a:off x="3637" y="2882"/>
                    <a:ext cx="56" cy="44"/>
                  </a:xfrm>
                  <a:prstGeom prst="ellipse">
                    <a:avLst/>
                  </a:prstGeom>
                  <a:solidFill>
                    <a:srgbClr val="E7EDED"/>
                  </a:solidFill>
                  <a:ln w="9525">
                    <a:noFill/>
                    <a:round/>
                    <a:headEnd/>
                    <a:tailEnd/>
                  </a:ln>
                </p:spPr>
                <p:txBody>
                  <a:bodyPr/>
                  <a:lstStyle/>
                  <a:p>
                    <a:endParaRPr lang="en-US"/>
                  </a:p>
                </p:txBody>
              </p:sp>
              <p:sp>
                <p:nvSpPr>
                  <p:cNvPr id="516277" name="Oval 181"/>
                  <p:cNvSpPr>
                    <a:spLocks noChangeArrowheads="1"/>
                  </p:cNvSpPr>
                  <p:nvPr/>
                </p:nvSpPr>
                <p:spPr bwMode="auto">
                  <a:xfrm>
                    <a:off x="3645" y="2910"/>
                    <a:ext cx="56" cy="44"/>
                  </a:xfrm>
                  <a:prstGeom prst="ellipse">
                    <a:avLst/>
                  </a:prstGeom>
                  <a:solidFill>
                    <a:srgbClr val="E7EDED"/>
                  </a:solidFill>
                  <a:ln w="9525">
                    <a:noFill/>
                    <a:round/>
                    <a:headEnd/>
                    <a:tailEnd/>
                  </a:ln>
                </p:spPr>
                <p:txBody>
                  <a:bodyPr/>
                  <a:lstStyle/>
                  <a:p>
                    <a:endParaRPr lang="en-US"/>
                  </a:p>
                </p:txBody>
              </p:sp>
              <p:sp>
                <p:nvSpPr>
                  <p:cNvPr id="516278" name="Oval 182"/>
                  <p:cNvSpPr>
                    <a:spLocks noChangeArrowheads="1"/>
                  </p:cNvSpPr>
                  <p:nvPr/>
                </p:nvSpPr>
                <p:spPr bwMode="auto">
                  <a:xfrm>
                    <a:off x="3639" y="2919"/>
                    <a:ext cx="58" cy="72"/>
                  </a:xfrm>
                  <a:prstGeom prst="ellipse">
                    <a:avLst/>
                  </a:prstGeom>
                  <a:solidFill>
                    <a:srgbClr val="E7EDED"/>
                  </a:solidFill>
                  <a:ln w="9525">
                    <a:noFill/>
                    <a:round/>
                    <a:headEnd/>
                    <a:tailEnd/>
                  </a:ln>
                </p:spPr>
                <p:txBody>
                  <a:bodyPr/>
                  <a:lstStyle/>
                  <a:p>
                    <a:endParaRPr lang="en-US"/>
                  </a:p>
                </p:txBody>
              </p:sp>
              <p:sp>
                <p:nvSpPr>
                  <p:cNvPr id="516279" name="Oval 183"/>
                  <p:cNvSpPr>
                    <a:spLocks noChangeArrowheads="1"/>
                  </p:cNvSpPr>
                  <p:nvPr/>
                </p:nvSpPr>
                <p:spPr bwMode="auto">
                  <a:xfrm>
                    <a:off x="3562" y="2898"/>
                    <a:ext cx="110" cy="72"/>
                  </a:xfrm>
                  <a:prstGeom prst="ellipse">
                    <a:avLst/>
                  </a:prstGeom>
                  <a:solidFill>
                    <a:srgbClr val="E7EDED"/>
                  </a:solidFill>
                  <a:ln w="9525">
                    <a:noFill/>
                    <a:round/>
                    <a:headEnd/>
                    <a:tailEnd/>
                  </a:ln>
                </p:spPr>
                <p:txBody>
                  <a:bodyPr/>
                  <a:lstStyle/>
                  <a:p>
                    <a:endParaRPr lang="en-US"/>
                  </a:p>
                </p:txBody>
              </p:sp>
            </p:grpSp>
            <p:grpSp>
              <p:nvGrpSpPr>
                <p:cNvPr id="516096" name="Group 184"/>
                <p:cNvGrpSpPr>
                  <a:grpSpLocks/>
                </p:cNvGrpSpPr>
                <p:nvPr/>
              </p:nvGrpSpPr>
              <p:grpSpPr bwMode="auto">
                <a:xfrm>
                  <a:off x="3531" y="2866"/>
                  <a:ext cx="168" cy="130"/>
                  <a:chOff x="3531" y="2866"/>
                  <a:chExt cx="168" cy="130"/>
                </a:xfrm>
              </p:grpSpPr>
              <p:sp>
                <p:nvSpPr>
                  <p:cNvPr id="516281" name="Freeform 185"/>
                  <p:cNvSpPr>
                    <a:spLocks/>
                  </p:cNvSpPr>
                  <p:nvPr/>
                </p:nvSpPr>
                <p:spPr bwMode="auto">
                  <a:xfrm>
                    <a:off x="3591" y="2866"/>
                    <a:ext cx="70" cy="26"/>
                  </a:xfrm>
                  <a:custGeom>
                    <a:avLst/>
                    <a:gdLst/>
                    <a:ahLst/>
                    <a:cxnLst>
                      <a:cxn ang="0">
                        <a:pos x="0" y="19"/>
                      </a:cxn>
                      <a:cxn ang="0">
                        <a:pos x="5" y="12"/>
                      </a:cxn>
                      <a:cxn ang="0">
                        <a:pos x="12" y="5"/>
                      </a:cxn>
                      <a:cxn ang="0">
                        <a:pos x="23" y="0"/>
                      </a:cxn>
                      <a:cxn ang="0">
                        <a:pos x="34" y="0"/>
                      </a:cxn>
                      <a:cxn ang="0">
                        <a:pos x="46" y="0"/>
                      </a:cxn>
                      <a:cxn ang="0">
                        <a:pos x="55" y="5"/>
                      </a:cxn>
                      <a:cxn ang="0">
                        <a:pos x="64" y="9"/>
                      </a:cxn>
                      <a:cxn ang="0">
                        <a:pos x="70" y="16"/>
                      </a:cxn>
                      <a:cxn ang="0">
                        <a:pos x="34" y="26"/>
                      </a:cxn>
                      <a:cxn ang="0">
                        <a:pos x="0" y="19"/>
                      </a:cxn>
                    </a:cxnLst>
                    <a:rect l="0" t="0" r="r" b="b"/>
                    <a:pathLst>
                      <a:path w="70" h="26">
                        <a:moveTo>
                          <a:pt x="0" y="19"/>
                        </a:moveTo>
                        <a:lnTo>
                          <a:pt x="5" y="12"/>
                        </a:lnTo>
                        <a:lnTo>
                          <a:pt x="12" y="5"/>
                        </a:lnTo>
                        <a:lnTo>
                          <a:pt x="23" y="0"/>
                        </a:lnTo>
                        <a:lnTo>
                          <a:pt x="34" y="0"/>
                        </a:lnTo>
                        <a:lnTo>
                          <a:pt x="46" y="0"/>
                        </a:lnTo>
                        <a:lnTo>
                          <a:pt x="55" y="5"/>
                        </a:lnTo>
                        <a:lnTo>
                          <a:pt x="64" y="9"/>
                        </a:lnTo>
                        <a:lnTo>
                          <a:pt x="70" y="16"/>
                        </a:lnTo>
                        <a:lnTo>
                          <a:pt x="34" y="26"/>
                        </a:lnTo>
                        <a:lnTo>
                          <a:pt x="0" y="19"/>
                        </a:lnTo>
                        <a:close/>
                      </a:path>
                    </a:pathLst>
                  </a:custGeom>
                  <a:solidFill>
                    <a:srgbClr val="E7EDED"/>
                  </a:solidFill>
                  <a:ln w="9525">
                    <a:noFill/>
                    <a:round/>
                    <a:headEnd/>
                    <a:tailEnd/>
                  </a:ln>
                </p:spPr>
                <p:txBody>
                  <a:bodyPr/>
                  <a:lstStyle/>
                  <a:p>
                    <a:endParaRPr lang="en-US"/>
                  </a:p>
                </p:txBody>
              </p:sp>
              <p:grpSp>
                <p:nvGrpSpPr>
                  <p:cNvPr id="516097" name="Group 186"/>
                  <p:cNvGrpSpPr>
                    <a:grpSpLocks/>
                  </p:cNvGrpSpPr>
                  <p:nvPr/>
                </p:nvGrpSpPr>
                <p:grpSpPr bwMode="auto">
                  <a:xfrm>
                    <a:off x="3591" y="2866"/>
                    <a:ext cx="68" cy="26"/>
                    <a:chOff x="3591" y="2866"/>
                    <a:chExt cx="68" cy="26"/>
                  </a:xfrm>
                </p:grpSpPr>
                <p:sp>
                  <p:nvSpPr>
                    <p:cNvPr id="516283" name="Freeform 187"/>
                    <p:cNvSpPr>
                      <a:spLocks/>
                    </p:cNvSpPr>
                    <p:nvPr/>
                  </p:nvSpPr>
                  <p:spPr bwMode="auto">
                    <a:xfrm>
                      <a:off x="3591" y="2866"/>
                      <a:ext cx="68" cy="26"/>
                    </a:xfrm>
                    <a:custGeom>
                      <a:avLst/>
                      <a:gdLst/>
                      <a:ahLst/>
                      <a:cxnLst>
                        <a:cxn ang="0">
                          <a:pos x="0" y="19"/>
                        </a:cxn>
                        <a:cxn ang="0">
                          <a:pos x="5" y="12"/>
                        </a:cxn>
                        <a:cxn ang="0">
                          <a:pos x="14" y="5"/>
                        </a:cxn>
                        <a:cxn ang="0">
                          <a:pos x="23" y="2"/>
                        </a:cxn>
                        <a:cxn ang="0">
                          <a:pos x="34" y="0"/>
                        </a:cxn>
                        <a:cxn ang="0">
                          <a:pos x="45" y="2"/>
                        </a:cxn>
                        <a:cxn ang="0">
                          <a:pos x="55" y="5"/>
                        </a:cxn>
                        <a:cxn ang="0">
                          <a:pos x="63" y="9"/>
                        </a:cxn>
                        <a:cxn ang="0">
                          <a:pos x="68" y="16"/>
                        </a:cxn>
                        <a:cxn ang="0">
                          <a:pos x="34" y="26"/>
                        </a:cxn>
                        <a:cxn ang="0">
                          <a:pos x="0" y="19"/>
                        </a:cxn>
                      </a:cxnLst>
                      <a:rect l="0" t="0" r="r" b="b"/>
                      <a:pathLst>
                        <a:path w="68" h="26">
                          <a:moveTo>
                            <a:pt x="0" y="19"/>
                          </a:moveTo>
                          <a:lnTo>
                            <a:pt x="5" y="12"/>
                          </a:lnTo>
                          <a:lnTo>
                            <a:pt x="14" y="5"/>
                          </a:lnTo>
                          <a:lnTo>
                            <a:pt x="23" y="2"/>
                          </a:lnTo>
                          <a:lnTo>
                            <a:pt x="34" y="0"/>
                          </a:lnTo>
                          <a:lnTo>
                            <a:pt x="45" y="2"/>
                          </a:lnTo>
                          <a:lnTo>
                            <a:pt x="55" y="5"/>
                          </a:lnTo>
                          <a:lnTo>
                            <a:pt x="63" y="9"/>
                          </a:lnTo>
                          <a:lnTo>
                            <a:pt x="68" y="16"/>
                          </a:lnTo>
                          <a:lnTo>
                            <a:pt x="34" y="26"/>
                          </a:lnTo>
                          <a:lnTo>
                            <a:pt x="0" y="19"/>
                          </a:lnTo>
                          <a:close/>
                        </a:path>
                      </a:pathLst>
                    </a:custGeom>
                    <a:solidFill>
                      <a:srgbClr val="E7EDED"/>
                    </a:solidFill>
                    <a:ln w="9525">
                      <a:noFill/>
                      <a:round/>
                      <a:headEnd/>
                      <a:tailEnd/>
                    </a:ln>
                  </p:spPr>
                  <p:txBody>
                    <a:bodyPr/>
                    <a:lstStyle/>
                    <a:p>
                      <a:endParaRPr lang="en-US"/>
                    </a:p>
                  </p:txBody>
                </p:sp>
                <p:sp>
                  <p:nvSpPr>
                    <p:cNvPr id="516284" name="Freeform 188"/>
                    <p:cNvSpPr>
                      <a:spLocks/>
                    </p:cNvSpPr>
                    <p:nvPr/>
                  </p:nvSpPr>
                  <p:spPr bwMode="auto">
                    <a:xfrm>
                      <a:off x="3591" y="2866"/>
                      <a:ext cx="68" cy="19"/>
                    </a:xfrm>
                    <a:custGeom>
                      <a:avLst/>
                      <a:gdLst/>
                      <a:ahLst/>
                      <a:cxnLst>
                        <a:cxn ang="0">
                          <a:pos x="0" y="19"/>
                        </a:cxn>
                        <a:cxn ang="0">
                          <a:pos x="5" y="12"/>
                        </a:cxn>
                        <a:cxn ang="0">
                          <a:pos x="14" y="5"/>
                        </a:cxn>
                        <a:cxn ang="0">
                          <a:pos x="23" y="2"/>
                        </a:cxn>
                        <a:cxn ang="0">
                          <a:pos x="34" y="0"/>
                        </a:cxn>
                        <a:cxn ang="0">
                          <a:pos x="45" y="2"/>
                        </a:cxn>
                        <a:cxn ang="0">
                          <a:pos x="55" y="5"/>
                        </a:cxn>
                        <a:cxn ang="0">
                          <a:pos x="63" y="9"/>
                        </a:cxn>
                        <a:cxn ang="0">
                          <a:pos x="68" y="16"/>
                        </a:cxn>
                      </a:cxnLst>
                      <a:rect l="0" t="0" r="r" b="b"/>
                      <a:pathLst>
                        <a:path w="68" h="19">
                          <a:moveTo>
                            <a:pt x="0" y="19"/>
                          </a:moveTo>
                          <a:lnTo>
                            <a:pt x="5" y="12"/>
                          </a:lnTo>
                          <a:lnTo>
                            <a:pt x="14" y="5"/>
                          </a:lnTo>
                          <a:lnTo>
                            <a:pt x="23" y="2"/>
                          </a:lnTo>
                          <a:lnTo>
                            <a:pt x="34" y="0"/>
                          </a:lnTo>
                          <a:lnTo>
                            <a:pt x="45" y="2"/>
                          </a:lnTo>
                          <a:lnTo>
                            <a:pt x="55" y="5"/>
                          </a:lnTo>
                          <a:lnTo>
                            <a:pt x="63" y="9"/>
                          </a:lnTo>
                          <a:lnTo>
                            <a:pt x="68" y="16"/>
                          </a:lnTo>
                        </a:path>
                      </a:pathLst>
                    </a:custGeom>
                    <a:noFill/>
                    <a:ln w="6350">
                      <a:solidFill>
                        <a:srgbClr val="5A777A"/>
                      </a:solidFill>
                      <a:prstDash val="solid"/>
                      <a:round/>
                      <a:headEnd/>
                      <a:tailEnd/>
                    </a:ln>
                  </p:spPr>
                  <p:txBody>
                    <a:bodyPr/>
                    <a:lstStyle/>
                    <a:p>
                      <a:endParaRPr lang="en-US"/>
                    </a:p>
                  </p:txBody>
                </p:sp>
              </p:grpSp>
              <p:sp>
                <p:nvSpPr>
                  <p:cNvPr id="516285" name="Freeform 189"/>
                  <p:cNvSpPr>
                    <a:spLocks/>
                  </p:cNvSpPr>
                  <p:nvPr/>
                </p:nvSpPr>
                <p:spPr bwMode="auto">
                  <a:xfrm>
                    <a:off x="3549" y="2880"/>
                    <a:ext cx="40" cy="32"/>
                  </a:xfrm>
                  <a:custGeom>
                    <a:avLst/>
                    <a:gdLst/>
                    <a:ahLst/>
                    <a:cxnLst>
                      <a:cxn ang="0">
                        <a:pos x="0" y="32"/>
                      </a:cxn>
                      <a:cxn ang="0">
                        <a:pos x="0" y="30"/>
                      </a:cxn>
                      <a:cxn ang="0">
                        <a:pos x="0" y="28"/>
                      </a:cxn>
                      <a:cxn ang="0">
                        <a:pos x="2" y="16"/>
                      </a:cxn>
                      <a:cxn ang="0">
                        <a:pos x="7" y="7"/>
                      </a:cxn>
                      <a:cxn ang="0">
                        <a:pos x="16" y="2"/>
                      </a:cxn>
                      <a:cxn ang="0">
                        <a:pos x="27" y="0"/>
                      </a:cxn>
                      <a:cxn ang="0">
                        <a:pos x="34" y="0"/>
                      </a:cxn>
                      <a:cxn ang="0">
                        <a:pos x="40" y="2"/>
                      </a:cxn>
                      <a:cxn ang="0">
                        <a:pos x="27" y="28"/>
                      </a:cxn>
                      <a:cxn ang="0">
                        <a:pos x="0" y="32"/>
                      </a:cxn>
                    </a:cxnLst>
                    <a:rect l="0" t="0" r="r" b="b"/>
                    <a:pathLst>
                      <a:path w="40" h="32">
                        <a:moveTo>
                          <a:pt x="0" y="32"/>
                        </a:moveTo>
                        <a:lnTo>
                          <a:pt x="0" y="30"/>
                        </a:lnTo>
                        <a:lnTo>
                          <a:pt x="0" y="28"/>
                        </a:lnTo>
                        <a:lnTo>
                          <a:pt x="2" y="16"/>
                        </a:lnTo>
                        <a:lnTo>
                          <a:pt x="7" y="7"/>
                        </a:lnTo>
                        <a:lnTo>
                          <a:pt x="16" y="2"/>
                        </a:lnTo>
                        <a:lnTo>
                          <a:pt x="27" y="0"/>
                        </a:lnTo>
                        <a:lnTo>
                          <a:pt x="34" y="0"/>
                        </a:lnTo>
                        <a:lnTo>
                          <a:pt x="40" y="2"/>
                        </a:lnTo>
                        <a:lnTo>
                          <a:pt x="27" y="28"/>
                        </a:lnTo>
                        <a:lnTo>
                          <a:pt x="0" y="32"/>
                        </a:lnTo>
                        <a:close/>
                      </a:path>
                    </a:pathLst>
                  </a:custGeom>
                  <a:solidFill>
                    <a:srgbClr val="E7EDED"/>
                  </a:solidFill>
                  <a:ln w="9525">
                    <a:noFill/>
                    <a:round/>
                    <a:headEnd/>
                    <a:tailEnd/>
                  </a:ln>
                </p:spPr>
                <p:txBody>
                  <a:bodyPr/>
                  <a:lstStyle/>
                  <a:p>
                    <a:endParaRPr lang="en-US"/>
                  </a:p>
                </p:txBody>
              </p:sp>
              <p:grpSp>
                <p:nvGrpSpPr>
                  <p:cNvPr id="516111" name="Group 190"/>
                  <p:cNvGrpSpPr>
                    <a:grpSpLocks/>
                  </p:cNvGrpSpPr>
                  <p:nvPr/>
                </p:nvGrpSpPr>
                <p:grpSpPr bwMode="auto">
                  <a:xfrm>
                    <a:off x="3549" y="2880"/>
                    <a:ext cx="40" cy="32"/>
                    <a:chOff x="3549" y="2880"/>
                    <a:chExt cx="40" cy="32"/>
                  </a:xfrm>
                </p:grpSpPr>
                <p:sp>
                  <p:nvSpPr>
                    <p:cNvPr id="516287" name="Freeform 191"/>
                    <p:cNvSpPr>
                      <a:spLocks/>
                    </p:cNvSpPr>
                    <p:nvPr/>
                  </p:nvSpPr>
                  <p:spPr bwMode="auto">
                    <a:xfrm>
                      <a:off x="3549" y="2880"/>
                      <a:ext cx="40" cy="32"/>
                    </a:xfrm>
                    <a:custGeom>
                      <a:avLst/>
                      <a:gdLst/>
                      <a:ahLst/>
                      <a:cxnLst>
                        <a:cxn ang="0">
                          <a:pos x="0" y="32"/>
                        </a:cxn>
                        <a:cxn ang="0">
                          <a:pos x="0" y="25"/>
                        </a:cxn>
                        <a:cxn ang="0">
                          <a:pos x="2" y="16"/>
                        </a:cxn>
                        <a:cxn ang="0">
                          <a:pos x="7" y="7"/>
                        </a:cxn>
                        <a:cxn ang="0">
                          <a:pos x="16" y="2"/>
                        </a:cxn>
                        <a:cxn ang="0">
                          <a:pos x="27" y="0"/>
                        </a:cxn>
                        <a:cxn ang="0">
                          <a:pos x="34" y="2"/>
                        </a:cxn>
                        <a:cxn ang="0">
                          <a:pos x="40" y="5"/>
                        </a:cxn>
                        <a:cxn ang="0">
                          <a:pos x="27" y="25"/>
                        </a:cxn>
                        <a:cxn ang="0">
                          <a:pos x="0" y="32"/>
                        </a:cxn>
                      </a:cxnLst>
                      <a:rect l="0" t="0" r="r" b="b"/>
                      <a:pathLst>
                        <a:path w="40" h="32">
                          <a:moveTo>
                            <a:pt x="0" y="32"/>
                          </a:moveTo>
                          <a:lnTo>
                            <a:pt x="0" y="25"/>
                          </a:lnTo>
                          <a:lnTo>
                            <a:pt x="2" y="16"/>
                          </a:lnTo>
                          <a:lnTo>
                            <a:pt x="7" y="7"/>
                          </a:lnTo>
                          <a:lnTo>
                            <a:pt x="16" y="2"/>
                          </a:lnTo>
                          <a:lnTo>
                            <a:pt x="27" y="0"/>
                          </a:lnTo>
                          <a:lnTo>
                            <a:pt x="34" y="2"/>
                          </a:lnTo>
                          <a:lnTo>
                            <a:pt x="40" y="5"/>
                          </a:lnTo>
                          <a:lnTo>
                            <a:pt x="27" y="25"/>
                          </a:lnTo>
                          <a:lnTo>
                            <a:pt x="0" y="32"/>
                          </a:lnTo>
                          <a:close/>
                        </a:path>
                      </a:pathLst>
                    </a:custGeom>
                    <a:solidFill>
                      <a:srgbClr val="E7EDED"/>
                    </a:solidFill>
                    <a:ln w="9525">
                      <a:noFill/>
                      <a:round/>
                      <a:headEnd/>
                      <a:tailEnd/>
                    </a:ln>
                  </p:spPr>
                  <p:txBody>
                    <a:bodyPr/>
                    <a:lstStyle/>
                    <a:p>
                      <a:endParaRPr lang="en-US"/>
                    </a:p>
                  </p:txBody>
                </p:sp>
                <p:sp>
                  <p:nvSpPr>
                    <p:cNvPr id="516288" name="Freeform 192"/>
                    <p:cNvSpPr>
                      <a:spLocks/>
                    </p:cNvSpPr>
                    <p:nvPr/>
                  </p:nvSpPr>
                  <p:spPr bwMode="auto">
                    <a:xfrm>
                      <a:off x="3549" y="2880"/>
                      <a:ext cx="40" cy="32"/>
                    </a:xfrm>
                    <a:custGeom>
                      <a:avLst/>
                      <a:gdLst/>
                      <a:ahLst/>
                      <a:cxnLst>
                        <a:cxn ang="0">
                          <a:pos x="0" y="32"/>
                        </a:cxn>
                        <a:cxn ang="0">
                          <a:pos x="0" y="25"/>
                        </a:cxn>
                        <a:cxn ang="0">
                          <a:pos x="2" y="16"/>
                        </a:cxn>
                        <a:cxn ang="0">
                          <a:pos x="7" y="7"/>
                        </a:cxn>
                        <a:cxn ang="0">
                          <a:pos x="16" y="2"/>
                        </a:cxn>
                        <a:cxn ang="0">
                          <a:pos x="27" y="0"/>
                        </a:cxn>
                        <a:cxn ang="0">
                          <a:pos x="34" y="2"/>
                        </a:cxn>
                        <a:cxn ang="0">
                          <a:pos x="40" y="5"/>
                        </a:cxn>
                      </a:cxnLst>
                      <a:rect l="0" t="0" r="r" b="b"/>
                      <a:pathLst>
                        <a:path w="40" h="32">
                          <a:moveTo>
                            <a:pt x="0" y="32"/>
                          </a:moveTo>
                          <a:lnTo>
                            <a:pt x="0" y="25"/>
                          </a:lnTo>
                          <a:lnTo>
                            <a:pt x="2" y="16"/>
                          </a:lnTo>
                          <a:lnTo>
                            <a:pt x="7" y="7"/>
                          </a:lnTo>
                          <a:lnTo>
                            <a:pt x="16" y="2"/>
                          </a:lnTo>
                          <a:lnTo>
                            <a:pt x="27" y="0"/>
                          </a:lnTo>
                          <a:lnTo>
                            <a:pt x="34" y="2"/>
                          </a:lnTo>
                          <a:lnTo>
                            <a:pt x="40" y="5"/>
                          </a:lnTo>
                        </a:path>
                      </a:pathLst>
                    </a:custGeom>
                    <a:noFill/>
                    <a:ln w="6350">
                      <a:solidFill>
                        <a:srgbClr val="5A777A"/>
                      </a:solidFill>
                      <a:prstDash val="solid"/>
                      <a:round/>
                      <a:headEnd/>
                      <a:tailEnd/>
                    </a:ln>
                  </p:spPr>
                  <p:txBody>
                    <a:bodyPr/>
                    <a:lstStyle/>
                    <a:p>
                      <a:endParaRPr lang="en-US"/>
                    </a:p>
                  </p:txBody>
                </p:sp>
              </p:grpSp>
              <p:sp>
                <p:nvSpPr>
                  <p:cNvPr id="516289" name="Freeform 193"/>
                  <p:cNvSpPr>
                    <a:spLocks/>
                  </p:cNvSpPr>
                  <p:nvPr/>
                </p:nvSpPr>
                <p:spPr bwMode="auto">
                  <a:xfrm>
                    <a:off x="3542" y="2954"/>
                    <a:ext cx="41" cy="25"/>
                  </a:xfrm>
                  <a:custGeom>
                    <a:avLst/>
                    <a:gdLst/>
                    <a:ahLst/>
                    <a:cxnLst>
                      <a:cxn ang="0">
                        <a:pos x="41" y="23"/>
                      </a:cxn>
                      <a:cxn ang="0">
                        <a:pos x="36" y="25"/>
                      </a:cxn>
                      <a:cxn ang="0">
                        <a:pos x="29" y="25"/>
                      </a:cxn>
                      <a:cxn ang="0">
                        <a:pos x="18" y="23"/>
                      </a:cxn>
                      <a:cxn ang="0">
                        <a:pos x="9" y="18"/>
                      </a:cxn>
                      <a:cxn ang="0">
                        <a:pos x="2" y="12"/>
                      </a:cxn>
                      <a:cxn ang="0">
                        <a:pos x="0" y="0"/>
                      </a:cxn>
                      <a:cxn ang="0">
                        <a:pos x="0" y="0"/>
                      </a:cxn>
                      <a:cxn ang="0">
                        <a:pos x="0" y="0"/>
                      </a:cxn>
                      <a:cxn ang="0">
                        <a:pos x="29" y="0"/>
                      </a:cxn>
                      <a:cxn ang="0">
                        <a:pos x="41" y="23"/>
                      </a:cxn>
                    </a:cxnLst>
                    <a:rect l="0" t="0" r="r" b="b"/>
                    <a:pathLst>
                      <a:path w="41" h="25">
                        <a:moveTo>
                          <a:pt x="41" y="23"/>
                        </a:moveTo>
                        <a:lnTo>
                          <a:pt x="36" y="25"/>
                        </a:lnTo>
                        <a:lnTo>
                          <a:pt x="29" y="25"/>
                        </a:lnTo>
                        <a:lnTo>
                          <a:pt x="18" y="23"/>
                        </a:lnTo>
                        <a:lnTo>
                          <a:pt x="9" y="18"/>
                        </a:lnTo>
                        <a:lnTo>
                          <a:pt x="2" y="12"/>
                        </a:lnTo>
                        <a:lnTo>
                          <a:pt x="0" y="0"/>
                        </a:lnTo>
                        <a:lnTo>
                          <a:pt x="0" y="0"/>
                        </a:lnTo>
                        <a:lnTo>
                          <a:pt x="0" y="0"/>
                        </a:lnTo>
                        <a:lnTo>
                          <a:pt x="29" y="0"/>
                        </a:lnTo>
                        <a:lnTo>
                          <a:pt x="41" y="23"/>
                        </a:lnTo>
                        <a:close/>
                      </a:path>
                    </a:pathLst>
                  </a:custGeom>
                  <a:solidFill>
                    <a:srgbClr val="E7EDED"/>
                  </a:solidFill>
                  <a:ln w="9525">
                    <a:noFill/>
                    <a:round/>
                    <a:headEnd/>
                    <a:tailEnd/>
                  </a:ln>
                </p:spPr>
                <p:txBody>
                  <a:bodyPr/>
                  <a:lstStyle/>
                  <a:p>
                    <a:endParaRPr lang="en-US"/>
                  </a:p>
                </p:txBody>
              </p:sp>
              <p:grpSp>
                <p:nvGrpSpPr>
                  <p:cNvPr id="516112" name="Group 194"/>
                  <p:cNvGrpSpPr>
                    <a:grpSpLocks/>
                  </p:cNvGrpSpPr>
                  <p:nvPr/>
                </p:nvGrpSpPr>
                <p:grpSpPr bwMode="auto">
                  <a:xfrm>
                    <a:off x="3542" y="2954"/>
                    <a:ext cx="41" cy="25"/>
                    <a:chOff x="3542" y="2954"/>
                    <a:chExt cx="41" cy="25"/>
                  </a:xfrm>
                </p:grpSpPr>
                <p:sp>
                  <p:nvSpPr>
                    <p:cNvPr id="516291" name="Freeform 195"/>
                    <p:cNvSpPr>
                      <a:spLocks/>
                    </p:cNvSpPr>
                    <p:nvPr/>
                  </p:nvSpPr>
                  <p:spPr bwMode="auto">
                    <a:xfrm>
                      <a:off x="3542" y="2954"/>
                      <a:ext cx="41" cy="25"/>
                    </a:xfrm>
                    <a:custGeom>
                      <a:avLst/>
                      <a:gdLst/>
                      <a:ahLst/>
                      <a:cxnLst>
                        <a:cxn ang="0">
                          <a:pos x="41" y="23"/>
                        </a:cxn>
                        <a:cxn ang="0">
                          <a:pos x="36" y="25"/>
                        </a:cxn>
                        <a:cxn ang="0">
                          <a:pos x="29" y="25"/>
                        </a:cxn>
                        <a:cxn ang="0">
                          <a:pos x="18" y="23"/>
                        </a:cxn>
                        <a:cxn ang="0">
                          <a:pos x="9" y="18"/>
                        </a:cxn>
                        <a:cxn ang="0">
                          <a:pos x="2" y="9"/>
                        </a:cxn>
                        <a:cxn ang="0">
                          <a:pos x="0" y="0"/>
                        </a:cxn>
                        <a:cxn ang="0">
                          <a:pos x="0" y="0"/>
                        </a:cxn>
                        <a:cxn ang="0">
                          <a:pos x="29" y="0"/>
                        </a:cxn>
                        <a:cxn ang="0">
                          <a:pos x="41" y="23"/>
                        </a:cxn>
                      </a:cxnLst>
                      <a:rect l="0" t="0" r="r" b="b"/>
                      <a:pathLst>
                        <a:path w="41" h="25">
                          <a:moveTo>
                            <a:pt x="41" y="23"/>
                          </a:moveTo>
                          <a:lnTo>
                            <a:pt x="36" y="25"/>
                          </a:lnTo>
                          <a:lnTo>
                            <a:pt x="29" y="25"/>
                          </a:lnTo>
                          <a:lnTo>
                            <a:pt x="18" y="23"/>
                          </a:lnTo>
                          <a:lnTo>
                            <a:pt x="9" y="18"/>
                          </a:lnTo>
                          <a:lnTo>
                            <a:pt x="2" y="9"/>
                          </a:lnTo>
                          <a:lnTo>
                            <a:pt x="0" y="0"/>
                          </a:lnTo>
                          <a:lnTo>
                            <a:pt x="0" y="0"/>
                          </a:lnTo>
                          <a:lnTo>
                            <a:pt x="29" y="0"/>
                          </a:lnTo>
                          <a:lnTo>
                            <a:pt x="41" y="23"/>
                          </a:lnTo>
                          <a:close/>
                        </a:path>
                      </a:pathLst>
                    </a:custGeom>
                    <a:solidFill>
                      <a:srgbClr val="E7EDED"/>
                    </a:solidFill>
                    <a:ln w="9525">
                      <a:noFill/>
                      <a:round/>
                      <a:headEnd/>
                      <a:tailEnd/>
                    </a:ln>
                  </p:spPr>
                  <p:txBody>
                    <a:bodyPr/>
                    <a:lstStyle/>
                    <a:p>
                      <a:endParaRPr lang="en-US"/>
                    </a:p>
                  </p:txBody>
                </p:sp>
                <p:sp>
                  <p:nvSpPr>
                    <p:cNvPr id="516292" name="Freeform 196"/>
                    <p:cNvSpPr>
                      <a:spLocks/>
                    </p:cNvSpPr>
                    <p:nvPr/>
                  </p:nvSpPr>
                  <p:spPr bwMode="auto">
                    <a:xfrm>
                      <a:off x="3542" y="2954"/>
                      <a:ext cx="41" cy="25"/>
                    </a:xfrm>
                    <a:custGeom>
                      <a:avLst/>
                      <a:gdLst/>
                      <a:ahLst/>
                      <a:cxnLst>
                        <a:cxn ang="0">
                          <a:pos x="41" y="23"/>
                        </a:cxn>
                        <a:cxn ang="0">
                          <a:pos x="36" y="25"/>
                        </a:cxn>
                        <a:cxn ang="0">
                          <a:pos x="29" y="25"/>
                        </a:cxn>
                        <a:cxn ang="0">
                          <a:pos x="18" y="23"/>
                        </a:cxn>
                        <a:cxn ang="0">
                          <a:pos x="9" y="18"/>
                        </a:cxn>
                        <a:cxn ang="0">
                          <a:pos x="2" y="9"/>
                        </a:cxn>
                        <a:cxn ang="0">
                          <a:pos x="0" y="0"/>
                        </a:cxn>
                        <a:cxn ang="0">
                          <a:pos x="0" y="0"/>
                        </a:cxn>
                      </a:cxnLst>
                      <a:rect l="0" t="0" r="r" b="b"/>
                      <a:pathLst>
                        <a:path w="41" h="25">
                          <a:moveTo>
                            <a:pt x="41" y="23"/>
                          </a:moveTo>
                          <a:lnTo>
                            <a:pt x="36" y="25"/>
                          </a:lnTo>
                          <a:lnTo>
                            <a:pt x="29" y="25"/>
                          </a:lnTo>
                          <a:lnTo>
                            <a:pt x="18" y="23"/>
                          </a:lnTo>
                          <a:lnTo>
                            <a:pt x="9" y="18"/>
                          </a:lnTo>
                          <a:lnTo>
                            <a:pt x="2" y="9"/>
                          </a:lnTo>
                          <a:lnTo>
                            <a:pt x="0" y="0"/>
                          </a:lnTo>
                          <a:lnTo>
                            <a:pt x="0" y="0"/>
                          </a:lnTo>
                        </a:path>
                      </a:pathLst>
                    </a:custGeom>
                    <a:noFill/>
                    <a:ln w="6350">
                      <a:solidFill>
                        <a:srgbClr val="5A777A"/>
                      </a:solidFill>
                      <a:prstDash val="solid"/>
                      <a:round/>
                      <a:headEnd/>
                      <a:tailEnd/>
                    </a:ln>
                  </p:spPr>
                  <p:txBody>
                    <a:bodyPr/>
                    <a:lstStyle/>
                    <a:p>
                      <a:endParaRPr lang="en-US"/>
                    </a:p>
                  </p:txBody>
                </p:sp>
              </p:grpSp>
              <p:sp>
                <p:nvSpPr>
                  <p:cNvPr id="516293" name="Freeform 197"/>
                  <p:cNvSpPr>
                    <a:spLocks/>
                  </p:cNvSpPr>
                  <p:nvPr/>
                </p:nvSpPr>
                <p:spPr bwMode="auto">
                  <a:xfrm>
                    <a:off x="3659" y="2882"/>
                    <a:ext cx="33" cy="30"/>
                  </a:xfrm>
                  <a:custGeom>
                    <a:avLst/>
                    <a:gdLst/>
                    <a:ahLst/>
                    <a:cxnLst>
                      <a:cxn ang="0">
                        <a:pos x="0" y="0"/>
                      </a:cxn>
                      <a:cxn ang="0">
                        <a:pos x="4" y="0"/>
                      </a:cxn>
                      <a:cxn ang="0">
                        <a:pos x="6" y="0"/>
                      </a:cxn>
                      <a:cxn ang="0">
                        <a:pos x="16" y="3"/>
                      </a:cxn>
                      <a:cxn ang="0">
                        <a:pos x="25" y="7"/>
                      </a:cxn>
                      <a:cxn ang="0">
                        <a:pos x="31" y="12"/>
                      </a:cxn>
                      <a:cxn ang="0">
                        <a:pos x="33" y="19"/>
                      </a:cxn>
                      <a:cxn ang="0">
                        <a:pos x="33" y="26"/>
                      </a:cxn>
                      <a:cxn ang="0">
                        <a:pos x="29" y="30"/>
                      </a:cxn>
                      <a:cxn ang="0">
                        <a:pos x="6" y="19"/>
                      </a:cxn>
                      <a:cxn ang="0">
                        <a:pos x="0" y="0"/>
                      </a:cxn>
                    </a:cxnLst>
                    <a:rect l="0" t="0" r="r" b="b"/>
                    <a:pathLst>
                      <a:path w="33" h="30">
                        <a:moveTo>
                          <a:pt x="0" y="0"/>
                        </a:moveTo>
                        <a:lnTo>
                          <a:pt x="4" y="0"/>
                        </a:lnTo>
                        <a:lnTo>
                          <a:pt x="6" y="0"/>
                        </a:lnTo>
                        <a:lnTo>
                          <a:pt x="16" y="3"/>
                        </a:lnTo>
                        <a:lnTo>
                          <a:pt x="25" y="7"/>
                        </a:lnTo>
                        <a:lnTo>
                          <a:pt x="31" y="12"/>
                        </a:lnTo>
                        <a:lnTo>
                          <a:pt x="33" y="19"/>
                        </a:lnTo>
                        <a:lnTo>
                          <a:pt x="33" y="26"/>
                        </a:lnTo>
                        <a:lnTo>
                          <a:pt x="29" y="30"/>
                        </a:lnTo>
                        <a:lnTo>
                          <a:pt x="6" y="19"/>
                        </a:lnTo>
                        <a:lnTo>
                          <a:pt x="0" y="0"/>
                        </a:lnTo>
                        <a:close/>
                      </a:path>
                    </a:pathLst>
                  </a:custGeom>
                  <a:solidFill>
                    <a:srgbClr val="E7EDED"/>
                  </a:solidFill>
                  <a:ln w="9525">
                    <a:noFill/>
                    <a:round/>
                    <a:headEnd/>
                    <a:tailEnd/>
                  </a:ln>
                </p:spPr>
                <p:txBody>
                  <a:bodyPr/>
                  <a:lstStyle/>
                  <a:p>
                    <a:endParaRPr lang="en-US"/>
                  </a:p>
                </p:txBody>
              </p:sp>
              <p:grpSp>
                <p:nvGrpSpPr>
                  <p:cNvPr id="516133" name="Group 198"/>
                  <p:cNvGrpSpPr>
                    <a:grpSpLocks/>
                  </p:cNvGrpSpPr>
                  <p:nvPr/>
                </p:nvGrpSpPr>
                <p:grpSpPr bwMode="auto">
                  <a:xfrm>
                    <a:off x="3659" y="2882"/>
                    <a:ext cx="33" cy="30"/>
                    <a:chOff x="3659" y="2882"/>
                    <a:chExt cx="33" cy="30"/>
                  </a:xfrm>
                </p:grpSpPr>
                <p:sp>
                  <p:nvSpPr>
                    <p:cNvPr id="516295" name="Freeform 199"/>
                    <p:cNvSpPr>
                      <a:spLocks/>
                    </p:cNvSpPr>
                    <p:nvPr/>
                  </p:nvSpPr>
                  <p:spPr bwMode="auto">
                    <a:xfrm>
                      <a:off x="3659" y="2882"/>
                      <a:ext cx="33" cy="30"/>
                    </a:xfrm>
                    <a:custGeom>
                      <a:avLst/>
                      <a:gdLst/>
                      <a:ahLst/>
                      <a:cxnLst>
                        <a:cxn ang="0">
                          <a:pos x="0" y="0"/>
                        </a:cxn>
                        <a:cxn ang="0">
                          <a:pos x="4" y="0"/>
                        </a:cxn>
                        <a:cxn ang="0">
                          <a:pos x="6" y="0"/>
                        </a:cxn>
                        <a:cxn ang="0">
                          <a:pos x="16" y="3"/>
                        </a:cxn>
                        <a:cxn ang="0">
                          <a:pos x="25" y="5"/>
                        </a:cxn>
                        <a:cxn ang="0">
                          <a:pos x="31" y="12"/>
                        </a:cxn>
                        <a:cxn ang="0">
                          <a:pos x="33" y="19"/>
                        </a:cxn>
                        <a:cxn ang="0">
                          <a:pos x="31" y="26"/>
                        </a:cxn>
                        <a:cxn ang="0">
                          <a:pos x="29" y="30"/>
                        </a:cxn>
                        <a:cxn ang="0">
                          <a:pos x="6" y="19"/>
                        </a:cxn>
                        <a:cxn ang="0">
                          <a:pos x="0" y="0"/>
                        </a:cxn>
                      </a:cxnLst>
                      <a:rect l="0" t="0" r="r" b="b"/>
                      <a:pathLst>
                        <a:path w="33" h="30">
                          <a:moveTo>
                            <a:pt x="0" y="0"/>
                          </a:moveTo>
                          <a:lnTo>
                            <a:pt x="4" y="0"/>
                          </a:lnTo>
                          <a:lnTo>
                            <a:pt x="6" y="0"/>
                          </a:lnTo>
                          <a:lnTo>
                            <a:pt x="16" y="3"/>
                          </a:lnTo>
                          <a:lnTo>
                            <a:pt x="25" y="5"/>
                          </a:lnTo>
                          <a:lnTo>
                            <a:pt x="31" y="12"/>
                          </a:lnTo>
                          <a:lnTo>
                            <a:pt x="33" y="19"/>
                          </a:lnTo>
                          <a:lnTo>
                            <a:pt x="31" y="26"/>
                          </a:lnTo>
                          <a:lnTo>
                            <a:pt x="29" y="30"/>
                          </a:lnTo>
                          <a:lnTo>
                            <a:pt x="6" y="19"/>
                          </a:lnTo>
                          <a:lnTo>
                            <a:pt x="0" y="0"/>
                          </a:lnTo>
                          <a:close/>
                        </a:path>
                      </a:pathLst>
                    </a:custGeom>
                    <a:solidFill>
                      <a:srgbClr val="E7EDED"/>
                    </a:solidFill>
                    <a:ln w="9525">
                      <a:noFill/>
                      <a:round/>
                      <a:headEnd/>
                      <a:tailEnd/>
                    </a:ln>
                  </p:spPr>
                  <p:txBody>
                    <a:bodyPr/>
                    <a:lstStyle/>
                    <a:p>
                      <a:endParaRPr lang="en-US"/>
                    </a:p>
                  </p:txBody>
                </p:sp>
                <p:sp>
                  <p:nvSpPr>
                    <p:cNvPr id="516296" name="Freeform 200"/>
                    <p:cNvSpPr>
                      <a:spLocks/>
                    </p:cNvSpPr>
                    <p:nvPr/>
                  </p:nvSpPr>
                  <p:spPr bwMode="auto">
                    <a:xfrm>
                      <a:off x="3659" y="2882"/>
                      <a:ext cx="33" cy="30"/>
                    </a:xfrm>
                    <a:custGeom>
                      <a:avLst/>
                      <a:gdLst/>
                      <a:ahLst/>
                      <a:cxnLst>
                        <a:cxn ang="0">
                          <a:pos x="0" y="0"/>
                        </a:cxn>
                        <a:cxn ang="0">
                          <a:pos x="4" y="0"/>
                        </a:cxn>
                        <a:cxn ang="0">
                          <a:pos x="6" y="0"/>
                        </a:cxn>
                        <a:cxn ang="0">
                          <a:pos x="16" y="3"/>
                        </a:cxn>
                        <a:cxn ang="0">
                          <a:pos x="25" y="5"/>
                        </a:cxn>
                        <a:cxn ang="0">
                          <a:pos x="31" y="12"/>
                        </a:cxn>
                        <a:cxn ang="0">
                          <a:pos x="33" y="19"/>
                        </a:cxn>
                        <a:cxn ang="0">
                          <a:pos x="31" y="26"/>
                        </a:cxn>
                        <a:cxn ang="0">
                          <a:pos x="29" y="30"/>
                        </a:cxn>
                      </a:cxnLst>
                      <a:rect l="0" t="0" r="r" b="b"/>
                      <a:pathLst>
                        <a:path w="33" h="30">
                          <a:moveTo>
                            <a:pt x="0" y="0"/>
                          </a:moveTo>
                          <a:lnTo>
                            <a:pt x="4" y="0"/>
                          </a:lnTo>
                          <a:lnTo>
                            <a:pt x="6" y="0"/>
                          </a:lnTo>
                          <a:lnTo>
                            <a:pt x="16" y="3"/>
                          </a:lnTo>
                          <a:lnTo>
                            <a:pt x="25" y="5"/>
                          </a:lnTo>
                          <a:lnTo>
                            <a:pt x="31" y="12"/>
                          </a:lnTo>
                          <a:lnTo>
                            <a:pt x="33" y="19"/>
                          </a:lnTo>
                          <a:lnTo>
                            <a:pt x="31" y="26"/>
                          </a:lnTo>
                          <a:lnTo>
                            <a:pt x="29" y="30"/>
                          </a:lnTo>
                        </a:path>
                      </a:pathLst>
                    </a:custGeom>
                    <a:noFill/>
                    <a:ln w="6350">
                      <a:solidFill>
                        <a:srgbClr val="5A777A"/>
                      </a:solidFill>
                      <a:prstDash val="solid"/>
                      <a:round/>
                      <a:headEnd/>
                      <a:tailEnd/>
                    </a:ln>
                  </p:spPr>
                  <p:txBody>
                    <a:bodyPr/>
                    <a:lstStyle/>
                    <a:p>
                      <a:endParaRPr lang="en-US"/>
                    </a:p>
                  </p:txBody>
                </p:sp>
              </p:grpSp>
              <p:sp>
                <p:nvSpPr>
                  <p:cNvPr id="516297" name="Freeform 201"/>
                  <p:cNvSpPr>
                    <a:spLocks/>
                  </p:cNvSpPr>
                  <p:nvPr/>
                </p:nvSpPr>
                <p:spPr bwMode="auto">
                  <a:xfrm>
                    <a:off x="3670" y="2912"/>
                    <a:ext cx="29" cy="30"/>
                  </a:xfrm>
                  <a:custGeom>
                    <a:avLst/>
                    <a:gdLst/>
                    <a:ahLst/>
                    <a:cxnLst>
                      <a:cxn ang="0">
                        <a:pos x="18" y="0"/>
                      </a:cxn>
                      <a:cxn ang="0">
                        <a:pos x="27" y="10"/>
                      </a:cxn>
                      <a:cxn ang="0">
                        <a:pos x="29" y="19"/>
                      </a:cxn>
                      <a:cxn ang="0">
                        <a:pos x="27" y="26"/>
                      </a:cxn>
                      <a:cxn ang="0">
                        <a:pos x="23" y="30"/>
                      </a:cxn>
                      <a:cxn ang="0">
                        <a:pos x="0" y="19"/>
                      </a:cxn>
                      <a:cxn ang="0">
                        <a:pos x="18" y="0"/>
                      </a:cxn>
                    </a:cxnLst>
                    <a:rect l="0" t="0" r="r" b="b"/>
                    <a:pathLst>
                      <a:path w="29" h="30">
                        <a:moveTo>
                          <a:pt x="18" y="0"/>
                        </a:moveTo>
                        <a:lnTo>
                          <a:pt x="27" y="10"/>
                        </a:lnTo>
                        <a:lnTo>
                          <a:pt x="29" y="19"/>
                        </a:lnTo>
                        <a:lnTo>
                          <a:pt x="27" y="26"/>
                        </a:lnTo>
                        <a:lnTo>
                          <a:pt x="23" y="30"/>
                        </a:lnTo>
                        <a:lnTo>
                          <a:pt x="0" y="19"/>
                        </a:lnTo>
                        <a:lnTo>
                          <a:pt x="18" y="0"/>
                        </a:lnTo>
                        <a:close/>
                      </a:path>
                    </a:pathLst>
                  </a:custGeom>
                  <a:solidFill>
                    <a:srgbClr val="E7EDED"/>
                  </a:solidFill>
                  <a:ln w="9525">
                    <a:noFill/>
                    <a:round/>
                    <a:headEnd/>
                    <a:tailEnd/>
                  </a:ln>
                </p:spPr>
                <p:txBody>
                  <a:bodyPr/>
                  <a:lstStyle/>
                  <a:p>
                    <a:endParaRPr lang="en-US"/>
                  </a:p>
                </p:txBody>
              </p:sp>
              <p:grpSp>
                <p:nvGrpSpPr>
                  <p:cNvPr id="516134" name="Group 202"/>
                  <p:cNvGrpSpPr>
                    <a:grpSpLocks/>
                  </p:cNvGrpSpPr>
                  <p:nvPr/>
                </p:nvGrpSpPr>
                <p:grpSpPr bwMode="auto">
                  <a:xfrm>
                    <a:off x="3670" y="2915"/>
                    <a:ext cx="29" cy="27"/>
                    <a:chOff x="3670" y="2915"/>
                    <a:chExt cx="29" cy="27"/>
                  </a:xfrm>
                </p:grpSpPr>
                <p:sp>
                  <p:nvSpPr>
                    <p:cNvPr id="516299" name="Freeform 203"/>
                    <p:cNvSpPr>
                      <a:spLocks/>
                    </p:cNvSpPr>
                    <p:nvPr/>
                  </p:nvSpPr>
                  <p:spPr bwMode="auto">
                    <a:xfrm>
                      <a:off x="3670" y="2915"/>
                      <a:ext cx="29" cy="27"/>
                    </a:xfrm>
                    <a:custGeom>
                      <a:avLst/>
                      <a:gdLst/>
                      <a:ahLst/>
                      <a:cxnLst>
                        <a:cxn ang="0">
                          <a:pos x="18" y="0"/>
                        </a:cxn>
                        <a:cxn ang="0">
                          <a:pos x="27" y="7"/>
                        </a:cxn>
                        <a:cxn ang="0">
                          <a:pos x="29" y="16"/>
                        </a:cxn>
                        <a:cxn ang="0">
                          <a:pos x="27" y="23"/>
                        </a:cxn>
                        <a:cxn ang="0">
                          <a:pos x="23" y="27"/>
                        </a:cxn>
                        <a:cxn ang="0">
                          <a:pos x="0" y="16"/>
                        </a:cxn>
                        <a:cxn ang="0">
                          <a:pos x="18" y="0"/>
                        </a:cxn>
                      </a:cxnLst>
                      <a:rect l="0" t="0" r="r" b="b"/>
                      <a:pathLst>
                        <a:path w="29" h="27">
                          <a:moveTo>
                            <a:pt x="18" y="0"/>
                          </a:moveTo>
                          <a:lnTo>
                            <a:pt x="27" y="7"/>
                          </a:lnTo>
                          <a:lnTo>
                            <a:pt x="29" y="16"/>
                          </a:lnTo>
                          <a:lnTo>
                            <a:pt x="27" y="23"/>
                          </a:lnTo>
                          <a:lnTo>
                            <a:pt x="23" y="27"/>
                          </a:lnTo>
                          <a:lnTo>
                            <a:pt x="0" y="16"/>
                          </a:lnTo>
                          <a:lnTo>
                            <a:pt x="18" y="0"/>
                          </a:lnTo>
                          <a:close/>
                        </a:path>
                      </a:pathLst>
                    </a:custGeom>
                    <a:solidFill>
                      <a:srgbClr val="E7EDED"/>
                    </a:solidFill>
                    <a:ln w="9525">
                      <a:noFill/>
                      <a:round/>
                      <a:headEnd/>
                      <a:tailEnd/>
                    </a:ln>
                  </p:spPr>
                  <p:txBody>
                    <a:bodyPr/>
                    <a:lstStyle/>
                    <a:p>
                      <a:endParaRPr lang="en-US"/>
                    </a:p>
                  </p:txBody>
                </p:sp>
                <p:sp>
                  <p:nvSpPr>
                    <p:cNvPr id="516300" name="Freeform 204"/>
                    <p:cNvSpPr>
                      <a:spLocks/>
                    </p:cNvSpPr>
                    <p:nvPr/>
                  </p:nvSpPr>
                  <p:spPr bwMode="auto">
                    <a:xfrm>
                      <a:off x="3688" y="2915"/>
                      <a:ext cx="11" cy="27"/>
                    </a:xfrm>
                    <a:custGeom>
                      <a:avLst/>
                      <a:gdLst/>
                      <a:ahLst/>
                      <a:cxnLst>
                        <a:cxn ang="0">
                          <a:pos x="0" y="0"/>
                        </a:cxn>
                        <a:cxn ang="0">
                          <a:pos x="9" y="7"/>
                        </a:cxn>
                        <a:cxn ang="0">
                          <a:pos x="11" y="16"/>
                        </a:cxn>
                        <a:cxn ang="0">
                          <a:pos x="9" y="23"/>
                        </a:cxn>
                        <a:cxn ang="0">
                          <a:pos x="5" y="27"/>
                        </a:cxn>
                      </a:cxnLst>
                      <a:rect l="0" t="0" r="r" b="b"/>
                      <a:pathLst>
                        <a:path w="11" h="27">
                          <a:moveTo>
                            <a:pt x="0" y="0"/>
                          </a:moveTo>
                          <a:lnTo>
                            <a:pt x="9" y="7"/>
                          </a:lnTo>
                          <a:lnTo>
                            <a:pt x="11" y="16"/>
                          </a:lnTo>
                          <a:lnTo>
                            <a:pt x="9" y="23"/>
                          </a:lnTo>
                          <a:lnTo>
                            <a:pt x="5" y="27"/>
                          </a:lnTo>
                        </a:path>
                      </a:pathLst>
                    </a:custGeom>
                    <a:noFill/>
                    <a:ln w="6350">
                      <a:solidFill>
                        <a:srgbClr val="5A777A"/>
                      </a:solidFill>
                      <a:prstDash val="solid"/>
                      <a:round/>
                      <a:headEnd/>
                      <a:tailEnd/>
                    </a:ln>
                  </p:spPr>
                  <p:txBody>
                    <a:bodyPr/>
                    <a:lstStyle/>
                    <a:p>
                      <a:endParaRPr lang="en-US"/>
                    </a:p>
                  </p:txBody>
                </p:sp>
              </p:grpSp>
              <p:sp>
                <p:nvSpPr>
                  <p:cNvPr id="516301" name="Freeform 205"/>
                  <p:cNvSpPr>
                    <a:spLocks/>
                  </p:cNvSpPr>
                  <p:nvPr/>
                </p:nvSpPr>
                <p:spPr bwMode="auto">
                  <a:xfrm>
                    <a:off x="3659" y="2945"/>
                    <a:ext cx="36" cy="44"/>
                  </a:xfrm>
                  <a:custGeom>
                    <a:avLst/>
                    <a:gdLst/>
                    <a:ahLst/>
                    <a:cxnLst>
                      <a:cxn ang="0">
                        <a:pos x="34" y="0"/>
                      </a:cxn>
                      <a:cxn ang="0">
                        <a:pos x="36" y="4"/>
                      </a:cxn>
                      <a:cxn ang="0">
                        <a:pos x="36" y="9"/>
                      </a:cxn>
                      <a:cxn ang="0">
                        <a:pos x="34" y="23"/>
                      </a:cxn>
                      <a:cxn ang="0">
                        <a:pos x="29" y="34"/>
                      </a:cxn>
                      <a:cxn ang="0">
                        <a:pos x="20" y="41"/>
                      </a:cxn>
                      <a:cxn ang="0">
                        <a:pos x="9" y="44"/>
                      </a:cxn>
                      <a:cxn ang="0">
                        <a:pos x="6" y="44"/>
                      </a:cxn>
                      <a:cxn ang="0">
                        <a:pos x="0" y="44"/>
                      </a:cxn>
                      <a:cxn ang="0">
                        <a:pos x="9" y="9"/>
                      </a:cxn>
                      <a:cxn ang="0">
                        <a:pos x="34" y="0"/>
                      </a:cxn>
                    </a:cxnLst>
                    <a:rect l="0" t="0" r="r" b="b"/>
                    <a:pathLst>
                      <a:path w="36" h="44">
                        <a:moveTo>
                          <a:pt x="34" y="0"/>
                        </a:moveTo>
                        <a:lnTo>
                          <a:pt x="36" y="4"/>
                        </a:lnTo>
                        <a:lnTo>
                          <a:pt x="36" y="9"/>
                        </a:lnTo>
                        <a:lnTo>
                          <a:pt x="34" y="23"/>
                        </a:lnTo>
                        <a:lnTo>
                          <a:pt x="29" y="34"/>
                        </a:lnTo>
                        <a:lnTo>
                          <a:pt x="20" y="41"/>
                        </a:lnTo>
                        <a:lnTo>
                          <a:pt x="9" y="44"/>
                        </a:lnTo>
                        <a:lnTo>
                          <a:pt x="6" y="44"/>
                        </a:lnTo>
                        <a:lnTo>
                          <a:pt x="0" y="44"/>
                        </a:lnTo>
                        <a:lnTo>
                          <a:pt x="9" y="9"/>
                        </a:lnTo>
                        <a:lnTo>
                          <a:pt x="34" y="0"/>
                        </a:lnTo>
                        <a:close/>
                      </a:path>
                    </a:pathLst>
                  </a:custGeom>
                  <a:solidFill>
                    <a:srgbClr val="E7EDED"/>
                  </a:solidFill>
                  <a:ln w="9525">
                    <a:noFill/>
                    <a:round/>
                    <a:headEnd/>
                    <a:tailEnd/>
                  </a:ln>
                </p:spPr>
                <p:txBody>
                  <a:bodyPr/>
                  <a:lstStyle/>
                  <a:p>
                    <a:endParaRPr lang="en-US"/>
                  </a:p>
                </p:txBody>
              </p:sp>
              <p:grpSp>
                <p:nvGrpSpPr>
                  <p:cNvPr id="516144" name="Group 206"/>
                  <p:cNvGrpSpPr>
                    <a:grpSpLocks/>
                  </p:cNvGrpSpPr>
                  <p:nvPr/>
                </p:nvGrpSpPr>
                <p:grpSpPr bwMode="auto">
                  <a:xfrm>
                    <a:off x="3659" y="2945"/>
                    <a:ext cx="36" cy="44"/>
                    <a:chOff x="3659" y="2945"/>
                    <a:chExt cx="36" cy="44"/>
                  </a:xfrm>
                </p:grpSpPr>
                <p:sp>
                  <p:nvSpPr>
                    <p:cNvPr id="516303" name="Freeform 207"/>
                    <p:cNvSpPr>
                      <a:spLocks/>
                    </p:cNvSpPr>
                    <p:nvPr/>
                  </p:nvSpPr>
                  <p:spPr bwMode="auto">
                    <a:xfrm>
                      <a:off x="3659" y="2945"/>
                      <a:ext cx="36" cy="44"/>
                    </a:xfrm>
                    <a:custGeom>
                      <a:avLst/>
                      <a:gdLst/>
                      <a:ahLst/>
                      <a:cxnLst>
                        <a:cxn ang="0">
                          <a:pos x="34" y="0"/>
                        </a:cxn>
                        <a:cxn ang="0">
                          <a:pos x="36" y="4"/>
                        </a:cxn>
                        <a:cxn ang="0">
                          <a:pos x="36" y="9"/>
                        </a:cxn>
                        <a:cxn ang="0">
                          <a:pos x="34" y="23"/>
                        </a:cxn>
                        <a:cxn ang="0">
                          <a:pos x="29" y="34"/>
                        </a:cxn>
                        <a:cxn ang="0">
                          <a:pos x="20" y="41"/>
                        </a:cxn>
                        <a:cxn ang="0">
                          <a:pos x="9" y="44"/>
                        </a:cxn>
                        <a:cxn ang="0">
                          <a:pos x="6" y="44"/>
                        </a:cxn>
                        <a:cxn ang="0">
                          <a:pos x="0" y="41"/>
                        </a:cxn>
                        <a:cxn ang="0">
                          <a:pos x="9" y="9"/>
                        </a:cxn>
                        <a:cxn ang="0">
                          <a:pos x="34" y="0"/>
                        </a:cxn>
                      </a:cxnLst>
                      <a:rect l="0" t="0" r="r" b="b"/>
                      <a:pathLst>
                        <a:path w="36" h="44">
                          <a:moveTo>
                            <a:pt x="34" y="0"/>
                          </a:moveTo>
                          <a:lnTo>
                            <a:pt x="36" y="4"/>
                          </a:lnTo>
                          <a:lnTo>
                            <a:pt x="36" y="9"/>
                          </a:lnTo>
                          <a:lnTo>
                            <a:pt x="34" y="23"/>
                          </a:lnTo>
                          <a:lnTo>
                            <a:pt x="29" y="34"/>
                          </a:lnTo>
                          <a:lnTo>
                            <a:pt x="20" y="41"/>
                          </a:lnTo>
                          <a:lnTo>
                            <a:pt x="9" y="44"/>
                          </a:lnTo>
                          <a:lnTo>
                            <a:pt x="6" y="44"/>
                          </a:lnTo>
                          <a:lnTo>
                            <a:pt x="0" y="41"/>
                          </a:lnTo>
                          <a:lnTo>
                            <a:pt x="9" y="9"/>
                          </a:lnTo>
                          <a:lnTo>
                            <a:pt x="34" y="0"/>
                          </a:lnTo>
                          <a:close/>
                        </a:path>
                      </a:pathLst>
                    </a:custGeom>
                    <a:solidFill>
                      <a:srgbClr val="E7EDED"/>
                    </a:solidFill>
                    <a:ln w="9525">
                      <a:noFill/>
                      <a:round/>
                      <a:headEnd/>
                      <a:tailEnd/>
                    </a:ln>
                  </p:spPr>
                  <p:txBody>
                    <a:bodyPr/>
                    <a:lstStyle/>
                    <a:p>
                      <a:endParaRPr lang="en-US"/>
                    </a:p>
                  </p:txBody>
                </p:sp>
                <p:sp>
                  <p:nvSpPr>
                    <p:cNvPr id="516304" name="Freeform 208"/>
                    <p:cNvSpPr>
                      <a:spLocks/>
                    </p:cNvSpPr>
                    <p:nvPr/>
                  </p:nvSpPr>
                  <p:spPr bwMode="auto">
                    <a:xfrm>
                      <a:off x="3659" y="2945"/>
                      <a:ext cx="36" cy="44"/>
                    </a:xfrm>
                    <a:custGeom>
                      <a:avLst/>
                      <a:gdLst/>
                      <a:ahLst/>
                      <a:cxnLst>
                        <a:cxn ang="0">
                          <a:pos x="34" y="0"/>
                        </a:cxn>
                        <a:cxn ang="0">
                          <a:pos x="36" y="4"/>
                        </a:cxn>
                        <a:cxn ang="0">
                          <a:pos x="36" y="9"/>
                        </a:cxn>
                        <a:cxn ang="0">
                          <a:pos x="34" y="23"/>
                        </a:cxn>
                        <a:cxn ang="0">
                          <a:pos x="29" y="34"/>
                        </a:cxn>
                        <a:cxn ang="0">
                          <a:pos x="20" y="41"/>
                        </a:cxn>
                        <a:cxn ang="0">
                          <a:pos x="9" y="44"/>
                        </a:cxn>
                        <a:cxn ang="0">
                          <a:pos x="6" y="44"/>
                        </a:cxn>
                        <a:cxn ang="0">
                          <a:pos x="0" y="41"/>
                        </a:cxn>
                      </a:cxnLst>
                      <a:rect l="0" t="0" r="r" b="b"/>
                      <a:pathLst>
                        <a:path w="36" h="44">
                          <a:moveTo>
                            <a:pt x="34" y="0"/>
                          </a:moveTo>
                          <a:lnTo>
                            <a:pt x="36" y="4"/>
                          </a:lnTo>
                          <a:lnTo>
                            <a:pt x="36" y="9"/>
                          </a:lnTo>
                          <a:lnTo>
                            <a:pt x="34" y="23"/>
                          </a:lnTo>
                          <a:lnTo>
                            <a:pt x="29" y="34"/>
                          </a:lnTo>
                          <a:lnTo>
                            <a:pt x="20" y="41"/>
                          </a:lnTo>
                          <a:lnTo>
                            <a:pt x="9" y="44"/>
                          </a:lnTo>
                          <a:lnTo>
                            <a:pt x="6" y="44"/>
                          </a:lnTo>
                          <a:lnTo>
                            <a:pt x="0" y="41"/>
                          </a:lnTo>
                        </a:path>
                      </a:pathLst>
                    </a:custGeom>
                    <a:noFill/>
                    <a:ln w="6350">
                      <a:solidFill>
                        <a:srgbClr val="5A777A"/>
                      </a:solidFill>
                      <a:prstDash val="solid"/>
                      <a:round/>
                      <a:headEnd/>
                      <a:tailEnd/>
                    </a:ln>
                  </p:spPr>
                  <p:txBody>
                    <a:bodyPr/>
                    <a:lstStyle/>
                    <a:p>
                      <a:endParaRPr lang="en-US"/>
                    </a:p>
                  </p:txBody>
                </p:sp>
              </p:grpSp>
              <p:sp>
                <p:nvSpPr>
                  <p:cNvPr id="516305" name="Freeform 209"/>
                  <p:cNvSpPr>
                    <a:spLocks/>
                  </p:cNvSpPr>
                  <p:nvPr/>
                </p:nvSpPr>
                <p:spPr bwMode="auto">
                  <a:xfrm>
                    <a:off x="3531" y="2912"/>
                    <a:ext cx="18" cy="44"/>
                  </a:xfrm>
                  <a:custGeom>
                    <a:avLst/>
                    <a:gdLst/>
                    <a:ahLst/>
                    <a:cxnLst>
                      <a:cxn ang="0">
                        <a:pos x="11" y="44"/>
                      </a:cxn>
                      <a:cxn ang="0">
                        <a:pos x="4" y="35"/>
                      </a:cxn>
                      <a:cxn ang="0">
                        <a:pos x="0" y="23"/>
                      </a:cxn>
                      <a:cxn ang="0">
                        <a:pos x="0" y="14"/>
                      </a:cxn>
                      <a:cxn ang="0">
                        <a:pos x="4" y="7"/>
                      </a:cxn>
                      <a:cxn ang="0">
                        <a:pos x="11" y="3"/>
                      </a:cxn>
                      <a:cxn ang="0">
                        <a:pos x="18" y="0"/>
                      </a:cxn>
                      <a:cxn ang="0">
                        <a:pos x="18" y="23"/>
                      </a:cxn>
                      <a:cxn ang="0">
                        <a:pos x="11" y="44"/>
                      </a:cxn>
                    </a:cxnLst>
                    <a:rect l="0" t="0" r="r" b="b"/>
                    <a:pathLst>
                      <a:path w="18" h="44">
                        <a:moveTo>
                          <a:pt x="11" y="44"/>
                        </a:moveTo>
                        <a:lnTo>
                          <a:pt x="4" y="35"/>
                        </a:lnTo>
                        <a:lnTo>
                          <a:pt x="0" y="23"/>
                        </a:lnTo>
                        <a:lnTo>
                          <a:pt x="0" y="14"/>
                        </a:lnTo>
                        <a:lnTo>
                          <a:pt x="4" y="7"/>
                        </a:lnTo>
                        <a:lnTo>
                          <a:pt x="11" y="3"/>
                        </a:lnTo>
                        <a:lnTo>
                          <a:pt x="18" y="0"/>
                        </a:lnTo>
                        <a:lnTo>
                          <a:pt x="18" y="23"/>
                        </a:lnTo>
                        <a:lnTo>
                          <a:pt x="11" y="44"/>
                        </a:lnTo>
                        <a:close/>
                      </a:path>
                    </a:pathLst>
                  </a:custGeom>
                  <a:solidFill>
                    <a:srgbClr val="E7EDED"/>
                  </a:solidFill>
                  <a:ln w="9525">
                    <a:noFill/>
                    <a:round/>
                    <a:headEnd/>
                    <a:tailEnd/>
                  </a:ln>
                </p:spPr>
                <p:txBody>
                  <a:bodyPr/>
                  <a:lstStyle/>
                  <a:p>
                    <a:endParaRPr lang="en-US"/>
                  </a:p>
                </p:txBody>
              </p:sp>
              <p:grpSp>
                <p:nvGrpSpPr>
                  <p:cNvPr id="516146" name="Group 210"/>
                  <p:cNvGrpSpPr>
                    <a:grpSpLocks/>
                  </p:cNvGrpSpPr>
                  <p:nvPr/>
                </p:nvGrpSpPr>
                <p:grpSpPr bwMode="auto">
                  <a:xfrm>
                    <a:off x="3531" y="2915"/>
                    <a:ext cx="18" cy="41"/>
                    <a:chOff x="3531" y="2915"/>
                    <a:chExt cx="18" cy="41"/>
                  </a:xfrm>
                </p:grpSpPr>
                <p:sp>
                  <p:nvSpPr>
                    <p:cNvPr id="516307" name="Freeform 211"/>
                    <p:cNvSpPr>
                      <a:spLocks/>
                    </p:cNvSpPr>
                    <p:nvPr/>
                  </p:nvSpPr>
                  <p:spPr bwMode="auto">
                    <a:xfrm>
                      <a:off x="3531" y="2915"/>
                      <a:ext cx="18" cy="41"/>
                    </a:xfrm>
                    <a:custGeom>
                      <a:avLst/>
                      <a:gdLst/>
                      <a:ahLst/>
                      <a:cxnLst>
                        <a:cxn ang="0">
                          <a:pos x="11" y="41"/>
                        </a:cxn>
                        <a:cxn ang="0">
                          <a:pos x="4" y="32"/>
                        </a:cxn>
                        <a:cxn ang="0">
                          <a:pos x="0" y="20"/>
                        </a:cxn>
                        <a:cxn ang="0">
                          <a:pos x="2" y="14"/>
                        </a:cxn>
                        <a:cxn ang="0">
                          <a:pos x="5" y="7"/>
                        </a:cxn>
                        <a:cxn ang="0">
                          <a:pos x="11" y="2"/>
                        </a:cxn>
                        <a:cxn ang="0">
                          <a:pos x="18" y="0"/>
                        </a:cxn>
                        <a:cxn ang="0">
                          <a:pos x="18" y="20"/>
                        </a:cxn>
                        <a:cxn ang="0">
                          <a:pos x="11" y="41"/>
                        </a:cxn>
                      </a:cxnLst>
                      <a:rect l="0" t="0" r="r" b="b"/>
                      <a:pathLst>
                        <a:path w="18" h="41">
                          <a:moveTo>
                            <a:pt x="11" y="41"/>
                          </a:moveTo>
                          <a:lnTo>
                            <a:pt x="4" y="32"/>
                          </a:lnTo>
                          <a:lnTo>
                            <a:pt x="0" y="20"/>
                          </a:lnTo>
                          <a:lnTo>
                            <a:pt x="2" y="14"/>
                          </a:lnTo>
                          <a:lnTo>
                            <a:pt x="5" y="7"/>
                          </a:lnTo>
                          <a:lnTo>
                            <a:pt x="11" y="2"/>
                          </a:lnTo>
                          <a:lnTo>
                            <a:pt x="18" y="0"/>
                          </a:lnTo>
                          <a:lnTo>
                            <a:pt x="18" y="20"/>
                          </a:lnTo>
                          <a:lnTo>
                            <a:pt x="11" y="41"/>
                          </a:lnTo>
                          <a:close/>
                        </a:path>
                      </a:pathLst>
                    </a:custGeom>
                    <a:solidFill>
                      <a:srgbClr val="E7EDED"/>
                    </a:solidFill>
                    <a:ln w="9525">
                      <a:noFill/>
                      <a:round/>
                      <a:headEnd/>
                      <a:tailEnd/>
                    </a:ln>
                  </p:spPr>
                  <p:txBody>
                    <a:bodyPr/>
                    <a:lstStyle/>
                    <a:p>
                      <a:endParaRPr lang="en-US"/>
                    </a:p>
                  </p:txBody>
                </p:sp>
                <p:sp>
                  <p:nvSpPr>
                    <p:cNvPr id="516308" name="Freeform 212"/>
                    <p:cNvSpPr>
                      <a:spLocks/>
                    </p:cNvSpPr>
                    <p:nvPr/>
                  </p:nvSpPr>
                  <p:spPr bwMode="auto">
                    <a:xfrm>
                      <a:off x="3531" y="2915"/>
                      <a:ext cx="18" cy="41"/>
                    </a:xfrm>
                    <a:custGeom>
                      <a:avLst/>
                      <a:gdLst/>
                      <a:ahLst/>
                      <a:cxnLst>
                        <a:cxn ang="0">
                          <a:pos x="11" y="41"/>
                        </a:cxn>
                        <a:cxn ang="0">
                          <a:pos x="4" y="32"/>
                        </a:cxn>
                        <a:cxn ang="0">
                          <a:pos x="0" y="20"/>
                        </a:cxn>
                        <a:cxn ang="0">
                          <a:pos x="2" y="14"/>
                        </a:cxn>
                        <a:cxn ang="0">
                          <a:pos x="5" y="7"/>
                        </a:cxn>
                        <a:cxn ang="0">
                          <a:pos x="11" y="2"/>
                        </a:cxn>
                        <a:cxn ang="0">
                          <a:pos x="18" y="0"/>
                        </a:cxn>
                      </a:cxnLst>
                      <a:rect l="0" t="0" r="r" b="b"/>
                      <a:pathLst>
                        <a:path w="18" h="41">
                          <a:moveTo>
                            <a:pt x="11" y="41"/>
                          </a:moveTo>
                          <a:lnTo>
                            <a:pt x="4" y="32"/>
                          </a:lnTo>
                          <a:lnTo>
                            <a:pt x="0" y="20"/>
                          </a:lnTo>
                          <a:lnTo>
                            <a:pt x="2" y="14"/>
                          </a:lnTo>
                          <a:lnTo>
                            <a:pt x="5" y="7"/>
                          </a:lnTo>
                          <a:lnTo>
                            <a:pt x="11" y="2"/>
                          </a:lnTo>
                          <a:lnTo>
                            <a:pt x="18" y="0"/>
                          </a:lnTo>
                        </a:path>
                      </a:pathLst>
                    </a:custGeom>
                    <a:noFill/>
                    <a:ln w="6350">
                      <a:solidFill>
                        <a:srgbClr val="5A777A"/>
                      </a:solidFill>
                      <a:prstDash val="solid"/>
                      <a:round/>
                      <a:headEnd/>
                      <a:tailEnd/>
                    </a:ln>
                  </p:spPr>
                  <p:txBody>
                    <a:bodyPr/>
                    <a:lstStyle/>
                    <a:p>
                      <a:endParaRPr lang="en-US"/>
                    </a:p>
                  </p:txBody>
                </p:sp>
              </p:grpSp>
              <p:sp>
                <p:nvSpPr>
                  <p:cNvPr id="516309" name="Freeform 213"/>
                  <p:cNvSpPr>
                    <a:spLocks/>
                  </p:cNvSpPr>
                  <p:nvPr/>
                </p:nvSpPr>
                <p:spPr bwMode="auto">
                  <a:xfrm>
                    <a:off x="3583" y="2972"/>
                    <a:ext cx="76" cy="24"/>
                  </a:xfrm>
                  <a:custGeom>
                    <a:avLst/>
                    <a:gdLst/>
                    <a:ahLst/>
                    <a:cxnLst>
                      <a:cxn ang="0">
                        <a:pos x="76" y="14"/>
                      </a:cxn>
                      <a:cxn ang="0">
                        <a:pos x="69" y="19"/>
                      </a:cxn>
                      <a:cxn ang="0">
                        <a:pos x="62" y="21"/>
                      </a:cxn>
                      <a:cxn ang="0">
                        <a:pos x="42" y="24"/>
                      </a:cxn>
                      <a:cxn ang="0">
                        <a:pos x="27" y="21"/>
                      </a:cxn>
                      <a:cxn ang="0">
                        <a:pos x="15" y="19"/>
                      </a:cxn>
                      <a:cxn ang="0">
                        <a:pos x="6" y="12"/>
                      </a:cxn>
                      <a:cxn ang="0">
                        <a:pos x="0" y="5"/>
                      </a:cxn>
                      <a:cxn ang="0">
                        <a:pos x="42" y="0"/>
                      </a:cxn>
                      <a:cxn ang="0">
                        <a:pos x="76" y="14"/>
                      </a:cxn>
                    </a:cxnLst>
                    <a:rect l="0" t="0" r="r" b="b"/>
                    <a:pathLst>
                      <a:path w="76" h="24">
                        <a:moveTo>
                          <a:pt x="76" y="14"/>
                        </a:moveTo>
                        <a:lnTo>
                          <a:pt x="69" y="19"/>
                        </a:lnTo>
                        <a:lnTo>
                          <a:pt x="62" y="21"/>
                        </a:lnTo>
                        <a:lnTo>
                          <a:pt x="42" y="24"/>
                        </a:lnTo>
                        <a:lnTo>
                          <a:pt x="27" y="21"/>
                        </a:lnTo>
                        <a:lnTo>
                          <a:pt x="15" y="19"/>
                        </a:lnTo>
                        <a:lnTo>
                          <a:pt x="6" y="12"/>
                        </a:lnTo>
                        <a:lnTo>
                          <a:pt x="0" y="5"/>
                        </a:lnTo>
                        <a:lnTo>
                          <a:pt x="42" y="0"/>
                        </a:lnTo>
                        <a:lnTo>
                          <a:pt x="76" y="14"/>
                        </a:lnTo>
                        <a:close/>
                      </a:path>
                    </a:pathLst>
                  </a:custGeom>
                  <a:solidFill>
                    <a:srgbClr val="E7EDED"/>
                  </a:solidFill>
                  <a:ln w="9525">
                    <a:noFill/>
                    <a:round/>
                    <a:headEnd/>
                    <a:tailEnd/>
                  </a:ln>
                </p:spPr>
                <p:txBody>
                  <a:bodyPr/>
                  <a:lstStyle/>
                  <a:p>
                    <a:endParaRPr lang="en-US"/>
                  </a:p>
                </p:txBody>
              </p:sp>
              <p:grpSp>
                <p:nvGrpSpPr>
                  <p:cNvPr id="516150" name="Group 214"/>
                  <p:cNvGrpSpPr>
                    <a:grpSpLocks/>
                  </p:cNvGrpSpPr>
                  <p:nvPr/>
                </p:nvGrpSpPr>
                <p:grpSpPr bwMode="auto">
                  <a:xfrm>
                    <a:off x="3585" y="2972"/>
                    <a:ext cx="72" cy="24"/>
                    <a:chOff x="3585" y="2972"/>
                    <a:chExt cx="72" cy="24"/>
                  </a:xfrm>
                </p:grpSpPr>
                <p:sp>
                  <p:nvSpPr>
                    <p:cNvPr id="516311" name="Freeform 215"/>
                    <p:cNvSpPr>
                      <a:spLocks/>
                    </p:cNvSpPr>
                    <p:nvPr/>
                  </p:nvSpPr>
                  <p:spPr bwMode="auto">
                    <a:xfrm>
                      <a:off x="3585" y="2972"/>
                      <a:ext cx="72" cy="24"/>
                    </a:xfrm>
                    <a:custGeom>
                      <a:avLst/>
                      <a:gdLst/>
                      <a:ahLst/>
                      <a:cxnLst>
                        <a:cxn ang="0">
                          <a:pos x="72" y="14"/>
                        </a:cxn>
                        <a:cxn ang="0">
                          <a:pos x="67" y="19"/>
                        </a:cxn>
                        <a:cxn ang="0">
                          <a:pos x="58" y="21"/>
                        </a:cxn>
                        <a:cxn ang="0">
                          <a:pos x="40" y="24"/>
                        </a:cxn>
                        <a:cxn ang="0">
                          <a:pos x="25" y="21"/>
                        </a:cxn>
                        <a:cxn ang="0">
                          <a:pos x="15" y="19"/>
                        </a:cxn>
                        <a:cxn ang="0">
                          <a:pos x="6" y="12"/>
                        </a:cxn>
                        <a:cxn ang="0">
                          <a:pos x="0" y="5"/>
                        </a:cxn>
                        <a:cxn ang="0">
                          <a:pos x="40" y="0"/>
                        </a:cxn>
                        <a:cxn ang="0">
                          <a:pos x="72" y="14"/>
                        </a:cxn>
                      </a:cxnLst>
                      <a:rect l="0" t="0" r="r" b="b"/>
                      <a:pathLst>
                        <a:path w="72" h="24">
                          <a:moveTo>
                            <a:pt x="72" y="14"/>
                          </a:moveTo>
                          <a:lnTo>
                            <a:pt x="67" y="19"/>
                          </a:lnTo>
                          <a:lnTo>
                            <a:pt x="58" y="21"/>
                          </a:lnTo>
                          <a:lnTo>
                            <a:pt x="40" y="24"/>
                          </a:lnTo>
                          <a:lnTo>
                            <a:pt x="25" y="21"/>
                          </a:lnTo>
                          <a:lnTo>
                            <a:pt x="15" y="19"/>
                          </a:lnTo>
                          <a:lnTo>
                            <a:pt x="6" y="12"/>
                          </a:lnTo>
                          <a:lnTo>
                            <a:pt x="0" y="5"/>
                          </a:lnTo>
                          <a:lnTo>
                            <a:pt x="40" y="0"/>
                          </a:lnTo>
                          <a:lnTo>
                            <a:pt x="72" y="14"/>
                          </a:lnTo>
                          <a:close/>
                        </a:path>
                      </a:pathLst>
                    </a:custGeom>
                    <a:solidFill>
                      <a:srgbClr val="E7EDED"/>
                    </a:solidFill>
                    <a:ln w="9525">
                      <a:noFill/>
                      <a:round/>
                      <a:headEnd/>
                      <a:tailEnd/>
                    </a:ln>
                  </p:spPr>
                  <p:txBody>
                    <a:bodyPr/>
                    <a:lstStyle/>
                    <a:p>
                      <a:endParaRPr lang="en-US"/>
                    </a:p>
                  </p:txBody>
                </p:sp>
                <p:sp>
                  <p:nvSpPr>
                    <p:cNvPr id="516312" name="Freeform 216"/>
                    <p:cNvSpPr>
                      <a:spLocks/>
                    </p:cNvSpPr>
                    <p:nvPr/>
                  </p:nvSpPr>
                  <p:spPr bwMode="auto">
                    <a:xfrm>
                      <a:off x="3585" y="2977"/>
                      <a:ext cx="72" cy="19"/>
                    </a:xfrm>
                    <a:custGeom>
                      <a:avLst/>
                      <a:gdLst/>
                      <a:ahLst/>
                      <a:cxnLst>
                        <a:cxn ang="0">
                          <a:pos x="72" y="9"/>
                        </a:cxn>
                        <a:cxn ang="0">
                          <a:pos x="67" y="14"/>
                        </a:cxn>
                        <a:cxn ang="0">
                          <a:pos x="58" y="16"/>
                        </a:cxn>
                        <a:cxn ang="0">
                          <a:pos x="40" y="19"/>
                        </a:cxn>
                        <a:cxn ang="0">
                          <a:pos x="25" y="16"/>
                        </a:cxn>
                        <a:cxn ang="0">
                          <a:pos x="15" y="14"/>
                        </a:cxn>
                        <a:cxn ang="0">
                          <a:pos x="6" y="7"/>
                        </a:cxn>
                        <a:cxn ang="0">
                          <a:pos x="0" y="0"/>
                        </a:cxn>
                      </a:cxnLst>
                      <a:rect l="0" t="0" r="r" b="b"/>
                      <a:pathLst>
                        <a:path w="72" h="19">
                          <a:moveTo>
                            <a:pt x="72" y="9"/>
                          </a:moveTo>
                          <a:lnTo>
                            <a:pt x="67" y="14"/>
                          </a:lnTo>
                          <a:lnTo>
                            <a:pt x="58" y="16"/>
                          </a:lnTo>
                          <a:lnTo>
                            <a:pt x="40" y="19"/>
                          </a:lnTo>
                          <a:lnTo>
                            <a:pt x="25" y="16"/>
                          </a:lnTo>
                          <a:lnTo>
                            <a:pt x="15" y="14"/>
                          </a:lnTo>
                          <a:lnTo>
                            <a:pt x="6" y="7"/>
                          </a:lnTo>
                          <a:lnTo>
                            <a:pt x="0" y="0"/>
                          </a:lnTo>
                        </a:path>
                      </a:pathLst>
                    </a:custGeom>
                    <a:noFill/>
                    <a:ln w="6350">
                      <a:solidFill>
                        <a:srgbClr val="5A777A"/>
                      </a:solidFill>
                      <a:prstDash val="solid"/>
                      <a:round/>
                      <a:headEnd/>
                      <a:tailEnd/>
                    </a:ln>
                  </p:spPr>
                  <p:txBody>
                    <a:bodyPr/>
                    <a:lstStyle/>
                    <a:p>
                      <a:endParaRPr lang="en-US"/>
                    </a:p>
                  </p:txBody>
                </p:sp>
              </p:grpSp>
            </p:grpSp>
          </p:grpSp>
        </p:grpSp>
        <p:sp>
          <p:nvSpPr>
            <p:cNvPr id="516313" name="Rectangle 217"/>
            <p:cNvSpPr>
              <a:spLocks noChangeArrowheads="1"/>
            </p:cNvSpPr>
            <p:nvPr/>
          </p:nvSpPr>
          <p:spPr bwMode="auto">
            <a:xfrm>
              <a:off x="4038" y="3167"/>
              <a:ext cx="348" cy="190"/>
            </a:xfrm>
            <a:prstGeom prst="rect">
              <a:avLst/>
            </a:prstGeom>
            <a:noFill/>
            <a:ln w="9525">
              <a:noFill/>
              <a:miter lim="800000"/>
              <a:headEnd/>
              <a:tailEnd/>
            </a:ln>
          </p:spPr>
          <p:txBody>
            <a:bodyPr/>
            <a:lstStyle/>
            <a:p>
              <a:endParaRPr lang="en-US"/>
            </a:p>
          </p:txBody>
        </p:sp>
        <p:sp>
          <p:nvSpPr>
            <p:cNvPr id="516314" name="Rectangle 218"/>
            <p:cNvSpPr>
              <a:spLocks noChangeArrowheads="1"/>
            </p:cNvSpPr>
            <p:nvPr/>
          </p:nvSpPr>
          <p:spPr bwMode="auto">
            <a:xfrm>
              <a:off x="4144" y="3211"/>
              <a:ext cx="137" cy="116"/>
            </a:xfrm>
            <a:prstGeom prst="rect">
              <a:avLst/>
            </a:prstGeom>
            <a:noFill/>
            <a:ln w="9525">
              <a:noFill/>
              <a:miter lim="800000"/>
              <a:headEnd/>
              <a:tailEnd/>
            </a:ln>
          </p:spPr>
          <p:txBody>
            <a:bodyPr wrap="none" lIns="0" tIns="0" rIns="0" bIns="0">
              <a:spAutoFit/>
            </a:bodyPr>
            <a:lstStyle/>
            <a:p>
              <a:pPr algn="ctr" eaLnBrk="0" hangingPunct="0"/>
              <a:r>
                <a:rPr lang="en-US" sz="1200" b="1">
                  <a:solidFill>
                    <a:srgbClr val="000000"/>
                  </a:solidFill>
                  <a:latin typeface="Arial" charset="0"/>
                </a:rPr>
                <a:t>CL3</a:t>
              </a:r>
              <a:endParaRPr lang="en-US" sz="1800" b="1"/>
            </a:p>
          </p:txBody>
        </p:sp>
      </p:grpSp>
      <p:sp>
        <p:nvSpPr>
          <p:cNvPr id="516315" name="Rectangle 219"/>
          <p:cNvSpPr>
            <a:spLocks noChangeArrowheads="1"/>
          </p:cNvSpPr>
          <p:nvPr/>
        </p:nvSpPr>
        <p:spPr bwMode="auto">
          <a:xfrm>
            <a:off x="1828802" y="1752601"/>
            <a:ext cx="1198725" cy="215444"/>
          </a:xfrm>
          <a:prstGeom prst="rect">
            <a:avLst/>
          </a:prstGeom>
          <a:noFill/>
          <a:ln w="9525">
            <a:noFill/>
            <a:miter lim="800000"/>
            <a:headEnd/>
            <a:tailEnd/>
          </a:ln>
        </p:spPr>
        <p:txBody>
          <a:bodyPr wrap="none" lIns="0" tIns="0" rIns="0" bIns="0">
            <a:spAutoFit/>
          </a:bodyPr>
          <a:lstStyle/>
          <a:p>
            <a:pPr algn="ctr" eaLnBrk="0" hangingPunct="0"/>
            <a:r>
              <a:rPr lang="en-US" sz="1400" b="1">
                <a:solidFill>
                  <a:srgbClr val="000000"/>
                </a:solidFill>
                <a:latin typeface="Arial" charset="0"/>
              </a:rPr>
              <a:t>VRRP ACTIVE</a:t>
            </a:r>
            <a:endParaRPr lang="en-US" sz="1800" b="1"/>
          </a:p>
        </p:txBody>
      </p:sp>
      <p:sp>
        <p:nvSpPr>
          <p:cNvPr id="516316" name="Rectangle 220"/>
          <p:cNvSpPr>
            <a:spLocks noChangeArrowheads="1"/>
          </p:cNvSpPr>
          <p:nvPr/>
        </p:nvSpPr>
        <p:spPr bwMode="auto">
          <a:xfrm>
            <a:off x="4648202" y="1768476"/>
            <a:ext cx="1316001" cy="215444"/>
          </a:xfrm>
          <a:prstGeom prst="rect">
            <a:avLst/>
          </a:prstGeom>
          <a:noFill/>
          <a:ln w="9525">
            <a:noFill/>
            <a:miter lim="800000"/>
            <a:headEnd/>
            <a:tailEnd/>
          </a:ln>
        </p:spPr>
        <p:txBody>
          <a:bodyPr wrap="none" lIns="0" tIns="0" rIns="0" bIns="0">
            <a:spAutoFit/>
          </a:bodyPr>
          <a:lstStyle/>
          <a:p>
            <a:pPr algn="ctr" eaLnBrk="0" hangingPunct="0"/>
            <a:r>
              <a:rPr lang="en-US" sz="1400" b="1">
                <a:solidFill>
                  <a:srgbClr val="000000"/>
                </a:solidFill>
                <a:latin typeface="Arial" charset="0"/>
              </a:rPr>
              <a:t>VRRP BACKUP</a:t>
            </a:r>
            <a:endParaRPr lang="en-US" sz="1800" b="1"/>
          </a:p>
        </p:txBody>
      </p:sp>
      <p:sp>
        <p:nvSpPr>
          <p:cNvPr id="516317" name="Rectangle 221"/>
          <p:cNvSpPr>
            <a:spLocks noChangeArrowheads="1"/>
          </p:cNvSpPr>
          <p:nvPr/>
        </p:nvSpPr>
        <p:spPr bwMode="auto">
          <a:xfrm>
            <a:off x="7357535" y="1768476"/>
            <a:ext cx="1316001" cy="215444"/>
          </a:xfrm>
          <a:prstGeom prst="rect">
            <a:avLst/>
          </a:prstGeom>
          <a:noFill/>
          <a:ln w="9525">
            <a:noFill/>
            <a:miter lim="800000"/>
            <a:headEnd/>
            <a:tailEnd/>
          </a:ln>
        </p:spPr>
        <p:txBody>
          <a:bodyPr wrap="none" lIns="0" tIns="0" rIns="0" bIns="0">
            <a:spAutoFit/>
          </a:bodyPr>
          <a:lstStyle/>
          <a:p>
            <a:pPr algn="ctr" eaLnBrk="0" hangingPunct="0"/>
            <a:r>
              <a:rPr lang="en-US" sz="1400" b="1">
                <a:solidFill>
                  <a:srgbClr val="000000"/>
                </a:solidFill>
                <a:latin typeface="Arial" charset="0"/>
              </a:rPr>
              <a:t>VRRP BACKUP</a:t>
            </a:r>
            <a:endParaRPr lang="en-US" sz="1800" b="1"/>
          </a:p>
        </p:txBody>
      </p:sp>
      <p:grpSp>
        <p:nvGrpSpPr>
          <p:cNvPr id="516154" name="Group 222"/>
          <p:cNvGrpSpPr>
            <a:grpSpLocks/>
          </p:cNvGrpSpPr>
          <p:nvPr/>
        </p:nvGrpSpPr>
        <p:grpSpPr bwMode="auto">
          <a:xfrm>
            <a:off x="3045884" y="3589338"/>
            <a:ext cx="635000" cy="1262062"/>
            <a:chOff x="847" y="1932"/>
            <a:chExt cx="300" cy="795"/>
          </a:xfrm>
        </p:grpSpPr>
        <p:sp>
          <p:nvSpPr>
            <p:cNvPr id="516319" name="Freeform 223"/>
            <p:cNvSpPr>
              <a:spLocks/>
            </p:cNvSpPr>
            <p:nvPr/>
          </p:nvSpPr>
          <p:spPr bwMode="auto">
            <a:xfrm>
              <a:off x="866" y="2027"/>
              <a:ext cx="16" cy="19"/>
            </a:xfrm>
            <a:custGeom>
              <a:avLst/>
              <a:gdLst/>
              <a:ahLst/>
              <a:cxnLst>
                <a:cxn ang="0">
                  <a:pos x="16" y="9"/>
                </a:cxn>
                <a:cxn ang="0">
                  <a:pos x="12" y="3"/>
                </a:cxn>
                <a:cxn ang="0">
                  <a:pos x="7" y="0"/>
                </a:cxn>
                <a:cxn ang="0">
                  <a:pos x="1" y="3"/>
                </a:cxn>
                <a:cxn ang="0">
                  <a:pos x="0" y="9"/>
                </a:cxn>
                <a:cxn ang="0">
                  <a:pos x="0" y="9"/>
                </a:cxn>
                <a:cxn ang="0">
                  <a:pos x="1" y="16"/>
                </a:cxn>
                <a:cxn ang="0">
                  <a:pos x="7" y="19"/>
                </a:cxn>
                <a:cxn ang="0">
                  <a:pos x="12" y="16"/>
                </a:cxn>
                <a:cxn ang="0">
                  <a:pos x="16" y="9"/>
                </a:cxn>
              </a:cxnLst>
              <a:rect l="0" t="0" r="r" b="b"/>
              <a:pathLst>
                <a:path w="16" h="19">
                  <a:moveTo>
                    <a:pt x="16" y="9"/>
                  </a:moveTo>
                  <a:lnTo>
                    <a:pt x="12" y="3"/>
                  </a:lnTo>
                  <a:lnTo>
                    <a:pt x="7" y="0"/>
                  </a:lnTo>
                  <a:lnTo>
                    <a:pt x="1" y="3"/>
                  </a:lnTo>
                  <a:lnTo>
                    <a:pt x="0" y="9"/>
                  </a:lnTo>
                  <a:lnTo>
                    <a:pt x="0" y="9"/>
                  </a:lnTo>
                  <a:lnTo>
                    <a:pt x="1" y="16"/>
                  </a:lnTo>
                  <a:lnTo>
                    <a:pt x="7" y="19"/>
                  </a:lnTo>
                  <a:lnTo>
                    <a:pt x="12" y="16"/>
                  </a:lnTo>
                  <a:lnTo>
                    <a:pt x="16" y="9"/>
                  </a:lnTo>
                  <a:close/>
                </a:path>
              </a:pathLst>
            </a:custGeom>
            <a:solidFill>
              <a:srgbClr val="000000"/>
            </a:solidFill>
            <a:ln w="9525">
              <a:noFill/>
              <a:round/>
              <a:headEnd/>
              <a:tailEnd/>
            </a:ln>
          </p:spPr>
          <p:txBody>
            <a:bodyPr/>
            <a:lstStyle/>
            <a:p>
              <a:endParaRPr lang="en-US"/>
            </a:p>
          </p:txBody>
        </p:sp>
        <p:sp>
          <p:nvSpPr>
            <p:cNvPr id="516320" name="Freeform 224"/>
            <p:cNvSpPr>
              <a:spLocks/>
            </p:cNvSpPr>
            <p:nvPr/>
          </p:nvSpPr>
          <p:spPr bwMode="auto">
            <a:xfrm>
              <a:off x="866" y="2066"/>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16321" name="Freeform 225"/>
            <p:cNvSpPr>
              <a:spLocks/>
            </p:cNvSpPr>
            <p:nvPr/>
          </p:nvSpPr>
          <p:spPr bwMode="auto">
            <a:xfrm>
              <a:off x="867" y="2108"/>
              <a:ext cx="17" cy="21"/>
            </a:xfrm>
            <a:custGeom>
              <a:avLst/>
              <a:gdLst/>
              <a:ahLst/>
              <a:cxnLst>
                <a:cxn ang="0">
                  <a:pos x="17" y="12"/>
                </a:cxn>
                <a:cxn ang="0">
                  <a:pos x="15" y="5"/>
                </a:cxn>
                <a:cxn ang="0">
                  <a:pos x="9" y="0"/>
                </a:cxn>
                <a:cxn ang="0">
                  <a:pos x="4" y="5"/>
                </a:cxn>
                <a:cxn ang="0">
                  <a:pos x="0" y="12"/>
                </a:cxn>
                <a:cxn ang="0">
                  <a:pos x="0" y="12"/>
                </a:cxn>
                <a:cxn ang="0">
                  <a:pos x="4" y="19"/>
                </a:cxn>
                <a:cxn ang="0">
                  <a:pos x="9" y="21"/>
                </a:cxn>
                <a:cxn ang="0">
                  <a:pos x="15" y="19"/>
                </a:cxn>
                <a:cxn ang="0">
                  <a:pos x="17" y="12"/>
                </a:cxn>
              </a:cxnLst>
              <a:rect l="0" t="0" r="r" b="b"/>
              <a:pathLst>
                <a:path w="17" h="21">
                  <a:moveTo>
                    <a:pt x="17" y="12"/>
                  </a:moveTo>
                  <a:lnTo>
                    <a:pt x="15" y="5"/>
                  </a:lnTo>
                  <a:lnTo>
                    <a:pt x="9" y="0"/>
                  </a:lnTo>
                  <a:lnTo>
                    <a:pt x="4" y="5"/>
                  </a:lnTo>
                  <a:lnTo>
                    <a:pt x="0" y="12"/>
                  </a:lnTo>
                  <a:lnTo>
                    <a:pt x="0" y="12"/>
                  </a:lnTo>
                  <a:lnTo>
                    <a:pt x="4" y="19"/>
                  </a:lnTo>
                  <a:lnTo>
                    <a:pt x="9" y="21"/>
                  </a:lnTo>
                  <a:lnTo>
                    <a:pt x="15" y="19"/>
                  </a:lnTo>
                  <a:lnTo>
                    <a:pt x="17" y="12"/>
                  </a:lnTo>
                  <a:close/>
                </a:path>
              </a:pathLst>
            </a:custGeom>
            <a:solidFill>
              <a:srgbClr val="000000"/>
            </a:solidFill>
            <a:ln w="9525">
              <a:noFill/>
              <a:round/>
              <a:headEnd/>
              <a:tailEnd/>
            </a:ln>
          </p:spPr>
          <p:txBody>
            <a:bodyPr/>
            <a:lstStyle/>
            <a:p>
              <a:endParaRPr lang="en-US"/>
            </a:p>
          </p:txBody>
        </p:sp>
        <p:sp>
          <p:nvSpPr>
            <p:cNvPr id="516322" name="Freeform 226"/>
            <p:cNvSpPr>
              <a:spLocks/>
            </p:cNvSpPr>
            <p:nvPr/>
          </p:nvSpPr>
          <p:spPr bwMode="auto">
            <a:xfrm>
              <a:off x="871" y="2150"/>
              <a:ext cx="16" cy="20"/>
            </a:xfrm>
            <a:custGeom>
              <a:avLst/>
              <a:gdLst/>
              <a:ahLst/>
              <a:cxnLst>
                <a:cxn ang="0">
                  <a:pos x="16" y="11"/>
                </a:cxn>
                <a:cxn ang="0">
                  <a:pos x="14" y="4"/>
                </a:cxn>
                <a:cxn ang="0">
                  <a:pos x="9" y="0"/>
                </a:cxn>
                <a:cxn ang="0">
                  <a:pos x="2" y="4"/>
                </a:cxn>
                <a:cxn ang="0">
                  <a:pos x="0" y="11"/>
                </a:cxn>
                <a:cxn ang="0">
                  <a:pos x="0" y="11"/>
                </a:cxn>
                <a:cxn ang="0">
                  <a:pos x="2" y="18"/>
                </a:cxn>
                <a:cxn ang="0">
                  <a:pos x="9" y="20"/>
                </a:cxn>
                <a:cxn ang="0">
                  <a:pos x="14" y="18"/>
                </a:cxn>
                <a:cxn ang="0">
                  <a:pos x="16" y="11"/>
                </a:cxn>
              </a:cxnLst>
              <a:rect l="0" t="0" r="r" b="b"/>
              <a:pathLst>
                <a:path w="16" h="20">
                  <a:moveTo>
                    <a:pt x="16" y="11"/>
                  </a:moveTo>
                  <a:lnTo>
                    <a:pt x="14" y="4"/>
                  </a:lnTo>
                  <a:lnTo>
                    <a:pt x="9" y="0"/>
                  </a:lnTo>
                  <a:lnTo>
                    <a:pt x="2" y="4"/>
                  </a:lnTo>
                  <a:lnTo>
                    <a:pt x="0" y="11"/>
                  </a:lnTo>
                  <a:lnTo>
                    <a:pt x="0" y="11"/>
                  </a:lnTo>
                  <a:lnTo>
                    <a:pt x="2"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16323" name="Freeform 227"/>
            <p:cNvSpPr>
              <a:spLocks/>
            </p:cNvSpPr>
            <p:nvPr/>
          </p:nvSpPr>
          <p:spPr bwMode="auto">
            <a:xfrm>
              <a:off x="876" y="2191"/>
              <a:ext cx="17" cy="21"/>
            </a:xfrm>
            <a:custGeom>
              <a:avLst/>
              <a:gdLst/>
              <a:ahLst/>
              <a:cxnLst>
                <a:cxn ang="0">
                  <a:pos x="17" y="12"/>
                </a:cxn>
                <a:cxn ang="0">
                  <a:pos x="15" y="3"/>
                </a:cxn>
                <a:cxn ang="0">
                  <a:pos x="9" y="0"/>
                </a:cxn>
                <a:cxn ang="0">
                  <a:pos x="4" y="3"/>
                </a:cxn>
                <a:cxn ang="0">
                  <a:pos x="0" y="12"/>
                </a:cxn>
                <a:cxn ang="0">
                  <a:pos x="0" y="12"/>
                </a:cxn>
                <a:cxn ang="0">
                  <a:pos x="4" y="19"/>
                </a:cxn>
                <a:cxn ang="0">
                  <a:pos x="9" y="21"/>
                </a:cxn>
                <a:cxn ang="0">
                  <a:pos x="15" y="19"/>
                </a:cxn>
                <a:cxn ang="0">
                  <a:pos x="17" y="12"/>
                </a:cxn>
              </a:cxnLst>
              <a:rect l="0" t="0" r="r" b="b"/>
              <a:pathLst>
                <a:path w="17" h="21">
                  <a:moveTo>
                    <a:pt x="17" y="12"/>
                  </a:moveTo>
                  <a:lnTo>
                    <a:pt x="15" y="3"/>
                  </a:lnTo>
                  <a:lnTo>
                    <a:pt x="9" y="0"/>
                  </a:lnTo>
                  <a:lnTo>
                    <a:pt x="4" y="3"/>
                  </a:lnTo>
                  <a:lnTo>
                    <a:pt x="0" y="12"/>
                  </a:lnTo>
                  <a:lnTo>
                    <a:pt x="0" y="12"/>
                  </a:lnTo>
                  <a:lnTo>
                    <a:pt x="4" y="19"/>
                  </a:lnTo>
                  <a:lnTo>
                    <a:pt x="9" y="21"/>
                  </a:lnTo>
                  <a:lnTo>
                    <a:pt x="15" y="19"/>
                  </a:lnTo>
                  <a:lnTo>
                    <a:pt x="17" y="12"/>
                  </a:lnTo>
                  <a:close/>
                </a:path>
              </a:pathLst>
            </a:custGeom>
            <a:solidFill>
              <a:srgbClr val="000000"/>
            </a:solidFill>
            <a:ln w="9525">
              <a:noFill/>
              <a:round/>
              <a:headEnd/>
              <a:tailEnd/>
            </a:ln>
          </p:spPr>
          <p:txBody>
            <a:bodyPr/>
            <a:lstStyle/>
            <a:p>
              <a:endParaRPr lang="en-US"/>
            </a:p>
          </p:txBody>
        </p:sp>
        <p:sp>
          <p:nvSpPr>
            <p:cNvPr id="516324" name="Freeform 228"/>
            <p:cNvSpPr>
              <a:spLocks/>
            </p:cNvSpPr>
            <p:nvPr/>
          </p:nvSpPr>
          <p:spPr bwMode="auto">
            <a:xfrm>
              <a:off x="887" y="2231"/>
              <a:ext cx="16" cy="20"/>
            </a:xfrm>
            <a:custGeom>
              <a:avLst/>
              <a:gdLst/>
              <a:ahLst/>
              <a:cxnLst>
                <a:cxn ang="0">
                  <a:pos x="16" y="11"/>
                </a:cxn>
                <a:cxn ang="0">
                  <a:pos x="15" y="2"/>
                </a:cxn>
                <a:cxn ang="0">
                  <a:pos x="7" y="0"/>
                </a:cxn>
                <a:cxn ang="0">
                  <a:pos x="2" y="2"/>
                </a:cxn>
                <a:cxn ang="0">
                  <a:pos x="0" y="11"/>
                </a:cxn>
                <a:cxn ang="0">
                  <a:pos x="0" y="11"/>
                </a:cxn>
                <a:cxn ang="0">
                  <a:pos x="2" y="18"/>
                </a:cxn>
                <a:cxn ang="0">
                  <a:pos x="7" y="20"/>
                </a:cxn>
                <a:cxn ang="0">
                  <a:pos x="15" y="18"/>
                </a:cxn>
                <a:cxn ang="0">
                  <a:pos x="16" y="11"/>
                </a:cxn>
              </a:cxnLst>
              <a:rect l="0" t="0" r="r" b="b"/>
              <a:pathLst>
                <a:path w="16" h="20">
                  <a:moveTo>
                    <a:pt x="16" y="11"/>
                  </a:moveTo>
                  <a:lnTo>
                    <a:pt x="15" y="2"/>
                  </a:lnTo>
                  <a:lnTo>
                    <a:pt x="7" y="0"/>
                  </a:lnTo>
                  <a:lnTo>
                    <a:pt x="2" y="2"/>
                  </a:lnTo>
                  <a:lnTo>
                    <a:pt x="0" y="11"/>
                  </a:lnTo>
                  <a:lnTo>
                    <a:pt x="0" y="11"/>
                  </a:lnTo>
                  <a:lnTo>
                    <a:pt x="2" y="18"/>
                  </a:lnTo>
                  <a:lnTo>
                    <a:pt x="7" y="20"/>
                  </a:lnTo>
                  <a:lnTo>
                    <a:pt x="15" y="18"/>
                  </a:lnTo>
                  <a:lnTo>
                    <a:pt x="16" y="11"/>
                  </a:lnTo>
                  <a:close/>
                </a:path>
              </a:pathLst>
            </a:custGeom>
            <a:solidFill>
              <a:srgbClr val="000000"/>
            </a:solidFill>
            <a:ln w="9525">
              <a:noFill/>
              <a:round/>
              <a:headEnd/>
              <a:tailEnd/>
            </a:ln>
          </p:spPr>
          <p:txBody>
            <a:bodyPr/>
            <a:lstStyle/>
            <a:p>
              <a:endParaRPr lang="en-US"/>
            </a:p>
          </p:txBody>
        </p:sp>
        <p:sp>
          <p:nvSpPr>
            <p:cNvPr id="516325" name="Freeform 229"/>
            <p:cNvSpPr>
              <a:spLocks/>
            </p:cNvSpPr>
            <p:nvPr/>
          </p:nvSpPr>
          <p:spPr bwMode="auto">
            <a:xfrm>
              <a:off x="907" y="2263"/>
              <a:ext cx="16" cy="21"/>
            </a:xfrm>
            <a:custGeom>
              <a:avLst/>
              <a:gdLst/>
              <a:ahLst/>
              <a:cxnLst>
                <a:cxn ang="0">
                  <a:pos x="13" y="5"/>
                </a:cxn>
                <a:cxn ang="0">
                  <a:pos x="7" y="0"/>
                </a:cxn>
                <a:cxn ang="0">
                  <a:pos x="2" y="5"/>
                </a:cxn>
                <a:cxn ang="0">
                  <a:pos x="0" y="11"/>
                </a:cxn>
                <a:cxn ang="0">
                  <a:pos x="2" y="18"/>
                </a:cxn>
                <a:cxn ang="0">
                  <a:pos x="2" y="18"/>
                </a:cxn>
                <a:cxn ang="0">
                  <a:pos x="7" y="21"/>
                </a:cxn>
                <a:cxn ang="0">
                  <a:pos x="13" y="18"/>
                </a:cxn>
                <a:cxn ang="0">
                  <a:pos x="16" y="11"/>
                </a:cxn>
                <a:cxn ang="0">
                  <a:pos x="13" y="5"/>
                </a:cxn>
              </a:cxnLst>
              <a:rect l="0" t="0" r="r" b="b"/>
              <a:pathLst>
                <a:path w="16" h="21">
                  <a:moveTo>
                    <a:pt x="13" y="5"/>
                  </a:moveTo>
                  <a:lnTo>
                    <a:pt x="7" y="0"/>
                  </a:lnTo>
                  <a:lnTo>
                    <a:pt x="2" y="5"/>
                  </a:lnTo>
                  <a:lnTo>
                    <a:pt x="0" y="11"/>
                  </a:lnTo>
                  <a:lnTo>
                    <a:pt x="2" y="18"/>
                  </a:lnTo>
                  <a:lnTo>
                    <a:pt x="2" y="18"/>
                  </a:lnTo>
                  <a:lnTo>
                    <a:pt x="7" y="21"/>
                  </a:lnTo>
                  <a:lnTo>
                    <a:pt x="13" y="18"/>
                  </a:lnTo>
                  <a:lnTo>
                    <a:pt x="16" y="11"/>
                  </a:lnTo>
                  <a:lnTo>
                    <a:pt x="13" y="5"/>
                  </a:lnTo>
                  <a:close/>
                </a:path>
              </a:pathLst>
            </a:custGeom>
            <a:solidFill>
              <a:srgbClr val="000000"/>
            </a:solidFill>
            <a:ln w="9525">
              <a:noFill/>
              <a:round/>
              <a:headEnd/>
              <a:tailEnd/>
            </a:ln>
          </p:spPr>
          <p:txBody>
            <a:bodyPr/>
            <a:lstStyle/>
            <a:p>
              <a:endParaRPr lang="en-US"/>
            </a:p>
          </p:txBody>
        </p:sp>
        <p:sp>
          <p:nvSpPr>
            <p:cNvPr id="516326" name="Freeform 230"/>
            <p:cNvSpPr>
              <a:spLocks/>
            </p:cNvSpPr>
            <p:nvPr/>
          </p:nvSpPr>
          <p:spPr bwMode="auto">
            <a:xfrm>
              <a:off x="936" y="2279"/>
              <a:ext cx="16" cy="21"/>
            </a:xfrm>
            <a:custGeom>
              <a:avLst/>
              <a:gdLst/>
              <a:ahLst/>
              <a:cxnLst>
                <a:cxn ang="0">
                  <a:pos x="9" y="0"/>
                </a:cxn>
                <a:cxn ang="0">
                  <a:pos x="2" y="2"/>
                </a:cxn>
                <a:cxn ang="0">
                  <a:pos x="0" y="9"/>
                </a:cxn>
                <a:cxn ang="0">
                  <a:pos x="2" y="19"/>
                </a:cxn>
                <a:cxn ang="0">
                  <a:pos x="9" y="21"/>
                </a:cxn>
                <a:cxn ang="0">
                  <a:pos x="9" y="21"/>
                </a:cxn>
                <a:cxn ang="0">
                  <a:pos x="14" y="19"/>
                </a:cxn>
                <a:cxn ang="0">
                  <a:pos x="16" y="9"/>
                </a:cxn>
                <a:cxn ang="0">
                  <a:pos x="14" y="2"/>
                </a:cxn>
                <a:cxn ang="0">
                  <a:pos x="9" y="0"/>
                </a:cxn>
              </a:cxnLst>
              <a:rect l="0" t="0" r="r" b="b"/>
              <a:pathLst>
                <a:path w="16" h="21">
                  <a:moveTo>
                    <a:pt x="9" y="0"/>
                  </a:moveTo>
                  <a:lnTo>
                    <a:pt x="2" y="2"/>
                  </a:lnTo>
                  <a:lnTo>
                    <a:pt x="0" y="9"/>
                  </a:lnTo>
                  <a:lnTo>
                    <a:pt x="2" y="19"/>
                  </a:lnTo>
                  <a:lnTo>
                    <a:pt x="9" y="21"/>
                  </a:lnTo>
                  <a:lnTo>
                    <a:pt x="9" y="21"/>
                  </a:lnTo>
                  <a:lnTo>
                    <a:pt x="14" y="19"/>
                  </a:lnTo>
                  <a:lnTo>
                    <a:pt x="16" y="9"/>
                  </a:lnTo>
                  <a:lnTo>
                    <a:pt x="14" y="2"/>
                  </a:lnTo>
                  <a:lnTo>
                    <a:pt x="9" y="0"/>
                  </a:lnTo>
                  <a:close/>
                </a:path>
              </a:pathLst>
            </a:custGeom>
            <a:solidFill>
              <a:srgbClr val="000000"/>
            </a:solidFill>
            <a:ln w="9525">
              <a:noFill/>
              <a:round/>
              <a:headEnd/>
              <a:tailEnd/>
            </a:ln>
          </p:spPr>
          <p:txBody>
            <a:bodyPr/>
            <a:lstStyle/>
            <a:p>
              <a:endParaRPr lang="en-US"/>
            </a:p>
          </p:txBody>
        </p:sp>
        <p:sp>
          <p:nvSpPr>
            <p:cNvPr id="516327" name="Freeform 231"/>
            <p:cNvSpPr>
              <a:spLocks/>
            </p:cNvSpPr>
            <p:nvPr/>
          </p:nvSpPr>
          <p:spPr bwMode="auto">
            <a:xfrm>
              <a:off x="968" y="2281"/>
              <a:ext cx="17" cy="21"/>
            </a:xfrm>
            <a:custGeom>
              <a:avLst/>
              <a:gdLst/>
              <a:ahLst/>
              <a:cxnLst>
                <a:cxn ang="0">
                  <a:pos x="9" y="0"/>
                </a:cxn>
                <a:cxn ang="0">
                  <a:pos x="2" y="5"/>
                </a:cxn>
                <a:cxn ang="0">
                  <a:pos x="0" y="12"/>
                </a:cxn>
                <a:cxn ang="0">
                  <a:pos x="2" y="19"/>
                </a:cxn>
                <a:cxn ang="0">
                  <a:pos x="9" y="21"/>
                </a:cxn>
                <a:cxn ang="0">
                  <a:pos x="9" y="21"/>
                </a:cxn>
                <a:cxn ang="0">
                  <a:pos x="15" y="19"/>
                </a:cxn>
                <a:cxn ang="0">
                  <a:pos x="17" y="12"/>
                </a:cxn>
                <a:cxn ang="0">
                  <a:pos x="15" y="5"/>
                </a:cxn>
                <a:cxn ang="0">
                  <a:pos x="9" y="0"/>
                </a:cxn>
              </a:cxnLst>
              <a:rect l="0" t="0" r="r" b="b"/>
              <a:pathLst>
                <a:path w="17" h="21">
                  <a:moveTo>
                    <a:pt x="9" y="0"/>
                  </a:moveTo>
                  <a:lnTo>
                    <a:pt x="2" y="5"/>
                  </a:lnTo>
                  <a:lnTo>
                    <a:pt x="0" y="12"/>
                  </a:lnTo>
                  <a:lnTo>
                    <a:pt x="2" y="19"/>
                  </a:lnTo>
                  <a:lnTo>
                    <a:pt x="9" y="21"/>
                  </a:lnTo>
                  <a:lnTo>
                    <a:pt x="9" y="21"/>
                  </a:lnTo>
                  <a:lnTo>
                    <a:pt x="15" y="19"/>
                  </a:lnTo>
                  <a:lnTo>
                    <a:pt x="17" y="12"/>
                  </a:lnTo>
                  <a:lnTo>
                    <a:pt x="15" y="5"/>
                  </a:lnTo>
                  <a:lnTo>
                    <a:pt x="9" y="0"/>
                  </a:lnTo>
                  <a:close/>
                </a:path>
              </a:pathLst>
            </a:custGeom>
            <a:solidFill>
              <a:srgbClr val="000000"/>
            </a:solidFill>
            <a:ln w="9525">
              <a:noFill/>
              <a:round/>
              <a:headEnd/>
              <a:tailEnd/>
            </a:ln>
          </p:spPr>
          <p:txBody>
            <a:bodyPr/>
            <a:lstStyle/>
            <a:p>
              <a:endParaRPr lang="en-US"/>
            </a:p>
          </p:txBody>
        </p:sp>
        <p:sp>
          <p:nvSpPr>
            <p:cNvPr id="516328" name="Freeform 232"/>
            <p:cNvSpPr>
              <a:spLocks/>
            </p:cNvSpPr>
            <p:nvPr/>
          </p:nvSpPr>
          <p:spPr bwMode="auto">
            <a:xfrm>
              <a:off x="1001" y="2281"/>
              <a:ext cx="16" cy="21"/>
            </a:xfrm>
            <a:custGeom>
              <a:avLst/>
              <a:gdLst/>
              <a:ahLst/>
              <a:cxnLst>
                <a:cxn ang="0">
                  <a:pos x="9" y="0"/>
                </a:cxn>
                <a:cxn ang="0">
                  <a:pos x="2" y="3"/>
                </a:cxn>
                <a:cxn ang="0">
                  <a:pos x="0" y="12"/>
                </a:cxn>
                <a:cxn ang="0">
                  <a:pos x="2" y="19"/>
                </a:cxn>
                <a:cxn ang="0">
                  <a:pos x="9" y="21"/>
                </a:cxn>
                <a:cxn ang="0">
                  <a:pos x="9" y="21"/>
                </a:cxn>
                <a:cxn ang="0">
                  <a:pos x="14" y="19"/>
                </a:cxn>
                <a:cxn ang="0">
                  <a:pos x="16" y="12"/>
                </a:cxn>
                <a:cxn ang="0">
                  <a:pos x="14" y="3"/>
                </a:cxn>
                <a:cxn ang="0">
                  <a:pos x="9" y="0"/>
                </a:cxn>
              </a:cxnLst>
              <a:rect l="0" t="0" r="r" b="b"/>
              <a:pathLst>
                <a:path w="16" h="21">
                  <a:moveTo>
                    <a:pt x="9" y="0"/>
                  </a:moveTo>
                  <a:lnTo>
                    <a:pt x="2" y="3"/>
                  </a:lnTo>
                  <a:lnTo>
                    <a:pt x="0" y="12"/>
                  </a:lnTo>
                  <a:lnTo>
                    <a:pt x="2" y="19"/>
                  </a:lnTo>
                  <a:lnTo>
                    <a:pt x="9" y="21"/>
                  </a:lnTo>
                  <a:lnTo>
                    <a:pt x="9" y="21"/>
                  </a:lnTo>
                  <a:lnTo>
                    <a:pt x="14" y="19"/>
                  </a:lnTo>
                  <a:lnTo>
                    <a:pt x="16" y="12"/>
                  </a:lnTo>
                  <a:lnTo>
                    <a:pt x="14" y="3"/>
                  </a:lnTo>
                  <a:lnTo>
                    <a:pt x="9" y="0"/>
                  </a:lnTo>
                  <a:close/>
                </a:path>
              </a:pathLst>
            </a:custGeom>
            <a:solidFill>
              <a:srgbClr val="000000"/>
            </a:solidFill>
            <a:ln w="9525">
              <a:noFill/>
              <a:round/>
              <a:headEnd/>
              <a:tailEnd/>
            </a:ln>
          </p:spPr>
          <p:txBody>
            <a:bodyPr/>
            <a:lstStyle/>
            <a:p>
              <a:endParaRPr lang="en-US"/>
            </a:p>
          </p:txBody>
        </p:sp>
        <p:sp>
          <p:nvSpPr>
            <p:cNvPr id="516329" name="Freeform 233"/>
            <p:cNvSpPr>
              <a:spLocks/>
            </p:cNvSpPr>
            <p:nvPr/>
          </p:nvSpPr>
          <p:spPr bwMode="auto">
            <a:xfrm>
              <a:off x="1033" y="2281"/>
              <a:ext cx="16" cy="21"/>
            </a:xfrm>
            <a:custGeom>
              <a:avLst/>
              <a:gdLst/>
              <a:ahLst/>
              <a:cxnLst>
                <a:cxn ang="0">
                  <a:pos x="9" y="0"/>
                </a:cxn>
                <a:cxn ang="0">
                  <a:pos x="2" y="3"/>
                </a:cxn>
                <a:cxn ang="0">
                  <a:pos x="0" y="10"/>
                </a:cxn>
                <a:cxn ang="0">
                  <a:pos x="2" y="19"/>
                </a:cxn>
                <a:cxn ang="0">
                  <a:pos x="9" y="21"/>
                </a:cxn>
                <a:cxn ang="0">
                  <a:pos x="9" y="21"/>
                </a:cxn>
                <a:cxn ang="0">
                  <a:pos x="15" y="19"/>
                </a:cxn>
                <a:cxn ang="0">
                  <a:pos x="16" y="10"/>
                </a:cxn>
                <a:cxn ang="0">
                  <a:pos x="15" y="3"/>
                </a:cxn>
                <a:cxn ang="0">
                  <a:pos x="9" y="0"/>
                </a:cxn>
              </a:cxnLst>
              <a:rect l="0" t="0" r="r" b="b"/>
              <a:pathLst>
                <a:path w="16" h="21">
                  <a:moveTo>
                    <a:pt x="9" y="0"/>
                  </a:moveTo>
                  <a:lnTo>
                    <a:pt x="2" y="3"/>
                  </a:lnTo>
                  <a:lnTo>
                    <a:pt x="0" y="10"/>
                  </a:lnTo>
                  <a:lnTo>
                    <a:pt x="2" y="19"/>
                  </a:lnTo>
                  <a:lnTo>
                    <a:pt x="9" y="21"/>
                  </a:lnTo>
                  <a:lnTo>
                    <a:pt x="9" y="21"/>
                  </a:lnTo>
                  <a:lnTo>
                    <a:pt x="15" y="19"/>
                  </a:lnTo>
                  <a:lnTo>
                    <a:pt x="16" y="10"/>
                  </a:lnTo>
                  <a:lnTo>
                    <a:pt x="15" y="3"/>
                  </a:lnTo>
                  <a:lnTo>
                    <a:pt x="9" y="0"/>
                  </a:lnTo>
                  <a:close/>
                </a:path>
              </a:pathLst>
            </a:custGeom>
            <a:solidFill>
              <a:srgbClr val="000000"/>
            </a:solidFill>
            <a:ln w="9525">
              <a:noFill/>
              <a:round/>
              <a:headEnd/>
              <a:tailEnd/>
            </a:ln>
          </p:spPr>
          <p:txBody>
            <a:bodyPr/>
            <a:lstStyle/>
            <a:p>
              <a:endParaRPr lang="en-US"/>
            </a:p>
          </p:txBody>
        </p:sp>
        <p:sp>
          <p:nvSpPr>
            <p:cNvPr id="516330" name="Freeform 234"/>
            <p:cNvSpPr>
              <a:spLocks/>
            </p:cNvSpPr>
            <p:nvPr/>
          </p:nvSpPr>
          <p:spPr bwMode="auto">
            <a:xfrm>
              <a:off x="1066" y="2286"/>
              <a:ext cx="16" cy="21"/>
            </a:xfrm>
            <a:custGeom>
              <a:avLst/>
              <a:gdLst/>
              <a:ahLst/>
              <a:cxnLst>
                <a:cxn ang="0">
                  <a:pos x="7" y="0"/>
                </a:cxn>
                <a:cxn ang="0">
                  <a:pos x="2" y="2"/>
                </a:cxn>
                <a:cxn ang="0">
                  <a:pos x="0" y="9"/>
                </a:cxn>
                <a:cxn ang="0">
                  <a:pos x="2" y="16"/>
                </a:cxn>
                <a:cxn ang="0">
                  <a:pos x="7" y="21"/>
                </a:cxn>
                <a:cxn ang="0">
                  <a:pos x="7" y="21"/>
                </a:cxn>
                <a:cxn ang="0">
                  <a:pos x="14" y="16"/>
                </a:cxn>
                <a:cxn ang="0">
                  <a:pos x="16" y="9"/>
                </a:cxn>
                <a:cxn ang="0">
                  <a:pos x="14" y="2"/>
                </a:cxn>
                <a:cxn ang="0">
                  <a:pos x="7" y="0"/>
                </a:cxn>
              </a:cxnLst>
              <a:rect l="0" t="0" r="r" b="b"/>
              <a:pathLst>
                <a:path w="16" h="21">
                  <a:moveTo>
                    <a:pt x="7" y="0"/>
                  </a:moveTo>
                  <a:lnTo>
                    <a:pt x="2" y="2"/>
                  </a:lnTo>
                  <a:lnTo>
                    <a:pt x="0" y="9"/>
                  </a:lnTo>
                  <a:lnTo>
                    <a:pt x="2" y="16"/>
                  </a:lnTo>
                  <a:lnTo>
                    <a:pt x="7" y="21"/>
                  </a:lnTo>
                  <a:lnTo>
                    <a:pt x="7" y="21"/>
                  </a:lnTo>
                  <a:lnTo>
                    <a:pt x="14" y="16"/>
                  </a:lnTo>
                  <a:lnTo>
                    <a:pt x="16" y="9"/>
                  </a:lnTo>
                  <a:lnTo>
                    <a:pt x="14" y="2"/>
                  </a:lnTo>
                  <a:lnTo>
                    <a:pt x="7" y="0"/>
                  </a:lnTo>
                  <a:close/>
                </a:path>
              </a:pathLst>
            </a:custGeom>
            <a:solidFill>
              <a:srgbClr val="000000"/>
            </a:solidFill>
            <a:ln w="9525">
              <a:noFill/>
              <a:round/>
              <a:headEnd/>
              <a:tailEnd/>
            </a:ln>
          </p:spPr>
          <p:txBody>
            <a:bodyPr/>
            <a:lstStyle/>
            <a:p>
              <a:endParaRPr lang="en-US"/>
            </a:p>
          </p:txBody>
        </p:sp>
        <p:sp>
          <p:nvSpPr>
            <p:cNvPr id="516331" name="Freeform 235"/>
            <p:cNvSpPr>
              <a:spLocks/>
            </p:cNvSpPr>
            <p:nvPr/>
          </p:nvSpPr>
          <p:spPr bwMode="auto">
            <a:xfrm>
              <a:off x="1095" y="2302"/>
              <a:ext cx="16" cy="21"/>
            </a:xfrm>
            <a:custGeom>
              <a:avLst/>
              <a:gdLst/>
              <a:ahLst/>
              <a:cxnLst>
                <a:cxn ang="0">
                  <a:pos x="14" y="3"/>
                </a:cxn>
                <a:cxn ang="0">
                  <a:pos x="9" y="0"/>
                </a:cxn>
                <a:cxn ang="0">
                  <a:pos x="3" y="3"/>
                </a:cxn>
                <a:cxn ang="0">
                  <a:pos x="0" y="9"/>
                </a:cxn>
                <a:cxn ang="0">
                  <a:pos x="3" y="16"/>
                </a:cxn>
                <a:cxn ang="0">
                  <a:pos x="3" y="16"/>
                </a:cxn>
                <a:cxn ang="0">
                  <a:pos x="9" y="21"/>
                </a:cxn>
                <a:cxn ang="0">
                  <a:pos x="14" y="19"/>
                </a:cxn>
                <a:cxn ang="0">
                  <a:pos x="16" y="9"/>
                </a:cxn>
                <a:cxn ang="0">
                  <a:pos x="14" y="3"/>
                </a:cxn>
              </a:cxnLst>
              <a:rect l="0" t="0" r="r" b="b"/>
              <a:pathLst>
                <a:path w="16" h="21">
                  <a:moveTo>
                    <a:pt x="14" y="3"/>
                  </a:moveTo>
                  <a:lnTo>
                    <a:pt x="9" y="0"/>
                  </a:lnTo>
                  <a:lnTo>
                    <a:pt x="3" y="3"/>
                  </a:lnTo>
                  <a:lnTo>
                    <a:pt x="0" y="9"/>
                  </a:lnTo>
                  <a:lnTo>
                    <a:pt x="3" y="16"/>
                  </a:lnTo>
                  <a:lnTo>
                    <a:pt x="3" y="16"/>
                  </a:lnTo>
                  <a:lnTo>
                    <a:pt x="9" y="21"/>
                  </a:lnTo>
                  <a:lnTo>
                    <a:pt x="14" y="19"/>
                  </a:lnTo>
                  <a:lnTo>
                    <a:pt x="16" y="9"/>
                  </a:lnTo>
                  <a:lnTo>
                    <a:pt x="14" y="3"/>
                  </a:lnTo>
                  <a:close/>
                </a:path>
              </a:pathLst>
            </a:custGeom>
            <a:solidFill>
              <a:srgbClr val="000000"/>
            </a:solidFill>
            <a:ln w="9525">
              <a:noFill/>
              <a:round/>
              <a:headEnd/>
              <a:tailEnd/>
            </a:ln>
          </p:spPr>
          <p:txBody>
            <a:bodyPr/>
            <a:lstStyle/>
            <a:p>
              <a:endParaRPr lang="en-US"/>
            </a:p>
          </p:txBody>
        </p:sp>
        <p:sp>
          <p:nvSpPr>
            <p:cNvPr id="516332" name="Freeform 236"/>
            <p:cNvSpPr>
              <a:spLocks/>
            </p:cNvSpPr>
            <p:nvPr/>
          </p:nvSpPr>
          <p:spPr bwMode="auto">
            <a:xfrm>
              <a:off x="1113" y="2335"/>
              <a:ext cx="16" cy="20"/>
            </a:xfrm>
            <a:custGeom>
              <a:avLst/>
              <a:gdLst/>
              <a:ahLst/>
              <a:cxnLst>
                <a:cxn ang="0">
                  <a:pos x="16" y="11"/>
                </a:cxn>
                <a:cxn ang="0">
                  <a:pos x="14" y="4"/>
                </a:cxn>
                <a:cxn ang="0">
                  <a:pos x="9" y="0"/>
                </a:cxn>
                <a:cxn ang="0">
                  <a:pos x="3" y="4"/>
                </a:cxn>
                <a:cxn ang="0">
                  <a:pos x="0" y="11"/>
                </a:cxn>
                <a:cxn ang="0">
                  <a:pos x="0" y="11"/>
                </a:cxn>
                <a:cxn ang="0">
                  <a:pos x="3" y="18"/>
                </a:cxn>
                <a:cxn ang="0">
                  <a:pos x="9" y="20"/>
                </a:cxn>
                <a:cxn ang="0">
                  <a:pos x="14" y="18"/>
                </a:cxn>
                <a:cxn ang="0">
                  <a:pos x="16" y="11"/>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16333" name="Freeform 237"/>
            <p:cNvSpPr>
              <a:spLocks/>
            </p:cNvSpPr>
            <p:nvPr/>
          </p:nvSpPr>
          <p:spPr bwMode="auto">
            <a:xfrm>
              <a:off x="1122" y="2376"/>
              <a:ext cx="16" cy="21"/>
            </a:xfrm>
            <a:custGeom>
              <a:avLst/>
              <a:gdLst/>
              <a:ahLst/>
              <a:cxnLst>
                <a:cxn ang="0">
                  <a:pos x="16" y="9"/>
                </a:cxn>
                <a:cxn ang="0">
                  <a:pos x="14" y="2"/>
                </a:cxn>
                <a:cxn ang="0">
                  <a:pos x="9" y="0"/>
                </a:cxn>
                <a:cxn ang="0">
                  <a:pos x="3" y="2"/>
                </a:cxn>
                <a:cxn ang="0">
                  <a:pos x="0" y="9"/>
                </a:cxn>
                <a:cxn ang="0">
                  <a:pos x="0" y="9"/>
                </a:cxn>
                <a:cxn ang="0">
                  <a:pos x="3" y="16"/>
                </a:cxn>
                <a:cxn ang="0">
                  <a:pos x="9" y="21"/>
                </a:cxn>
                <a:cxn ang="0">
                  <a:pos x="14" y="16"/>
                </a:cxn>
                <a:cxn ang="0">
                  <a:pos x="16" y="9"/>
                </a:cxn>
              </a:cxnLst>
              <a:rect l="0" t="0" r="r" b="b"/>
              <a:pathLst>
                <a:path w="16" h="21">
                  <a:moveTo>
                    <a:pt x="16" y="9"/>
                  </a:moveTo>
                  <a:lnTo>
                    <a:pt x="14" y="2"/>
                  </a:lnTo>
                  <a:lnTo>
                    <a:pt x="9" y="0"/>
                  </a:lnTo>
                  <a:lnTo>
                    <a:pt x="3" y="2"/>
                  </a:lnTo>
                  <a:lnTo>
                    <a:pt x="0" y="9"/>
                  </a:lnTo>
                  <a:lnTo>
                    <a:pt x="0" y="9"/>
                  </a:lnTo>
                  <a:lnTo>
                    <a:pt x="3" y="16"/>
                  </a:lnTo>
                  <a:lnTo>
                    <a:pt x="9" y="21"/>
                  </a:lnTo>
                  <a:lnTo>
                    <a:pt x="14" y="16"/>
                  </a:lnTo>
                  <a:lnTo>
                    <a:pt x="16" y="9"/>
                  </a:lnTo>
                  <a:close/>
                </a:path>
              </a:pathLst>
            </a:custGeom>
            <a:solidFill>
              <a:srgbClr val="000000"/>
            </a:solidFill>
            <a:ln w="9525">
              <a:noFill/>
              <a:round/>
              <a:headEnd/>
              <a:tailEnd/>
            </a:ln>
          </p:spPr>
          <p:txBody>
            <a:bodyPr/>
            <a:lstStyle/>
            <a:p>
              <a:endParaRPr lang="en-US"/>
            </a:p>
          </p:txBody>
        </p:sp>
        <p:sp>
          <p:nvSpPr>
            <p:cNvPr id="516334" name="Freeform 238"/>
            <p:cNvSpPr>
              <a:spLocks/>
            </p:cNvSpPr>
            <p:nvPr/>
          </p:nvSpPr>
          <p:spPr bwMode="auto">
            <a:xfrm>
              <a:off x="1127" y="2418"/>
              <a:ext cx="16" cy="21"/>
            </a:xfrm>
            <a:custGeom>
              <a:avLst/>
              <a:gdLst/>
              <a:ahLst/>
              <a:cxnLst>
                <a:cxn ang="0">
                  <a:pos x="16" y="9"/>
                </a:cxn>
                <a:cxn ang="0">
                  <a:pos x="14" y="2"/>
                </a:cxn>
                <a:cxn ang="0">
                  <a:pos x="7" y="0"/>
                </a:cxn>
                <a:cxn ang="0">
                  <a:pos x="2" y="2"/>
                </a:cxn>
                <a:cxn ang="0">
                  <a:pos x="0" y="9"/>
                </a:cxn>
                <a:cxn ang="0">
                  <a:pos x="0" y="9"/>
                </a:cxn>
                <a:cxn ang="0">
                  <a:pos x="2" y="16"/>
                </a:cxn>
                <a:cxn ang="0">
                  <a:pos x="7" y="21"/>
                </a:cxn>
                <a:cxn ang="0">
                  <a:pos x="14" y="16"/>
                </a:cxn>
                <a:cxn ang="0">
                  <a:pos x="16" y="9"/>
                </a:cxn>
              </a:cxnLst>
              <a:rect l="0" t="0" r="r" b="b"/>
              <a:pathLst>
                <a:path w="16" h="21">
                  <a:moveTo>
                    <a:pt x="16" y="9"/>
                  </a:moveTo>
                  <a:lnTo>
                    <a:pt x="14" y="2"/>
                  </a:lnTo>
                  <a:lnTo>
                    <a:pt x="7" y="0"/>
                  </a:lnTo>
                  <a:lnTo>
                    <a:pt x="2" y="2"/>
                  </a:lnTo>
                  <a:lnTo>
                    <a:pt x="0" y="9"/>
                  </a:lnTo>
                  <a:lnTo>
                    <a:pt x="0" y="9"/>
                  </a:lnTo>
                  <a:lnTo>
                    <a:pt x="2" y="16"/>
                  </a:lnTo>
                  <a:lnTo>
                    <a:pt x="7" y="21"/>
                  </a:lnTo>
                  <a:lnTo>
                    <a:pt x="14" y="16"/>
                  </a:lnTo>
                  <a:lnTo>
                    <a:pt x="16" y="9"/>
                  </a:lnTo>
                  <a:close/>
                </a:path>
              </a:pathLst>
            </a:custGeom>
            <a:solidFill>
              <a:srgbClr val="000000"/>
            </a:solidFill>
            <a:ln w="9525">
              <a:noFill/>
              <a:round/>
              <a:headEnd/>
              <a:tailEnd/>
            </a:ln>
          </p:spPr>
          <p:txBody>
            <a:bodyPr/>
            <a:lstStyle/>
            <a:p>
              <a:endParaRPr lang="en-US"/>
            </a:p>
          </p:txBody>
        </p:sp>
        <p:sp>
          <p:nvSpPr>
            <p:cNvPr id="516335" name="Freeform 239"/>
            <p:cNvSpPr>
              <a:spLocks/>
            </p:cNvSpPr>
            <p:nvPr/>
          </p:nvSpPr>
          <p:spPr bwMode="auto">
            <a:xfrm>
              <a:off x="1129" y="2457"/>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16336" name="Freeform 240"/>
            <p:cNvSpPr>
              <a:spLocks/>
            </p:cNvSpPr>
            <p:nvPr/>
          </p:nvSpPr>
          <p:spPr bwMode="auto">
            <a:xfrm>
              <a:off x="1131" y="2499"/>
              <a:ext cx="16" cy="20"/>
            </a:xfrm>
            <a:custGeom>
              <a:avLst/>
              <a:gdLst/>
              <a:ahLst/>
              <a:cxnLst>
                <a:cxn ang="0">
                  <a:pos x="16" y="11"/>
                </a:cxn>
                <a:cxn ang="0">
                  <a:pos x="14" y="4"/>
                </a:cxn>
                <a:cxn ang="0">
                  <a:pos x="9" y="0"/>
                </a:cxn>
                <a:cxn ang="0">
                  <a:pos x="1" y="4"/>
                </a:cxn>
                <a:cxn ang="0">
                  <a:pos x="0" y="11"/>
                </a:cxn>
                <a:cxn ang="0">
                  <a:pos x="0" y="11"/>
                </a:cxn>
                <a:cxn ang="0">
                  <a:pos x="1" y="18"/>
                </a:cxn>
                <a:cxn ang="0">
                  <a:pos x="9" y="20"/>
                </a:cxn>
                <a:cxn ang="0">
                  <a:pos x="14" y="18"/>
                </a:cxn>
                <a:cxn ang="0">
                  <a:pos x="16" y="11"/>
                </a:cxn>
              </a:cxnLst>
              <a:rect l="0" t="0" r="r" b="b"/>
              <a:pathLst>
                <a:path w="16" h="20">
                  <a:moveTo>
                    <a:pt x="16" y="11"/>
                  </a:moveTo>
                  <a:lnTo>
                    <a:pt x="14" y="4"/>
                  </a:lnTo>
                  <a:lnTo>
                    <a:pt x="9" y="0"/>
                  </a:lnTo>
                  <a:lnTo>
                    <a:pt x="1" y="4"/>
                  </a:lnTo>
                  <a:lnTo>
                    <a:pt x="0" y="11"/>
                  </a:lnTo>
                  <a:lnTo>
                    <a:pt x="0" y="11"/>
                  </a:lnTo>
                  <a:lnTo>
                    <a:pt x="1"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16337" name="Freeform 241"/>
            <p:cNvSpPr>
              <a:spLocks/>
            </p:cNvSpPr>
            <p:nvPr/>
          </p:nvSpPr>
          <p:spPr bwMode="auto">
            <a:xfrm>
              <a:off x="1131" y="2540"/>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16338" name="Freeform 242"/>
            <p:cNvSpPr>
              <a:spLocks/>
            </p:cNvSpPr>
            <p:nvPr/>
          </p:nvSpPr>
          <p:spPr bwMode="auto">
            <a:xfrm>
              <a:off x="1131" y="2582"/>
              <a:ext cx="16" cy="21"/>
            </a:xfrm>
            <a:custGeom>
              <a:avLst/>
              <a:gdLst/>
              <a:ahLst/>
              <a:cxnLst>
                <a:cxn ang="0">
                  <a:pos x="16" y="11"/>
                </a:cxn>
                <a:cxn ang="0">
                  <a:pos x="14" y="4"/>
                </a:cxn>
                <a:cxn ang="0">
                  <a:pos x="9" y="0"/>
                </a:cxn>
                <a:cxn ang="0">
                  <a:pos x="3" y="4"/>
                </a:cxn>
                <a:cxn ang="0">
                  <a:pos x="0" y="11"/>
                </a:cxn>
                <a:cxn ang="0">
                  <a:pos x="0" y="11"/>
                </a:cxn>
                <a:cxn ang="0">
                  <a:pos x="3" y="18"/>
                </a:cxn>
                <a:cxn ang="0">
                  <a:pos x="9" y="21"/>
                </a:cxn>
                <a:cxn ang="0">
                  <a:pos x="14" y="18"/>
                </a:cxn>
                <a:cxn ang="0">
                  <a:pos x="16" y="11"/>
                </a:cxn>
              </a:cxnLst>
              <a:rect l="0" t="0" r="r" b="b"/>
              <a:pathLst>
                <a:path w="16" h="21">
                  <a:moveTo>
                    <a:pt x="16" y="11"/>
                  </a:moveTo>
                  <a:lnTo>
                    <a:pt x="14" y="4"/>
                  </a:lnTo>
                  <a:lnTo>
                    <a:pt x="9" y="0"/>
                  </a:lnTo>
                  <a:lnTo>
                    <a:pt x="3" y="4"/>
                  </a:lnTo>
                  <a:lnTo>
                    <a:pt x="0" y="11"/>
                  </a:lnTo>
                  <a:lnTo>
                    <a:pt x="0" y="11"/>
                  </a:lnTo>
                  <a:lnTo>
                    <a:pt x="3" y="18"/>
                  </a:lnTo>
                  <a:lnTo>
                    <a:pt x="9" y="21"/>
                  </a:lnTo>
                  <a:lnTo>
                    <a:pt x="14" y="18"/>
                  </a:lnTo>
                  <a:lnTo>
                    <a:pt x="16" y="11"/>
                  </a:lnTo>
                  <a:close/>
                </a:path>
              </a:pathLst>
            </a:custGeom>
            <a:solidFill>
              <a:srgbClr val="000000"/>
            </a:solidFill>
            <a:ln w="9525">
              <a:noFill/>
              <a:round/>
              <a:headEnd/>
              <a:tailEnd/>
            </a:ln>
          </p:spPr>
          <p:txBody>
            <a:bodyPr/>
            <a:lstStyle/>
            <a:p>
              <a:endParaRPr lang="en-US"/>
            </a:p>
          </p:txBody>
        </p:sp>
        <p:sp>
          <p:nvSpPr>
            <p:cNvPr id="516339" name="Freeform 243"/>
            <p:cNvSpPr>
              <a:spLocks/>
            </p:cNvSpPr>
            <p:nvPr/>
          </p:nvSpPr>
          <p:spPr bwMode="auto">
            <a:xfrm>
              <a:off x="1131" y="2623"/>
              <a:ext cx="16" cy="21"/>
            </a:xfrm>
            <a:custGeom>
              <a:avLst/>
              <a:gdLst/>
              <a:ahLst/>
              <a:cxnLst>
                <a:cxn ang="0">
                  <a:pos x="16" y="12"/>
                </a:cxn>
                <a:cxn ang="0">
                  <a:pos x="14" y="5"/>
                </a:cxn>
                <a:cxn ang="0">
                  <a:pos x="7" y="0"/>
                </a:cxn>
                <a:cxn ang="0">
                  <a:pos x="1" y="5"/>
                </a:cxn>
                <a:cxn ang="0">
                  <a:pos x="0" y="12"/>
                </a:cxn>
                <a:cxn ang="0">
                  <a:pos x="0" y="12"/>
                </a:cxn>
                <a:cxn ang="0">
                  <a:pos x="1" y="19"/>
                </a:cxn>
                <a:cxn ang="0">
                  <a:pos x="7" y="21"/>
                </a:cxn>
                <a:cxn ang="0">
                  <a:pos x="14" y="19"/>
                </a:cxn>
                <a:cxn ang="0">
                  <a:pos x="16" y="12"/>
                </a:cxn>
              </a:cxnLst>
              <a:rect l="0" t="0" r="r" b="b"/>
              <a:pathLst>
                <a:path w="16" h="21">
                  <a:moveTo>
                    <a:pt x="16" y="12"/>
                  </a:moveTo>
                  <a:lnTo>
                    <a:pt x="14" y="5"/>
                  </a:lnTo>
                  <a:lnTo>
                    <a:pt x="7" y="0"/>
                  </a:lnTo>
                  <a:lnTo>
                    <a:pt x="1" y="5"/>
                  </a:lnTo>
                  <a:lnTo>
                    <a:pt x="0" y="12"/>
                  </a:lnTo>
                  <a:lnTo>
                    <a:pt x="0" y="12"/>
                  </a:lnTo>
                  <a:lnTo>
                    <a:pt x="1" y="19"/>
                  </a:lnTo>
                  <a:lnTo>
                    <a:pt x="7" y="21"/>
                  </a:lnTo>
                  <a:lnTo>
                    <a:pt x="14" y="19"/>
                  </a:lnTo>
                  <a:lnTo>
                    <a:pt x="16" y="12"/>
                  </a:lnTo>
                  <a:close/>
                </a:path>
              </a:pathLst>
            </a:custGeom>
            <a:solidFill>
              <a:srgbClr val="000000"/>
            </a:solidFill>
            <a:ln w="9525">
              <a:noFill/>
              <a:round/>
              <a:headEnd/>
              <a:tailEnd/>
            </a:ln>
          </p:spPr>
          <p:txBody>
            <a:bodyPr/>
            <a:lstStyle/>
            <a:p>
              <a:endParaRPr lang="en-US"/>
            </a:p>
          </p:txBody>
        </p:sp>
        <p:sp>
          <p:nvSpPr>
            <p:cNvPr id="516340" name="Freeform 244"/>
            <p:cNvSpPr>
              <a:spLocks/>
            </p:cNvSpPr>
            <p:nvPr/>
          </p:nvSpPr>
          <p:spPr bwMode="auto">
            <a:xfrm>
              <a:off x="1131" y="2665"/>
              <a:ext cx="16" cy="21"/>
            </a:xfrm>
            <a:custGeom>
              <a:avLst/>
              <a:gdLst/>
              <a:ahLst/>
              <a:cxnLst>
                <a:cxn ang="0">
                  <a:pos x="16" y="12"/>
                </a:cxn>
                <a:cxn ang="0">
                  <a:pos x="14" y="5"/>
                </a:cxn>
                <a:cxn ang="0">
                  <a:pos x="7" y="0"/>
                </a:cxn>
                <a:cxn ang="0">
                  <a:pos x="1" y="5"/>
                </a:cxn>
                <a:cxn ang="0">
                  <a:pos x="0" y="12"/>
                </a:cxn>
                <a:cxn ang="0">
                  <a:pos x="0" y="12"/>
                </a:cxn>
                <a:cxn ang="0">
                  <a:pos x="1" y="19"/>
                </a:cxn>
                <a:cxn ang="0">
                  <a:pos x="7" y="21"/>
                </a:cxn>
                <a:cxn ang="0">
                  <a:pos x="14" y="19"/>
                </a:cxn>
                <a:cxn ang="0">
                  <a:pos x="16" y="12"/>
                </a:cxn>
              </a:cxnLst>
              <a:rect l="0" t="0" r="r" b="b"/>
              <a:pathLst>
                <a:path w="16" h="21">
                  <a:moveTo>
                    <a:pt x="16" y="12"/>
                  </a:moveTo>
                  <a:lnTo>
                    <a:pt x="14" y="5"/>
                  </a:lnTo>
                  <a:lnTo>
                    <a:pt x="7" y="0"/>
                  </a:lnTo>
                  <a:lnTo>
                    <a:pt x="1" y="5"/>
                  </a:lnTo>
                  <a:lnTo>
                    <a:pt x="0" y="12"/>
                  </a:lnTo>
                  <a:lnTo>
                    <a:pt x="0" y="12"/>
                  </a:lnTo>
                  <a:lnTo>
                    <a:pt x="1" y="19"/>
                  </a:lnTo>
                  <a:lnTo>
                    <a:pt x="7" y="21"/>
                  </a:lnTo>
                  <a:lnTo>
                    <a:pt x="14" y="19"/>
                  </a:lnTo>
                  <a:lnTo>
                    <a:pt x="16" y="12"/>
                  </a:lnTo>
                  <a:close/>
                </a:path>
              </a:pathLst>
            </a:custGeom>
            <a:solidFill>
              <a:srgbClr val="000000"/>
            </a:solidFill>
            <a:ln w="9525">
              <a:noFill/>
              <a:round/>
              <a:headEnd/>
              <a:tailEnd/>
            </a:ln>
          </p:spPr>
          <p:txBody>
            <a:bodyPr/>
            <a:lstStyle/>
            <a:p>
              <a:endParaRPr lang="en-US"/>
            </a:p>
          </p:txBody>
        </p:sp>
        <p:sp>
          <p:nvSpPr>
            <p:cNvPr id="516341" name="Freeform 245"/>
            <p:cNvSpPr>
              <a:spLocks/>
            </p:cNvSpPr>
            <p:nvPr/>
          </p:nvSpPr>
          <p:spPr bwMode="auto">
            <a:xfrm>
              <a:off x="1131" y="2707"/>
              <a:ext cx="16" cy="20"/>
            </a:xfrm>
            <a:custGeom>
              <a:avLst/>
              <a:gdLst/>
              <a:ahLst/>
              <a:cxnLst>
                <a:cxn ang="0">
                  <a:pos x="16" y="11"/>
                </a:cxn>
                <a:cxn ang="0">
                  <a:pos x="14" y="4"/>
                </a:cxn>
                <a:cxn ang="0">
                  <a:pos x="9" y="0"/>
                </a:cxn>
                <a:cxn ang="0">
                  <a:pos x="3" y="4"/>
                </a:cxn>
                <a:cxn ang="0">
                  <a:pos x="0" y="11"/>
                </a:cxn>
                <a:cxn ang="0">
                  <a:pos x="0" y="11"/>
                </a:cxn>
                <a:cxn ang="0">
                  <a:pos x="3" y="18"/>
                </a:cxn>
                <a:cxn ang="0">
                  <a:pos x="9" y="20"/>
                </a:cxn>
                <a:cxn ang="0">
                  <a:pos x="14" y="18"/>
                </a:cxn>
                <a:cxn ang="0">
                  <a:pos x="16" y="11"/>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16342" name="Freeform 246"/>
            <p:cNvSpPr>
              <a:spLocks/>
            </p:cNvSpPr>
            <p:nvPr/>
          </p:nvSpPr>
          <p:spPr bwMode="auto">
            <a:xfrm>
              <a:off x="847" y="1932"/>
              <a:ext cx="53" cy="111"/>
            </a:xfrm>
            <a:custGeom>
              <a:avLst/>
              <a:gdLst/>
              <a:ahLst/>
              <a:cxnLst>
                <a:cxn ang="0">
                  <a:pos x="53" y="107"/>
                </a:cxn>
                <a:cxn ang="0">
                  <a:pos x="24" y="0"/>
                </a:cxn>
                <a:cxn ang="0">
                  <a:pos x="0" y="111"/>
                </a:cxn>
                <a:cxn ang="0">
                  <a:pos x="53" y="107"/>
                </a:cxn>
              </a:cxnLst>
              <a:rect l="0" t="0" r="r" b="b"/>
              <a:pathLst>
                <a:path w="53" h="111">
                  <a:moveTo>
                    <a:pt x="53" y="107"/>
                  </a:moveTo>
                  <a:lnTo>
                    <a:pt x="24" y="0"/>
                  </a:lnTo>
                  <a:lnTo>
                    <a:pt x="0" y="111"/>
                  </a:lnTo>
                  <a:lnTo>
                    <a:pt x="53" y="107"/>
                  </a:lnTo>
                  <a:close/>
                </a:path>
              </a:pathLst>
            </a:custGeom>
            <a:solidFill>
              <a:srgbClr val="000000"/>
            </a:solidFill>
            <a:ln w="9525">
              <a:noFill/>
              <a:round/>
              <a:headEnd/>
              <a:tailEnd/>
            </a:ln>
          </p:spPr>
          <p:txBody>
            <a:bodyPr/>
            <a:lstStyle/>
            <a:p>
              <a:endParaRPr lang="en-US"/>
            </a:p>
          </p:txBody>
        </p:sp>
      </p:grpSp>
      <p:sp>
        <p:nvSpPr>
          <p:cNvPr id="516343" name="Rectangle 247"/>
          <p:cNvSpPr>
            <a:spLocks noChangeArrowheads="1"/>
          </p:cNvSpPr>
          <p:nvPr/>
        </p:nvSpPr>
        <p:spPr bwMode="auto">
          <a:xfrm>
            <a:off x="8784169" y="4505325"/>
            <a:ext cx="1468967" cy="388938"/>
          </a:xfrm>
          <a:prstGeom prst="rect">
            <a:avLst/>
          </a:prstGeom>
          <a:noFill/>
          <a:ln w="9525">
            <a:noFill/>
            <a:miter lim="800000"/>
            <a:headEnd/>
            <a:tailEnd/>
          </a:ln>
        </p:spPr>
        <p:txBody>
          <a:bodyPr/>
          <a:lstStyle/>
          <a:p>
            <a:endParaRPr lang="en-US"/>
          </a:p>
        </p:txBody>
      </p:sp>
      <p:sp>
        <p:nvSpPr>
          <p:cNvPr id="516344" name="Rectangle 248"/>
          <p:cNvSpPr>
            <a:spLocks noChangeArrowheads="1"/>
          </p:cNvSpPr>
          <p:nvPr/>
        </p:nvSpPr>
        <p:spPr bwMode="auto">
          <a:xfrm>
            <a:off x="1727201" y="5018088"/>
            <a:ext cx="727763" cy="261610"/>
          </a:xfrm>
          <a:prstGeom prst="rect">
            <a:avLst/>
          </a:prstGeom>
          <a:noFill/>
          <a:ln w="9525">
            <a:noFill/>
            <a:miter lim="800000"/>
            <a:headEnd/>
            <a:tailEnd/>
          </a:ln>
        </p:spPr>
        <p:txBody>
          <a:bodyPr wrap="none" lIns="0" tIns="0" rIns="0" bIns="0">
            <a:spAutoFit/>
          </a:bodyPr>
          <a:lstStyle/>
          <a:p>
            <a:pPr algn="ctr" eaLnBrk="0" hangingPunct="0"/>
            <a:r>
              <a:rPr lang="en-US" sz="1700" b="1">
                <a:solidFill>
                  <a:srgbClr val="000000"/>
                </a:solidFill>
                <a:latin typeface="Arial" charset="0"/>
              </a:rPr>
              <a:t>Clients</a:t>
            </a:r>
            <a:endParaRPr lang="en-US" sz="1800" b="1"/>
          </a:p>
        </p:txBody>
      </p:sp>
      <p:grpSp>
        <p:nvGrpSpPr>
          <p:cNvPr id="516158" name="Group 249"/>
          <p:cNvGrpSpPr>
            <a:grpSpLocks/>
          </p:cNvGrpSpPr>
          <p:nvPr/>
        </p:nvGrpSpPr>
        <p:grpSpPr bwMode="auto">
          <a:xfrm>
            <a:off x="3386669" y="4140200"/>
            <a:ext cx="2992967" cy="679450"/>
            <a:chOff x="1008" y="2279"/>
            <a:chExt cx="1414" cy="428"/>
          </a:xfrm>
        </p:grpSpPr>
        <p:sp>
          <p:nvSpPr>
            <p:cNvPr id="516346" name="Freeform 250"/>
            <p:cNvSpPr>
              <a:spLocks/>
            </p:cNvSpPr>
            <p:nvPr/>
          </p:nvSpPr>
          <p:spPr bwMode="auto">
            <a:xfrm>
              <a:off x="1008" y="2281"/>
              <a:ext cx="14" cy="21"/>
            </a:xfrm>
            <a:custGeom>
              <a:avLst/>
              <a:gdLst/>
              <a:ahLst/>
              <a:cxnLst>
                <a:cxn ang="0">
                  <a:pos x="7" y="0"/>
                </a:cxn>
                <a:cxn ang="0">
                  <a:pos x="2" y="3"/>
                </a:cxn>
                <a:cxn ang="0">
                  <a:pos x="0" y="10"/>
                </a:cxn>
                <a:cxn ang="0">
                  <a:pos x="2" y="17"/>
                </a:cxn>
                <a:cxn ang="0">
                  <a:pos x="7" y="21"/>
                </a:cxn>
                <a:cxn ang="0">
                  <a:pos x="7" y="21"/>
                </a:cxn>
                <a:cxn ang="0">
                  <a:pos x="13" y="17"/>
                </a:cxn>
                <a:cxn ang="0">
                  <a:pos x="14" y="10"/>
                </a:cxn>
                <a:cxn ang="0">
                  <a:pos x="13" y="3"/>
                </a:cxn>
                <a:cxn ang="0">
                  <a:pos x="7" y="0"/>
                </a:cxn>
              </a:cxnLst>
              <a:rect l="0" t="0" r="r" b="b"/>
              <a:pathLst>
                <a:path w="14" h="21">
                  <a:moveTo>
                    <a:pt x="7" y="0"/>
                  </a:moveTo>
                  <a:lnTo>
                    <a:pt x="2" y="3"/>
                  </a:lnTo>
                  <a:lnTo>
                    <a:pt x="0" y="10"/>
                  </a:lnTo>
                  <a:lnTo>
                    <a:pt x="2" y="17"/>
                  </a:lnTo>
                  <a:lnTo>
                    <a:pt x="7" y="21"/>
                  </a:lnTo>
                  <a:lnTo>
                    <a:pt x="7" y="21"/>
                  </a:lnTo>
                  <a:lnTo>
                    <a:pt x="13" y="17"/>
                  </a:lnTo>
                  <a:lnTo>
                    <a:pt x="14" y="10"/>
                  </a:lnTo>
                  <a:lnTo>
                    <a:pt x="13" y="3"/>
                  </a:lnTo>
                  <a:lnTo>
                    <a:pt x="7" y="0"/>
                  </a:lnTo>
                  <a:close/>
                </a:path>
              </a:pathLst>
            </a:custGeom>
            <a:solidFill>
              <a:srgbClr val="000000"/>
            </a:solidFill>
            <a:ln w="9525">
              <a:noFill/>
              <a:round/>
              <a:headEnd/>
              <a:tailEnd/>
            </a:ln>
          </p:spPr>
          <p:txBody>
            <a:bodyPr/>
            <a:lstStyle/>
            <a:p>
              <a:endParaRPr lang="en-US"/>
            </a:p>
          </p:txBody>
        </p:sp>
        <p:sp>
          <p:nvSpPr>
            <p:cNvPr id="516347" name="Freeform 251"/>
            <p:cNvSpPr>
              <a:spLocks/>
            </p:cNvSpPr>
            <p:nvPr/>
          </p:nvSpPr>
          <p:spPr bwMode="auto">
            <a:xfrm>
              <a:off x="1039" y="2279"/>
              <a:ext cx="18" cy="21"/>
            </a:xfrm>
            <a:custGeom>
              <a:avLst/>
              <a:gdLst/>
              <a:ahLst/>
              <a:cxnLst>
                <a:cxn ang="0">
                  <a:pos x="9" y="0"/>
                </a:cxn>
                <a:cxn ang="0">
                  <a:pos x="3" y="5"/>
                </a:cxn>
                <a:cxn ang="0">
                  <a:pos x="0" y="12"/>
                </a:cxn>
                <a:cxn ang="0">
                  <a:pos x="3" y="19"/>
                </a:cxn>
                <a:cxn ang="0">
                  <a:pos x="9" y="21"/>
                </a:cxn>
                <a:cxn ang="0">
                  <a:pos x="9" y="21"/>
                </a:cxn>
                <a:cxn ang="0">
                  <a:pos x="14" y="19"/>
                </a:cxn>
                <a:cxn ang="0">
                  <a:pos x="18" y="12"/>
                </a:cxn>
                <a:cxn ang="0">
                  <a:pos x="14" y="5"/>
                </a:cxn>
                <a:cxn ang="0">
                  <a:pos x="9" y="0"/>
                </a:cxn>
              </a:cxnLst>
              <a:rect l="0" t="0" r="r" b="b"/>
              <a:pathLst>
                <a:path w="18" h="21">
                  <a:moveTo>
                    <a:pt x="9" y="0"/>
                  </a:moveTo>
                  <a:lnTo>
                    <a:pt x="3" y="5"/>
                  </a:lnTo>
                  <a:lnTo>
                    <a:pt x="0" y="12"/>
                  </a:lnTo>
                  <a:lnTo>
                    <a:pt x="3" y="19"/>
                  </a:lnTo>
                  <a:lnTo>
                    <a:pt x="9" y="21"/>
                  </a:lnTo>
                  <a:lnTo>
                    <a:pt x="9" y="21"/>
                  </a:lnTo>
                  <a:lnTo>
                    <a:pt x="14" y="19"/>
                  </a:lnTo>
                  <a:lnTo>
                    <a:pt x="18" y="12"/>
                  </a:lnTo>
                  <a:lnTo>
                    <a:pt x="14" y="5"/>
                  </a:lnTo>
                  <a:lnTo>
                    <a:pt x="9" y="0"/>
                  </a:lnTo>
                  <a:close/>
                </a:path>
              </a:pathLst>
            </a:custGeom>
            <a:solidFill>
              <a:srgbClr val="000000"/>
            </a:solidFill>
            <a:ln w="9525">
              <a:noFill/>
              <a:round/>
              <a:headEnd/>
              <a:tailEnd/>
            </a:ln>
          </p:spPr>
          <p:txBody>
            <a:bodyPr/>
            <a:lstStyle/>
            <a:p>
              <a:endParaRPr lang="en-US"/>
            </a:p>
          </p:txBody>
        </p:sp>
        <p:sp>
          <p:nvSpPr>
            <p:cNvPr id="516348" name="Freeform 252"/>
            <p:cNvSpPr>
              <a:spLocks/>
            </p:cNvSpPr>
            <p:nvPr/>
          </p:nvSpPr>
          <p:spPr bwMode="auto">
            <a:xfrm>
              <a:off x="1071" y="2279"/>
              <a:ext cx="18" cy="21"/>
            </a:xfrm>
            <a:custGeom>
              <a:avLst/>
              <a:gdLst/>
              <a:ahLst/>
              <a:cxnLst>
                <a:cxn ang="0">
                  <a:pos x="9" y="0"/>
                </a:cxn>
                <a:cxn ang="0">
                  <a:pos x="4" y="5"/>
                </a:cxn>
                <a:cxn ang="0">
                  <a:pos x="0" y="12"/>
                </a:cxn>
                <a:cxn ang="0">
                  <a:pos x="4" y="19"/>
                </a:cxn>
                <a:cxn ang="0">
                  <a:pos x="9" y="21"/>
                </a:cxn>
                <a:cxn ang="0">
                  <a:pos x="9" y="21"/>
                </a:cxn>
                <a:cxn ang="0">
                  <a:pos x="15" y="19"/>
                </a:cxn>
                <a:cxn ang="0">
                  <a:pos x="18" y="12"/>
                </a:cxn>
                <a:cxn ang="0">
                  <a:pos x="15" y="5"/>
                </a:cxn>
                <a:cxn ang="0">
                  <a:pos x="9" y="0"/>
                </a:cxn>
              </a:cxnLst>
              <a:rect l="0" t="0" r="r" b="b"/>
              <a:pathLst>
                <a:path w="18" h="21">
                  <a:moveTo>
                    <a:pt x="9" y="0"/>
                  </a:moveTo>
                  <a:lnTo>
                    <a:pt x="4" y="5"/>
                  </a:lnTo>
                  <a:lnTo>
                    <a:pt x="0" y="12"/>
                  </a:lnTo>
                  <a:lnTo>
                    <a:pt x="4" y="19"/>
                  </a:lnTo>
                  <a:lnTo>
                    <a:pt x="9" y="21"/>
                  </a:lnTo>
                  <a:lnTo>
                    <a:pt x="9" y="21"/>
                  </a:lnTo>
                  <a:lnTo>
                    <a:pt x="15" y="19"/>
                  </a:lnTo>
                  <a:lnTo>
                    <a:pt x="18" y="12"/>
                  </a:lnTo>
                  <a:lnTo>
                    <a:pt x="15" y="5"/>
                  </a:lnTo>
                  <a:lnTo>
                    <a:pt x="9" y="0"/>
                  </a:lnTo>
                  <a:close/>
                </a:path>
              </a:pathLst>
            </a:custGeom>
            <a:solidFill>
              <a:srgbClr val="000000"/>
            </a:solidFill>
            <a:ln w="9525">
              <a:noFill/>
              <a:round/>
              <a:headEnd/>
              <a:tailEnd/>
            </a:ln>
          </p:spPr>
          <p:txBody>
            <a:bodyPr/>
            <a:lstStyle/>
            <a:p>
              <a:endParaRPr lang="en-US"/>
            </a:p>
          </p:txBody>
        </p:sp>
        <p:sp>
          <p:nvSpPr>
            <p:cNvPr id="516349" name="Freeform 253"/>
            <p:cNvSpPr>
              <a:spLocks/>
            </p:cNvSpPr>
            <p:nvPr/>
          </p:nvSpPr>
          <p:spPr bwMode="auto">
            <a:xfrm>
              <a:off x="1104" y="2279"/>
              <a:ext cx="18" cy="21"/>
            </a:xfrm>
            <a:custGeom>
              <a:avLst/>
              <a:gdLst/>
              <a:ahLst/>
              <a:cxnLst>
                <a:cxn ang="0">
                  <a:pos x="9" y="0"/>
                </a:cxn>
                <a:cxn ang="0">
                  <a:pos x="3" y="5"/>
                </a:cxn>
                <a:cxn ang="0">
                  <a:pos x="0" y="12"/>
                </a:cxn>
                <a:cxn ang="0">
                  <a:pos x="3" y="19"/>
                </a:cxn>
                <a:cxn ang="0">
                  <a:pos x="9" y="21"/>
                </a:cxn>
                <a:cxn ang="0">
                  <a:pos x="9" y="21"/>
                </a:cxn>
                <a:cxn ang="0">
                  <a:pos x="14" y="19"/>
                </a:cxn>
                <a:cxn ang="0">
                  <a:pos x="18" y="12"/>
                </a:cxn>
                <a:cxn ang="0">
                  <a:pos x="14" y="5"/>
                </a:cxn>
                <a:cxn ang="0">
                  <a:pos x="9" y="0"/>
                </a:cxn>
              </a:cxnLst>
              <a:rect l="0" t="0" r="r" b="b"/>
              <a:pathLst>
                <a:path w="18" h="21">
                  <a:moveTo>
                    <a:pt x="9" y="0"/>
                  </a:moveTo>
                  <a:lnTo>
                    <a:pt x="3" y="5"/>
                  </a:lnTo>
                  <a:lnTo>
                    <a:pt x="0" y="12"/>
                  </a:lnTo>
                  <a:lnTo>
                    <a:pt x="3" y="19"/>
                  </a:lnTo>
                  <a:lnTo>
                    <a:pt x="9" y="21"/>
                  </a:lnTo>
                  <a:lnTo>
                    <a:pt x="9" y="21"/>
                  </a:lnTo>
                  <a:lnTo>
                    <a:pt x="14" y="19"/>
                  </a:lnTo>
                  <a:lnTo>
                    <a:pt x="18" y="12"/>
                  </a:lnTo>
                  <a:lnTo>
                    <a:pt x="14" y="5"/>
                  </a:lnTo>
                  <a:lnTo>
                    <a:pt x="9" y="0"/>
                  </a:lnTo>
                  <a:close/>
                </a:path>
              </a:pathLst>
            </a:custGeom>
            <a:solidFill>
              <a:srgbClr val="000000"/>
            </a:solidFill>
            <a:ln w="9525">
              <a:noFill/>
              <a:round/>
              <a:headEnd/>
              <a:tailEnd/>
            </a:ln>
          </p:spPr>
          <p:txBody>
            <a:bodyPr/>
            <a:lstStyle/>
            <a:p>
              <a:endParaRPr lang="en-US"/>
            </a:p>
          </p:txBody>
        </p:sp>
        <p:sp>
          <p:nvSpPr>
            <p:cNvPr id="516350" name="Freeform 254"/>
            <p:cNvSpPr>
              <a:spLocks/>
            </p:cNvSpPr>
            <p:nvPr/>
          </p:nvSpPr>
          <p:spPr bwMode="auto">
            <a:xfrm>
              <a:off x="1136" y="2279"/>
              <a:ext cx="18" cy="21"/>
            </a:xfrm>
            <a:custGeom>
              <a:avLst/>
              <a:gdLst/>
              <a:ahLst/>
              <a:cxnLst>
                <a:cxn ang="0">
                  <a:pos x="9" y="0"/>
                </a:cxn>
                <a:cxn ang="0">
                  <a:pos x="4" y="5"/>
                </a:cxn>
                <a:cxn ang="0">
                  <a:pos x="0" y="12"/>
                </a:cxn>
                <a:cxn ang="0">
                  <a:pos x="4" y="19"/>
                </a:cxn>
                <a:cxn ang="0">
                  <a:pos x="9" y="21"/>
                </a:cxn>
                <a:cxn ang="0">
                  <a:pos x="9" y="21"/>
                </a:cxn>
                <a:cxn ang="0">
                  <a:pos x="14" y="19"/>
                </a:cxn>
                <a:cxn ang="0">
                  <a:pos x="18" y="12"/>
                </a:cxn>
                <a:cxn ang="0">
                  <a:pos x="14" y="5"/>
                </a:cxn>
                <a:cxn ang="0">
                  <a:pos x="9" y="0"/>
                </a:cxn>
              </a:cxnLst>
              <a:rect l="0" t="0" r="r" b="b"/>
              <a:pathLst>
                <a:path w="18" h="21">
                  <a:moveTo>
                    <a:pt x="9" y="0"/>
                  </a:moveTo>
                  <a:lnTo>
                    <a:pt x="4" y="5"/>
                  </a:lnTo>
                  <a:lnTo>
                    <a:pt x="0" y="12"/>
                  </a:lnTo>
                  <a:lnTo>
                    <a:pt x="4" y="19"/>
                  </a:lnTo>
                  <a:lnTo>
                    <a:pt x="9" y="21"/>
                  </a:lnTo>
                  <a:lnTo>
                    <a:pt x="9" y="21"/>
                  </a:lnTo>
                  <a:lnTo>
                    <a:pt x="14" y="19"/>
                  </a:lnTo>
                  <a:lnTo>
                    <a:pt x="18" y="12"/>
                  </a:lnTo>
                  <a:lnTo>
                    <a:pt x="14" y="5"/>
                  </a:lnTo>
                  <a:lnTo>
                    <a:pt x="9" y="0"/>
                  </a:lnTo>
                  <a:close/>
                </a:path>
              </a:pathLst>
            </a:custGeom>
            <a:solidFill>
              <a:srgbClr val="000000"/>
            </a:solidFill>
            <a:ln w="9525">
              <a:noFill/>
              <a:round/>
              <a:headEnd/>
              <a:tailEnd/>
            </a:ln>
          </p:spPr>
          <p:txBody>
            <a:bodyPr/>
            <a:lstStyle/>
            <a:p>
              <a:endParaRPr lang="en-US"/>
            </a:p>
          </p:txBody>
        </p:sp>
        <p:sp>
          <p:nvSpPr>
            <p:cNvPr id="516351" name="Freeform 255"/>
            <p:cNvSpPr>
              <a:spLocks/>
            </p:cNvSpPr>
            <p:nvPr/>
          </p:nvSpPr>
          <p:spPr bwMode="auto">
            <a:xfrm>
              <a:off x="1169" y="2279"/>
              <a:ext cx="18" cy="21"/>
            </a:xfrm>
            <a:custGeom>
              <a:avLst/>
              <a:gdLst/>
              <a:ahLst/>
              <a:cxnLst>
                <a:cxn ang="0">
                  <a:pos x="9" y="0"/>
                </a:cxn>
                <a:cxn ang="0">
                  <a:pos x="3" y="5"/>
                </a:cxn>
                <a:cxn ang="0">
                  <a:pos x="0" y="12"/>
                </a:cxn>
                <a:cxn ang="0">
                  <a:pos x="3" y="19"/>
                </a:cxn>
                <a:cxn ang="0">
                  <a:pos x="9" y="21"/>
                </a:cxn>
                <a:cxn ang="0">
                  <a:pos x="9" y="21"/>
                </a:cxn>
                <a:cxn ang="0">
                  <a:pos x="14" y="19"/>
                </a:cxn>
                <a:cxn ang="0">
                  <a:pos x="18" y="12"/>
                </a:cxn>
                <a:cxn ang="0">
                  <a:pos x="14" y="5"/>
                </a:cxn>
                <a:cxn ang="0">
                  <a:pos x="9" y="0"/>
                </a:cxn>
              </a:cxnLst>
              <a:rect l="0" t="0" r="r" b="b"/>
              <a:pathLst>
                <a:path w="18" h="21">
                  <a:moveTo>
                    <a:pt x="9" y="0"/>
                  </a:moveTo>
                  <a:lnTo>
                    <a:pt x="3" y="5"/>
                  </a:lnTo>
                  <a:lnTo>
                    <a:pt x="0" y="12"/>
                  </a:lnTo>
                  <a:lnTo>
                    <a:pt x="3" y="19"/>
                  </a:lnTo>
                  <a:lnTo>
                    <a:pt x="9" y="21"/>
                  </a:lnTo>
                  <a:lnTo>
                    <a:pt x="9" y="21"/>
                  </a:lnTo>
                  <a:lnTo>
                    <a:pt x="14" y="19"/>
                  </a:lnTo>
                  <a:lnTo>
                    <a:pt x="18" y="12"/>
                  </a:lnTo>
                  <a:lnTo>
                    <a:pt x="14" y="5"/>
                  </a:lnTo>
                  <a:lnTo>
                    <a:pt x="9" y="0"/>
                  </a:lnTo>
                  <a:close/>
                </a:path>
              </a:pathLst>
            </a:custGeom>
            <a:solidFill>
              <a:srgbClr val="000000"/>
            </a:solidFill>
            <a:ln w="9525">
              <a:noFill/>
              <a:round/>
              <a:headEnd/>
              <a:tailEnd/>
            </a:ln>
          </p:spPr>
          <p:txBody>
            <a:bodyPr/>
            <a:lstStyle/>
            <a:p>
              <a:endParaRPr lang="en-US"/>
            </a:p>
          </p:txBody>
        </p:sp>
        <p:sp>
          <p:nvSpPr>
            <p:cNvPr id="516352" name="Freeform 256"/>
            <p:cNvSpPr>
              <a:spLocks/>
            </p:cNvSpPr>
            <p:nvPr/>
          </p:nvSpPr>
          <p:spPr bwMode="auto">
            <a:xfrm>
              <a:off x="1201" y="2279"/>
              <a:ext cx="18" cy="21"/>
            </a:xfrm>
            <a:custGeom>
              <a:avLst/>
              <a:gdLst/>
              <a:ahLst/>
              <a:cxnLst>
                <a:cxn ang="0">
                  <a:pos x="9" y="0"/>
                </a:cxn>
                <a:cxn ang="0">
                  <a:pos x="4" y="2"/>
                </a:cxn>
                <a:cxn ang="0">
                  <a:pos x="0" y="12"/>
                </a:cxn>
                <a:cxn ang="0">
                  <a:pos x="4" y="19"/>
                </a:cxn>
                <a:cxn ang="0">
                  <a:pos x="9" y="21"/>
                </a:cxn>
                <a:cxn ang="0">
                  <a:pos x="9" y="21"/>
                </a:cxn>
                <a:cxn ang="0">
                  <a:pos x="14" y="19"/>
                </a:cxn>
                <a:cxn ang="0">
                  <a:pos x="18" y="12"/>
                </a:cxn>
                <a:cxn ang="0">
                  <a:pos x="14" y="2"/>
                </a:cxn>
                <a:cxn ang="0">
                  <a:pos x="9" y="0"/>
                </a:cxn>
              </a:cxnLst>
              <a:rect l="0" t="0" r="r" b="b"/>
              <a:pathLst>
                <a:path w="18" h="21">
                  <a:moveTo>
                    <a:pt x="9" y="0"/>
                  </a:moveTo>
                  <a:lnTo>
                    <a:pt x="4" y="2"/>
                  </a:lnTo>
                  <a:lnTo>
                    <a:pt x="0" y="12"/>
                  </a:lnTo>
                  <a:lnTo>
                    <a:pt x="4" y="19"/>
                  </a:lnTo>
                  <a:lnTo>
                    <a:pt x="9" y="21"/>
                  </a:lnTo>
                  <a:lnTo>
                    <a:pt x="9" y="21"/>
                  </a:lnTo>
                  <a:lnTo>
                    <a:pt x="14" y="19"/>
                  </a:lnTo>
                  <a:lnTo>
                    <a:pt x="18" y="12"/>
                  </a:lnTo>
                  <a:lnTo>
                    <a:pt x="14" y="2"/>
                  </a:lnTo>
                  <a:lnTo>
                    <a:pt x="9" y="0"/>
                  </a:lnTo>
                  <a:close/>
                </a:path>
              </a:pathLst>
            </a:custGeom>
            <a:solidFill>
              <a:srgbClr val="000000"/>
            </a:solidFill>
            <a:ln w="9525">
              <a:noFill/>
              <a:round/>
              <a:headEnd/>
              <a:tailEnd/>
            </a:ln>
          </p:spPr>
          <p:txBody>
            <a:bodyPr/>
            <a:lstStyle/>
            <a:p>
              <a:endParaRPr lang="en-US"/>
            </a:p>
          </p:txBody>
        </p:sp>
        <p:sp>
          <p:nvSpPr>
            <p:cNvPr id="516353" name="Freeform 257"/>
            <p:cNvSpPr>
              <a:spLocks/>
            </p:cNvSpPr>
            <p:nvPr/>
          </p:nvSpPr>
          <p:spPr bwMode="auto">
            <a:xfrm>
              <a:off x="1233" y="2279"/>
              <a:ext cx="18" cy="21"/>
            </a:xfrm>
            <a:custGeom>
              <a:avLst/>
              <a:gdLst/>
              <a:ahLst/>
              <a:cxnLst>
                <a:cxn ang="0">
                  <a:pos x="9" y="0"/>
                </a:cxn>
                <a:cxn ang="0">
                  <a:pos x="4" y="2"/>
                </a:cxn>
                <a:cxn ang="0">
                  <a:pos x="0" y="12"/>
                </a:cxn>
                <a:cxn ang="0">
                  <a:pos x="4" y="19"/>
                </a:cxn>
                <a:cxn ang="0">
                  <a:pos x="9" y="21"/>
                </a:cxn>
                <a:cxn ang="0">
                  <a:pos x="9" y="21"/>
                </a:cxn>
                <a:cxn ang="0">
                  <a:pos x="15" y="19"/>
                </a:cxn>
                <a:cxn ang="0">
                  <a:pos x="18" y="12"/>
                </a:cxn>
                <a:cxn ang="0">
                  <a:pos x="15" y="2"/>
                </a:cxn>
                <a:cxn ang="0">
                  <a:pos x="9" y="0"/>
                </a:cxn>
              </a:cxnLst>
              <a:rect l="0" t="0" r="r" b="b"/>
              <a:pathLst>
                <a:path w="18" h="21">
                  <a:moveTo>
                    <a:pt x="9" y="0"/>
                  </a:moveTo>
                  <a:lnTo>
                    <a:pt x="4" y="2"/>
                  </a:lnTo>
                  <a:lnTo>
                    <a:pt x="0" y="12"/>
                  </a:lnTo>
                  <a:lnTo>
                    <a:pt x="4" y="19"/>
                  </a:lnTo>
                  <a:lnTo>
                    <a:pt x="9" y="21"/>
                  </a:lnTo>
                  <a:lnTo>
                    <a:pt x="9" y="21"/>
                  </a:lnTo>
                  <a:lnTo>
                    <a:pt x="15" y="19"/>
                  </a:lnTo>
                  <a:lnTo>
                    <a:pt x="18" y="12"/>
                  </a:lnTo>
                  <a:lnTo>
                    <a:pt x="15" y="2"/>
                  </a:lnTo>
                  <a:lnTo>
                    <a:pt x="9" y="0"/>
                  </a:lnTo>
                  <a:close/>
                </a:path>
              </a:pathLst>
            </a:custGeom>
            <a:solidFill>
              <a:srgbClr val="000000"/>
            </a:solidFill>
            <a:ln w="9525">
              <a:noFill/>
              <a:round/>
              <a:headEnd/>
              <a:tailEnd/>
            </a:ln>
          </p:spPr>
          <p:txBody>
            <a:bodyPr/>
            <a:lstStyle/>
            <a:p>
              <a:endParaRPr lang="en-US"/>
            </a:p>
          </p:txBody>
        </p:sp>
        <p:sp>
          <p:nvSpPr>
            <p:cNvPr id="516354" name="Freeform 258"/>
            <p:cNvSpPr>
              <a:spLocks/>
            </p:cNvSpPr>
            <p:nvPr/>
          </p:nvSpPr>
          <p:spPr bwMode="auto">
            <a:xfrm>
              <a:off x="1266" y="2279"/>
              <a:ext cx="18" cy="21"/>
            </a:xfrm>
            <a:custGeom>
              <a:avLst/>
              <a:gdLst/>
              <a:ahLst/>
              <a:cxnLst>
                <a:cxn ang="0">
                  <a:pos x="9" y="0"/>
                </a:cxn>
                <a:cxn ang="0">
                  <a:pos x="4" y="2"/>
                </a:cxn>
                <a:cxn ang="0">
                  <a:pos x="0" y="9"/>
                </a:cxn>
                <a:cxn ang="0">
                  <a:pos x="4" y="19"/>
                </a:cxn>
                <a:cxn ang="0">
                  <a:pos x="9" y="21"/>
                </a:cxn>
                <a:cxn ang="0">
                  <a:pos x="9" y="21"/>
                </a:cxn>
                <a:cxn ang="0">
                  <a:pos x="14" y="19"/>
                </a:cxn>
                <a:cxn ang="0">
                  <a:pos x="18" y="9"/>
                </a:cxn>
                <a:cxn ang="0">
                  <a:pos x="14" y="2"/>
                </a:cxn>
                <a:cxn ang="0">
                  <a:pos x="9" y="0"/>
                </a:cxn>
              </a:cxnLst>
              <a:rect l="0" t="0" r="r" b="b"/>
              <a:pathLst>
                <a:path w="18" h="21">
                  <a:moveTo>
                    <a:pt x="9" y="0"/>
                  </a:moveTo>
                  <a:lnTo>
                    <a:pt x="4" y="2"/>
                  </a:lnTo>
                  <a:lnTo>
                    <a:pt x="0" y="9"/>
                  </a:lnTo>
                  <a:lnTo>
                    <a:pt x="4" y="19"/>
                  </a:lnTo>
                  <a:lnTo>
                    <a:pt x="9" y="21"/>
                  </a:lnTo>
                  <a:lnTo>
                    <a:pt x="9" y="21"/>
                  </a:lnTo>
                  <a:lnTo>
                    <a:pt x="14" y="19"/>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355" name="Freeform 259"/>
            <p:cNvSpPr>
              <a:spLocks/>
            </p:cNvSpPr>
            <p:nvPr/>
          </p:nvSpPr>
          <p:spPr bwMode="auto">
            <a:xfrm>
              <a:off x="1298" y="2279"/>
              <a:ext cx="18" cy="21"/>
            </a:xfrm>
            <a:custGeom>
              <a:avLst/>
              <a:gdLst/>
              <a:ahLst/>
              <a:cxnLst>
                <a:cxn ang="0">
                  <a:pos x="9" y="0"/>
                </a:cxn>
                <a:cxn ang="0">
                  <a:pos x="4" y="2"/>
                </a:cxn>
                <a:cxn ang="0">
                  <a:pos x="0" y="9"/>
                </a:cxn>
                <a:cxn ang="0">
                  <a:pos x="4" y="19"/>
                </a:cxn>
                <a:cxn ang="0">
                  <a:pos x="9" y="21"/>
                </a:cxn>
                <a:cxn ang="0">
                  <a:pos x="9" y="21"/>
                </a:cxn>
                <a:cxn ang="0">
                  <a:pos x="15" y="19"/>
                </a:cxn>
                <a:cxn ang="0">
                  <a:pos x="18" y="9"/>
                </a:cxn>
                <a:cxn ang="0">
                  <a:pos x="15" y="2"/>
                </a:cxn>
                <a:cxn ang="0">
                  <a:pos x="9" y="0"/>
                </a:cxn>
              </a:cxnLst>
              <a:rect l="0" t="0" r="r" b="b"/>
              <a:pathLst>
                <a:path w="18" h="21">
                  <a:moveTo>
                    <a:pt x="9" y="0"/>
                  </a:moveTo>
                  <a:lnTo>
                    <a:pt x="4" y="2"/>
                  </a:lnTo>
                  <a:lnTo>
                    <a:pt x="0" y="9"/>
                  </a:lnTo>
                  <a:lnTo>
                    <a:pt x="4" y="19"/>
                  </a:lnTo>
                  <a:lnTo>
                    <a:pt x="9" y="21"/>
                  </a:lnTo>
                  <a:lnTo>
                    <a:pt x="9" y="21"/>
                  </a:lnTo>
                  <a:lnTo>
                    <a:pt x="15" y="19"/>
                  </a:lnTo>
                  <a:lnTo>
                    <a:pt x="18" y="9"/>
                  </a:lnTo>
                  <a:lnTo>
                    <a:pt x="15" y="2"/>
                  </a:lnTo>
                  <a:lnTo>
                    <a:pt x="9" y="0"/>
                  </a:lnTo>
                  <a:close/>
                </a:path>
              </a:pathLst>
            </a:custGeom>
            <a:solidFill>
              <a:srgbClr val="000000"/>
            </a:solidFill>
            <a:ln w="9525">
              <a:noFill/>
              <a:round/>
              <a:headEnd/>
              <a:tailEnd/>
            </a:ln>
          </p:spPr>
          <p:txBody>
            <a:bodyPr/>
            <a:lstStyle/>
            <a:p>
              <a:endParaRPr lang="en-US"/>
            </a:p>
          </p:txBody>
        </p:sp>
        <p:sp>
          <p:nvSpPr>
            <p:cNvPr id="516356" name="Freeform 260"/>
            <p:cNvSpPr>
              <a:spLocks/>
            </p:cNvSpPr>
            <p:nvPr/>
          </p:nvSpPr>
          <p:spPr bwMode="auto">
            <a:xfrm>
              <a:off x="1331" y="2279"/>
              <a:ext cx="18" cy="21"/>
            </a:xfrm>
            <a:custGeom>
              <a:avLst/>
              <a:gdLst/>
              <a:ahLst/>
              <a:cxnLst>
                <a:cxn ang="0">
                  <a:pos x="9" y="0"/>
                </a:cxn>
                <a:cxn ang="0">
                  <a:pos x="3" y="2"/>
                </a:cxn>
                <a:cxn ang="0">
                  <a:pos x="0" y="9"/>
                </a:cxn>
                <a:cxn ang="0">
                  <a:pos x="3" y="19"/>
                </a:cxn>
                <a:cxn ang="0">
                  <a:pos x="9" y="21"/>
                </a:cxn>
                <a:cxn ang="0">
                  <a:pos x="9" y="21"/>
                </a:cxn>
                <a:cxn ang="0">
                  <a:pos x="14" y="19"/>
                </a:cxn>
                <a:cxn ang="0">
                  <a:pos x="18" y="9"/>
                </a:cxn>
                <a:cxn ang="0">
                  <a:pos x="14" y="2"/>
                </a:cxn>
                <a:cxn ang="0">
                  <a:pos x="9" y="0"/>
                </a:cxn>
              </a:cxnLst>
              <a:rect l="0" t="0" r="r" b="b"/>
              <a:pathLst>
                <a:path w="18" h="21">
                  <a:moveTo>
                    <a:pt x="9" y="0"/>
                  </a:moveTo>
                  <a:lnTo>
                    <a:pt x="3" y="2"/>
                  </a:lnTo>
                  <a:lnTo>
                    <a:pt x="0" y="9"/>
                  </a:lnTo>
                  <a:lnTo>
                    <a:pt x="3" y="19"/>
                  </a:lnTo>
                  <a:lnTo>
                    <a:pt x="9" y="21"/>
                  </a:lnTo>
                  <a:lnTo>
                    <a:pt x="9" y="21"/>
                  </a:lnTo>
                  <a:lnTo>
                    <a:pt x="14" y="19"/>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357" name="Freeform 261"/>
            <p:cNvSpPr>
              <a:spLocks/>
            </p:cNvSpPr>
            <p:nvPr/>
          </p:nvSpPr>
          <p:spPr bwMode="auto">
            <a:xfrm>
              <a:off x="1363" y="2279"/>
              <a:ext cx="18" cy="21"/>
            </a:xfrm>
            <a:custGeom>
              <a:avLst/>
              <a:gdLst/>
              <a:ahLst/>
              <a:cxnLst>
                <a:cxn ang="0">
                  <a:pos x="9" y="0"/>
                </a:cxn>
                <a:cxn ang="0">
                  <a:pos x="4" y="2"/>
                </a:cxn>
                <a:cxn ang="0">
                  <a:pos x="0" y="9"/>
                </a:cxn>
                <a:cxn ang="0">
                  <a:pos x="4" y="16"/>
                </a:cxn>
                <a:cxn ang="0">
                  <a:pos x="9" y="21"/>
                </a:cxn>
                <a:cxn ang="0">
                  <a:pos x="9" y="21"/>
                </a:cxn>
                <a:cxn ang="0">
                  <a:pos x="15" y="16"/>
                </a:cxn>
                <a:cxn ang="0">
                  <a:pos x="18" y="9"/>
                </a:cxn>
                <a:cxn ang="0">
                  <a:pos x="15" y="2"/>
                </a:cxn>
                <a:cxn ang="0">
                  <a:pos x="9" y="0"/>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w="9525">
              <a:noFill/>
              <a:round/>
              <a:headEnd/>
              <a:tailEnd/>
            </a:ln>
          </p:spPr>
          <p:txBody>
            <a:bodyPr/>
            <a:lstStyle/>
            <a:p>
              <a:endParaRPr lang="en-US"/>
            </a:p>
          </p:txBody>
        </p:sp>
        <p:sp>
          <p:nvSpPr>
            <p:cNvPr id="516358" name="Freeform 262"/>
            <p:cNvSpPr>
              <a:spLocks/>
            </p:cNvSpPr>
            <p:nvPr/>
          </p:nvSpPr>
          <p:spPr bwMode="auto">
            <a:xfrm>
              <a:off x="1396" y="2279"/>
              <a:ext cx="18" cy="21"/>
            </a:xfrm>
            <a:custGeom>
              <a:avLst/>
              <a:gdLst/>
              <a:ahLst/>
              <a:cxnLst>
                <a:cxn ang="0">
                  <a:pos x="9" y="0"/>
                </a:cxn>
                <a:cxn ang="0">
                  <a:pos x="3" y="2"/>
                </a:cxn>
                <a:cxn ang="0">
                  <a:pos x="0" y="9"/>
                </a:cxn>
                <a:cxn ang="0">
                  <a:pos x="3" y="16"/>
                </a:cxn>
                <a:cxn ang="0">
                  <a:pos x="9" y="21"/>
                </a:cxn>
                <a:cxn ang="0">
                  <a:pos x="9" y="21"/>
                </a:cxn>
                <a:cxn ang="0">
                  <a:pos x="14" y="16"/>
                </a:cxn>
                <a:cxn ang="0">
                  <a:pos x="18" y="9"/>
                </a:cxn>
                <a:cxn ang="0">
                  <a:pos x="14" y="2"/>
                </a:cxn>
                <a:cxn ang="0">
                  <a:pos x="9" y="0"/>
                </a:cxn>
              </a:cxnLst>
              <a:rect l="0" t="0" r="r" b="b"/>
              <a:pathLst>
                <a:path w="18" h="21">
                  <a:moveTo>
                    <a:pt x="9" y="0"/>
                  </a:moveTo>
                  <a:lnTo>
                    <a:pt x="3" y="2"/>
                  </a:lnTo>
                  <a:lnTo>
                    <a:pt x="0" y="9"/>
                  </a:lnTo>
                  <a:lnTo>
                    <a:pt x="3" y="16"/>
                  </a:lnTo>
                  <a:lnTo>
                    <a:pt x="9" y="21"/>
                  </a:lnTo>
                  <a:lnTo>
                    <a:pt x="9" y="21"/>
                  </a:lnTo>
                  <a:lnTo>
                    <a:pt x="14" y="16"/>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359" name="Freeform 263"/>
            <p:cNvSpPr>
              <a:spLocks/>
            </p:cNvSpPr>
            <p:nvPr/>
          </p:nvSpPr>
          <p:spPr bwMode="auto">
            <a:xfrm>
              <a:off x="1428" y="2279"/>
              <a:ext cx="18" cy="21"/>
            </a:xfrm>
            <a:custGeom>
              <a:avLst/>
              <a:gdLst/>
              <a:ahLst/>
              <a:cxnLst>
                <a:cxn ang="0">
                  <a:pos x="9" y="0"/>
                </a:cxn>
                <a:cxn ang="0">
                  <a:pos x="4" y="2"/>
                </a:cxn>
                <a:cxn ang="0">
                  <a:pos x="0" y="9"/>
                </a:cxn>
                <a:cxn ang="0">
                  <a:pos x="4" y="16"/>
                </a:cxn>
                <a:cxn ang="0">
                  <a:pos x="9" y="21"/>
                </a:cxn>
                <a:cxn ang="0">
                  <a:pos x="9" y="21"/>
                </a:cxn>
                <a:cxn ang="0">
                  <a:pos x="15" y="16"/>
                </a:cxn>
                <a:cxn ang="0">
                  <a:pos x="18" y="9"/>
                </a:cxn>
                <a:cxn ang="0">
                  <a:pos x="15" y="2"/>
                </a:cxn>
                <a:cxn ang="0">
                  <a:pos x="9" y="0"/>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w="9525">
              <a:noFill/>
              <a:round/>
              <a:headEnd/>
              <a:tailEnd/>
            </a:ln>
          </p:spPr>
          <p:txBody>
            <a:bodyPr/>
            <a:lstStyle/>
            <a:p>
              <a:endParaRPr lang="en-US"/>
            </a:p>
          </p:txBody>
        </p:sp>
        <p:sp>
          <p:nvSpPr>
            <p:cNvPr id="516360" name="Freeform 264"/>
            <p:cNvSpPr>
              <a:spLocks/>
            </p:cNvSpPr>
            <p:nvPr/>
          </p:nvSpPr>
          <p:spPr bwMode="auto">
            <a:xfrm>
              <a:off x="1461" y="2279"/>
              <a:ext cx="18" cy="21"/>
            </a:xfrm>
            <a:custGeom>
              <a:avLst/>
              <a:gdLst/>
              <a:ahLst/>
              <a:cxnLst>
                <a:cxn ang="0">
                  <a:pos x="9" y="0"/>
                </a:cxn>
                <a:cxn ang="0">
                  <a:pos x="3" y="2"/>
                </a:cxn>
                <a:cxn ang="0">
                  <a:pos x="0" y="9"/>
                </a:cxn>
                <a:cxn ang="0">
                  <a:pos x="3" y="16"/>
                </a:cxn>
                <a:cxn ang="0">
                  <a:pos x="9" y="21"/>
                </a:cxn>
                <a:cxn ang="0">
                  <a:pos x="9" y="21"/>
                </a:cxn>
                <a:cxn ang="0">
                  <a:pos x="14" y="16"/>
                </a:cxn>
                <a:cxn ang="0">
                  <a:pos x="18" y="9"/>
                </a:cxn>
                <a:cxn ang="0">
                  <a:pos x="14" y="2"/>
                </a:cxn>
                <a:cxn ang="0">
                  <a:pos x="9" y="0"/>
                </a:cxn>
              </a:cxnLst>
              <a:rect l="0" t="0" r="r" b="b"/>
              <a:pathLst>
                <a:path w="18" h="21">
                  <a:moveTo>
                    <a:pt x="9" y="0"/>
                  </a:moveTo>
                  <a:lnTo>
                    <a:pt x="3" y="2"/>
                  </a:lnTo>
                  <a:lnTo>
                    <a:pt x="0" y="9"/>
                  </a:lnTo>
                  <a:lnTo>
                    <a:pt x="3" y="16"/>
                  </a:lnTo>
                  <a:lnTo>
                    <a:pt x="9" y="21"/>
                  </a:lnTo>
                  <a:lnTo>
                    <a:pt x="9" y="21"/>
                  </a:lnTo>
                  <a:lnTo>
                    <a:pt x="14" y="16"/>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361" name="Freeform 265"/>
            <p:cNvSpPr>
              <a:spLocks/>
            </p:cNvSpPr>
            <p:nvPr/>
          </p:nvSpPr>
          <p:spPr bwMode="auto">
            <a:xfrm>
              <a:off x="1493" y="2279"/>
              <a:ext cx="18" cy="21"/>
            </a:xfrm>
            <a:custGeom>
              <a:avLst/>
              <a:gdLst/>
              <a:ahLst/>
              <a:cxnLst>
                <a:cxn ang="0">
                  <a:pos x="9" y="0"/>
                </a:cxn>
                <a:cxn ang="0">
                  <a:pos x="4" y="2"/>
                </a:cxn>
                <a:cxn ang="0">
                  <a:pos x="0" y="9"/>
                </a:cxn>
                <a:cxn ang="0">
                  <a:pos x="4" y="16"/>
                </a:cxn>
                <a:cxn ang="0">
                  <a:pos x="9" y="21"/>
                </a:cxn>
                <a:cxn ang="0">
                  <a:pos x="9" y="21"/>
                </a:cxn>
                <a:cxn ang="0">
                  <a:pos x="15" y="16"/>
                </a:cxn>
                <a:cxn ang="0">
                  <a:pos x="18" y="9"/>
                </a:cxn>
                <a:cxn ang="0">
                  <a:pos x="15" y="2"/>
                </a:cxn>
                <a:cxn ang="0">
                  <a:pos x="9" y="0"/>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w="9525">
              <a:noFill/>
              <a:round/>
              <a:headEnd/>
              <a:tailEnd/>
            </a:ln>
          </p:spPr>
          <p:txBody>
            <a:bodyPr/>
            <a:lstStyle/>
            <a:p>
              <a:endParaRPr lang="en-US"/>
            </a:p>
          </p:txBody>
        </p:sp>
        <p:sp>
          <p:nvSpPr>
            <p:cNvPr id="516362" name="Freeform 266"/>
            <p:cNvSpPr>
              <a:spLocks/>
            </p:cNvSpPr>
            <p:nvPr/>
          </p:nvSpPr>
          <p:spPr bwMode="auto">
            <a:xfrm>
              <a:off x="1526" y="2279"/>
              <a:ext cx="18" cy="21"/>
            </a:xfrm>
            <a:custGeom>
              <a:avLst/>
              <a:gdLst/>
              <a:ahLst/>
              <a:cxnLst>
                <a:cxn ang="0">
                  <a:pos x="9" y="0"/>
                </a:cxn>
                <a:cxn ang="0">
                  <a:pos x="3" y="2"/>
                </a:cxn>
                <a:cxn ang="0">
                  <a:pos x="0" y="9"/>
                </a:cxn>
                <a:cxn ang="0">
                  <a:pos x="3" y="16"/>
                </a:cxn>
                <a:cxn ang="0">
                  <a:pos x="9" y="21"/>
                </a:cxn>
                <a:cxn ang="0">
                  <a:pos x="9" y="21"/>
                </a:cxn>
                <a:cxn ang="0">
                  <a:pos x="14" y="16"/>
                </a:cxn>
                <a:cxn ang="0">
                  <a:pos x="18" y="9"/>
                </a:cxn>
                <a:cxn ang="0">
                  <a:pos x="14" y="2"/>
                </a:cxn>
                <a:cxn ang="0">
                  <a:pos x="9" y="0"/>
                </a:cxn>
              </a:cxnLst>
              <a:rect l="0" t="0" r="r" b="b"/>
              <a:pathLst>
                <a:path w="18" h="21">
                  <a:moveTo>
                    <a:pt x="9" y="0"/>
                  </a:moveTo>
                  <a:lnTo>
                    <a:pt x="3" y="2"/>
                  </a:lnTo>
                  <a:lnTo>
                    <a:pt x="0" y="9"/>
                  </a:lnTo>
                  <a:lnTo>
                    <a:pt x="3" y="16"/>
                  </a:lnTo>
                  <a:lnTo>
                    <a:pt x="9" y="21"/>
                  </a:lnTo>
                  <a:lnTo>
                    <a:pt x="9" y="21"/>
                  </a:lnTo>
                  <a:lnTo>
                    <a:pt x="14" y="16"/>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363" name="Freeform 267"/>
            <p:cNvSpPr>
              <a:spLocks/>
            </p:cNvSpPr>
            <p:nvPr/>
          </p:nvSpPr>
          <p:spPr bwMode="auto">
            <a:xfrm>
              <a:off x="1558" y="2279"/>
              <a:ext cx="18" cy="21"/>
            </a:xfrm>
            <a:custGeom>
              <a:avLst/>
              <a:gdLst/>
              <a:ahLst/>
              <a:cxnLst>
                <a:cxn ang="0">
                  <a:pos x="9" y="0"/>
                </a:cxn>
                <a:cxn ang="0">
                  <a:pos x="4" y="2"/>
                </a:cxn>
                <a:cxn ang="0">
                  <a:pos x="0" y="9"/>
                </a:cxn>
                <a:cxn ang="0">
                  <a:pos x="4" y="16"/>
                </a:cxn>
                <a:cxn ang="0">
                  <a:pos x="9" y="21"/>
                </a:cxn>
                <a:cxn ang="0">
                  <a:pos x="9" y="21"/>
                </a:cxn>
                <a:cxn ang="0">
                  <a:pos x="14" y="16"/>
                </a:cxn>
                <a:cxn ang="0">
                  <a:pos x="18" y="9"/>
                </a:cxn>
                <a:cxn ang="0">
                  <a:pos x="14" y="2"/>
                </a:cxn>
                <a:cxn ang="0">
                  <a:pos x="9" y="0"/>
                </a:cxn>
              </a:cxnLst>
              <a:rect l="0" t="0" r="r" b="b"/>
              <a:pathLst>
                <a:path w="18" h="21">
                  <a:moveTo>
                    <a:pt x="9" y="0"/>
                  </a:moveTo>
                  <a:lnTo>
                    <a:pt x="4" y="2"/>
                  </a:lnTo>
                  <a:lnTo>
                    <a:pt x="0" y="9"/>
                  </a:lnTo>
                  <a:lnTo>
                    <a:pt x="4" y="16"/>
                  </a:lnTo>
                  <a:lnTo>
                    <a:pt x="9" y="21"/>
                  </a:lnTo>
                  <a:lnTo>
                    <a:pt x="9" y="21"/>
                  </a:lnTo>
                  <a:lnTo>
                    <a:pt x="14" y="16"/>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364" name="Freeform 268"/>
            <p:cNvSpPr>
              <a:spLocks/>
            </p:cNvSpPr>
            <p:nvPr/>
          </p:nvSpPr>
          <p:spPr bwMode="auto">
            <a:xfrm>
              <a:off x="1591" y="2279"/>
              <a:ext cx="18" cy="21"/>
            </a:xfrm>
            <a:custGeom>
              <a:avLst/>
              <a:gdLst/>
              <a:ahLst/>
              <a:cxnLst>
                <a:cxn ang="0">
                  <a:pos x="9" y="0"/>
                </a:cxn>
                <a:cxn ang="0">
                  <a:pos x="3" y="2"/>
                </a:cxn>
                <a:cxn ang="0">
                  <a:pos x="0" y="9"/>
                </a:cxn>
                <a:cxn ang="0">
                  <a:pos x="3" y="16"/>
                </a:cxn>
                <a:cxn ang="0">
                  <a:pos x="9" y="21"/>
                </a:cxn>
                <a:cxn ang="0">
                  <a:pos x="9" y="21"/>
                </a:cxn>
                <a:cxn ang="0">
                  <a:pos x="14" y="16"/>
                </a:cxn>
                <a:cxn ang="0">
                  <a:pos x="18" y="9"/>
                </a:cxn>
                <a:cxn ang="0">
                  <a:pos x="14" y="2"/>
                </a:cxn>
                <a:cxn ang="0">
                  <a:pos x="9" y="0"/>
                </a:cxn>
              </a:cxnLst>
              <a:rect l="0" t="0" r="r" b="b"/>
              <a:pathLst>
                <a:path w="18" h="21">
                  <a:moveTo>
                    <a:pt x="9" y="0"/>
                  </a:moveTo>
                  <a:lnTo>
                    <a:pt x="3" y="2"/>
                  </a:lnTo>
                  <a:lnTo>
                    <a:pt x="0" y="9"/>
                  </a:lnTo>
                  <a:lnTo>
                    <a:pt x="3" y="16"/>
                  </a:lnTo>
                  <a:lnTo>
                    <a:pt x="9" y="21"/>
                  </a:lnTo>
                  <a:lnTo>
                    <a:pt x="9" y="21"/>
                  </a:lnTo>
                  <a:lnTo>
                    <a:pt x="14" y="16"/>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365" name="Freeform 269"/>
            <p:cNvSpPr>
              <a:spLocks/>
            </p:cNvSpPr>
            <p:nvPr/>
          </p:nvSpPr>
          <p:spPr bwMode="auto">
            <a:xfrm>
              <a:off x="1623" y="2279"/>
              <a:ext cx="18" cy="21"/>
            </a:xfrm>
            <a:custGeom>
              <a:avLst/>
              <a:gdLst/>
              <a:ahLst/>
              <a:cxnLst>
                <a:cxn ang="0">
                  <a:pos x="9" y="0"/>
                </a:cxn>
                <a:cxn ang="0">
                  <a:pos x="4" y="2"/>
                </a:cxn>
                <a:cxn ang="0">
                  <a:pos x="0" y="9"/>
                </a:cxn>
                <a:cxn ang="0">
                  <a:pos x="4" y="16"/>
                </a:cxn>
                <a:cxn ang="0">
                  <a:pos x="9" y="21"/>
                </a:cxn>
                <a:cxn ang="0">
                  <a:pos x="9" y="21"/>
                </a:cxn>
                <a:cxn ang="0">
                  <a:pos x="14" y="16"/>
                </a:cxn>
                <a:cxn ang="0">
                  <a:pos x="18" y="9"/>
                </a:cxn>
                <a:cxn ang="0">
                  <a:pos x="14" y="2"/>
                </a:cxn>
                <a:cxn ang="0">
                  <a:pos x="9" y="0"/>
                </a:cxn>
              </a:cxnLst>
              <a:rect l="0" t="0" r="r" b="b"/>
              <a:pathLst>
                <a:path w="18" h="21">
                  <a:moveTo>
                    <a:pt x="9" y="0"/>
                  </a:moveTo>
                  <a:lnTo>
                    <a:pt x="4" y="2"/>
                  </a:lnTo>
                  <a:lnTo>
                    <a:pt x="0" y="9"/>
                  </a:lnTo>
                  <a:lnTo>
                    <a:pt x="4" y="16"/>
                  </a:lnTo>
                  <a:lnTo>
                    <a:pt x="9" y="21"/>
                  </a:lnTo>
                  <a:lnTo>
                    <a:pt x="9" y="21"/>
                  </a:lnTo>
                  <a:lnTo>
                    <a:pt x="14" y="16"/>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366" name="Freeform 270"/>
            <p:cNvSpPr>
              <a:spLocks/>
            </p:cNvSpPr>
            <p:nvPr/>
          </p:nvSpPr>
          <p:spPr bwMode="auto">
            <a:xfrm>
              <a:off x="1655" y="2279"/>
              <a:ext cx="18" cy="21"/>
            </a:xfrm>
            <a:custGeom>
              <a:avLst/>
              <a:gdLst/>
              <a:ahLst/>
              <a:cxnLst>
                <a:cxn ang="0">
                  <a:pos x="9" y="0"/>
                </a:cxn>
                <a:cxn ang="0">
                  <a:pos x="4" y="2"/>
                </a:cxn>
                <a:cxn ang="0">
                  <a:pos x="0" y="9"/>
                </a:cxn>
                <a:cxn ang="0">
                  <a:pos x="4" y="16"/>
                </a:cxn>
                <a:cxn ang="0">
                  <a:pos x="9" y="21"/>
                </a:cxn>
                <a:cxn ang="0">
                  <a:pos x="9" y="21"/>
                </a:cxn>
                <a:cxn ang="0">
                  <a:pos x="15" y="16"/>
                </a:cxn>
                <a:cxn ang="0">
                  <a:pos x="18" y="9"/>
                </a:cxn>
                <a:cxn ang="0">
                  <a:pos x="15" y="2"/>
                </a:cxn>
                <a:cxn ang="0">
                  <a:pos x="9" y="0"/>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w="9525">
              <a:noFill/>
              <a:round/>
              <a:headEnd/>
              <a:tailEnd/>
            </a:ln>
          </p:spPr>
          <p:txBody>
            <a:bodyPr/>
            <a:lstStyle/>
            <a:p>
              <a:endParaRPr lang="en-US"/>
            </a:p>
          </p:txBody>
        </p:sp>
        <p:sp>
          <p:nvSpPr>
            <p:cNvPr id="516367" name="Freeform 271"/>
            <p:cNvSpPr>
              <a:spLocks/>
            </p:cNvSpPr>
            <p:nvPr/>
          </p:nvSpPr>
          <p:spPr bwMode="auto">
            <a:xfrm>
              <a:off x="1688" y="2279"/>
              <a:ext cx="18" cy="21"/>
            </a:xfrm>
            <a:custGeom>
              <a:avLst/>
              <a:gdLst/>
              <a:ahLst/>
              <a:cxnLst>
                <a:cxn ang="0">
                  <a:pos x="9" y="0"/>
                </a:cxn>
                <a:cxn ang="0">
                  <a:pos x="4" y="2"/>
                </a:cxn>
                <a:cxn ang="0">
                  <a:pos x="0" y="9"/>
                </a:cxn>
                <a:cxn ang="0">
                  <a:pos x="4" y="16"/>
                </a:cxn>
                <a:cxn ang="0">
                  <a:pos x="9" y="21"/>
                </a:cxn>
                <a:cxn ang="0">
                  <a:pos x="9" y="21"/>
                </a:cxn>
                <a:cxn ang="0">
                  <a:pos x="14" y="16"/>
                </a:cxn>
                <a:cxn ang="0">
                  <a:pos x="18" y="9"/>
                </a:cxn>
                <a:cxn ang="0">
                  <a:pos x="14" y="2"/>
                </a:cxn>
                <a:cxn ang="0">
                  <a:pos x="9" y="0"/>
                </a:cxn>
              </a:cxnLst>
              <a:rect l="0" t="0" r="r" b="b"/>
              <a:pathLst>
                <a:path w="18" h="21">
                  <a:moveTo>
                    <a:pt x="9" y="0"/>
                  </a:moveTo>
                  <a:lnTo>
                    <a:pt x="4" y="2"/>
                  </a:lnTo>
                  <a:lnTo>
                    <a:pt x="0" y="9"/>
                  </a:lnTo>
                  <a:lnTo>
                    <a:pt x="4" y="16"/>
                  </a:lnTo>
                  <a:lnTo>
                    <a:pt x="9" y="21"/>
                  </a:lnTo>
                  <a:lnTo>
                    <a:pt x="9" y="21"/>
                  </a:lnTo>
                  <a:lnTo>
                    <a:pt x="14" y="16"/>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368" name="Freeform 272"/>
            <p:cNvSpPr>
              <a:spLocks/>
            </p:cNvSpPr>
            <p:nvPr/>
          </p:nvSpPr>
          <p:spPr bwMode="auto">
            <a:xfrm>
              <a:off x="1720" y="2279"/>
              <a:ext cx="18" cy="21"/>
            </a:xfrm>
            <a:custGeom>
              <a:avLst/>
              <a:gdLst/>
              <a:ahLst/>
              <a:cxnLst>
                <a:cxn ang="0">
                  <a:pos x="9" y="0"/>
                </a:cxn>
                <a:cxn ang="0">
                  <a:pos x="4" y="2"/>
                </a:cxn>
                <a:cxn ang="0">
                  <a:pos x="0" y="9"/>
                </a:cxn>
                <a:cxn ang="0">
                  <a:pos x="4" y="19"/>
                </a:cxn>
                <a:cxn ang="0">
                  <a:pos x="9" y="21"/>
                </a:cxn>
                <a:cxn ang="0">
                  <a:pos x="9" y="21"/>
                </a:cxn>
                <a:cxn ang="0">
                  <a:pos x="15" y="19"/>
                </a:cxn>
                <a:cxn ang="0">
                  <a:pos x="18" y="9"/>
                </a:cxn>
                <a:cxn ang="0">
                  <a:pos x="15" y="2"/>
                </a:cxn>
                <a:cxn ang="0">
                  <a:pos x="9" y="0"/>
                </a:cxn>
              </a:cxnLst>
              <a:rect l="0" t="0" r="r" b="b"/>
              <a:pathLst>
                <a:path w="18" h="21">
                  <a:moveTo>
                    <a:pt x="9" y="0"/>
                  </a:moveTo>
                  <a:lnTo>
                    <a:pt x="4" y="2"/>
                  </a:lnTo>
                  <a:lnTo>
                    <a:pt x="0" y="9"/>
                  </a:lnTo>
                  <a:lnTo>
                    <a:pt x="4" y="19"/>
                  </a:lnTo>
                  <a:lnTo>
                    <a:pt x="9" y="21"/>
                  </a:lnTo>
                  <a:lnTo>
                    <a:pt x="9" y="21"/>
                  </a:lnTo>
                  <a:lnTo>
                    <a:pt x="15" y="19"/>
                  </a:lnTo>
                  <a:lnTo>
                    <a:pt x="18" y="9"/>
                  </a:lnTo>
                  <a:lnTo>
                    <a:pt x="15" y="2"/>
                  </a:lnTo>
                  <a:lnTo>
                    <a:pt x="9" y="0"/>
                  </a:lnTo>
                  <a:close/>
                </a:path>
              </a:pathLst>
            </a:custGeom>
            <a:solidFill>
              <a:srgbClr val="000000"/>
            </a:solidFill>
            <a:ln w="9525">
              <a:noFill/>
              <a:round/>
              <a:headEnd/>
              <a:tailEnd/>
            </a:ln>
          </p:spPr>
          <p:txBody>
            <a:bodyPr/>
            <a:lstStyle/>
            <a:p>
              <a:endParaRPr lang="en-US"/>
            </a:p>
          </p:txBody>
        </p:sp>
        <p:sp>
          <p:nvSpPr>
            <p:cNvPr id="516369" name="Freeform 273"/>
            <p:cNvSpPr>
              <a:spLocks/>
            </p:cNvSpPr>
            <p:nvPr/>
          </p:nvSpPr>
          <p:spPr bwMode="auto">
            <a:xfrm>
              <a:off x="1753" y="2279"/>
              <a:ext cx="18" cy="21"/>
            </a:xfrm>
            <a:custGeom>
              <a:avLst/>
              <a:gdLst/>
              <a:ahLst/>
              <a:cxnLst>
                <a:cxn ang="0">
                  <a:pos x="9" y="0"/>
                </a:cxn>
                <a:cxn ang="0">
                  <a:pos x="3" y="2"/>
                </a:cxn>
                <a:cxn ang="0">
                  <a:pos x="0" y="9"/>
                </a:cxn>
                <a:cxn ang="0">
                  <a:pos x="3" y="19"/>
                </a:cxn>
                <a:cxn ang="0">
                  <a:pos x="9" y="21"/>
                </a:cxn>
                <a:cxn ang="0">
                  <a:pos x="9" y="21"/>
                </a:cxn>
                <a:cxn ang="0">
                  <a:pos x="14" y="19"/>
                </a:cxn>
                <a:cxn ang="0">
                  <a:pos x="18" y="9"/>
                </a:cxn>
                <a:cxn ang="0">
                  <a:pos x="14" y="2"/>
                </a:cxn>
                <a:cxn ang="0">
                  <a:pos x="9" y="0"/>
                </a:cxn>
              </a:cxnLst>
              <a:rect l="0" t="0" r="r" b="b"/>
              <a:pathLst>
                <a:path w="18" h="21">
                  <a:moveTo>
                    <a:pt x="9" y="0"/>
                  </a:moveTo>
                  <a:lnTo>
                    <a:pt x="3" y="2"/>
                  </a:lnTo>
                  <a:lnTo>
                    <a:pt x="0" y="9"/>
                  </a:lnTo>
                  <a:lnTo>
                    <a:pt x="3" y="19"/>
                  </a:lnTo>
                  <a:lnTo>
                    <a:pt x="9" y="21"/>
                  </a:lnTo>
                  <a:lnTo>
                    <a:pt x="9" y="21"/>
                  </a:lnTo>
                  <a:lnTo>
                    <a:pt x="14" y="19"/>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370" name="Freeform 274"/>
            <p:cNvSpPr>
              <a:spLocks/>
            </p:cNvSpPr>
            <p:nvPr/>
          </p:nvSpPr>
          <p:spPr bwMode="auto">
            <a:xfrm>
              <a:off x="1785" y="2279"/>
              <a:ext cx="18" cy="21"/>
            </a:xfrm>
            <a:custGeom>
              <a:avLst/>
              <a:gdLst/>
              <a:ahLst/>
              <a:cxnLst>
                <a:cxn ang="0">
                  <a:pos x="9" y="0"/>
                </a:cxn>
                <a:cxn ang="0">
                  <a:pos x="4" y="2"/>
                </a:cxn>
                <a:cxn ang="0">
                  <a:pos x="0" y="12"/>
                </a:cxn>
                <a:cxn ang="0">
                  <a:pos x="4" y="19"/>
                </a:cxn>
                <a:cxn ang="0">
                  <a:pos x="9" y="21"/>
                </a:cxn>
                <a:cxn ang="0">
                  <a:pos x="9" y="21"/>
                </a:cxn>
                <a:cxn ang="0">
                  <a:pos x="15" y="19"/>
                </a:cxn>
                <a:cxn ang="0">
                  <a:pos x="18" y="12"/>
                </a:cxn>
                <a:cxn ang="0">
                  <a:pos x="15" y="2"/>
                </a:cxn>
                <a:cxn ang="0">
                  <a:pos x="9" y="0"/>
                </a:cxn>
              </a:cxnLst>
              <a:rect l="0" t="0" r="r" b="b"/>
              <a:pathLst>
                <a:path w="18" h="21">
                  <a:moveTo>
                    <a:pt x="9" y="0"/>
                  </a:moveTo>
                  <a:lnTo>
                    <a:pt x="4" y="2"/>
                  </a:lnTo>
                  <a:lnTo>
                    <a:pt x="0" y="12"/>
                  </a:lnTo>
                  <a:lnTo>
                    <a:pt x="4" y="19"/>
                  </a:lnTo>
                  <a:lnTo>
                    <a:pt x="9" y="21"/>
                  </a:lnTo>
                  <a:lnTo>
                    <a:pt x="9" y="21"/>
                  </a:lnTo>
                  <a:lnTo>
                    <a:pt x="15" y="19"/>
                  </a:lnTo>
                  <a:lnTo>
                    <a:pt x="18" y="12"/>
                  </a:lnTo>
                  <a:lnTo>
                    <a:pt x="15" y="2"/>
                  </a:lnTo>
                  <a:lnTo>
                    <a:pt x="9" y="0"/>
                  </a:lnTo>
                  <a:close/>
                </a:path>
              </a:pathLst>
            </a:custGeom>
            <a:solidFill>
              <a:srgbClr val="000000"/>
            </a:solidFill>
            <a:ln w="9525">
              <a:noFill/>
              <a:round/>
              <a:headEnd/>
              <a:tailEnd/>
            </a:ln>
          </p:spPr>
          <p:txBody>
            <a:bodyPr/>
            <a:lstStyle/>
            <a:p>
              <a:endParaRPr lang="en-US"/>
            </a:p>
          </p:txBody>
        </p:sp>
        <p:sp>
          <p:nvSpPr>
            <p:cNvPr id="516371" name="Freeform 275"/>
            <p:cNvSpPr>
              <a:spLocks/>
            </p:cNvSpPr>
            <p:nvPr/>
          </p:nvSpPr>
          <p:spPr bwMode="auto">
            <a:xfrm>
              <a:off x="1818" y="2279"/>
              <a:ext cx="18" cy="21"/>
            </a:xfrm>
            <a:custGeom>
              <a:avLst/>
              <a:gdLst/>
              <a:ahLst/>
              <a:cxnLst>
                <a:cxn ang="0">
                  <a:pos x="9" y="0"/>
                </a:cxn>
                <a:cxn ang="0">
                  <a:pos x="3" y="2"/>
                </a:cxn>
                <a:cxn ang="0">
                  <a:pos x="0" y="12"/>
                </a:cxn>
                <a:cxn ang="0">
                  <a:pos x="3" y="19"/>
                </a:cxn>
                <a:cxn ang="0">
                  <a:pos x="9" y="21"/>
                </a:cxn>
                <a:cxn ang="0">
                  <a:pos x="9" y="21"/>
                </a:cxn>
                <a:cxn ang="0">
                  <a:pos x="14" y="19"/>
                </a:cxn>
                <a:cxn ang="0">
                  <a:pos x="18" y="12"/>
                </a:cxn>
                <a:cxn ang="0">
                  <a:pos x="14" y="2"/>
                </a:cxn>
                <a:cxn ang="0">
                  <a:pos x="9" y="0"/>
                </a:cxn>
              </a:cxnLst>
              <a:rect l="0" t="0" r="r" b="b"/>
              <a:pathLst>
                <a:path w="18" h="21">
                  <a:moveTo>
                    <a:pt x="9" y="0"/>
                  </a:moveTo>
                  <a:lnTo>
                    <a:pt x="3" y="2"/>
                  </a:lnTo>
                  <a:lnTo>
                    <a:pt x="0" y="12"/>
                  </a:lnTo>
                  <a:lnTo>
                    <a:pt x="3" y="19"/>
                  </a:lnTo>
                  <a:lnTo>
                    <a:pt x="9" y="21"/>
                  </a:lnTo>
                  <a:lnTo>
                    <a:pt x="9" y="21"/>
                  </a:lnTo>
                  <a:lnTo>
                    <a:pt x="14" y="19"/>
                  </a:lnTo>
                  <a:lnTo>
                    <a:pt x="18" y="12"/>
                  </a:lnTo>
                  <a:lnTo>
                    <a:pt x="14" y="2"/>
                  </a:lnTo>
                  <a:lnTo>
                    <a:pt x="9" y="0"/>
                  </a:lnTo>
                  <a:close/>
                </a:path>
              </a:pathLst>
            </a:custGeom>
            <a:solidFill>
              <a:srgbClr val="000000"/>
            </a:solidFill>
            <a:ln w="9525">
              <a:noFill/>
              <a:round/>
              <a:headEnd/>
              <a:tailEnd/>
            </a:ln>
          </p:spPr>
          <p:txBody>
            <a:bodyPr/>
            <a:lstStyle/>
            <a:p>
              <a:endParaRPr lang="en-US"/>
            </a:p>
          </p:txBody>
        </p:sp>
        <p:sp>
          <p:nvSpPr>
            <p:cNvPr id="516372" name="Freeform 276"/>
            <p:cNvSpPr>
              <a:spLocks/>
            </p:cNvSpPr>
            <p:nvPr/>
          </p:nvSpPr>
          <p:spPr bwMode="auto">
            <a:xfrm>
              <a:off x="1850" y="2279"/>
              <a:ext cx="18" cy="21"/>
            </a:xfrm>
            <a:custGeom>
              <a:avLst/>
              <a:gdLst/>
              <a:ahLst/>
              <a:cxnLst>
                <a:cxn ang="0">
                  <a:pos x="9" y="0"/>
                </a:cxn>
                <a:cxn ang="0">
                  <a:pos x="4" y="5"/>
                </a:cxn>
                <a:cxn ang="0">
                  <a:pos x="0" y="12"/>
                </a:cxn>
                <a:cxn ang="0">
                  <a:pos x="4" y="19"/>
                </a:cxn>
                <a:cxn ang="0">
                  <a:pos x="9" y="21"/>
                </a:cxn>
                <a:cxn ang="0">
                  <a:pos x="9" y="21"/>
                </a:cxn>
                <a:cxn ang="0">
                  <a:pos x="15" y="19"/>
                </a:cxn>
                <a:cxn ang="0">
                  <a:pos x="18" y="12"/>
                </a:cxn>
                <a:cxn ang="0">
                  <a:pos x="15" y="5"/>
                </a:cxn>
                <a:cxn ang="0">
                  <a:pos x="9" y="0"/>
                </a:cxn>
              </a:cxnLst>
              <a:rect l="0" t="0" r="r" b="b"/>
              <a:pathLst>
                <a:path w="18" h="21">
                  <a:moveTo>
                    <a:pt x="9" y="0"/>
                  </a:moveTo>
                  <a:lnTo>
                    <a:pt x="4" y="5"/>
                  </a:lnTo>
                  <a:lnTo>
                    <a:pt x="0" y="12"/>
                  </a:lnTo>
                  <a:lnTo>
                    <a:pt x="4" y="19"/>
                  </a:lnTo>
                  <a:lnTo>
                    <a:pt x="9" y="21"/>
                  </a:lnTo>
                  <a:lnTo>
                    <a:pt x="9" y="21"/>
                  </a:lnTo>
                  <a:lnTo>
                    <a:pt x="15" y="19"/>
                  </a:lnTo>
                  <a:lnTo>
                    <a:pt x="18" y="12"/>
                  </a:lnTo>
                  <a:lnTo>
                    <a:pt x="15" y="5"/>
                  </a:lnTo>
                  <a:lnTo>
                    <a:pt x="9" y="0"/>
                  </a:lnTo>
                  <a:close/>
                </a:path>
              </a:pathLst>
            </a:custGeom>
            <a:solidFill>
              <a:srgbClr val="000000"/>
            </a:solidFill>
            <a:ln w="9525">
              <a:noFill/>
              <a:round/>
              <a:headEnd/>
              <a:tailEnd/>
            </a:ln>
          </p:spPr>
          <p:txBody>
            <a:bodyPr/>
            <a:lstStyle/>
            <a:p>
              <a:endParaRPr lang="en-US"/>
            </a:p>
          </p:txBody>
        </p:sp>
        <p:sp>
          <p:nvSpPr>
            <p:cNvPr id="516373" name="Freeform 277"/>
            <p:cNvSpPr>
              <a:spLocks/>
            </p:cNvSpPr>
            <p:nvPr/>
          </p:nvSpPr>
          <p:spPr bwMode="auto">
            <a:xfrm>
              <a:off x="1883" y="2281"/>
              <a:ext cx="16" cy="21"/>
            </a:xfrm>
            <a:custGeom>
              <a:avLst/>
              <a:gdLst/>
              <a:ahLst/>
              <a:cxnLst>
                <a:cxn ang="0">
                  <a:pos x="9" y="0"/>
                </a:cxn>
                <a:cxn ang="0">
                  <a:pos x="3" y="3"/>
                </a:cxn>
                <a:cxn ang="0">
                  <a:pos x="0" y="10"/>
                </a:cxn>
                <a:cxn ang="0">
                  <a:pos x="3" y="17"/>
                </a:cxn>
                <a:cxn ang="0">
                  <a:pos x="9" y="21"/>
                </a:cxn>
                <a:cxn ang="0">
                  <a:pos x="9" y="21"/>
                </a:cxn>
                <a:cxn ang="0">
                  <a:pos x="14" y="17"/>
                </a:cxn>
                <a:cxn ang="0">
                  <a:pos x="16" y="10"/>
                </a:cxn>
                <a:cxn ang="0">
                  <a:pos x="14" y="3"/>
                </a:cxn>
                <a:cxn ang="0">
                  <a:pos x="9" y="0"/>
                </a:cxn>
              </a:cxnLst>
              <a:rect l="0" t="0" r="r" b="b"/>
              <a:pathLst>
                <a:path w="16" h="21">
                  <a:moveTo>
                    <a:pt x="9" y="0"/>
                  </a:moveTo>
                  <a:lnTo>
                    <a:pt x="3" y="3"/>
                  </a:lnTo>
                  <a:lnTo>
                    <a:pt x="0" y="10"/>
                  </a:lnTo>
                  <a:lnTo>
                    <a:pt x="3" y="17"/>
                  </a:lnTo>
                  <a:lnTo>
                    <a:pt x="9" y="21"/>
                  </a:lnTo>
                  <a:lnTo>
                    <a:pt x="9" y="21"/>
                  </a:lnTo>
                  <a:lnTo>
                    <a:pt x="14" y="17"/>
                  </a:lnTo>
                  <a:lnTo>
                    <a:pt x="16" y="10"/>
                  </a:lnTo>
                  <a:lnTo>
                    <a:pt x="14" y="3"/>
                  </a:lnTo>
                  <a:lnTo>
                    <a:pt x="9" y="0"/>
                  </a:lnTo>
                  <a:close/>
                </a:path>
              </a:pathLst>
            </a:custGeom>
            <a:solidFill>
              <a:srgbClr val="000000"/>
            </a:solidFill>
            <a:ln w="9525">
              <a:noFill/>
              <a:round/>
              <a:headEnd/>
              <a:tailEnd/>
            </a:ln>
          </p:spPr>
          <p:txBody>
            <a:bodyPr/>
            <a:lstStyle/>
            <a:p>
              <a:endParaRPr lang="en-US"/>
            </a:p>
          </p:txBody>
        </p:sp>
        <p:sp>
          <p:nvSpPr>
            <p:cNvPr id="516374" name="Freeform 278"/>
            <p:cNvSpPr>
              <a:spLocks/>
            </p:cNvSpPr>
            <p:nvPr/>
          </p:nvSpPr>
          <p:spPr bwMode="auto">
            <a:xfrm>
              <a:off x="1915" y="2281"/>
              <a:ext cx="18" cy="21"/>
            </a:xfrm>
            <a:custGeom>
              <a:avLst/>
              <a:gdLst/>
              <a:ahLst/>
              <a:cxnLst>
                <a:cxn ang="0">
                  <a:pos x="9" y="0"/>
                </a:cxn>
                <a:cxn ang="0">
                  <a:pos x="4" y="3"/>
                </a:cxn>
                <a:cxn ang="0">
                  <a:pos x="0" y="10"/>
                </a:cxn>
                <a:cxn ang="0">
                  <a:pos x="4" y="17"/>
                </a:cxn>
                <a:cxn ang="0">
                  <a:pos x="9" y="21"/>
                </a:cxn>
                <a:cxn ang="0">
                  <a:pos x="9" y="21"/>
                </a:cxn>
                <a:cxn ang="0">
                  <a:pos x="15" y="17"/>
                </a:cxn>
                <a:cxn ang="0">
                  <a:pos x="18" y="10"/>
                </a:cxn>
                <a:cxn ang="0">
                  <a:pos x="15" y="3"/>
                </a:cxn>
                <a:cxn ang="0">
                  <a:pos x="9" y="0"/>
                </a:cxn>
              </a:cxnLst>
              <a:rect l="0" t="0" r="r" b="b"/>
              <a:pathLst>
                <a:path w="18" h="21">
                  <a:moveTo>
                    <a:pt x="9" y="0"/>
                  </a:moveTo>
                  <a:lnTo>
                    <a:pt x="4" y="3"/>
                  </a:lnTo>
                  <a:lnTo>
                    <a:pt x="0" y="10"/>
                  </a:lnTo>
                  <a:lnTo>
                    <a:pt x="4" y="17"/>
                  </a:lnTo>
                  <a:lnTo>
                    <a:pt x="9" y="21"/>
                  </a:lnTo>
                  <a:lnTo>
                    <a:pt x="9" y="21"/>
                  </a:lnTo>
                  <a:lnTo>
                    <a:pt x="15" y="17"/>
                  </a:lnTo>
                  <a:lnTo>
                    <a:pt x="18" y="10"/>
                  </a:lnTo>
                  <a:lnTo>
                    <a:pt x="15" y="3"/>
                  </a:lnTo>
                  <a:lnTo>
                    <a:pt x="9" y="0"/>
                  </a:lnTo>
                  <a:close/>
                </a:path>
              </a:pathLst>
            </a:custGeom>
            <a:solidFill>
              <a:srgbClr val="000000"/>
            </a:solidFill>
            <a:ln w="9525">
              <a:noFill/>
              <a:round/>
              <a:headEnd/>
              <a:tailEnd/>
            </a:ln>
          </p:spPr>
          <p:txBody>
            <a:bodyPr/>
            <a:lstStyle/>
            <a:p>
              <a:endParaRPr lang="en-US"/>
            </a:p>
          </p:txBody>
        </p:sp>
        <p:sp>
          <p:nvSpPr>
            <p:cNvPr id="516375" name="Freeform 279"/>
            <p:cNvSpPr>
              <a:spLocks/>
            </p:cNvSpPr>
            <p:nvPr/>
          </p:nvSpPr>
          <p:spPr bwMode="auto">
            <a:xfrm>
              <a:off x="1948" y="2281"/>
              <a:ext cx="18" cy="21"/>
            </a:xfrm>
            <a:custGeom>
              <a:avLst/>
              <a:gdLst/>
              <a:ahLst/>
              <a:cxnLst>
                <a:cxn ang="0">
                  <a:pos x="9" y="0"/>
                </a:cxn>
                <a:cxn ang="0">
                  <a:pos x="3" y="3"/>
                </a:cxn>
                <a:cxn ang="0">
                  <a:pos x="0" y="12"/>
                </a:cxn>
                <a:cxn ang="0">
                  <a:pos x="3" y="19"/>
                </a:cxn>
                <a:cxn ang="0">
                  <a:pos x="9" y="21"/>
                </a:cxn>
                <a:cxn ang="0">
                  <a:pos x="9" y="21"/>
                </a:cxn>
                <a:cxn ang="0">
                  <a:pos x="14" y="19"/>
                </a:cxn>
                <a:cxn ang="0">
                  <a:pos x="18" y="12"/>
                </a:cxn>
                <a:cxn ang="0">
                  <a:pos x="14" y="3"/>
                </a:cxn>
                <a:cxn ang="0">
                  <a:pos x="9" y="0"/>
                </a:cxn>
              </a:cxnLst>
              <a:rect l="0" t="0" r="r" b="b"/>
              <a:pathLst>
                <a:path w="18" h="21">
                  <a:moveTo>
                    <a:pt x="9" y="0"/>
                  </a:moveTo>
                  <a:lnTo>
                    <a:pt x="3" y="3"/>
                  </a:lnTo>
                  <a:lnTo>
                    <a:pt x="0" y="12"/>
                  </a:lnTo>
                  <a:lnTo>
                    <a:pt x="3" y="19"/>
                  </a:lnTo>
                  <a:lnTo>
                    <a:pt x="9" y="21"/>
                  </a:lnTo>
                  <a:lnTo>
                    <a:pt x="9" y="21"/>
                  </a:lnTo>
                  <a:lnTo>
                    <a:pt x="14" y="19"/>
                  </a:lnTo>
                  <a:lnTo>
                    <a:pt x="18" y="12"/>
                  </a:lnTo>
                  <a:lnTo>
                    <a:pt x="14" y="3"/>
                  </a:lnTo>
                  <a:lnTo>
                    <a:pt x="9" y="0"/>
                  </a:lnTo>
                  <a:close/>
                </a:path>
              </a:pathLst>
            </a:custGeom>
            <a:solidFill>
              <a:srgbClr val="000000"/>
            </a:solidFill>
            <a:ln w="9525">
              <a:noFill/>
              <a:round/>
              <a:headEnd/>
              <a:tailEnd/>
            </a:ln>
          </p:spPr>
          <p:txBody>
            <a:bodyPr/>
            <a:lstStyle/>
            <a:p>
              <a:endParaRPr lang="en-US"/>
            </a:p>
          </p:txBody>
        </p:sp>
        <p:sp>
          <p:nvSpPr>
            <p:cNvPr id="516376" name="Freeform 280"/>
            <p:cNvSpPr>
              <a:spLocks/>
            </p:cNvSpPr>
            <p:nvPr/>
          </p:nvSpPr>
          <p:spPr bwMode="auto">
            <a:xfrm>
              <a:off x="1980" y="2281"/>
              <a:ext cx="16" cy="21"/>
            </a:xfrm>
            <a:custGeom>
              <a:avLst/>
              <a:gdLst/>
              <a:ahLst/>
              <a:cxnLst>
                <a:cxn ang="0">
                  <a:pos x="9" y="0"/>
                </a:cxn>
                <a:cxn ang="0">
                  <a:pos x="4" y="5"/>
                </a:cxn>
                <a:cxn ang="0">
                  <a:pos x="0" y="12"/>
                </a:cxn>
                <a:cxn ang="0">
                  <a:pos x="4" y="19"/>
                </a:cxn>
                <a:cxn ang="0">
                  <a:pos x="9" y="21"/>
                </a:cxn>
                <a:cxn ang="0">
                  <a:pos x="9" y="21"/>
                </a:cxn>
                <a:cxn ang="0">
                  <a:pos x="15" y="19"/>
                </a:cxn>
                <a:cxn ang="0">
                  <a:pos x="16" y="12"/>
                </a:cxn>
                <a:cxn ang="0">
                  <a:pos x="15" y="5"/>
                </a:cxn>
                <a:cxn ang="0">
                  <a:pos x="9" y="0"/>
                </a:cxn>
              </a:cxnLst>
              <a:rect l="0" t="0" r="r" b="b"/>
              <a:pathLst>
                <a:path w="16" h="21">
                  <a:moveTo>
                    <a:pt x="9" y="0"/>
                  </a:moveTo>
                  <a:lnTo>
                    <a:pt x="4" y="5"/>
                  </a:lnTo>
                  <a:lnTo>
                    <a:pt x="0" y="12"/>
                  </a:lnTo>
                  <a:lnTo>
                    <a:pt x="4" y="19"/>
                  </a:lnTo>
                  <a:lnTo>
                    <a:pt x="9" y="21"/>
                  </a:lnTo>
                  <a:lnTo>
                    <a:pt x="9" y="21"/>
                  </a:lnTo>
                  <a:lnTo>
                    <a:pt x="15" y="19"/>
                  </a:lnTo>
                  <a:lnTo>
                    <a:pt x="16" y="12"/>
                  </a:lnTo>
                  <a:lnTo>
                    <a:pt x="15" y="5"/>
                  </a:lnTo>
                  <a:lnTo>
                    <a:pt x="9" y="0"/>
                  </a:lnTo>
                  <a:close/>
                </a:path>
              </a:pathLst>
            </a:custGeom>
            <a:solidFill>
              <a:srgbClr val="000000"/>
            </a:solidFill>
            <a:ln w="9525">
              <a:noFill/>
              <a:round/>
              <a:headEnd/>
              <a:tailEnd/>
            </a:ln>
          </p:spPr>
          <p:txBody>
            <a:bodyPr/>
            <a:lstStyle/>
            <a:p>
              <a:endParaRPr lang="en-US"/>
            </a:p>
          </p:txBody>
        </p:sp>
        <p:sp>
          <p:nvSpPr>
            <p:cNvPr id="516377" name="Freeform 281"/>
            <p:cNvSpPr>
              <a:spLocks/>
            </p:cNvSpPr>
            <p:nvPr/>
          </p:nvSpPr>
          <p:spPr bwMode="auto">
            <a:xfrm>
              <a:off x="2013" y="2284"/>
              <a:ext cx="16" cy="21"/>
            </a:xfrm>
            <a:custGeom>
              <a:avLst/>
              <a:gdLst/>
              <a:ahLst/>
              <a:cxnLst>
                <a:cxn ang="0">
                  <a:pos x="9" y="0"/>
                </a:cxn>
                <a:cxn ang="0">
                  <a:pos x="3" y="2"/>
                </a:cxn>
                <a:cxn ang="0">
                  <a:pos x="0" y="9"/>
                </a:cxn>
                <a:cxn ang="0">
                  <a:pos x="3" y="16"/>
                </a:cxn>
                <a:cxn ang="0">
                  <a:pos x="9" y="21"/>
                </a:cxn>
                <a:cxn ang="0">
                  <a:pos x="9" y="21"/>
                </a:cxn>
                <a:cxn ang="0">
                  <a:pos x="14" y="16"/>
                </a:cxn>
                <a:cxn ang="0">
                  <a:pos x="16" y="9"/>
                </a:cxn>
                <a:cxn ang="0">
                  <a:pos x="14" y="2"/>
                </a:cxn>
                <a:cxn ang="0">
                  <a:pos x="9" y="0"/>
                </a:cxn>
              </a:cxnLst>
              <a:rect l="0" t="0" r="r" b="b"/>
              <a:pathLst>
                <a:path w="16" h="21">
                  <a:moveTo>
                    <a:pt x="9" y="0"/>
                  </a:moveTo>
                  <a:lnTo>
                    <a:pt x="3" y="2"/>
                  </a:lnTo>
                  <a:lnTo>
                    <a:pt x="0" y="9"/>
                  </a:lnTo>
                  <a:lnTo>
                    <a:pt x="3" y="16"/>
                  </a:lnTo>
                  <a:lnTo>
                    <a:pt x="9" y="21"/>
                  </a:lnTo>
                  <a:lnTo>
                    <a:pt x="9" y="21"/>
                  </a:lnTo>
                  <a:lnTo>
                    <a:pt x="14" y="16"/>
                  </a:lnTo>
                  <a:lnTo>
                    <a:pt x="16" y="9"/>
                  </a:lnTo>
                  <a:lnTo>
                    <a:pt x="14" y="2"/>
                  </a:lnTo>
                  <a:lnTo>
                    <a:pt x="9" y="0"/>
                  </a:lnTo>
                  <a:close/>
                </a:path>
              </a:pathLst>
            </a:custGeom>
            <a:solidFill>
              <a:srgbClr val="000000"/>
            </a:solidFill>
            <a:ln w="9525">
              <a:noFill/>
              <a:round/>
              <a:headEnd/>
              <a:tailEnd/>
            </a:ln>
          </p:spPr>
          <p:txBody>
            <a:bodyPr/>
            <a:lstStyle/>
            <a:p>
              <a:endParaRPr lang="en-US"/>
            </a:p>
          </p:txBody>
        </p:sp>
        <p:sp>
          <p:nvSpPr>
            <p:cNvPr id="516378" name="Freeform 282"/>
            <p:cNvSpPr>
              <a:spLocks/>
            </p:cNvSpPr>
            <p:nvPr/>
          </p:nvSpPr>
          <p:spPr bwMode="auto">
            <a:xfrm>
              <a:off x="2045" y="2284"/>
              <a:ext cx="16" cy="21"/>
            </a:xfrm>
            <a:custGeom>
              <a:avLst/>
              <a:gdLst/>
              <a:ahLst/>
              <a:cxnLst>
                <a:cxn ang="0">
                  <a:pos x="9" y="0"/>
                </a:cxn>
                <a:cxn ang="0">
                  <a:pos x="4" y="2"/>
                </a:cxn>
                <a:cxn ang="0">
                  <a:pos x="0" y="11"/>
                </a:cxn>
                <a:cxn ang="0">
                  <a:pos x="4" y="18"/>
                </a:cxn>
                <a:cxn ang="0">
                  <a:pos x="9" y="21"/>
                </a:cxn>
                <a:cxn ang="0">
                  <a:pos x="9" y="21"/>
                </a:cxn>
                <a:cxn ang="0">
                  <a:pos x="14" y="18"/>
                </a:cxn>
                <a:cxn ang="0">
                  <a:pos x="16" y="11"/>
                </a:cxn>
                <a:cxn ang="0">
                  <a:pos x="14" y="2"/>
                </a:cxn>
                <a:cxn ang="0">
                  <a:pos x="9" y="0"/>
                </a:cxn>
              </a:cxnLst>
              <a:rect l="0" t="0" r="r" b="b"/>
              <a:pathLst>
                <a:path w="16" h="21">
                  <a:moveTo>
                    <a:pt x="9" y="0"/>
                  </a:moveTo>
                  <a:lnTo>
                    <a:pt x="4" y="2"/>
                  </a:lnTo>
                  <a:lnTo>
                    <a:pt x="0" y="11"/>
                  </a:lnTo>
                  <a:lnTo>
                    <a:pt x="4" y="18"/>
                  </a:lnTo>
                  <a:lnTo>
                    <a:pt x="9" y="21"/>
                  </a:lnTo>
                  <a:lnTo>
                    <a:pt x="9" y="21"/>
                  </a:lnTo>
                  <a:lnTo>
                    <a:pt x="14" y="18"/>
                  </a:lnTo>
                  <a:lnTo>
                    <a:pt x="16" y="11"/>
                  </a:lnTo>
                  <a:lnTo>
                    <a:pt x="14" y="2"/>
                  </a:lnTo>
                  <a:lnTo>
                    <a:pt x="9" y="0"/>
                  </a:lnTo>
                  <a:close/>
                </a:path>
              </a:pathLst>
            </a:custGeom>
            <a:solidFill>
              <a:srgbClr val="000000"/>
            </a:solidFill>
            <a:ln w="9525">
              <a:noFill/>
              <a:round/>
              <a:headEnd/>
              <a:tailEnd/>
            </a:ln>
          </p:spPr>
          <p:txBody>
            <a:bodyPr/>
            <a:lstStyle/>
            <a:p>
              <a:endParaRPr lang="en-US"/>
            </a:p>
          </p:txBody>
        </p:sp>
        <p:sp>
          <p:nvSpPr>
            <p:cNvPr id="516379" name="Freeform 283"/>
            <p:cNvSpPr>
              <a:spLocks/>
            </p:cNvSpPr>
            <p:nvPr/>
          </p:nvSpPr>
          <p:spPr bwMode="auto">
            <a:xfrm>
              <a:off x="2077" y="2286"/>
              <a:ext cx="17" cy="21"/>
            </a:xfrm>
            <a:custGeom>
              <a:avLst/>
              <a:gdLst/>
              <a:ahLst/>
              <a:cxnLst>
                <a:cxn ang="0">
                  <a:pos x="9" y="0"/>
                </a:cxn>
                <a:cxn ang="0">
                  <a:pos x="4" y="2"/>
                </a:cxn>
                <a:cxn ang="0">
                  <a:pos x="0" y="9"/>
                </a:cxn>
                <a:cxn ang="0">
                  <a:pos x="4" y="16"/>
                </a:cxn>
                <a:cxn ang="0">
                  <a:pos x="9" y="21"/>
                </a:cxn>
                <a:cxn ang="0">
                  <a:pos x="9" y="21"/>
                </a:cxn>
                <a:cxn ang="0">
                  <a:pos x="15" y="16"/>
                </a:cxn>
                <a:cxn ang="0">
                  <a:pos x="17" y="9"/>
                </a:cxn>
                <a:cxn ang="0">
                  <a:pos x="15" y="2"/>
                </a:cxn>
                <a:cxn ang="0">
                  <a:pos x="9" y="0"/>
                </a:cxn>
              </a:cxnLst>
              <a:rect l="0" t="0" r="r" b="b"/>
              <a:pathLst>
                <a:path w="17" h="21">
                  <a:moveTo>
                    <a:pt x="9" y="0"/>
                  </a:moveTo>
                  <a:lnTo>
                    <a:pt x="4" y="2"/>
                  </a:lnTo>
                  <a:lnTo>
                    <a:pt x="0" y="9"/>
                  </a:lnTo>
                  <a:lnTo>
                    <a:pt x="4" y="16"/>
                  </a:lnTo>
                  <a:lnTo>
                    <a:pt x="9" y="21"/>
                  </a:lnTo>
                  <a:lnTo>
                    <a:pt x="9" y="21"/>
                  </a:lnTo>
                  <a:lnTo>
                    <a:pt x="15" y="16"/>
                  </a:lnTo>
                  <a:lnTo>
                    <a:pt x="17" y="9"/>
                  </a:lnTo>
                  <a:lnTo>
                    <a:pt x="15" y="2"/>
                  </a:lnTo>
                  <a:lnTo>
                    <a:pt x="9" y="0"/>
                  </a:lnTo>
                  <a:close/>
                </a:path>
              </a:pathLst>
            </a:custGeom>
            <a:solidFill>
              <a:srgbClr val="000000"/>
            </a:solidFill>
            <a:ln w="9525">
              <a:noFill/>
              <a:round/>
              <a:headEnd/>
              <a:tailEnd/>
            </a:ln>
          </p:spPr>
          <p:txBody>
            <a:bodyPr/>
            <a:lstStyle/>
            <a:p>
              <a:endParaRPr lang="en-US"/>
            </a:p>
          </p:txBody>
        </p:sp>
        <p:sp>
          <p:nvSpPr>
            <p:cNvPr id="516380" name="Freeform 284"/>
            <p:cNvSpPr>
              <a:spLocks/>
            </p:cNvSpPr>
            <p:nvPr/>
          </p:nvSpPr>
          <p:spPr bwMode="auto">
            <a:xfrm>
              <a:off x="2110" y="2286"/>
              <a:ext cx="16" cy="21"/>
            </a:xfrm>
            <a:custGeom>
              <a:avLst/>
              <a:gdLst/>
              <a:ahLst/>
              <a:cxnLst>
                <a:cxn ang="0">
                  <a:pos x="9" y="0"/>
                </a:cxn>
                <a:cxn ang="0">
                  <a:pos x="4" y="2"/>
                </a:cxn>
                <a:cxn ang="0">
                  <a:pos x="0" y="12"/>
                </a:cxn>
                <a:cxn ang="0">
                  <a:pos x="4" y="19"/>
                </a:cxn>
                <a:cxn ang="0">
                  <a:pos x="9" y="21"/>
                </a:cxn>
                <a:cxn ang="0">
                  <a:pos x="9" y="21"/>
                </a:cxn>
                <a:cxn ang="0">
                  <a:pos x="14" y="19"/>
                </a:cxn>
                <a:cxn ang="0">
                  <a:pos x="16" y="12"/>
                </a:cxn>
                <a:cxn ang="0">
                  <a:pos x="14" y="2"/>
                </a:cxn>
                <a:cxn ang="0">
                  <a:pos x="9" y="0"/>
                </a:cxn>
              </a:cxnLst>
              <a:rect l="0" t="0" r="r" b="b"/>
              <a:pathLst>
                <a:path w="16" h="21">
                  <a:moveTo>
                    <a:pt x="9" y="0"/>
                  </a:moveTo>
                  <a:lnTo>
                    <a:pt x="4" y="2"/>
                  </a:lnTo>
                  <a:lnTo>
                    <a:pt x="0" y="12"/>
                  </a:lnTo>
                  <a:lnTo>
                    <a:pt x="4" y="19"/>
                  </a:lnTo>
                  <a:lnTo>
                    <a:pt x="9" y="21"/>
                  </a:lnTo>
                  <a:lnTo>
                    <a:pt x="9" y="21"/>
                  </a:lnTo>
                  <a:lnTo>
                    <a:pt x="14" y="19"/>
                  </a:lnTo>
                  <a:lnTo>
                    <a:pt x="16" y="12"/>
                  </a:lnTo>
                  <a:lnTo>
                    <a:pt x="14" y="2"/>
                  </a:lnTo>
                  <a:lnTo>
                    <a:pt x="9" y="0"/>
                  </a:lnTo>
                  <a:close/>
                </a:path>
              </a:pathLst>
            </a:custGeom>
            <a:solidFill>
              <a:srgbClr val="000000"/>
            </a:solidFill>
            <a:ln w="9525">
              <a:noFill/>
              <a:round/>
              <a:headEnd/>
              <a:tailEnd/>
            </a:ln>
          </p:spPr>
          <p:txBody>
            <a:bodyPr/>
            <a:lstStyle/>
            <a:p>
              <a:endParaRPr lang="en-US"/>
            </a:p>
          </p:txBody>
        </p:sp>
        <p:sp>
          <p:nvSpPr>
            <p:cNvPr id="516381" name="Freeform 285"/>
            <p:cNvSpPr>
              <a:spLocks/>
            </p:cNvSpPr>
            <p:nvPr/>
          </p:nvSpPr>
          <p:spPr bwMode="auto">
            <a:xfrm>
              <a:off x="2142" y="2288"/>
              <a:ext cx="17" cy="21"/>
            </a:xfrm>
            <a:custGeom>
              <a:avLst/>
              <a:gdLst/>
              <a:ahLst/>
              <a:cxnLst>
                <a:cxn ang="0">
                  <a:pos x="9" y="0"/>
                </a:cxn>
                <a:cxn ang="0">
                  <a:pos x="4" y="3"/>
                </a:cxn>
                <a:cxn ang="0">
                  <a:pos x="0" y="10"/>
                </a:cxn>
                <a:cxn ang="0">
                  <a:pos x="4" y="17"/>
                </a:cxn>
                <a:cxn ang="0">
                  <a:pos x="9" y="21"/>
                </a:cxn>
                <a:cxn ang="0">
                  <a:pos x="9" y="21"/>
                </a:cxn>
                <a:cxn ang="0">
                  <a:pos x="15" y="17"/>
                </a:cxn>
                <a:cxn ang="0">
                  <a:pos x="17" y="10"/>
                </a:cxn>
                <a:cxn ang="0">
                  <a:pos x="15" y="3"/>
                </a:cxn>
                <a:cxn ang="0">
                  <a:pos x="9" y="0"/>
                </a:cxn>
              </a:cxnLst>
              <a:rect l="0" t="0" r="r" b="b"/>
              <a:pathLst>
                <a:path w="17" h="21">
                  <a:moveTo>
                    <a:pt x="9" y="0"/>
                  </a:moveTo>
                  <a:lnTo>
                    <a:pt x="4" y="3"/>
                  </a:lnTo>
                  <a:lnTo>
                    <a:pt x="0" y="10"/>
                  </a:lnTo>
                  <a:lnTo>
                    <a:pt x="4" y="17"/>
                  </a:lnTo>
                  <a:lnTo>
                    <a:pt x="9" y="21"/>
                  </a:lnTo>
                  <a:lnTo>
                    <a:pt x="9" y="21"/>
                  </a:lnTo>
                  <a:lnTo>
                    <a:pt x="15" y="17"/>
                  </a:lnTo>
                  <a:lnTo>
                    <a:pt x="17" y="10"/>
                  </a:lnTo>
                  <a:lnTo>
                    <a:pt x="15" y="3"/>
                  </a:lnTo>
                  <a:lnTo>
                    <a:pt x="9" y="0"/>
                  </a:lnTo>
                  <a:close/>
                </a:path>
              </a:pathLst>
            </a:custGeom>
            <a:solidFill>
              <a:srgbClr val="000000"/>
            </a:solidFill>
            <a:ln w="9525">
              <a:noFill/>
              <a:round/>
              <a:headEnd/>
              <a:tailEnd/>
            </a:ln>
          </p:spPr>
          <p:txBody>
            <a:bodyPr/>
            <a:lstStyle/>
            <a:p>
              <a:endParaRPr lang="en-US"/>
            </a:p>
          </p:txBody>
        </p:sp>
        <p:sp>
          <p:nvSpPr>
            <p:cNvPr id="516382" name="Freeform 286"/>
            <p:cNvSpPr>
              <a:spLocks/>
            </p:cNvSpPr>
            <p:nvPr/>
          </p:nvSpPr>
          <p:spPr bwMode="auto">
            <a:xfrm>
              <a:off x="2175" y="2288"/>
              <a:ext cx="16" cy="21"/>
            </a:xfrm>
            <a:custGeom>
              <a:avLst/>
              <a:gdLst/>
              <a:ahLst/>
              <a:cxnLst>
                <a:cxn ang="0">
                  <a:pos x="9" y="0"/>
                </a:cxn>
                <a:cxn ang="0">
                  <a:pos x="3" y="5"/>
                </a:cxn>
                <a:cxn ang="0">
                  <a:pos x="0" y="12"/>
                </a:cxn>
                <a:cxn ang="0">
                  <a:pos x="3" y="19"/>
                </a:cxn>
                <a:cxn ang="0">
                  <a:pos x="9" y="21"/>
                </a:cxn>
                <a:cxn ang="0">
                  <a:pos x="9" y="21"/>
                </a:cxn>
                <a:cxn ang="0">
                  <a:pos x="14" y="19"/>
                </a:cxn>
                <a:cxn ang="0">
                  <a:pos x="16" y="12"/>
                </a:cxn>
                <a:cxn ang="0">
                  <a:pos x="14" y="5"/>
                </a:cxn>
                <a:cxn ang="0">
                  <a:pos x="9" y="0"/>
                </a:cxn>
              </a:cxnLst>
              <a:rect l="0" t="0" r="r" b="b"/>
              <a:pathLst>
                <a:path w="16" h="21">
                  <a:moveTo>
                    <a:pt x="9" y="0"/>
                  </a:moveTo>
                  <a:lnTo>
                    <a:pt x="3" y="5"/>
                  </a:lnTo>
                  <a:lnTo>
                    <a:pt x="0" y="12"/>
                  </a:lnTo>
                  <a:lnTo>
                    <a:pt x="3" y="19"/>
                  </a:lnTo>
                  <a:lnTo>
                    <a:pt x="9" y="21"/>
                  </a:lnTo>
                  <a:lnTo>
                    <a:pt x="9" y="21"/>
                  </a:lnTo>
                  <a:lnTo>
                    <a:pt x="14" y="19"/>
                  </a:lnTo>
                  <a:lnTo>
                    <a:pt x="16" y="12"/>
                  </a:lnTo>
                  <a:lnTo>
                    <a:pt x="14" y="5"/>
                  </a:lnTo>
                  <a:lnTo>
                    <a:pt x="9" y="0"/>
                  </a:lnTo>
                  <a:close/>
                </a:path>
              </a:pathLst>
            </a:custGeom>
            <a:solidFill>
              <a:srgbClr val="000000"/>
            </a:solidFill>
            <a:ln w="9525">
              <a:noFill/>
              <a:round/>
              <a:headEnd/>
              <a:tailEnd/>
            </a:ln>
          </p:spPr>
          <p:txBody>
            <a:bodyPr/>
            <a:lstStyle/>
            <a:p>
              <a:endParaRPr lang="en-US"/>
            </a:p>
          </p:txBody>
        </p:sp>
        <p:sp>
          <p:nvSpPr>
            <p:cNvPr id="516383" name="Freeform 287"/>
            <p:cNvSpPr>
              <a:spLocks/>
            </p:cNvSpPr>
            <p:nvPr/>
          </p:nvSpPr>
          <p:spPr bwMode="auto">
            <a:xfrm>
              <a:off x="2207" y="2291"/>
              <a:ext cx="17" cy="20"/>
            </a:xfrm>
            <a:custGeom>
              <a:avLst/>
              <a:gdLst/>
              <a:ahLst/>
              <a:cxnLst>
                <a:cxn ang="0">
                  <a:pos x="9" y="0"/>
                </a:cxn>
                <a:cxn ang="0">
                  <a:pos x="4" y="4"/>
                </a:cxn>
                <a:cxn ang="0">
                  <a:pos x="0" y="11"/>
                </a:cxn>
                <a:cxn ang="0">
                  <a:pos x="4" y="18"/>
                </a:cxn>
                <a:cxn ang="0">
                  <a:pos x="9" y="20"/>
                </a:cxn>
                <a:cxn ang="0">
                  <a:pos x="9" y="20"/>
                </a:cxn>
                <a:cxn ang="0">
                  <a:pos x="15" y="18"/>
                </a:cxn>
                <a:cxn ang="0">
                  <a:pos x="17" y="11"/>
                </a:cxn>
                <a:cxn ang="0">
                  <a:pos x="15" y="4"/>
                </a:cxn>
                <a:cxn ang="0">
                  <a:pos x="9" y="0"/>
                </a:cxn>
              </a:cxnLst>
              <a:rect l="0" t="0" r="r" b="b"/>
              <a:pathLst>
                <a:path w="17" h="20">
                  <a:moveTo>
                    <a:pt x="9" y="0"/>
                  </a:moveTo>
                  <a:lnTo>
                    <a:pt x="4" y="4"/>
                  </a:lnTo>
                  <a:lnTo>
                    <a:pt x="0" y="11"/>
                  </a:lnTo>
                  <a:lnTo>
                    <a:pt x="4" y="18"/>
                  </a:lnTo>
                  <a:lnTo>
                    <a:pt x="9" y="20"/>
                  </a:lnTo>
                  <a:lnTo>
                    <a:pt x="9" y="20"/>
                  </a:lnTo>
                  <a:lnTo>
                    <a:pt x="15" y="18"/>
                  </a:lnTo>
                  <a:lnTo>
                    <a:pt x="17" y="11"/>
                  </a:lnTo>
                  <a:lnTo>
                    <a:pt x="15" y="4"/>
                  </a:lnTo>
                  <a:lnTo>
                    <a:pt x="9" y="0"/>
                  </a:lnTo>
                  <a:close/>
                </a:path>
              </a:pathLst>
            </a:custGeom>
            <a:solidFill>
              <a:srgbClr val="000000"/>
            </a:solidFill>
            <a:ln w="9525">
              <a:noFill/>
              <a:round/>
              <a:headEnd/>
              <a:tailEnd/>
            </a:ln>
          </p:spPr>
          <p:txBody>
            <a:bodyPr/>
            <a:lstStyle/>
            <a:p>
              <a:endParaRPr lang="en-US"/>
            </a:p>
          </p:txBody>
        </p:sp>
        <p:sp>
          <p:nvSpPr>
            <p:cNvPr id="516384" name="Freeform 288"/>
            <p:cNvSpPr>
              <a:spLocks/>
            </p:cNvSpPr>
            <p:nvPr/>
          </p:nvSpPr>
          <p:spPr bwMode="auto">
            <a:xfrm>
              <a:off x="2240" y="2293"/>
              <a:ext cx="16" cy="21"/>
            </a:xfrm>
            <a:custGeom>
              <a:avLst/>
              <a:gdLst/>
              <a:ahLst/>
              <a:cxnLst>
                <a:cxn ang="0">
                  <a:pos x="9" y="0"/>
                </a:cxn>
                <a:cxn ang="0">
                  <a:pos x="3" y="5"/>
                </a:cxn>
                <a:cxn ang="0">
                  <a:pos x="0" y="12"/>
                </a:cxn>
                <a:cxn ang="0">
                  <a:pos x="3" y="18"/>
                </a:cxn>
                <a:cxn ang="0">
                  <a:pos x="9" y="21"/>
                </a:cxn>
                <a:cxn ang="0">
                  <a:pos x="9" y="21"/>
                </a:cxn>
                <a:cxn ang="0">
                  <a:pos x="14" y="18"/>
                </a:cxn>
                <a:cxn ang="0">
                  <a:pos x="16" y="12"/>
                </a:cxn>
                <a:cxn ang="0">
                  <a:pos x="14" y="5"/>
                </a:cxn>
                <a:cxn ang="0">
                  <a:pos x="9" y="0"/>
                </a:cxn>
              </a:cxnLst>
              <a:rect l="0" t="0" r="r" b="b"/>
              <a:pathLst>
                <a:path w="16" h="21">
                  <a:moveTo>
                    <a:pt x="9" y="0"/>
                  </a:moveTo>
                  <a:lnTo>
                    <a:pt x="3" y="5"/>
                  </a:lnTo>
                  <a:lnTo>
                    <a:pt x="0" y="12"/>
                  </a:lnTo>
                  <a:lnTo>
                    <a:pt x="3" y="18"/>
                  </a:lnTo>
                  <a:lnTo>
                    <a:pt x="9" y="21"/>
                  </a:lnTo>
                  <a:lnTo>
                    <a:pt x="9" y="21"/>
                  </a:lnTo>
                  <a:lnTo>
                    <a:pt x="14" y="18"/>
                  </a:lnTo>
                  <a:lnTo>
                    <a:pt x="16" y="12"/>
                  </a:lnTo>
                  <a:lnTo>
                    <a:pt x="14" y="5"/>
                  </a:lnTo>
                  <a:lnTo>
                    <a:pt x="9" y="0"/>
                  </a:lnTo>
                  <a:close/>
                </a:path>
              </a:pathLst>
            </a:custGeom>
            <a:solidFill>
              <a:srgbClr val="000000"/>
            </a:solidFill>
            <a:ln w="9525">
              <a:noFill/>
              <a:round/>
              <a:headEnd/>
              <a:tailEnd/>
            </a:ln>
          </p:spPr>
          <p:txBody>
            <a:bodyPr/>
            <a:lstStyle/>
            <a:p>
              <a:endParaRPr lang="en-US"/>
            </a:p>
          </p:txBody>
        </p:sp>
        <p:sp>
          <p:nvSpPr>
            <p:cNvPr id="516385" name="Freeform 289"/>
            <p:cNvSpPr>
              <a:spLocks/>
            </p:cNvSpPr>
            <p:nvPr/>
          </p:nvSpPr>
          <p:spPr bwMode="auto">
            <a:xfrm>
              <a:off x="2272" y="2298"/>
              <a:ext cx="16" cy="20"/>
            </a:xfrm>
            <a:custGeom>
              <a:avLst/>
              <a:gdLst/>
              <a:ahLst/>
              <a:cxnLst>
                <a:cxn ang="0">
                  <a:pos x="9" y="0"/>
                </a:cxn>
                <a:cxn ang="0">
                  <a:pos x="4" y="2"/>
                </a:cxn>
                <a:cxn ang="0">
                  <a:pos x="0" y="9"/>
                </a:cxn>
                <a:cxn ang="0">
                  <a:pos x="4" y="16"/>
                </a:cxn>
                <a:cxn ang="0">
                  <a:pos x="9" y="20"/>
                </a:cxn>
                <a:cxn ang="0">
                  <a:pos x="9" y="20"/>
                </a:cxn>
                <a:cxn ang="0">
                  <a:pos x="15" y="16"/>
                </a:cxn>
                <a:cxn ang="0">
                  <a:pos x="16" y="9"/>
                </a:cxn>
                <a:cxn ang="0">
                  <a:pos x="15" y="2"/>
                </a:cxn>
                <a:cxn ang="0">
                  <a:pos x="9" y="0"/>
                </a:cxn>
              </a:cxnLst>
              <a:rect l="0" t="0" r="r" b="b"/>
              <a:pathLst>
                <a:path w="16" h="20">
                  <a:moveTo>
                    <a:pt x="9" y="0"/>
                  </a:moveTo>
                  <a:lnTo>
                    <a:pt x="4" y="2"/>
                  </a:lnTo>
                  <a:lnTo>
                    <a:pt x="0" y="9"/>
                  </a:lnTo>
                  <a:lnTo>
                    <a:pt x="4" y="16"/>
                  </a:lnTo>
                  <a:lnTo>
                    <a:pt x="9" y="20"/>
                  </a:lnTo>
                  <a:lnTo>
                    <a:pt x="9" y="20"/>
                  </a:lnTo>
                  <a:lnTo>
                    <a:pt x="15" y="16"/>
                  </a:lnTo>
                  <a:lnTo>
                    <a:pt x="16" y="9"/>
                  </a:lnTo>
                  <a:lnTo>
                    <a:pt x="15" y="2"/>
                  </a:lnTo>
                  <a:lnTo>
                    <a:pt x="9" y="0"/>
                  </a:lnTo>
                  <a:close/>
                </a:path>
              </a:pathLst>
            </a:custGeom>
            <a:solidFill>
              <a:srgbClr val="000000"/>
            </a:solidFill>
            <a:ln w="9525">
              <a:noFill/>
              <a:round/>
              <a:headEnd/>
              <a:tailEnd/>
            </a:ln>
          </p:spPr>
          <p:txBody>
            <a:bodyPr/>
            <a:lstStyle/>
            <a:p>
              <a:endParaRPr lang="en-US"/>
            </a:p>
          </p:txBody>
        </p:sp>
        <p:sp>
          <p:nvSpPr>
            <p:cNvPr id="516386" name="Freeform 290"/>
            <p:cNvSpPr>
              <a:spLocks/>
            </p:cNvSpPr>
            <p:nvPr/>
          </p:nvSpPr>
          <p:spPr bwMode="auto">
            <a:xfrm>
              <a:off x="2305" y="2300"/>
              <a:ext cx="16" cy="21"/>
            </a:xfrm>
            <a:custGeom>
              <a:avLst/>
              <a:gdLst/>
              <a:ahLst/>
              <a:cxnLst>
                <a:cxn ang="0">
                  <a:pos x="9" y="0"/>
                </a:cxn>
                <a:cxn ang="0">
                  <a:pos x="3" y="5"/>
                </a:cxn>
                <a:cxn ang="0">
                  <a:pos x="0" y="11"/>
                </a:cxn>
                <a:cxn ang="0">
                  <a:pos x="3" y="18"/>
                </a:cxn>
                <a:cxn ang="0">
                  <a:pos x="9" y="21"/>
                </a:cxn>
                <a:cxn ang="0">
                  <a:pos x="9" y="21"/>
                </a:cxn>
                <a:cxn ang="0">
                  <a:pos x="14" y="18"/>
                </a:cxn>
                <a:cxn ang="0">
                  <a:pos x="16" y="11"/>
                </a:cxn>
                <a:cxn ang="0">
                  <a:pos x="14" y="5"/>
                </a:cxn>
                <a:cxn ang="0">
                  <a:pos x="9" y="0"/>
                </a:cxn>
              </a:cxnLst>
              <a:rect l="0" t="0" r="r" b="b"/>
              <a:pathLst>
                <a:path w="16" h="21">
                  <a:moveTo>
                    <a:pt x="9" y="0"/>
                  </a:moveTo>
                  <a:lnTo>
                    <a:pt x="3" y="5"/>
                  </a:lnTo>
                  <a:lnTo>
                    <a:pt x="0" y="11"/>
                  </a:lnTo>
                  <a:lnTo>
                    <a:pt x="3" y="18"/>
                  </a:lnTo>
                  <a:lnTo>
                    <a:pt x="9" y="21"/>
                  </a:lnTo>
                  <a:lnTo>
                    <a:pt x="9" y="21"/>
                  </a:lnTo>
                  <a:lnTo>
                    <a:pt x="14" y="18"/>
                  </a:lnTo>
                  <a:lnTo>
                    <a:pt x="16" y="11"/>
                  </a:lnTo>
                  <a:lnTo>
                    <a:pt x="14" y="5"/>
                  </a:lnTo>
                  <a:lnTo>
                    <a:pt x="9" y="0"/>
                  </a:lnTo>
                  <a:close/>
                </a:path>
              </a:pathLst>
            </a:custGeom>
            <a:solidFill>
              <a:srgbClr val="000000"/>
            </a:solidFill>
            <a:ln w="9525">
              <a:noFill/>
              <a:round/>
              <a:headEnd/>
              <a:tailEnd/>
            </a:ln>
          </p:spPr>
          <p:txBody>
            <a:bodyPr/>
            <a:lstStyle/>
            <a:p>
              <a:endParaRPr lang="en-US"/>
            </a:p>
          </p:txBody>
        </p:sp>
        <p:sp>
          <p:nvSpPr>
            <p:cNvPr id="516387" name="Freeform 291"/>
            <p:cNvSpPr>
              <a:spLocks/>
            </p:cNvSpPr>
            <p:nvPr/>
          </p:nvSpPr>
          <p:spPr bwMode="auto">
            <a:xfrm>
              <a:off x="2337" y="2307"/>
              <a:ext cx="16" cy="21"/>
            </a:xfrm>
            <a:custGeom>
              <a:avLst/>
              <a:gdLst/>
              <a:ahLst/>
              <a:cxnLst>
                <a:cxn ang="0">
                  <a:pos x="9" y="0"/>
                </a:cxn>
                <a:cxn ang="0">
                  <a:pos x="2" y="2"/>
                </a:cxn>
                <a:cxn ang="0">
                  <a:pos x="0" y="9"/>
                </a:cxn>
                <a:cxn ang="0">
                  <a:pos x="2" y="16"/>
                </a:cxn>
                <a:cxn ang="0">
                  <a:pos x="9" y="21"/>
                </a:cxn>
                <a:cxn ang="0">
                  <a:pos x="9" y="21"/>
                </a:cxn>
                <a:cxn ang="0">
                  <a:pos x="15" y="16"/>
                </a:cxn>
                <a:cxn ang="0">
                  <a:pos x="16" y="9"/>
                </a:cxn>
                <a:cxn ang="0">
                  <a:pos x="15" y="2"/>
                </a:cxn>
                <a:cxn ang="0">
                  <a:pos x="9" y="0"/>
                </a:cxn>
              </a:cxnLst>
              <a:rect l="0" t="0" r="r" b="b"/>
              <a:pathLst>
                <a:path w="16" h="21">
                  <a:moveTo>
                    <a:pt x="9" y="0"/>
                  </a:moveTo>
                  <a:lnTo>
                    <a:pt x="2" y="2"/>
                  </a:lnTo>
                  <a:lnTo>
                    <a:pt x="0" y="9"/>
                  </a:lnTo>
                  <a:lnTo>
                    <a:pt x="2" y="16"/>
                  </a:lnTo>
                  <a:lnTo>
                    <a:pt x="9" y="21"/>
                  </a:lnTo>
                  <a:lnTo>
                    <a:pt x="9" y="21"/>
                  </a:lnTo>
                  <a:lnTo>
                    <a:pt x="15" y="16"/>
                  </a:lnTo>
                  <a:lnTo>
                    <a:pt x="16" y="9"/>
                  </a:lnTo>
                  <a:lnTo>
                    <a:pt x="15" y="2"/>
                  </a:lnTo>
                  <a:lnTo>
                    <a:pt x="9" y="0"/>
                  </a:lnTo>
                  <a:close/>
                </a:path>
              </a:pathLst>
            </a:custGeom>
            <a:solidFill>
              <a:srgbClr val="000000"/>
            </a:solidFill>
            <a:ln w="9525">
              <a:noFill/>
              <a:round/>
              <a:headEnd/>
              <a:tailEnd/>
            </a:ln>
          </p:spPr>
          <p:txBody>
            <a:bodyPr/>
            <a:lstStyle/>
            <a:p>
              <a:endParaRPr lang="en-US"/>
            </a:p>
          </p:txBody>
        </p:sp>
        <p:sp>
          <p:nvSpPr>
            <p:cNvPr id="516388" name="Freeform 292"/>
            <p:cNvSpPr>
              <a:spLocks/>
            </p:cNvSpPr>
            <p:nvPr/>
          </p:nvSpPr>
          <p:spPr bwMode="auto">
            <a:xfrm>
              <a:off x="2366" y="2323"/>
              <a:ext cx="16" cy="21"/>
            </a:xfrm>
            <a:custGeom>
              <a:avLst/>
              <a:gdLst/>
              <a:ahLst/>
              <a:cxnLst>
                <a:cxn ang="0">
                  <a:pos x="14" y="5"/>
                </a:cxn>
                <a:cxn ang="0">
                  <a:pos x="9" y="0"/>
                </a:cxn>
                <a:cxn ang="0">
                  <a:pos x="4" y="2"/>
                </a:cxn>
                <a:cxn ang="0">
                  <a:pos x="0" y="12"/>
                </a:cxn>
                <a:cxn ang="0">
                  <a:pos x="4" y="19"/>
                </a:cxn>
                <a:cxn ang="0">
                  <a:pos x="4" y="19"/>
                </a:cxn>
                <a:cxn ang="0">
                  <a:pos x="9" y="21"/>
                </a:cxn>
                <a:cxn ang="0">
                  <a:pos x="14" y="19"/>
                </a:cxn>
                <a:cxn ang="0">
                  <a:pos x="16" y="12"/>
                </a:cxn>
                <a:cxn ang="0">
                  <a:pos x="14" y="5"/>
                </a:cxn>
              </a:cxnLst>
              <a:rect l="0" t="0" r="r" b="b"/>
              <a:pathLst>
                <a:path w="16" h="21">
                  <a:moveTo>
                    <a:pt x="14" y="5"/>
                  </a:moveTo>
                  <a:lnTo>
                    <a:pt x="9" y="0"/>
                  </a:lnTo>
                  <a:lnTo>
                    <a:pt x="4" y="2"/>
                  </a:lnTo>
                  <a:lnTo>
                    <a:pt x="0" y="12"/>
                  </a:lnTo>
                  <a:lnTo>
                    <a:pt x="4" y="19"/>
                  </a:lnTo>
                  <a:lnTo>
                    <a:pt x="4" y="19"/>
                  </a:lnTo>
                  <a:lnTo>
                    <a:pt x="9" y="21"/>
                  </a:lnTo>
                  <a:lnTo>
                    <a:pt x="14" y="19"/>
                  </a:lnTo>
                  <a:lnTo>
                    <a:pt x="16" y="12"/>
                  </a:lnTo>
                  <a:lnTo>
                    <a:pt x="14" y="5"/>
                  </a:lnTo>
                  <a:close/>
                </a:path>
              </a:pathLst>
            </a:custGeom>
            <a:solidFill>
              <a:srgbClr val="000000"/>
            </a:solidFill>
            <a:ln w="9525">
              <a:noFill/>
              <a:round/>
              <a:headEnd/>
              <a:tailEnd/>
            </a:ln>
          </p:spPr>
          <p:txBody>
            <a:bodyPr/>
            <a:lstStyle/>
            <a:p>
              <a:endParaRPr lang="en-US"/>
            </a:p>
          </p:txBody>
        </p:sp>
        <p:sp>
          <p:nvSpPr>
            <p:cNvPr id="516389" name="Freeform 293"/>
            <p:cNvSpPr>
              <a:spLocks/>
            </p:cNvSpPr>
            <p:nvPr/>
          </p:nvSpPr>
          <p:spPr bwMode="auto">
            <a:xfrm>
              <a:off x="2386" y="2358"/>
              <a:ext cx="16" cy="20"/>
            </a:xfrm>
            <a:custGeom>
              <a:avLst/>
              <a:gdLst/>
              <a:ahLst/>
              <a:cxnLst>
                <a:cxn ang="0">
                  <a:pos x="16" y="9"/>
                </a:cxn>
                <a:cxn ang="0">
                  <a:pos x="12" y="2"/>
                </a:cxn>
                <a:cxn ang="0">
                  <a:pos x="7" y="0"/>
                </a:cxn>
                <a:cxn ang="0">
                  <a:pos x="2" y="2"/>
                </a:cxn>
                <a:cxn ang="0">
                  <a:pos x="0" y="9"/>
                </a:cxn>
                <a:cxn ang="0">
                  <a:pos x="0" y="9"/>
                </a:cxn>
                <a:cxn ang="0">
                  <a:pos x="2" y="16"/>
                </a:cxn>
                <a:cxn ang="0">
                  <a:pos x="7" y="20"/>
                </a:cxn>
                <a:cxn ang="0">
                  <a:pos x="12" y="16"/>
                </a:cxn>
                <a:cxn ang="0">
                  <a:pos x="16" y="9"/>
                </a:cxn>
              </a:cxnLst>
              <a:rect l="0" t="0" r="r" b="b"/>
              <a:pathLst>
                <a:path w="16" h="20">
                  <a:moveTo>
                    <a:pt x="16" y="9"/>
                  </a:moveTo>
                  <a:lnTo>
                    <a:pt x="12" y="2"/>
                  </a:lnTo>
                  <a:lnTo>
                    <a:pt x="7" y="0"/>
                  </a:lnTo>
                  <a:lnTo>
                    <a:pt x="2" y="2"/>
                  </a:lnTo>
                  <a:lnTo>
                    <a:pt x="0" y="9"/>
                  </a:lnTo>
                  <a:lnTo>
                    <a:pt x="0" y="9"/>
                  </a:lnTo>
                  <a:lnTo>
                    <a:pt x="2" y="16"/>
                  </a:lnTo>
                  <a:lnTo>
                    <a:pt x="7" y="20"/>
                  </a:lnTo>
                  <a:lnTo>
                    <a:pt x="12" y="16"/>
                  </a:lnTo>
                  <a:lnTo>
                    <a:pt x="16" y="9"/>
                  </a:lnTo>
                  <a:close/>
                </a:path>
              </a:pathLst>
            </a:custGeom>
            <a:solidFill>
              <a:srgbClr val="000000"/>
            </a:solidFill>
            <a:ln w="9525">
              <a:noFill/>
              <a:round/>
              <a:headEnd/>
              <a:tailEnd/>
            </a:ln>
          </p:spPr>
          <p:txBody>
            <a:bodyPr/>
            <a:lstStyle/>
            <a:p>
              <a:endParaRPr lang="en-US"/>
            </a:p>
          </p:txBody>
        </p:sp>
        <p:sp>
          <p:nvSpPr>
            <p:cNvPr id="516390" name="Freeform 294"/>
            <p:cNvSpPr>
              <a:spLocks/>
            </p:cNvSpPr>
            <p:nvPr/>
          </p:nvSpPr>
          <p:spPr bwMode="auto">
            <a:xfrm>
              <a:off x="2395" y="2397"/>
              <a:ext cx="16" cy="21"/>
            </a:xfrm>
            <a:custGeom>
              <a:avLst/>
              <a:gdLst/>
              <a:ahLst/>
              <a:cxnLst>
                <a:cxn ang="0">
                  <a:pos x="16" y="9"/>
                </a:cxn>
                <a:cxn ang="0">
                  <a:pos x="14" y="2"/>
                </a:cxn>
                <a:cxn ang="0">
                  <a:pos x="9" y="0"/>
                </a:cxn>
                <a:cxn ang="0">
                  <a:pos x="3" y="2"/>
                </a:cxn>
                <a:cxn ang="0">
                  <a:pos x="0" y="9"/>
                </a:cxn>
                <a:cxn ang="0">
                  <a:pos x="0" y="9"/>
                </a:cxn>
                <a:cxn ang="0">
                  <a:pos x="3" y="16"/>
                </a:cxn>
                <a:cxn ang="0">
                  <a:pos x="9" y="21"/>
                </a:cxn>
                <a:cxn ang="0">
                  <a:pos x="14" y="16"/>
                </a:cxn>
                <a:cxn ang="0">
                  <a:pos x="16" y="9"/>
                </a:cxn>
              </a:cxnLst>
              <a:rect l="0" t="0" r="r" b="b"/>
              <a:pathLst>
                <a:path w="16" h="21">
                  <a:moveTo>
                    <a:pt x="16" y="9"/>
                  </a:moveTo>
                  <a:lnTo>
                    <a:pt x="14" y="2"/>
                  </a:lnTo>
                  <a:lnTo>
                    <a:pt x="9" y="0"/>
                  </a:lnTo>
                  <a:lnTo>
                    <a:pt x="3" y="2"/>
                  </a:lnTo>
                  <a:lnTo>
                    <a:pt x="0" y="9"/>
                  </a:lnTo>
                  <a:lnTo>
                    <a:pt x="0" y="9"/>
                  </a:lnTo>
                  <a:lnTo>
                    <a:pt x="3" y="16"/>
                  </a:lnTo>
                  <a:lnTo>
                    <a:pt x="9" y="21"/>
                  </a:lnTo>
                  <a:lnTo>
                    <a:pt x="14" y="16"/>
                  </a:lnTo>
                  <a:lnTo>
                    <a:pt x="16" y="9"/>
                  </a:lnTo>
                  <a:close/>
                </a:path>
              </a:pathLst>
            </a:custGeom>
            <a:solidFill>
              <a:srgbClr val="000000"/>
            </a:solidFill>
            <a:ln w="9525">
              <a:noFill/>
              <a:round/>
              <a:headEnd/>
              <a:tailEnd/>
            </a:ln>
          </p:spPr>
          <p:txBody>
            <a:bodyPr/>
            <a:lstStyle/>
            <a:p>
              <a:endParaRPr lang="en-US"/>
            </a:p>
          </p:txBody>
        </p:sp>
        <p:sp>
          <p:nvSpPr>
            <p:cNvPr id="516391" name="Freeform 295"/>
            <p:cNvSpPr>
              <a:spLocks/>
            </p:cNvSpPr>
            <p:nvPr/>
          </p:nvSpPr>
          <p:spPr bwMode="auto">
            <a:xfrm>
              <a:off x="2402" y="2436"/>
              <a:ext cx="16" cy="21"/>
            </a:xfrm>
            <a:custGeom>
              <a:avLst/>
              <a:gdLst/>
              <a:ahLst/>
              <a:cxnLst>
                <a:cxn ang="0">
                  <a:pos x="16" y="12"/>
                </a:cxn>
                <a:cxn ang="0">
                  <a:pos x="13" y="5"/>
                </a:cxn>
                <a:cxn ang="0">
                  <a:pos x="7" y="0"/>
                </a:cxn>
                <a:cxn ang="0">
                  <a:pos x="2" y="5"/>
                </a:cxn>
                <a:cxn ang="0">
                  <a:pos x="0" y="12"/>
                </a:cxn>
                <a:cxn ang="0">
                  <a:pos x="0" y="12"/>
                </a:cxn>
                <a:cxn ang="0">
                  <a:pos x="2" y="19"/>
                </a:cxn>
                <a:cxn ang="0">
                  <a:pos x="7" y="21"/>
                </a:cxn>
                <a:cxn ang="0">
                  <a:pos x="13" y="19"/>
                </a:cxn>
                <a:cxn ang="0">
                  <a:pos x="16" y="12"/>
                </a:cxn>
              </a:cxnLst>
              <a:rect l="0" t="0" r="r" b="b"/>
              <a:pathLst>
                <a:path w="16" h="21">
                  <a:moveTo>
                    <a:pt x="16" y="12"/>
                  </a:moveTo>
                  <a:lnTo>
                    <a:pt x="13" y="5"/>
                  </a:lnTo>
                  <a:lnTo>
                    <a:pt x="7" y="0"/>
                  </a:lnTo>
                  <a:lnTo>
                    <a:pt x="2" y="5"/>
                  </a:lnTo>
                  <a:lnTo>
                    <a:pt x="0" y="12"/>
                  </a:lnTo>
                  <a:lnTo>
                    <a:pt x="0" y="12"/>
                  </a:lnTo>
                  <a:lnTo>
                    <a:pt x="2" y="19"/>
                  </a:lnTo>
                  <a:lnTo>
                    <a:pt x="7" y="21"/>
                  </a:lnTo>
                  <a:lnTo>
                    <a:pt x="13" y="19"/>
                  </a:lnTo>
                  <a:lnTo>
                    <a:pt x="16" y="12"/>
                  </a:lnTo>
                  <a:close/>
                </a:path>
              </a:pathLst>
            </a:custGeom>
            <a:solidFill>
              <a:srgbClr val="000000"/>
            </a:solidFill>
            <a:ln w="9525">
              <a:noFill/>
              <a:round/>
              <a:headEnd/>
              <a:tailEnd/>
            </a:ln>
          </p:spPr>
          <p:txBody>
            <a:bodyPr/>
            <a:lstStyle/>
            <a:p>
              <a:endParaRPr lang="en-US"/>
            </a:p>
          </p:txBody>
        </p:sp>
        <p:sp>
          <p:nvSpPr>
            <p:cNvPr id="516392" name="Freeform 296"/>
            <p:cNvSpPr>
              <a:spLocks/>
            </p:cNvSpPr>
            <p:nvPr/>
          </p:nvSpPr>
          <p:spPr bwMode="auto">
            <a:xfrm>
              <a:off x="2404" y="2478"/>
              <a:ext cx="16" cy="21"/>
            </a:xfrm>
            <a:custGeom>
              <a:avLst/>
              <a:gdLst/>
              <a:ahLst/>
              <a:cxnLst>
                <a:cxn ang="0">
                  <a:pos x="16" y="11"/>
                </a:cxn>
                <a:cxn ang="0">
                  <a:pos x="14" y="4"/>
                </a:cxn>
                <a:cxn ang="0">
                  <a:pos x="9" y="0"/>
                </a:cxn>
                <a:cxn ang="0">
                  <a:pos x="2" y="4"/>
                </a:cxn>
                <a:cxn ang="0">
                  <a:pos x="0" y="11"/>
                </a:cxn>
                <a:cxn ang="0">
                  <a:pos x="0" y="11"/>
                </a:cxn>
                <a:cxn ang="0">
                  <a:pos x="2" y="18"/>
                </a:cxn>
                <a:cxn ang="0">
                  <a:pos x="9" y="21"/>
                </a:cxn>
                <a:cxn ang="0">
                  <a:pos x="14" y="18"/>
                </a:cxn>
                <a:cxn ang="0">
                  <a:pos x="16" y="11"/>
                </a:cxn>
              </a:cxnLst>
              <a:rect l="0" t="0" r="r" b="b"/>
              <a:pathLst>
                <a:path w="16" h="21">
                  <a:moveTo>
                    <a:pt x="16" y="11"/>
                  </a:moveTo>
                  <a:lnTo>
                    <a:pt x="14" y="4"/>
                  </a:lnTo>
                  <a:lnTo>
                    <a:pt x="9" y="0"/>
                  </a:lnTo>
                  <a:lnTo>
                    <a:pt x="2" y="4"/>
                  </a:lnTo>
                  <a:lnTo>
                    <a:pt x="0" y="11"/>
                  </a:lnTo>
                  <a:lnTo>
                    <a:pt x="0" y="11"/>
                  </a:lnTo>
                  <a:lnTo>
                    <a:pt x="2" y="18"/>
                  </a:lnTo>
                  <a:lnTo>
                    <a:pt x="9" y="21"/>
                  </a:lnTo>
                  <a:lnTo>
                    <a:pt x="14" y="18"/>
                  </a:lnTo>
                  <a:lnTo>
                    <a:pt x="16" y="11"/>
                  </a:lnTo>
                  <a:close/>
                </a:path>
              </a:pathLst>
            </a:custGeom>
            <a:solidFill>
              <a:srgbClr val="000000"/>
            </a:solidFill>
            <a:ln w="9525">
              <a:noFill/>
              <a:round/>
              <a:headEnd/>
              <a:tailEnd/>
            </a:ln>
          </p:spPr>
          <p:txBody>
            <a:bodyPr/>
            <a:lstStyle/>
            <a:p>
              <a:endParaRPr lang="en-US"/>
            </a:p>
          </p:txBody>
        </p:sp>
        <p:sp>
          <p:nvSpPr>
            <p:cNvPr id="516393" name="Freeform 297"/>
            <p:cNvSpPr>
              <a:spLocks/>
            </p:cNvSpPr>
            <p:nvPr/>
          </p:nvSpPr>
          <p:spPr bwMode="auto">
            <a:xfrm>
              <a:off x="2406" y="2519"/>
              <a:ext cx="16" cy="21"/>
            </a:xfrm>
            <a:custGeom>
              <a:avLst/>
              <a:gdLst/>
              <a:ahLst/>
              <a:cxnLst>
                <a:cxn ang="0">
                  <a:pos x="16" y="12"/>
                </a:cxn>
                <a:cxn ang="0">
                  <a:pos x="14" y="5"/>
                </a:cxn>
                <a:cxn ang="0">
                  <a:pos x="9" y="0"/>
                </a:cxn>
                <a:cxn ang="0">
                  <a:pos x="1" y="5"/>
                </a:cxn>
                <a:cxn ang="0">
                  <a:pos x="0" y="12"/>
                </a:cxn>
                <a:cxn ang="0">
                  <a:pos x="0" y="12"/>
                </a:cxn>
                <a:cxn ang="0">
                  <a:pos x="1" y="19"/>
                </a:cxn>
                <a:cxn ang="0">
                  <a:pos x="9" y="21"/>
                </a:cxn>
                <a:cxn ang="0">
                  <a:pos x="14" y="19"/>
                </a:cxn>
                <a:cxn ang="0">
                  <a:pos x="16" y="12"/>
                </a:cxn>
              </a:cxnLst>
              <a:rect l="0" t="0" r="r" b="b"/>
              <a:pathLst>
                <a:path w="16" h="21">
                  <a:moveTo>
                    <a:pt x="16" y="12"/>
                  </a:moveTo>
                  <a:lnTo>
                    <a:pt x="14" y="5"/>
                  </a:lnTo>
                  <a:lnTo>
                    <a:pt x="9" y="0"/>
                  </a:lnTo>
                  <a:lnTo>
                    <a:pt x="1" y="5"/>
                  </a:lnTo>
                  <a:lnTo>
                    <a:pt x="0" y="12"/>
                  </a:lnTo>
                  <a:lnTo>
                    <a:pt x="0" y="12"/>
                  </a:lnTo>
                  <a:lnTo>
                    <a:pt x="1"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16394" name="Freeform 298"/>
            <p:cNvSpPr>
              <a:spLocks/>
            </p:cNvSpPr>
            <p:nvPr/>
          </p:nvSpPr>
          <p:spPr bwMode="auto">
            <a:xfrm>
              <a:off x="2406" y="2561"/>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16395" name="Freeform 299"/>
            <p:cNvSpPr>
              <a:spLocks/>
            </p:cNvSpPr>
            <p:nvPr/>
          </p:nvSpPr>
          <p:spPr bwMode="auto">
            <a:xfrm>
              <a:off x="2406" y="2603"/>
              <a:ext cx="16" cy="20"/>
            </a:xfrm>
            <a:custGeom>
              <a:avLst/>
              <a:gdLst/>
              <a:ahLst/>
              <a:cxnLst>
                <a:cxn ang="0">
                  <a:pos x="16" y="11"/>
                </a:cxn>
                <a:cxn ang="0">
                  <a:pos x="14" y="4"/>
                </a:cxn>
                <a:cxn ang="0">
                  <a:pos x="7" y="0"/>
                </a:cxn>
                <a:cxn ang="0">
                  <a:pos x="1" y="4"/>
                </a:cxn>
                <a:cxn ang="0">
                  <a:pos x="0" y="11"/>
                </a:cxn>
                <a:cxn ang="0">
                  <a:pos x="0" y="11"/>
                </a:cxn>
                <a:cxn ang="0">
                  <a:pos x="1" y="18"/>
                </a:cxn>
                <a:cxn ang="0">
                  <a:pos x="7" y="20"/>
                </a:cxn>
                <a:cxn ang="0">
                  <a:pos x="14" y="18"/>
                </a:cxn>
                <a:cxn ang="0">
                  <a:pos x="16" y="11"/>
                </a:cxn>
              </a:cxnLst>
              <a:rect l="0" t="0" r="r" b="b"/>
              <a:pathLst>
                <a:path w="16" h="20">
                  <a:moveTo>
                    <a:pt x="16" y="11"/>
                  </a:moveTo>
                  <a:lnTo>
                    <a:pt x="14" y="4"/>
                  </a:lnTo>
                  <a:lnTo>
                    <a:pt x="7" y="0"/>
                  </a:lnTo>
                  <a:lnTo>
                    <a:pt x="1" y="4"/>
                  </a:lnTo>
                  <a:lnTo>
                    <a:pt x="0" y="11"/>
                  </a:lnTo>
                  <a:lnTo>
                    <a:pt x="0" y="11"/>
                  </a:lnTo>
                  <a:lnTo>
                    <a:pt x="1" y="18"/>
                  </a:lnTo>
                  <a:lnTo>
                    <a:pt x="7" y="20"/>
                  </a:lnTo>
                  <a:lnTo>
                    <a:pt x="14" y="18"/>
                  </a:lnTo>
                  <a:lnTo>
                    <a:pt x="16" y="11"/>
                  </a:lnTo>
                  <a:close/>
                </a:path>
              </a:pathLst>
            </a:custGeom>
            <a:solidFill>
              <a:srgbClr val="000000"/>
            </a:solidFill>
            <a:ln w="9525">
              <a:noFill/>
              <a:round/>
              <a:headEnd/>
              <a:tailEnd/>
            </a:ln>
          </p:spPr>
          <p:txBody>
            <a:bodyPr/>
            <a:lstStyle/>
            <a:p>
              <a:endParaRPr lang="en-US"/>
            </a:p>
          </p:txBody>
        </p:sp>
        <p:sp>
          <p:nvSpPr>
            <p:cNvPr id="516396" name="Freeform 300"/>
            <p:cNvSpPr>
              <a:spLocks/>
            </p:cNvSpPr>
            <p:nvPr/>
          </p:nvSpPr>
          <p:spPr bwMode="auto">
            <a:xfrm>
              <a:off x="2406" y="2644"/>
              <a:ext cx="16" cy="21"/>
            </a:xfrm>
            <a:custGeom>
              <a:avLst/>
              <a:gdLst/>
              <a:ahLst/>
              <a:cxnLst>
                <a:cxn ang="0">
                  <a:pos x="16" y="12"/>
                </a:cxn>
                <a:cxn ang="0">
                  <a:pos x="12" y="5"/>
                </a:cxn>
                <a:cxn ang="0">
                  <a:pos x="7" y="0"/>
                </a:cxn>
                <a:cxn ang="0">
                  <a:pos x="1" y="5"/>
                </a:cxn>
                <a:cxn ang="0">
                  <a:pos x="0" y="12"/>
                </a:cxn>
                <a:cxn ang="0">
                  <a:pos x="0" y="12"/>
                </a:cxn>
                <a:cxn ang="0">
                  <a:pos x="1" y="19"/>
                </a:cxn>
                <a:cxn ang="0">
                  <a:pos x="7" y="21"/>
                </a:cxn>
                <a:cxn ang="0">
                  <a:pos x="12" y="19"/>
                </a:cxn>
                <a:cxn ang="0">
                  <a:pos x="16" y="12"/>
                </a:cxn>
              </a:cxnLst>
              <a:rect l="0" t="0" r="r" b="b"/>
              <a:pathLst>
                <a:path w="16" h="21">
                  <a:moveTo>
                    <a:pt x="16" y="12"/>
                  </a:moveTo>
                  <a:lnTo>
                    <a:pt x="12" y="5"/>
                  </a:lnTo>
                  <a:lnTo>
                    <a:pt x="7" y="0"/>
                  </a:lnTo>
                  <a:lnTo>
                    <a:pt x="1" y="5"/>
                  </a:lnTo>
                  <a:lnTo>
                    <a:pt x="0" y="12"/>
                  </a:lnTo>
                  <a:lnTo>
                    <a:pt x="0" y="12"/>
                  </a:lnTo>
                  <a:lnTo>
                    <a:pt x="1" y="19"/>
                  </a:lnTo>
                  <a:lnTo>
                    <a:pt x="7" y="21"/>
                  </a:lnTo>
                  <a:lnTo>
                    <a:pt x="12" y="19"/>
                  </a:lnTo>
                  <a:lnTo>
                    <a:pt x="16" y="12"/>
                  </a:lnTo>
                  <a:close/>
                </a:path>
              </a:pathLst>
            </a:custGeom>
            <a:solidFill>
              <a:srgbClr val="000000"/>
            </a:solidFill>
            <a:ln w="9525">
              <a:noFill/>
              <a:round/>
              <a:headEnd/>
              <a:tailEnd/>
            </a:ln>
          </p:spPr>
          <p:txBody>
            <a:bodyPr/>
            <a:lstStyle/>
            <a:p>
              <a:endParaRPr lang="en-US"/>
            </a:p>
          </p:txBody>
        </p:sp>
        <p:sp>
          <p:nvSpPr>
            <p:cNvPr id="516397" name="Freeform 301"/>
            <p:cNvSpPr>
              <a:spLocks/>
            </p:cNvSpPr>
            <p:nvPr/>
          </p:nvSpPr>
          <p:spPr bwMode="auto">
            <a:xfrm>
              <a:off x="2404" y="2686"/>
              <a:ext cx="16" cy="21"/>
            </a:xfrm>
            <a:custGeom>
              <a:avLst/>
              <a:gdLst/>
              <a:ahLst/>
              <a:cxnLst>
                <a:cxn ang="0">
                  <a:pos x="16" y="11"/>
                </a:cxn>
                <a:cxn ang="0">
                  <a:pos x="14" y="4"/>
                </a:cxn>
                <a:cxn ang="0">
                  <a:pos x="9" y="0"/>
                </a:cxn>
                <a:cxn ang="0">
                  <a:pos x="2" y="4"/>
                </a:cxn>
                <a:cxn ang="0">
                  <a:pos x="0" y="11"/>
                </a:cxn>
                <a:cxn ang="0">
                  <a:pos x="0" y="11"/>
                </a:cxn>
                <a:cxn ang="0">
                  <a:pos x="2" y="18"/>
                </a:cxn>
                <a:cxn ang="0">
                  <a:pos x="9" y="21"/>
                </a:cxn>
                <a:cxn ang="0">
                  <a:pos x="14" y="18"/>
                </a:cxn>
                <a:cxn ang="0">
                  <a:pos x="16" y="11"/>
                </a:cxn>
              </a:cxnLst>
              <a:rect l="0" t="0" r="r" b="b"/>
              <a:pathLst>
                <a:path w="16" h="21">
                  <a:moveTo>
                    <a:pt x="16" y="11"/>
                  </a:moveTo>
                  <a:lnTo>
                    <a:pt x="14" y="4"/>
                  </a:lnTo>
                  <a:lnTo>
                    <a:pt x="9" y="0"/>
                  </a:lnTo>
                  <a:lnTo>
                    <a:pt x="2" y="4"/>
                  </a:lnTo>
                  <a:lnTo>
                    <a:pt x="0" y="11"/>
                  </a:lnTo>
                  <a:lnTo>
                    <a:pt x="0" y="11"/>
                  </a:lnTo>
                  <a:lnTo>
                    <a:pt x="2" y="18"/>
                  </a:lnTo>
                  <a:lnTo>
                    <a:pt x="9" y="21"/>
                  </a:lnTo>
                  <a:lnTo>
                    <a:pt x="14" y="18"/>
                  </a:lnTo>
                  <a:lnTo>
                    <a:pt x="16" y="11"/>
                  </a:lnTo>
                  <a:close/>
                </a:path>
              </a:pathLst>
            </a:custGeom>
            <a:solidFill>
              <a:srgbClr val="000000"/>
            </a:solidFill>
            <a:ln w="9525">
              <a:noFill/>
              <a:round/>
              <a:headEnd/>
              <a:tailEnd/>
            </a:ln>
          </p:spPr>
          <p:txBody>
            <a:bodyPr/>
            <a:lstStyle/>
            <a:p>
              <a:endParaRPr lang="en-US"/>
            </a:p>
          </p:txBody>
        </p:sp>
      </p:grpSp>
      <p:grpSp>
        <p:nvGrpSpPr>
          <p:cNvPr id="516162" name="Group 302"/>
          <p:cNvGrpSpPr>
            <a:grpSpLocks/>
          </p:cNvGrpSpPr>
          <p:nvPr/>
        </p:nvGrpSpPr>
        <p:grpSpPr bwMode="auto">
          <a:xfrm>
            <a:off x="5710767" y="4148141"/>
            <a:ext cx="3390900" cy="674687"/>
            <a:chOff x="2106" y="2284"/>
            <a:chExt cx="1602" cy="425"/>
          </a:xfrm>
        </p:grpSpPr>
        <p:sp>
          <p:nvSpPr>
            <p:cNvPr id="516399" name="Freeform 303"/>
            <p:cNvSpPr>
              <a:spLocks/>
            </p:cNvSpPr>
            <p:nvPr/>
          </p:nvSpPr>
          <p:spPr bwMode="auto">
            <a:xfrm>
              <a:off x="2106" y="2286"/>
              <a:ext cx="15" cy="21"/>
            </a:xfrm>
            <a:custGeom>
              <a:avLst/>
              <a:gdLst/>
              <a:ahLst/>
              <a:cxnLst>
                <a:cxn ang="0">
                  <a:pos x="8" y="0"/>
                </a:cxn>
                <a:cxn ang="0">
                  <a:pos x="2" y="2"/>
                </a:cxn>
                <a:cxn ang="0">
                  <a:pos x="0" y="9"/>
                </a:cxn>
                <a:cxn ang="0">
                  <a:pos x="2" y="16"/>
                </a:cxn>
                <a:cxn ang="0">
                  <a:pos x="8" y="21"/>
                </a:cxn>
                <a:cxn ang="0">
                  <a:pos x="8" y="21"/>
                </a:cxn>
                <a:cxn ang="0">
                  <a:pos x="13" y="16"/>
                </a:cxn>
                <a:cxn ang="0">
                  <a:pos x="15" y="9"/>
                </a:cxn>
                <a:cxn ang="0">
                  <a:pos x="13" y="2"/>
                </a:cxn>
                <a:cxn ang="0">
                  <a:pos x="8" y="0"/>
                </a:cxn>
              </a:cxnLst>
              <a:rect l="0" t="0" r="r" b="b"/>
              <a:pathLst>
                <a:path w="15" h="21">
                  <a:moveTo>
                    <a:pt x="8" y="0"/>
                  </a:moveTo>
                  <a:lnTo>
                    <a:pt x="2" y="2"/>
                  </a:lnTo>
                  <a:lnTo>
                    <a:pt x="0" y="9"/>
                  </a:lnTo>
                  <a:lnTo>
                    <a:pt x="2" y="16"/>
                  </a:lnTo>
                  <a:lnTo>
                    <a:pt x="8" y="21"/>
                  </a:lnTo>
                  <a:lnTo>
                    <a:pt x="8" y="21"/>
                  </a:lnTo>
                  <a:lnTo>
                    <a:pt x="13" y="16"/>
                  </a:lnTo>
                  <a:lnTo>
                    <a:pt x="15" y="9"/>
                  </a:lnTo>
                  <a:lnTo>
                    <a:pt x="13" y="2"/>
                  </a:lnTo>
                  <a:lnTo>
                    <a:pt x="8" y="0"/>
                  </a:lnTo>
                  <a:close/>
                </a:path>
              </a:pathLst>
            </a:custGeom>
            <a:solidFill>
              <a:srgbClr val="000000"/>
            </a:solidFill>
            <a:ln w="9525">
              <a:noFill/>
              <a:round/>
              <a:headEnd/>
              <a:tailEnd/>
            </a:ln>
          </p:spPr>
          <p:txBody>
            <a:bodyPr/>
            <a:lstStyle/>
            <a:p>
              <a:endParaRPr lang="en-US"/>
            </a:p>
          </p:txBody>
        </p:sp>
        <p:sp>
          <p:nvSpPr>
            <p:cNvPr id="516400" name="Freeform 304"/>
            <p:cNvSpPr>
              <a:spLocks/>
            </p:cNvSpPr>
            <p:nvPr/>
          </p:nvSpPr>
          <p:spPr bwMode="auto">
            <a:xfrm>
              <a:off x="2137" y="2286"/>
              <a:ext cx="16" cy="21"/>
            </a:xfrm>
            <a:custGeom>
              <a:avLst/>
              <a:gdLst/>
              <a:ahLst/>
              <a:cxnLst>
                <a:cxn ang="0">
                  <a:pos x="9" y="0"/>
                </a:cxn>
                <a:cxn ang="0">
                  <a:pos x="4" y="2"/>
                </a:cxn>
                <a:cxn ang="0">
                  <a:pos x="0" y="9"/>
                </a:cxn>
                <a:cxn ang="0">
                  <a:pos x="4" y="16"/>
                </a:cxn>
                <a:cxn ang="0">
                  <a:pos x="9" y="21"/>
                </a:cxn>
                <a:cxn ang="0">
                  <a:pos x="9" y="21"/>
                </a:cxn>
                <a:cxn ang="0">
                  <a:pos x="14" y="16"/>
                </a:cxn>
                <a:cxn ang="0">
                  <a:pos x="16" y="9"/>
                </a:cxn>
                <a:cxn ang="0">
                  <a:pos x="14" y="2"/>
                </a:cxn>
                <a:cxn ang="0">
                  <a:pos x="9" y="0"/>
                </a:cxn>
              </a:cxnLst>
              <a:rect l="0" t="0" r="r" b="b"/>
              <a:pathLst>
                <a:path w="16" h="21">
                  <a:moveTo>
                    <a:pt x="9" y="0"/>
                  </a:moveTo>
                  <a:lnTo>
                    <a:pt x="4" y="2"/>
                  </a:lnTo>
                  <a:lnTo>
                    <a:pt x="0" y="9"/>
                  </a:lnTo>
                  <a:lnTo>
                    <a:pt x="4" y="16"/>
                  </a:lnTo>
                  <a:lnTo>
                    <a:pt x="9" y="21"/>
                  </a:lnTo>
                  <a:lnTo>
                    <a:pt x="9" y="21"/>
                  </a:lnTo>
                  <a:lnTo>
                    <a:pt x="14" y="16"/>
                  </a:lnTo>
                  <a:lnTo>
                    <a:pt x="16" y="9"/>
                  </a:lnTo>
                  <a:lnTo>
                    <a:pt x="14" y="2"/>
                  </a:lnTo>
                  <a:lnTo>
                    <a:pt x="9" y="0"/>
                  </a:lnTo>
                  <a:close/>
                </a:path>
              </a:pathLst>
            </a:custGeom>
            <a:solidFill>
              <a:srgbClr val="000000"/>
            </a:solidFill>
            <a:ln w="9525">
              <a:noFill/>
              <a:round/>
              <a:headEnd/>
              <a:tailEnd/>
            </a:ln>
          </p:spPr>
          <p:txBody>
            <a:bodyPr/>
            <a:lstStyle/>
            <a:p>
              <a:endParaRPr lang="en-US"/>
            </a:p>
          </p:txBody>
        </p:sp>
        <p:sp>
          <p:nvSpPr>
            <p:cNvPr id="516401" name="Freeform 305"/>
            <p:cNvSpPr>
              <a:spLocks/>
            </p:cNvSpPr>
            <p:nvPr/>
          </p:nvSpPr>
          <p:spPr bwMode="auto">
            <a:xfrm>
              <a:off x="2169"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02" name="Freeform 306"/>
            <p:cNvSpPr>
              <a:spLocks/>
            </p:cNvSpPr>
            <p:nvPr/>
          </p:nvSpPr>
          <p:spPr bwMode="auto">
            <a:xfrm>
              <a:off x="2202" y="2284"/>
              <a:ext cx="18" cy="21"/>
            </a:xfrm>
            <a:custGeom>
              <a:avLst/>
              <a:gdLst/>
              <a:ahLst/>
              <a:cxnLst>
                <a:cxn ang="0">
                  <a:pos x="9" y="0"/>
                </a:cxn>
                <a:cxn ang="0">
                  <a:pos x="4" y="4"/>
                </a:cxn>
                <a:cxn ang="0">
                  <a:pos x="0" y="11"/>
                </a:cxn>
                <a:cxn ang="0">
                  <a:pos x="4" y="18"/>
                </a:cxn>
                <a:cxn ang="0">
                  <a:pos x="9" y="21"/>
                </a:cxn>
                <a:cxn ang="0">
                  <a:pos x="9" y="21"/>
                </a:cxn>
                <a:cxn ang="0">
                  <a:pos x="14" y="18"/>
                </a:cxn>
                <a:cxn ang="0">
                  <a:pos x="18" y="11"/>
                </a:cxn>
                <a:cxn ang="0">
                  <a:pos x="14" y="4"/>
                </a:cxn>
                <a:cxn ang="0">
                  <a:pos x="9" y="0"/>
                </a:cxn>
              </a:cxnLst>
              <a:rect l="0" t="0" r="r" b="b"/>
              <a:pathLst>
                <a:path w="18" h="21">
                  <a:moveTo>
                    <a:pt x="9" y="0"/>
                  </a:moveTo>
                  <a:lnTo>
                    <a:pt x="4" y="4"/>
                  </a:lnTo>
                  <a:lnTo>
                    <a:pt x="0" y="11"/>
                  </a:lnTo>
                  <a:lnTo>
                    <a:pt x="4"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03" name="Freeform 307"/>
            <p:cNvSpPr>
              <a:spLocks/>
            </p:cNvSpPr>
            <p:nvPr/>
          </p:nvSpPr>
          <p:spPr bwMode="auto">
            <a:xfrm>
              <a:off x="2234"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04" name="Freeform 308"/>
            <p:cNvSpPr>
              <a:spLocks/>
            </p:cNvSpPr>
            <p:nvPr/>
          </p:nvSpPr>
          <p:spPr bwMode="auto">
            <a:xfrm>
              <a:off x="2267" y="2284"/>
              <a:ext cx="18" cy="21"/>
            </a:xfrm>
            <a:custGeom>
              <a:avLst/>
              <a:gdLst/>
              <a:ahLst/>
              <a:cxnLst>
                <a:cxn ang="0">
                  <a:pos x="9" y="0"/>
                </a:cxn>
                <a:cxn ang="0">
                  <a:pos x="3" y="4"/>
                </a:cxn>
                <a:cxn ang="0">
                  <a:pos x="0" y="11"/>
                </a:cxn>
                <a:cxn ang="0">
                  <a:pos x="3" y="18"/>
                </a:cxn>
                <a:cxn ang="0">
                  <a:pos x="9" y="21"/>
                </a:cxn>
                <a:cxn ang="0">
                  <a:pos x="9" y="21"/>
                </a:cxn>
                <a:cxn ang="0">
                  <a:pos x="14" y="18"/>
                </a:cxn>
                <a:cxn ang="0">
                  <a:pos x="18" y="11"/>
                </a:cxn>
                <a:cxn ang="0">
                  <a:pos x="14" y="4"/>
                </a:cxn>
                <a:cxn ang="0">
                  <a:pos x="9" y="0"/>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05" name="Freeform 309"/>
            <p:cNvSpPr>
              <a:spLocks/>
            </p:cNvSpPr>
            <p:nvPr/>
          </p:nvSpPr>
          <p:spPr bwMode="auto">
            <a:xfrm>
              <a:off x="2299"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06" name="Freeform 310"/>
            <p:cNvSpPr>
              <a:spLocks/>
            </p:cNvSpPr>
            <p:nvPr/>
          </p:nvSpPr>
          <p:spPr bwMode="auto">
            <a:xfrm>
              <a:off x="2332" y="2284"/>
              <a:ext cx="18" cy="21"/>
            </a:xfrm>
            <a:custGeom>
              <a:avLst/>
              <a:gdLst/>
              <a:ahLst/>
              <a:cxnLst>
                <a:cxn ang="0">
                  <a:pos x="9" y="0"/>
                </a:cxn>
                <a:cxn ang="0">
                  <a:pos x="3" y="4"/>
                </a:cxn>
                <a:cxn ang="0">
                  <a:pos x="0" y="11"/>
                </a:cxn>
                <a:cxn ang="0">
                  <a:pos x="3" y="18"/>
                </a:cxn>
                <a:cxn ang="0">
                  <a:pos x="9" y="21"/>
                </a:cxn>
                <a:cxn ang="0">
                  <a:pos x="9" y="21"/>
                </a:cxn>
                <a:cxn ang="0">
                  <a:pos x="14" y="18"/>
                </a:cxn>
                <a:cxn ang="0">
                  <a:pos x="18" y="11"/>
                </a:cxn>
                <a:cxn ang="0">
                  <a:pos x="14" y="4"/>
                </a:cxn>
                <a:cxn ang="0">
                  <a:pos x="9" y="0"/>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07" name="Freeform 311"/>
            <p:cNvSpPr>
              <a:spLocks/>
            </p:cNvSpPr>
            <p:nvPr/>
          </p:nvSpPr>
          <p:spPr bwMode="auto">
            <a:xfrm>
              <a:off x="2364"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08" name="Freeform 312"/>
            <p:cNvSpPr>
              <a:spLocks/>
            </p:cNvSpPr>
            <p:nvPr/>
          </p:nvSpPr>
          <p:spPr bwMode="auto">
            <a:xfrm>
              <a:off x="2397" y="2284"/>
              <a:ext cx="18" cy="21"/>
            </a:xfrm>
            <a:custGeom>
              <a:avLst/>
              <a:gdLst/>
              <a:ahLst/>
              <a:cxnLst>
                <a:cxn ang="0">
                  <a:pos x="9" y="0"/>
                </a:cxn>
                <a:cxn ang="0">
                  <a:pos x="3" y="4"/>
                </a:cxn>
                <a:cxn ang="0">
                  <a:pos x="0" y="11"/>
                </a:cxn>
                <a:cxn ang="0">
                  <a:pos x="3" y="18"/>
                </a:cxn>
                <a:cxn ang="0">
                  <a:pos x="9" y="21"/>
                </a:cxn>
                <a:cxn ang="0">
                  <a:pos x="9" y="21"/>
                </a:cxn>
                <a:cxn ang="0">
                  <a:pos x="14" y="18"/>
                </a:cxn>
                <a:cxn ang="0">
                  <a:pos x="18" y="11"/>
                </a:cxn>
                <a:cxn ang="0">
                  <a:pos x="14" y="4"/>
                </a:cxn>
                <a:cxn ang="0">
                  <a:pos x="9" y="0"/>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09" name="Freeform 313"/>
            <p:cNvSpPr>
              <a:spLocks/>
            </p:cNvSpPr>
            <p:nvPr/>
          </p:nvSpPr>
          <p:spPr bwMode="auto">
            <a:xfrm>
              <a:off x="2429"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10" name="Freeform 314"/>
            <p:cNvSpPr>
              <a:spLocks/>
            </p:cNvSpPr>
            <p:nvPr/>
          </p:nvSpPr>
          <p:spPr bwMode="auto">
            <a:xfrm>
              <a:off x="2462" y="2284"/>
              <a:ext cx="18" cy="21"/>
            </a:xfrm>
            <a:custGeom>
              <a:avLst/>
              <a:gdLst/>
              <a:ahLst/>
              <a:cxnLst>
                <a:cxn ang="0">
                  <a:pos x="9" y="0"/>
                </a:cxn>
                <a:cxn ang="0">
                  <a:pos x="3" y="4"/>
                </a:cxn>
                <a:cxn ang="0">
                  <a:pos x="0" y="11"/>
                </a:cxn>
                <a:cxn ang="0">
                  <a:pos x="3" y="18"/>
                </a:cxn>
                <a:cxn ang="0">
                  <a:pos x="9" y="21"/>
                </a:cxn>
                <a:cxn ang="0">
                  <a:pos x="9" y="21"/>
                </a:cxn>
                <a:cxn ang="0">
                  <a:pos x="14" y="18"/>
                </a:cxn>
                <a:cxn ang="0">
                  <a:pos x="18" y="11"/>
                </a:cxn>
                <a:cxn ang="0">
                  <a:pos x="14" y="4"/>
                </a:cxn>
                <a:cxn ang="0">
                  <a:pos x="9" y="0"/>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11" name="Freeform 315"/>
            <p:cNvSpPr>
              <a:spLocks/>
            </p:cNvSpPr>
            <p:nvPr/>
          </p:nvSpPr>
          <p:spPr bwMode="auto">
            <a:xfrm>
              <a:off x="2494" y="2284"/>
              <a:ext cx="18" cy="21"/>
            </a:xfrm>
            <a:custGeom>
              <a:avLst/>
              <a:gdLst/>
              <a:ahLst/>
              <a:cxnLst>
                <a:cxn ang="0">
                  <a:pos x="9" y="0"/>
                </a:cxn>
                <a:cxn ang="0">
                  <a:pos x="4" y="4"/>
                </a:cxn>
                <a:cxn ang="0">
                  <a:pos x="0" y="11"/>
                </a:cxn>
                <a:cxn ang="0">
                  <a:pos x="4" y="18"/>
                </a:cxn>
                <a:cxn ang="0">
                  <a:pos x="9" y="21"/>
                </a:cxn>
                <a:cxn ang="0">
                  <a:pos x="9" y="21"/>
                </a:cxn>
                <a:cxn ang="0">
                  <a:pos x="14" y="18"/>
                </a:cxn>
                <a:cxn ang="0">
                  <a:pos x="18" y="11"/>
                </a:cxn>
                <a:cxn ang="0">
                  <a:pos x="14" y="4"/>
                </a:cxn>
                <a:cxn ang="0">
                  <a:pos x="9" y="0"/>
                </a:cxn>
              </a:cxnLst>
              <a:rect l="0" t="0" r="r" b="b"/>
              <a:pathLst>
                <a:path w="18" h="21">
                  <a:moveTo>
                    <a:pt x="9" y="0"/>
                  </a:moveTo>
                  <a:lnTo>
                    <a:pt x="4" y="4"/>
                  </a:lnTo>
                  <a:lnTo>
                    <a:pt x="0" y="11"/>
                  </a:lnTo>
                  <a:lnTo>
                    <a:pt x="4"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12" name="Freeform 316"/>
            <p:cNvSpPr>
              <a:spLocks/>
            </p:cNvSpPr>
            <p:nvPr/>
          </p:nvSpPr>
          <p:spPr bwMode="auto">
            <a:xfrm>
              <a:off x="2527" y="2284"/>
              <a:ext cx="18" cy="21"/>
            </a:xfrm>
            <a:custGeom>
              <a:avLst/>
              <a:gdLst/>
              <a:ahLst/>
              <a:cxnLst>
                <a:cxn ang="0">
                  <a:pos x="9" y="0"/>
                </a:cxn>
                <a:cxn ang="0">
                  <a:pos x="3" y="4"/>
                </a:cxn>
                <a:cxn ang="0">
                  <a:pos x="0" y="11"/>
                </a:cxn>
                <a:cxn ang="0">
                  <a:pos x="3" y="18"/>
                </a:cxn>
                <a:cxn ang="0">
                  <a:pos x="9" y="21"/>
                </a:cxn>
                <a:cxn ang="0">
                  <a:pos x="9" y="21"/>
                </a:cxn>
                <a:cxn ang="0">
                  <a:pos x="14" y="18"/>
                </a:cxn>
                <a:cxn ang="0">
                  <a:pos x="18" y="11"/>
                </a:cxn>
                <a:cxn ang="0">
                  <a:pos x="14" y="4"/>
                </a:cxn>
                <a:cxn ang="0">
                  <a:pos x="9" y="0"/>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13" name="Freeform 317"/>
            <p:cNvSpPr>
              <a:spLocks/>
            </p:cNvSpPr>
            <p:nvPr/>
          </p:nvSpPr>
          <p:spPr bwMode="auto">
            <a:xfrm>
              <a:off x="2559" y="2284"/>
              <a:ext cx="18" cy="21"/>
            </a:xfrm>
            <a:custGeom>
              <a:avLst/>
              <a:gdLst/>
              <a:ahLst/>
              <a:cxnLst>
                <a:cxn ang="0">
                  <a:pos x="9" y="0"/>
                </a:cxn>
                <a:cxn ang="0">
                  <a:pos x="4" y="4"/>
                </a:cxn>
                <a:cxn ang="0">
                  <a:pos x="0" y="11"/>
                </a:cxn>
                <a:cxn ang="0">
                  <a:pos x="4" y="18"/>
                </a:cxn>
                <a:cxn ang="0">
                  <a:pos x="9" y="21"/>
                </a:cxn>
                <a:cxn ang="0">
                  <a:pos x="9" y="21"/>
                </a:cxn>
                <a:cxn ang="0">
                  <a:pos x="14" y="18"/>
                </a:cxn>
                <a:cxn ang="0">
                  <a:pos x="18" y="11"/>
                </a:cxn>
                <a:cxn ang="0">
                  <a:pos x="14" y="4"/>
                </a:cxn>
                <a:cxn ang="0">
                  <a:pos x="9" y="0"/>
                </a:cxn>
              </a:cxnLst>
              <a:rect l="0" t="0" r="r" b="b"/>
              <a:pathLst>
                <a:path w="18" h="21">
                  <a:moveTo>
                    <a:pt x="9" y="0"/>
                  </a:moveTo>
                  <a:lnTo>
                    <a:pt x="4" y="4"/>
                  </a:lnTo>
                  <a:lnTo>
                    <a:pt x="0" y="11"/>
                  </a:lnTo>
                  <a:lnTo>
                    <a:pt x="4"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14" name="Freeform 318"/>
            <p:cNvSpPr>
              <a:spLocks/>
            </p:cNvSpPr>
            <p:nvPr/>
          </p:nvSpPr>
          <p:spPr bwMode="auto">
            <a:xfrm>
              <a:off x="2591"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15" name="Freeform 319"/>
            <p:cNvSpPr>
              <a:spLocks/>
            </p:cNvSpPr>
            <p:nvPr/>
          </p:nvSpPr>
          <p:spPr bwMode="auto">
            <a:xfrm>
              <a:off x="2624" y="2284"/>
              <a:ext cx="18" cy="21"/>
            </a:xfrm>
            <a:custGeom>
              <a:avLst/>
              <a:gdLst/>
              <a:ahLst/>
              <a:cxnLst>
                <a:cxn ang="0">
                  <a:pos x="9" y="0"/>
                </a:cxn>
                <a:cxn ang="0">
                  <a:pos x="4" y="4"/>
                </a:cxn>
                <a:cxn ang="0">
                  <a:pos x="0" y="11"/>
                </a:cxn>
                <a:cxn ang="0">
                  <a:pos x="4" y="18"/>
                </a:cxn>
                <a:cxn ang="0">
                  <a:pos x="9" y="21"/>
                </a:cxn>
                <a:cxn ang="0">
                  <a:pos x="9" y="21"/>
                </a:cxn>
                <a:cxn ang="0">
                  <a:pos x="14" y="18"/>
                </a:cxn>
                <a:cxn ang="0">
                  <a:pos x="18" y="11"/>
                </a:cxn>
                <a:cxn ang="0">
                  <a:pos x="14" y="4"/>
                </a:cxn>
                <a:cxn ang="0">
                  <a:pos x="9" y="0"/>
                </a:cxn>
              </a:cxnLst>
              <a:rect l="0" t="0" r="r" b="b"/>
              <a:pathLst>
                <a:path w="18" h="21">
                  <a:moveTo>
                    <a:pt x="9" y="0"/>
                  </a:moveTo>
                  <a:lnTo>
                    <a:pt x="4" y="4"/>
                  </a:lnTo>
                  <a:lnTo>
                    <a:pt x="0" y="11"/>
                  </a:lnTo>
                  <a:lnTo>
                    <a:pt x="4"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16" name="Freeform 320"/>
            <p:cNvSpPr>
              <a:spLocks/>
            </p:cNvSpPr>
            <p:nvPr/>
          </p:nvSpPr>
          <p:spPr bwMode="auto">
            <a:xfrm>
              <a:off x="2656"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17" name="Freeform 321"/>
            <p:cNvSpPr>
              <a:spLocks/>
            </p:cNvSpPr>
            <p:nvPr/>
          </p:nvSpPr>
          <p:spPr bwMode="auto">
            <a:xfrm>
              <a:off x="2689" y="2284"/>
              <a:ext cx="18" cy="21"/>
            </a:xfrm>
            <a:custGeom>
              <a:avLst/>
              <a:gdLst/>
              <a:ahLst/>
              <a:cxnLst>
                <a:cxn ang="0">
                  <a:pos x="9" y="0"/>
                </a:cxn>
                <a:cxn ang="0">
                  <a:pos x="3" y="4"/>
                </a:cxn>
                <a:cxn ang="0">
                  <a:pos x="0" y="11"/>
                </a:cxn>
                <a:cxn ang="0">
                  <a:pos x="3" y="18"/>
                </a:cxn>
                <a:cxn ang="0">
                  <a:pos x="9" y="21"/>
                </a:cxn>
                <a:cxn ang="0">
                  <a:pos x="9" y="21"/>
                </a:cxn>
                <a:cxn ang="0">
                  <a:pos x="14" y="18"/>
                </a:cxn>
                <a:cxn ang="0">
                  <a:pos x="18" y="11"/>
                </a:cxn>
                <a:cxn ang="0">
                  <a:pos x="14" y="4"/>
                </a:cxn>
                <a:cxn ang="0">
                  <a:pos x="9" y="0"/>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18" name="Freeform 322"/>
            <p:cNvSpPr>
              <a:spLocks/>
            </p:cNvSpPr>
            <p:nvPr/>
          </p:nvSpPr>
          <p:spPr bwMode="auto">
            <a:xfrm>
              <a:off x="2721"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19" name="Freeform 323"/>
            <p:cNvSpPr>
              <a:spLocks/>
            </p:cNvSpPr>
            <p:nvPr/>
          </p:nvSpPr>
          <p:spPr bwMode="auto">
            <a:xfrm>
              <a:off x="2754" y="2284"/>
              <a:ext cx="18" cy="21"/>
            </a:xfrm>
            <a:custGeom>
              <a:avLst/>
              <a:gdLst/>
              <a:ahLst/>
              <a:cxnLst>
                <a:cxn ang="0">
                  <a:pos x="9" y="0"/>
                </a:cxn>
                <a:cxn ang="0">
                  <a:pos x="3" y="4"/>
                </a:cxn>
                <a:cxn ang="0">
                  <a:pos x="0" y="11"/>
                </a:cxn>
                <a:cxn ang="0">
                  <a:pos x="3" y="18"/>
                </a:cxn>
                <a:cxn ang="0">
                  <a:pos x="9" y="21"/>
                </a:cxn>
                <a:cxn ang="0">
                  <a:pos x="9" y="21"/>
                </a:cxn>
                <a:cxn ang="0">
                  <a:pos x="14" y="18"/>
                </a:cxn>
                <a:cxn ang="0">
                  <a:pos x="18" y="11"/>
                </a:cxn>
                <a:cxn ang="0">
                  <a:pos x="14" y="4"/>
                </a:cxn>
                <a:cxn ang="0">
                  <a:pos x="9" y="0"/>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20" name="Freeform 324"/>
            <p:cNvSpPr>
              <a:spLocks/>
            </p:cNvSpPr>
            <p:nvPr/>
          </p:nvSpPr>
          <p:spPr bwMode="auto">
            <a:xfrm>
              <a:off x="2786"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21" name="Freeform 325"/>
            <p:cNvSpPr>
              <a:spLocks/>
            </p:cNvSpPr>
            <p:nvPr/>
          </p:nvSpPr>
          <p:spPr bwMode="auto">
            <a:xfrm>
              <a:off x="2819" y="2284"/>
              <a:ext cx="18" cy="21"/>
            </a:xfrm>
            <a:custGeom>
              <a:avLst/>
              <a:gdLst/>
              <a:ahLst/>
              <a:cxnLst>
                <a:cxn ang="0">
                  <a:pos x="9" y="0"/>
                </a:cxn>
                <a:cxn ang="0">
                  <a:pos x="3" y="4"/>
                </a:cxn>
                <a:cxn ang="0">
                  <a:pos x="0" y="11"/>
                </a:cxn>
                <a:cxn ang="0">
                  <a:pos x="3" y="18"/>
                </a:cxn>
                <a:cxn ang="0">
                  <a:pos x="9" y="21"/>
                </a:cxn>
                <a:cxn ang="0">
                  <a:pos x="9" y="21"/>
                </a:cxn>
                <a:cxn ang="0">
                  <a:pos x="14" y="18"/>
                </a:cxn>
                <a:cxn ang="0">
                  <a:pos x="18" y="11"/>
                </a:cxn>
                <a:cxn ang="0">
                  <a:pos x="14" y="4"/>
                </a:cxn>
                <a:cxn ang="0">
                  <a:pos x="9" y="0"/>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22" name="Freeform 326"/>
            <p:cNvSpPr>
              <a:spLocks/>
            </p:cNvSpPr>
            <p:nvPr/>
          </p:nvSpPr>
          <p:spPr bwMode="auto">
            <a:xfrm>
              <a:off x="2851"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23" name="Freeform 327"/>
            <p:cNvSpPr>
              <a:spLocks/>
            </p:cNvSpPr>
            <p:nvPr/>
          </p:nvSpPr>
          <p:spPr bwMode="auto">
            <a:xfrm>
              <a:off x="2884" y="2284"/>
              <a:ext cx="18" cy="21"/>
            </a:xfrm>
            <a:custGeom>
              <a:avLst/>
              <a:gdLst/>
              <a:ahLst/>
              <a:cxnLst>
                <a:cxn ang="0">
                  <a:pos x="9" y="0"/>
                </a:cxn>
                <a:cxn ang="0">
                  <a:pos x="3" y="4"/>
                </a:cxn>
                <a:cxn ang="0">
                  <a:pos x="0" y="11"/>
                </a:cxn>
                <a:cxn ang="0">
                  <a:pos x="3" y="18"/>
                </a:cxn>
                <a:cxn ang="0">
                  <a:pos x="9" y="21"/>
                </a:cxn>
                <a:cxn ang="0">
                  <a:pos x="9" y="21"/>
                </a:cxn>
                <a:cxn ang="0">
                  <a:pos x="14" y="18"/>
                </a:cxn>
                <a:cxn ang="0">
                  <a:pos x="18" y="11"/>
                </a:cxn>
                <a:cxn ang="0">
                  <a:pos x="14" y="4"/>
                </a:cxn>
                <a:cxn ang="0">
                  <a:pos x="9" y="0"/>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w="9525">
              <a:noFill/>
              <a:round/>
              <a:headEnd/>
              <a:tailEnd/>
            </a:ln>
          </p:spPr>
          <p:txBody>
            <a:bodyPr/>
            <a:lstStyle/>
            <a:p>
              <a:endParaRPr lang="en-US"/>
            </a:p>
          </p:txBody>
        </p:sp>
        <p:sp>
          <p:nvSpPr>
            <p:cNvPr id="516424" name="Freeform 328"/>
            <p:cNvSpPr>
              <a:spLocks/>
            </p:cNvSpPr>
            <p:nvPr/>
          </p:nvSpPr>
          <p:spPr bwMode="auto">
            <a:xfrm>
              <a:off x="2916" y="2284"/>
              <a:ext cx="18" cy="21"/>
            </a:xfrm>
            <a:custGeom>
              <a:avLst/>
              <a:gdLst/>
              <a:ahLst/>
              <a:cxnLst>
                <a:cxn ang="0">
                  <a:pos x="9" y="0"/>
                </a:cxn>
                <a:cxn ang="0">
                  <a:pos x="4" y="4"/>
                </a:cxn>
                <a:cxn ang="0">
                  <a:pos x="0" y="11"/>
                </a:cxn>
                <a:cxn ang="0">
                  <a:pos x="4" y="18"/>
                </a:cxn>
                <a:cxn ang="0">
                  <a:pos x="9" y="21"/>
                </a:cxn>
                <a:cxn ang="0">
                  <a:pos x="9" y="21"/>
                </a:cxn>
                <a:cxn ang="0">
                  <a:pos x="15" y="18"/>
                </a:cxn>
                <a:cxn ang="0">
                  <a:pos x="18" y="11"/>
                </a:cxn>
                <a:cxn ang="0">
                  <a:pos x="15" y="4"/>
                </a:cxn>
                <a:cxn ang="0">
                  <a:pos x="9" y="0"/>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w="9525">
              <a:noFill/>
              <a:round/>
              <a:headEnd/>
              <a:tailEnd/>
            </a:ln>
          </p:spPr>
          <p:txBody>
            <a:bodyPr/>
            <a:lstStyle/>
            <a:p>
              <a:endParaRPr lang="en-US"/>
            </a:p>
          </p:txBody>
        </p:sp>
        <p:sp>
          <p:nvSpPr>
            <p:cNvPr id="516425" name="Freeform 329"/>
            <p:cNvSpPr>
              <a:spLocks/>
            </p:cNvSpPr>
            <p:nvPr/>
          </p:nvSpPr>
          <p:spPr bwMode="auto">
            <a:xfrm>
              <a:off x="2949" y="2286"/>
              <a:ext cx="16" cy="21"/>
            </a:xfrm>
            <a:custGeom>
              <a:avLst/>
              <a:gdLst/>
              <a:ahLst/>
              <a:cxnLst>
                <a:cxn ang="0">
                  <a:pos x="9" y="0"/>
                </a:cxn>
                <a:cxn ang="0">
                  <a:pos x="3" y="2"/>
                </a:cxn>
                <a:cxn ang="0">
                  <a:pos x="0" y="9"/>
                </a:cxn>
                <a:cxn ang="0">
                  <a:pos x="3" y="16"/>
                </a:cxn>
                <a:cxn ang="0">
                  <a:pos x="9" y="21"/>
                </a:cxn>
                <a:cxn ang="0">
                  <a:pos x="9" y="21"/>
                </a:cxn>
                <a:cxn ang="0">
                  <a:pos x="14" y="16"/>
                </a:cxn>
                <a:cxn ang="0">
                  <a:pos x="16" y="9"/>
                </a:cxn>
                <a:cxn ang="0">
                  <a:pos x="14" y="2"/>
                </a:cxn>
                <a:cxn ang="0">
                  <a:pos x="9" y="0"/>
                </a:cxn>
              </a:cxnLst>
              <a:rect l="0" t="0" r="r" b="b"/>
              <a:pathLst>
                <a:path w="16" h="21">
                  <a:moveTo>
                    <a:pt x="9" y="0"/>
                  </a:moveTo>
                  <a:lnTo>
                    <a:pt x="3" y="2"/>
                  </a:lnTo>
                  <a:lnTo>
                    <a:pt x="0" y="9"/>
                  </a:lnTo>
                  <a:lnTo>
                    <a:pt x="3" y="16"/>
                  </a:lnTo>
                  <a:lnTo>
                    <a:pt x="9" y="21"/>
                  </a:lnTo>
                  <a:lnTo>
                    <a:pt x="9" y="21"/>
                  </a:lnTo>
                  <a:lnTo>
                    <a:pt x="14" y="16"/>
                  </a:lnTo>
                  <a:lnTo>
                    <a:pt x="16" y="9"/>
                  </a:lnTo>
                  <a:lnTo>
                    <a:pt x="14" y="2"/>
                  </a:lnTo>
                  <a:lnTo>
                    <a:pt x="9" y="0"/>
                  </a:lnTo>
                  <a:close/>
                </a:path>
              </a:pathLst>
            </a:custGeom>
            <a:solidFill>
              <a:srgbClr val="000000"/>
            </a:solidFill>
            <a:ln w="9525">
              <a:noFill/>
              <a:round/>
              <a:headEnd/>
              <a:tailEnd/>
            </a:ln>
          </p:spPr>
          <p:txBody>
            <a:bodyPr/>
            <a:lstStyle/>
            <a:p>
              <a:endParaRPr lang="en-US"/>
            </a:p>
          </p:txBody>
        </p:sp>
        <p:sp>
          <p:nvSpPr>
            <p:cNvPr id="516426" name="Freeform 330"/>
            <p:cNvSpPr>
              <a:spLocks/>
            </p:cNvSpPr>
            <p:nvPr/>
          </p:nvSpPr>
          <p:spPr bwMode="auto">
            <a:xfrm>
              <a:off x="2981" y="2286"/>
              <a:ext cx="18" cy="21"/>
            </a:xfrm>
            <a:custGeom>
              <a:avLst/>
              <a:gdLst/>
              <a:ahLst/>
              <a:cxnLst>
                <a:cxn ang="0">
                  <a:pos x="9" y="0"/>
                </a:cxn>
                <a:cxn ang="0">
                  <a:pos x="4" y="2"/>
                </a:cxn>
                <a:cxn ang="0">
                  <a:pos x="0" y="9"/>
                </a:cxn>
                <a:cxn ang="0">
                  <a:pos x="4" y="16"/>
                </a:cxn>
                <a:cxn ang="0">
                  <a:pos x="9" y="21"/>
                </a:cxn>
                <a:cxn ang="0">
                  <a:pos x="9" y="21"/>
                </a:cxn>
                <a:cxn ang="0">
                  <a:pos x="14" y="16"/>
                </a:cxn>
                <a:cxn ang="0">
                  <a:pos x="18" y="9"/>
                </a:cxn>
                <a:cxn ang="0">
                  <a:pos x="14" y="2"/>
                </a:cxn>
                <a:cxn ang="0">
                  <a:pos x="9" y="0"/>
                </a:cxn>
              </a:cxnLst>
              <a:rect l="0" t="0" r="r" b="b"/>
              <a:pathLst>
                <a:path w="18" h="21">
                  <a:moveTo>
                    <a:pt x="9" y="0"/>
                  </a:moveTo>
                  <a:lnTo>
                    <a:pt x="4" y="2"/>
                  </a:lnTo>
                  <a:lnTo>
                    <a:pt x="0" y="9"/>
                  </a:lnTo>
                  <a:lnTo>
                    <a:pt x="4" y="16"/>
                  </a:lnTo>
                  <a:lnTo>
                    <a:pt x="9" y="21"/>
                  </a:lnTo>
                  <a:lnTo>
                    <a:pt x="9" y="21"/>
                  </a:lnTo>
                  <a:lnTo>
                    <a:pt x="14" y="16"/>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427" name="Freeform 331"/>
            <p:cNvSpPr>
              <a:spLocks/>
            </p:cNvSpPr>
            <p:nvPr/>
          </p:nvSpPr>
          <p:spPr bwMode="auto">
            <a:xfrm>
              <a:off x="3013" y="2286"/>
              <a:ext cx="18" cy="21"/>
            </a:xfrm>
            <a:custGeom>
              <a:avLst/>
              <a:gdLst/>
              <a:ahLst/>
              <a:cxnLst>
                <a:cxn ang="0">
                  <a:pos x="9" y="0"/>
                </a:cxn>
                <a:cxn ang="0">
                  <a:pos x="4" y="2"/>
                </a:cxn>
                <a:cxn ang="0">
                  <a:pos x="0" y="9"/>
                </a:cxn>
                <a:cxn ang="0">
                  <a:pos x="4" y="16"/>
                </a:cxn>
                <a:cxn ang="0">
                  <a:pos x="9" y="21"/>
                </a:cxn>
                <a:cxn ang="0">
                  <a:pos x="9" y="21"/>
                </a:cxn>
                <a:cxn ang="0">
                  <a:pos x="15" y="16"/>
                </a:cxn>
                <a:cxn ang="0">
                  <a:pos x="18" y="9"/>
                </a:cxn>
                <a:cxn ang="0">
                  <a:pos x="15" y="2"/>
                </a:cxn>
                <a:cxn ang="0">
                  <a:pos x="9" y="0"/>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w="9525">
              <a:noFill/>
              <a:round/>
              <a:headEnd/>
              <a:tailEnd/>
            </a:ln>
          </p:spPr>
          <p:txBody>
            <a:bodyPr/>
            <a:lstStyle/>
            <a:p>
              <a:endParaRPr lang="en-US"/>
            </a:p>
          </p:txBody>
        </p:sp>
        <p:sp>
          <p:nvSpPr>
            <p:cNvPr id="516428" name="Freeform 332"/>
            <p:cNvSpPr>
              <a:spLocks/>
            </p:cNvSpPr>
            <p:nvPr/>
          </p:nvSpPr>
          <p:spPr bwMode="auto">
            <a:xfrm>
              <a:off x="3046" y="2286"/>
              <a:ext cx="18" cy="21"/>
            </a:xfrm>
            <a:custGeom>
              <a:avLst/>
              <a:gdLst/>
              <a:ahLst/>
              <a:cxnLst>
                <a:cxn ang="0">
                  <a:pos x="9" y="0"/>
                </a:cxn>
                <a:cxn ang="0">
                  <a:pos x="4" y="2"/>
                </a:cxn>
                <a:cxn ang="0">
                  <a:pos x="0" y="9"/>
                </a:cxn>
                <a:cxn ang="0">
                  <a:pos x="4" y="16"/>
                </a:cxn>
                <a:cxn ang="0">
                  <a:pos x="9" y="21"/>
                </a:cxn>
                <a:cxn ang="0">
                  <a:pos x="9" y="21"/>
                </a:cxn>
                <a:cxn ang="0">
                  <a:pos x="14" y="16"/>
                </a:cxn>
                <a:cxn ang="0">
                  <a:pos x="18" y="9"/>
                </a:cxn>
                <a:cxn ang="0">
                  <a:pos x="14" y="2"/>
                </a:cxn>
                <a:cxn ang="0">
                  <a:pos x="9" y="0"/>
                </a:cxn>
              </a:cxnLst>
              <a:rect l="0" t="0" r="r" b="b"/>
              <a:pathLst>
                <a:path w="18" h="21">
                  <a:moveTo>
                    <a:pt x="9" y="0"/>
                  </a:moveTo>
                  <a:lnTo>
                    <a:pt x="4" y="2"/>
                  </a:lnTo>
                  <a:lnTo>
                    <a:pt x="0" y="9"/>
                  </a:lnTo>
                  <a:lnTo>
                    <a:pt x="4" y="16"/>
                  </a:lnTo>
                  <a:lnTo>
                    <a:pt x="9" y="21"/>
                  </a:lnTo>
                  <a:lnTo>
                    <a:pt x="9" y="21"/>
                  </a:lnTo>
                  <a:lnTo>
                    <a:pt x="14" y="16"/>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429" name="Freeform 333"/>
            <p:cNvSpPr>
              <a:spLocks/>
            </p:cNvSpPr>
            <p:nvPr/>
          </p:nvSpPr>
          <p:spPr bwMode="auto">
            <a:xfrm>
              <a:off x="3078" y="2286"/>
              <a:ext cx="18" cy="21"/>
            </a:xfrm>
            <a:custGeom>
              <a:avLst/>
              <a:gdLst/>
              <a:ahLst/>
              <a:cxnLst>
                <a:cxn ang="0">
                  <a:pos x="9" y="0"/>
                </a:cxn>
                <a:cxn ang="0">
                  <a:pos x="4" y="2"/>
                </a:cxn>
                <a:cxn ang="0">
                  <a:pos x="0" y="9"/>
                </a:cxn>
                <a:cxn ang="0">
                  <a:pos x="4" y="16"/>
                </a:cxn>
                <a:cxn ang="0">
                  <a:pos x="9" y="21"/>
                </a:cxn>
                <a:cxn ang="0">
                  <a:pos x="9" y="21"/>
                </a:cxn>
                <a:cxn ang="0">
                  <a:pos x="15" y="16"/>
                </a:cxn>
                <a:cxn ang="0">
                  <a:pos x="18" y="9"/>
                </a:cxn>
                <a:cxn ang="0">
                  <a:pos x="15" y="2"/>
                </a:cxn>
                <a:cxn ang="0">
                  <a:pos x="9" y="0"/>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w="9525">
              <a:noFill/>
              <a:round/>
              <a:headEnd/>
              <a:tailEnd/>
            </a:ln>
          </p:spPr>
          <p:txBody>
            <a:bodyPr/>
            <a:lstStyle/>
            <a:p>
              <a:endParaRPr lang="en-US"/>
            </a:p>
          </p:txBody>
        </p:sp>
        <p:sp>
          <p:nvSpPr>
            <p:cNvPr id="516430" name="Freeform 334"/>
            <p:cNvSpPr>
              <a:spLocks/>
            </p:cNvSpPr>
            <p:nvPr/>
          </p:nvSpPr>
          <p:spPr bwMode="auto">
            <a:xfrm>
              <a:off x="3111" y="2286"/>
              <a:ext cx="18" cy="21"/>
            </a:xfrm>
            <a:custGeom>
              <a:avLst/>
              <a:gdLst/>
              <a:ahLst/>
              <a:cxnLst>
                <a:cxn ang="0">
                  <a:pos x="9" y="0"/>
                </a:cxn>
                <a:cxn ang="0">
                  <a:pos x="3" y="2"/>
                </a:cxn>
                <a:cxn ang="0">
                  <a:pos x="0" y="9"/>
                </a:cxn>
                <a:cxn ang="0">
                  <a:pos x="3" y="19"/>
                </a:cxn>
                <a:cxn ang="0">
                  <a:pos x="9" y="21"/>
                </a:cxn>
                <a:cxn ang="0">
                  <a:pos x="9" y="21"/>
                </a:cxn>
                <a:cxn ang="0">
                  <a:pos x="14" y="19"/>
                </a:cxn>
                <a:cxn ang="0">
                  <a:pos x="18" y="9"/>
                </a:cxn>
                <a:cxn ang="0">
                  <a:pos x="14" y="2"/>
                </a:cxn>
                <a:cxn ang="0">
                  <a:pos x="9" y="0"/>
                </a:cxn>
              </a:cxnLst>
              <a:rect l="0" t="0" r="r" b="b"/>
              <a:pathLst>
                <a:path w="18" h="21">
                  <a:moveTo>
                    <a:pt x="9" y="0"/>
                  </a:moveTo>
                  <a:lnTo>
                    <a:pt x="3" y="2"/>
                  </a:lnTo>
                  <a:lnTo>
                    <a:pt x="0" y="9"/>
                  </a:lnTo>
                  <a:lnTo>
                    <a:pt x="3" y="19"/>
                  </a:lnTo>
                  <a:lnTo>
                    <a:pt x="9" y="21"/>
                  </a:lnTo>
                  <a:lnTo>
                    <a:pt x="9" y="21"/>
                  </a:lnTo>
                  <a:lnTo>
                    <a:pt x="14" y="19"/>
                  </a:lnTo>
                  <a:lnTo>
                    <a:pt x="18" y="9"/>
                  </a:lnTo>
                  <a:lnTo>
                    <a:pt x="14" y="2"/>
                  </a:lnTo>
                  <a:lnTo>
                    <a:pt x="9" y="0"/>
                  </a:lnTo>
                  <a:close/>
                </a:path>
              </a:pathLst>
            </a:custGeom>
            <a:solidFill>
              <a:srgbClr val="000000"/>
            </a:solidFill>
            <a:ln w="9525">
              <a:noFill/>
              <a:round/>
              <a:headEnd/>
              <a:tailEnd/>
            </a:ln>
          </p:spPr>
          <p:txBody>
            <a:bodyPr/>
            <a:lstStyle/>
            <a:p>
              <a:endParaRPr lang="en-US"/>
            </a:p>
          </p:txBody>
        </p:sp>
        <p:sp>
          <p:nvSpPr>
            <p:cNvPr id="516431" name="Freeform 335"/>
            <p:cNvSpPr>
              <a:spLocks/>
            </p:cNvSpPr>
            <p:nvPr/>
          </p:nvSpPr>
          <p:spPr bwMode="auto">
            <a:xfrm>
              <a:off x="3143" y="2286"/>
              <a:ext cx="18" cy="21"/>
            </a:xfrm>
            <a:custGeom>
              <a:avLst/>
              <a:gdLst/>
              <a:ahLst/>
              <a:cxnLst>
                <a:cxn ang="0">
                  <a:pos x="9" y="0"/>
                </a:cxn>
                <a:cxn ang="0">
                  <a:pos x="4" y="2"/>
                </a:cxn>
                <a:cxn ang="0">
                  <a:pos x="0" y="9"/>
                </a:cxn>
                <a:cxn ang="0">
                  <a:pos x="4" y="19"/>
                </a:cxn>
                <a:cxn ang="0">
                  <a:pos x="9" y="21"/>
                </a:cxn>
                <a:cxn ang="0">
                  <a:pos x="9" y="21"/>
                </a:cxn>
                <a:cxn ang="0">
                  <a:pos x="15" y="19"/>
                </a:cxn>
                <a:cxn ang="0">
                  <a:pos x="18" y="9"/>
                </a:cxn>
                <a:cxn ang="0">
                  <a:pos x="15" y="2"/>
                </a:cxn>
                <a:cxn ang="0">
                  <a:pos x="9" y="0"/>
                </a:cxn>
              </a:cxnLst>
              <a:rect l="0" t="0" r="r" b="b"/>
              <a:pathLst>
                <a:path w="18" h="21">
                  <a:moveTo>
                    <a:pt x="9" y="0"/>
                  </a:moveTo>
                  <a:lnTo>
                    <a:pt x="4" y="2"/>
                  </a:lnTo>
                  <a:lnTo>
                    <a:pt x="0" y="9"/>
                  </a:lnTo>
                  <a:lnTo>
                    <a:pt x="4" y="19"/>
                  </a:lnTo>
                  <a:lnTo>
                    <a:pt x="9" y="21"/>
                  </a:lnTo>
                  <a:lnTo>
                    <a:pt x="9" y="21"/>
                  </a:lnTo>
                  <a:lnTo>
                    <a:pt x="15" y="19"/>
                  </a:lnTo>
                  <a:lnTo>
                    <a:pt x="18" y="9"/>
                  </a:lnTo>
                  <a:lnTo>
                    <a:pt x="15" y="2"/>
                  </a:lnTo>
                  <a:lnTo>
                    <a:pt x="9" y="0"/>
                  </a:lnTo>
                  <a:close/>
                </a:path>
              </a:pathLst>
            </a:custGeom>
            <a:solidFill>
              <a:srgbClr val="000000"/>
            </a:solidFill>
            <a:ln w="9525">
              <a:noFill/>
              <a:round/>
              <a:headEnd/>
              <a:tailEnd/>
            </a:ln>
          </p:spPr>
          <p:txBody>
            <a:bodyPr/>
            <a:lstStyle/>
            <a:p>
              <a:endParaRPr lang="en-US"/>
            </a:p>
          </p:txBody>
        </p:sp>
        <p:sp>
          <p:nvSpPr>
            <p:cNvPr id="516432" name="Freeform 336"/>
            <p:cNvSpPr>
              <a:spLocks/>
            </p:cNvSpPr>
            <p:nvPr/>
          </p:nvSpPr>
          <p:spPr bwMode="auto">
            <a:xfrm>
              <a:off x="3176" y="2286"/>
              <a:ext cx="18" cy="21"/>
            </a:xfrm>
            <a:custGeom>
              <a:avLst/>
              <a:gdLst/>
              <a:ahLst/>
              <a:cxnLst>
                <a:cxn ang="0">
                  <a:pos x="9" y="0"/>
                </a:cxn>
                <a:cxn ang="0">
                  <a:pos x="3" y="2"/>
                </a:cxn>
                <a:cxn ang="0">
                  <a:pos x="0" y="12"/>
                </a:cxn>
                <a:cxn ang="0">
                  <a:pos x="3" y="19"/>
                </a:cxn>
                <a:cxn ang="0">
                  <a:pos x="9" y="21"/>
                </a:cxn>
                <a:cxn ang="0">
                  <a:pos x="9" y="21"/>
                </a:cxn>
                <a:cxn ang="0">
                  <a:pos x="14" y="19"/>
                </a:cxn>
                <a:cxn ang="0">
                  <a:pos x="18" y="12"/>
                </a:cxn>
                <a:cxn ang="0">
                  <a:pos x="14" y="2"/>
                </a:cxn>
                <a:cxn ang="0">
                  <a:pos x="9" y="0"/>
                </a:cxn>
              </a:cxnLst>
              <a:rect l="0" t="0" r="r" b="b"/>
              <a:pathLst>
                <a:path w="18" h="21">
                  <a:moveTo>
                    <a:pt x="9" y="0"/>
                  </a:moveTo>
                  <a:lnTo>
                    <a:pt x="3" y="2"/>
                  </a:lnTo>
                  <a:lnTo>
                    <a:pt x="0" y="12"/>
                  </a:lnTo>
                  <a:lnTo>
                    <a:pt x="3" y="19"/>
                  </a:lnTo>
                  <a:lnTo>
                    <a:pt x="9" y="21"/>
                  </a:lnTo>
                  <a:lnTo>
                    <a:pt x="9" y="21"/>
                  </a:lnTo>
                  <a:lnTo>
                    <a:pt x="14" y="19"/>
                  </a:lnTo>
                  <a:lnTo>
                    <a:pt x="18" y="12"/>
                  </a:lnTo>
                  <a:lnTo>
                    <a:pt x="14" y="2"/>
                  </a:lnTo>
                  <a:lnTo>
                    <a:pt x="9" y="0"/>
                  </a:lnTo>
                  <a:close/>
                </a:path>
              </a:pathLst>
            </a:custGeom>
            <a:solidFill>
              <a:srgbClr val="000000"/>
            </a:solidFill>
            <a:ln w="9525">
              <a:noFill/>
              <a:round/>
              <a:headEnd/>
              <a:tailEnd/>
            </a:ln>
          </p:spPr>
          <p:txBody>
            <a:bodyPr/>
            <a:lstStyle/>
            <a:p>
              <a:endParaRPr lang="en-US"/>
            </a:p>
          </p:txBody>
        </p:sp>
        <p:sp>
          <p:nvSpPr>
            <p:cNvPr id="516433" name="Freeform 337"/>
            <p:cNvSpPr>
              <a:spLocks/>
            </p:cNvSpPr>
            <p:nvPr/>
          </p:nvSpPr>
          <p:spPr bwMode="auto">
            <a:xfrm>
              <a:off x="3208" y="2286"/>
              <a:ext cx="18" cy="21"/>
            </a:xfrm>
            <a:custGeom>
              <a:avLst/>
              <a:gdLst/>
              <a:ahLst/>
              <a:cxnLst>
                <a:cxn ang="0">
                  <a:pos x="9" y="0"/>
                </a:cxn>
                <a:cxn ang="0">
                  <a:pos x="4" y="5"/>
                </a:cxn>
                <a:cxn ang="0">
                  <a:pos x="0" y="12"/>
                </a:cxn>
                <a:cxn ang="0">
                  <a:pos x="4" y="19"/>
                </a:cxn>
                <a:cxn ang="0">
                  <a:pos x="9" y="21"/>
                </a:cxn>
                <a:cxn ang="0">
                  <a:pos x="9" y="21"/>
                </a:cxn>
                <a:cxn ang="0">
                  <a:pos x="15" y="19"/>
                </a:cxn>
                <a:cxn ang="0">
                  <a:pos x="18" y="12"/>
                </a:cxn>
                <a:cxn ang="0">
                  <a:pos x="15" y="5"/>
                </a:cxn>
                <a:cxn ang="0">
                  <a:pos x="9" y="0"/>
                </a:cxn>
              </a:cxnLst>
              <a:rect l="0" t="0" r="r" b="b"/>
              <a:pathLst>
                <a:path w="18" h="21">
                  <a:moveTo>
                    <a:pt x="9" y="0"/>
                  </a:moveTo>
                  <a:lnTo>
                    <a:pt x="4" y="5"/>
                  </a:lnTo>
                  <a:lnTo>
                    <a:pt x="0" y="12"/>
                  </a:lnTo>
                  <a:lnTo>
                    <a:pt x="4" y="19"/>
                  </a:lnTo>
                  <a:lnTo>
                    <a:pt x="9" y="21"/>
                  </a:lnTo>
                  <a:lnTo>
                    <a:pt x="9" y="21"/>
                  </a:lnTo>
                  <a:lnTo>
                    <a:pt x="15" y="19"/>
                  </a:lnTo>
                  <a:lnTo>
                    <a:pt x="18" y="12"/>
                  </a:lnTo>
                  <a:lnTo>
                    <a:pt x="15" y="5"/>
                  </a:lnTo>
                  <a:lnTo>
                    <a:pt x="9" y="0"/>
                  </a:lnTo>
                  <a:close/>
                </a:path>
              </a:pathLst>
            </a:custGeom>
            <a:solidFill>
              <a:srgbClr val="000000"/>
            </a:solidFill>
            <a:ln w="9525">
              <a:noFill/>
              <a:round/>
              <a:headEnd/>
              <a:tailEnd/>
            </a:ln>
          </p:spPr>
          <p:txBody>
            <a:bodyPr/>
            <a:lstStyle/>
            <a:p>
              <a:endParaRPr lang="en-US"/>
            </a:p>
          </p:txBody>
        </p:sp>
        <p:sp>
          <p:nvSpPr>
            <p:cNvPr id="516434" name="Freeform 338"/>
            <p:cNvSpPr>
              <a:spLocks/>
            </p:cNvSpPr>
            <p:nvPr/>
          </p:nvSpPr>
          <p:spPr bwMode="auto">
            <a:xfrm>
              <a:off x="3241" y="2286"/>
              <a:ext cx="18" cy="21"/>
            </a:xfrm>
            <a:custGeom>
              <a:avLst/>
              <a:gdLst/>
              <a:ahLst/>
              <a:cxnLst>
                <a:cxn ang="0">
                  <a:pos x="9" y="0"/>
                </a:cxn>
                <a:cxn ang="0">
                  <a:pos x="3" y="5"/>
                </a:cxn>
                <a:cxn ang="0">
                  <a:pos x="0" y="12"/>
                </a:cxn>
                <a:cxn ang="0">
                  <a:pos x="3" y="19"/>
                </a:cxn>
                <a:cxn ang="0">
                  <a:pos x="9" y="21"/>
                </a:cxn>
                <a:cxn ang="0">
                  <a:pos x="9" y="21"/>
                </a:cxn>
                <a:cxn ang="0">
                  <a:pos x="14" y="19"/>
                </a:cxn>
                <a:cxn ang="0">
                  <a:pos x="18" y="12"/>
                </a:cxn>
                <a:cxn ang="0">
                  <a:pos x="14" y="5"/>
                </a:cxn>
                <a:cxn ang="0">
                  <a:pos x="9" y="0"/>
                </a:cxn>
              </a:cxnLst>
              <a:rect l="0" t="0" r="r" b="b"/>
              <a:pathLst>
                <a:path w="18" h="21">
                  <a:moveTo>
                    <a:pt x="9" y="0"/>
                  </a:moveTo>
                  <a:lnTo>
                    <a:pt x="3" y="5"/>
                  </a:lnTo>
                  <a:lnTo>
                    <a:pt x="0" y="12"/>
                  </a:lnTo>
                  <a:lnTo>
                    <a:pt x="3" y="19"/>
                  </a:lnTo>
                  <a:lnTo>
                    <a:pt x="9" y="21"/>
                  </a:lnTo>
                  <a:lnTo>
                    <a:pt x="9" y="21"/>
                  </a:lnTo>
                  <a:lnTo>
                    <a:pt x="14" y="19"/>
                  </a:lnTo>
                  <a:lnTo>
                    <a:pt x="18" y="12"/>
                  </a:lnTo>
                  <a:lnTo>
                    <a:pt x="14" y="5"/>
                  </a:lnTo>
                  <a:lnTo>
                    <a:pt x="9" y="0"/>
                  </a:lnTo>
                  <a:close/>
                </a:path>
              </a:pathLst>
            </a:custGeom>
            <a:solidFill>
              <a:srgbClr val="000000"/>
            </a:solidFill>
            <a:ln w="9525">
              <a:noFill/>
              <a:round/>
              <a:headEnd/>
              <a:tailEnd/>
            </a:ln>
          </p:spPr>
          <p:txBody>
            <a:bodyPr/>
            <a:lstStyle/>
            <a:p>
              <a:endParaRPr lang="en-US"/>
            </a:p>
          </p:txBody>
        </p:sp>
        <p:sp>
          <p:nvSpPr>
            <p:cNvPr id="516435" name="Freeform 339"/>
            <p:cNvSpPr>
              <a:spLocks/>
            </p:cNvSpPr>
            <p:nvPr/>
          </p:nvSpPr>
          <p:spPr bwMode="auto">
            <a:xfrm>
              <a:off x="3273" y="2288"/>
              <a:ext cx="16" cy="21"/>
            </a:xfrm>
            <a:custGeom>
              <a:avLst/>
              <a:gdLst/>
              <a:ahLst/>
              <a:cxnLst>
                <a:cxn ang="0">
                  <a:pos x="9" y="0"/>
                </a:cxn>
                <a:cxn ang="0">
                  <a:pos x="4" y="3"/>
                </a:cxn>
                <a:cxn ang="0">
                  <a:pos x="0" y="10"/>
                </a:cxn>
                <a:cxn ang="0">
                  <a:pos x="4" y="17"/>
                </a:cxn>
                <a:cxn ang="0">
                  <a:pos x="9" y="21"/>
                </a:cxn>
                <a:cxn ang="0">
                  <a:pos x="9" y="21"/>
                </a:cxn>
                <a:cxn ang="0">
                  <a:pos x="15" y="17"/>
                </a:cxn>
                <a:cxn ang="0">
                  <a:pos x="16" y="10"/>
                </a:cxn>
                <a:cxn ang="0">
                  <a:pos x="15" y="3"/>
                </a:cxn>
                <a:cxn ang="0">
                  <a:pos x="9" y="0"/>
                </a:cxn>
              </a:cxnLst>
              <a:rect l="0" t="0" r="r" b="b"/>
              <a:pathLst>
                <a:path w="16" h="21">
                  <a:moveTo>
                    <a:pt x="9" y="0"/>
                  </a:moveTo>
                  <a:lnTo>
                    <a:pt x="4" y="3"/>
                  </a:lnTo>
                  <a:lnTo>
                    <a:pt x="0" y="10"/>
                  </a:lnTo>
                  <a:lnTo>
                    <a:pt x="4" y="17"/>
                  </a:lnTo>
                  <a:lnTo>
                    <a:pt x="9" y="21"/>
                  </a:lnTo>
                  <a:lnTo>
                    <a:pt x="9" y="21"/>
                  </a:lnTo>
                  <a:lnTo>
                    <a:pt x="15" y="17"/>
                  </a:lnTo>
                  <a:lnTo>
                    <a:pt x="16" y="10"/>
                  </a:lnTo>
                  <a:lnTo>
                    <a:pt x="15" y="3"/>
                  </a:lnTo>
                  <a:lnTo>
                    <a:pt x="9" y="0"/>
                  </a:lnTo>
                  <a:close/>
                </a:path>
              </a:pathLst>
            </a:custGeom>
            <a:solidFill>
              <a:srgbClr val="000000"/>
            </a:solidFill>
            <a:ln w="9525">
              <a:noFill/>
              <a:round/>
              <a:headEnd/>
              <a:tailEnd/>
            </a:ln>
          </p:spPr>
          <p:txBody>
            <a:bodyPr/>
            <a:lstStyle/>
            <a:p>
              <a:endParaRPr lang="en-US"/>
            </a:p>
          </p:txBody>
        </p:sp>
        <p:sp>
          <p:nvSpPr>
            <p:cNvPr id="516436" name="Freeform 340"/>
            <p:cNvSpPr>
              <a:spLocks/>
            </p:cNvSpPr>
            <p:nvPr/>
          </p:nvSpPr>
          <p:spPr bwMode="auto">
            <a:xfrm>
              <a:off x="3306" y="2288"/>
              <a:ext cx="18" cy="21"/>
            </a:xfrm>
            <a:custGeom>
              <a:avLst/>
              <a:gdLst/>
              <a:ahLst/>
              <a:cxnLst>
                <a:cxn ang="0">
                  <a:pos x="9" y="0"/>
                </a:cxn>
                <a:cxn ang="0">
                  <a:pos x="3" y="3"/>
                </a:cxn>
                <a:cxn ang="0">
                  <a:pos x="0" y="10"/>
                </a:cxn>
                <a:cxn ang="0">
                  <a:pos x="3" y="17"/>
                </a:cxn>
                <a:cxn ang="0">
                  <a:pos x="9" y="21"/>
                </a:cxn>
                <a:cxn ang="0">
                  <a:pos x="9" y="21"/>
                </a:cxn>
                <a:cxn ang="0">
                  <a:pos x="14" y="17"/>
                </a:cxn>
                <a:cxn ang="0">
                  <a:pos x="18" y="10"/>
                </a:cxn>
                <a:cxn ang="0">
                  <a:pos x="14" y="3"/>
                </a:cxn>
                <a:cxn ang="0">
                  <a:pos x="9" y="0"/>
                </a:cxn>
              </a:cxnLst>
              <a:rect l="0" t="0" r="r" b="b"/>
              <a:pathLst>
                <a:path w="18" h="21">
                  <a:moveTo>
                    <a:pt x="9" y="0"/>
                  </a:moveTo>
                  <a:lnTo>
                    <a:pt x="3" y="3"/>
                  </a:lnTo>
                  <a:lnTo>
                    <a:pt x="0" y="10"/>
                  </a:lnTo>
                  <a:lnTo>
                    <a:pt x="3" y="17"/>
                  </a:lnTo>
                  <a:lnTo>
                    <a:pt x="9" y="21"/>
                  </a:lnTo>
                  <a:lnTo>
                    <a:pt x="9" y="21"/>
                  </a:lnTo>
                  <a:lnTo>
                    <a:pt x="14" y="17"/>
                  </a:lnTo>
                  <a:lnTo>
                    <a:pt x="18" y="10"/>
                  </a:lnTo>
                  <a:lnTo>
                    <a:pt x="14" y="3"/>
                  </a:lnTo>
                  <a:lnTo>
                    <a:pt x="9" y="0"/>
                  </a:lnTo>
                  <a:close/>
                </a:path>
              </a:pathLst>
            </a:custGeom>
            <a:solidFill>
              <a:srgbClr val="000000"/>
            </a:solidFill>
            <a:ln w="9525">
              <a:noFill/>
              <a:round/>
              <a:headEnd/>
              <a:tailEnd/>
            </a:ln>
          </p:spPr>
          <p:txBody>
            <a:bodyPr/>
            <a:lstStyle/>
            <a:p>
              <a:endParaRPr lang="en-US"/>
            </a:p>
          </p:txBody>
        </p:sp>
        <p:sp>
          <p:nvSpPr>
            <p:cNvPr id="516437" name="Freeform 341"/>
            <p:cNvSpPr>
              <a:spLocks/>
            </p:cNvSpPr>
            <p:nvPr/>
          </p:nvSpPr>
          <p:spPr bwMode="auto">
            <a:xfrm>
              <a:off x="3338" y="2288"/>
              <a:ext cx="18" cy="21"/>
            </a:xfrm>
            <a:custGeom>
              <a:avLst/>
              <a:gdLst/>
              <a:ahLst/>
              <a:cxnLst>
                <a:cxn ang="0">
                  <a:pos x="9" y="0"/>
                </a:cxn>
                <a:cxn ang="0">
                  <a:pos x="4" y="3"/>
                </a:cxn>
                <a:cxn ang="0">
                  <a:pos x="0" y="10"/>
                </a:cxn>
                <a:cxn ang="0">
                  <a:pos x="4" y="19"/>
                </a:cxn>
                <a:cxn ang="0">
                  <a:pos x="9" y="21"/>
                </a:cxn>
                <a:cxn ang="0">
                  <a:pos x="9" y="21"/>
                </a:cxn>
                <a:cxn ang="0">
                  <a:pos x="9" y="21"/>
                </a:cxn>
                <a:cxn ang="0">
                  <a:pos x="15" y="19"/>
                </a:cxn>
                <a:cxn ang="0">
                  <a:pos x="18" y="10"/>
                </a:cxn>
                <a:cxn ang="0">
                  <a:pos x="15" y="3"/>
                </a:cxn>
                <a:cxn ang="0">
                  <a:pos x="9" y="0"/>
                </a:cxn>
                <a:cxn ang="0">
                  <a:pos x="9" y="0"/>
                </a:cxn>
              </a:cxnLst>
              <a:rect l="0" t="0" r="r" b="b"/>
              <a:pathLst>
                <a:path w="18" h="21">
                  <a:moveTo>
                    <a:pt x="9" y="0"/>
                  </a:moveTo>
                  <a:lnTo>
                    <a:pt x="4" y="3"/>
                  </a:lnTo>
                  <a:lnTo>
                    <a:pt x="0" y="10"/>
                  </a:lnTo>
                  <a:lnTo>
                    <a:pt x="4" y="19"/>
                  </a:lnTo>
                  <a:lnTo>
                    <a:pt x="9" y="21"/>
                  </a:lnTo>
                  <a:lnTo>
                    <a:pt x="9" y="21"/>
                  </a:lnTo>
                  <a:lnTo>
                    <a:pt x="9" y="21"/>
                  </a:lnTo>
                  <a:lnTo>
                    <a:pt x="15" y="19"/>
                  </a:lnTo>
                  <a:lnTo>
                    <a:pt x="18" y="10"/>
                  </a:lnTo>
                  <a:lnTo>
                    <a:pt x="15" y="3"/>
                  </a:lnTo>
                  <a:lnTo>
                    <a:pt x="9" y="0"/>
                  </a:lnTo>
                  <a:lnTo>
                    <a:pt x="9" y="0"/>
                  </a:lnTo>
                  <a:close/>
                </a:path>
              </a:pathLst>
            </a:custGeom>
            <a:solidFill>
              <a:srgbClr val="000000"/>
            </a:solidFill>
            <a:ln w="9525">
              <a:noFill/>
              <a:round/>
              <a:headEnd/>
              <a:tailEnd/>
            </a:ln>
          </p:spPr>
          <p:txBody>
            <a:bodyPr/>
            <a:lstStyle/>
            <a:p>
              <a:endParaRPr lang="en-US"/>
            </a:p>
          </p:txBody>
        </p:sp>
        <p:sp>
          <p:nvSpPr>
            <p:cNvPr id="516438" name="Freeform 342"/>
            <p:cNvSpPr>
              <a:spLocks/>
            </p:cNvSpPr>
            <p:nvPr/>
          </p:nvSpPr>
          <p:spPr bwMode="auto">
            <a:xfrm>
              <a:off x="3371" y="2288"/>
              <a:ext cx="18" cy="21"/>
            </a:xfrm>
            <a:custGeom>
              <a:avLst/>
              <a:gdLst/>
              <a:ahLst/>
              <a:cxnLst>
                <a:cxn ang="0">
                  <a:pos x="9" y="0"/>
                </a:cxn>
                <a:cxn ang="0">
                  <a:pos x="3" y="3"/>
                </a:cxn>
                <a:cxn ang="0">
                  <a:pos x="0" y="12"/>
                </a:cxn>
                <a:cxn ang="0">
                  <a:pos x="3" y="19"/>
                </a:cxn>
                <a:cxn ang="0">
                  <a:pos x="9" y="21"/>
                </a:cxn>
                <a:cxn ang="0">
                  <a:pos x="9" y="21"/>
                </a:cxn>
                <a:cxn ang="0">
                  <a:pos x="14" y="19"/>
                </a:cxn>
                <a:cxn ang="0">
                  <a:pos x="18" y="12"/>
                </a:cxn>
                <a:cxn ang="0">
                  <a:pos x="14" y="3"/>
                </a:cxn>
                <a:cxn ang="0">
                  <a:pos x="9" y="0"/>
                </a:cxn>
              </a:cxnLst>
              <a:rect l="0" t="0" r="r" b="b"/>
              <a:pathLst>
                <a:path w="18" h="21">
                  <a:moveTo>
                    <a:pt x="9" y="0"/>
                  </a:moveTo>
                  <a:lnTo>
                    <a:pt x="3" y="3"/>
                  </a:lnTo>
                  <a:lnTo>
                    <a:pt x="0" y="12"/>
                  </a:lnTo>
                  <a:lnTo>
                    <a:pt x="3" y="19"/>
                  </a:lnTo>
                  <a:lnTo>
                    <a:pt x="9" y="21"/>
                  </a:lnTo>
                  <a:lnTo>
                    <a:pt x="9" y="21"/>
                  </a:lnTo>
                  <a:lnTo>
                    <a:pt x="14" y="19"/>
                  </a:lnTo>
                  <a:lnTo>
                    <a:pt x="18" y="12"/>
                  </a:lnTo>
                  <a:lnTo>
                    <a:pt x="14" y="3"/>
                  </a:lnTo>
                  <a:lnTo>
                    <a:pt x="9" y="0"/>
                  </a:lnTo>
                  <a:close/>
                </a:path>
              </a:pathLst>
            </a:custGeom>
            <a:solidFill>
              <a:srgbClr val="000000"/>
            </a:solidFill>
            <a:ln w="9525">
              <a:noFill/>
              <a:round/>
              <a:headEnd/>
              <a:tailEnd/>
            </a:ln>
          </p:spPr>
          <p:txBody>
            <a:bodyPr/>
            <a:lstStyle/>
            <a:p>
              <a:endParaRPr lang="en-US"/>
            </a:p>
          </p:txBody>
        </p:sp>
        <p:sp>
          <p:nvSpPr>
            <p:cNvPr id="516439" name="Freeform 343"/>
            <p:cNvSpPr>
              <a:spLocks/>
            </p:cNvSpPr>
            <p:nvPr/>
          </p:nvSpPr>
          <p:spPr bwMode="auto">
            <a:xfrm>
              <a:off x="3403" y="2288"/>
              <a:ext cx="18" cy="21"/>
            </a:xfrm>
            <a:custGeom>
              <a:avLst/>
              <a:gdLst/>
              <a:ahLst/>
              <a:cxnLst>
                <a:cxn ang="0">
                  <a:pos x="9" y="0"/>
                </a:cxn>
                <a:cxn ang="0">
                  <a:pos x="4" y="5"/>
                </a:cxn>
                <a:cxn ang="0">
                  <a:pos x="0" y="12"/>
                </a:cxn>
                <a:cxn ang="0">
                  <a:pos x="4" y="19"/>
                </a:cxn>
                <a:cxn ang="0">
                  <a:pos x="9" y="21"/>
                </a:cxn>
                <a:cxn ang="0">
                  <a:pos x="9" y="21"/>
                </a:cxn>
                <a:cxn ang="0">
                  <a:pos x="14" y="19"/>
                </a:cxn>
                <a:cxn ang="0">
                  <a:pos x="18" y="12"/>
                </a:cxn>
                <a:cxn ang="0">
                  <a:pos x="14" y="5"/>
                </a:cxn>
                <a:cxn ang="0">
                  <a:pos x="9" y="0"/>
                </a:cxn>
              </a:cxnLst>
              <a:rect l="0" t="0" r="r" b="b"/>
              <a:pathLst>
                <a:path w="18" h="21">
                  <a:moveTo>
                    <a:pt x="9" y="0"/>
                  </a:moveTo>
                  <a:lnTo>
                    <a:pt x="4" y="5"/>
                  </a:lnTo>
                  <a:lnTo>
                    <a:pt x="0" y="12"/>
                  </a:lnTo>
                  <a:lnTo>
                    <a:pt x="4" y="19"/>
                  </a:lnTo>
                  <a:lnTo>
                    <a:pt x="9" y="21"/>
                  </a:lnTo>
                  <a:lnTo>
                    <a:pt x="9" y="21"/>
                  </a:lnTo>
                  <a:lnTo>
                    <a:pt x="14" y="19"/>
                  </a:lnTo>
                  <a:lnTo>
                    <a:pt x="18" y="12"/>
                  </a:lnTo>
                  <a:lnTo>
                    <a:pt x="14" y="5"/>
                  </a:lnTo>
                  <a:lnTo>
                    <a:pt x="9" y="0"/>
                  </a:lnTo>
                  <a:close/>
                </a:path>
              </a:pathLst>
            </a:custGeom>
            <a:solidFill>
              <a:srgbClr val="000000"/>
            </a:solidFill>
            <a:ln w="9525">
              <a:noFill/>
              <a:round/>
              <a:headEnd/>
              <a:tailEnd/>
            </a:ln>
          </p:spPr>
          <p:txBody>
            <a:bodyPr/>
            <a:lstStyle/>
            <a:p>
              <a:endParaRPr lang="en-US"/>
            </a:p>
          </p:txBody>
        </p:sp>
        <p:sp>
          <p:nvSpPr>
            <p:cNvPr id="516440" name="Freeform 344"/>
            <p:cNvSpPr>
              <a:spLocks/>
            </p:cNvSpPr>
            <p:nvPr/>
          </p:nvSpPr>
          <p:spPr bwMode="auto">
            <a:xfrm>
              <a:off x="3435" y="2291"/>
              <a:ext cx="17" cy="20"/>
            </a:xfrm>
            <a:custGeom>
              <a:avLst/>
              <a:gdLst/>
              <a:ahLst/>
              <a:cxnLst>
                <a:cxn ang="0">
                  <a:pos x="9" y="0"/>
                </a:cxn>
                <a:cxn ang="0">
                  <a:pos x="4" y="2"/>
                </a:cxn>
                <a:cxn ang="0">
                  <a:pos x="0" y="9"/>
                </a:cxn>
                <a:cxn ang="0">
                  <a:pos x="4" y="16"/>
                </a:cxn>
                <a:cxn ang="0">
                  <a:pos x="9" y="20"/>
                </a:cxn>
                <a:cxn ang="0">
                  <a:pos x="9" y="20"/>
                </a:cxn>
                <a:cxn ang="0">
                  <a:pos x="15" y="16"/>
                </a:cxn>
                <a:cxn ang="0">
                  <a:pos x="17" y="9"/>
                </a:cxn>
                <a:cxn ang="0">
                  <a:pos x="15" y="2"/>
                </a:cxn>
                <a:cxn ang="0">
                  <a:pos x="9" y="0"/>
                </a:cxn>
              </a:cxnLst>
              <a:rect l="0" t="0" r="r" b="b"/>
              <a:pathLst>
                <a:path w="17" h="20">
                  <a:moveTo>
                    <a:pt x="9" y="0"/>
                  </a:moveTo>
                  <a:lnTo>
                    <a:pt x="4" y="2"/>
                  </a:lnTo>
                  <a:lnTo>
                    <a:pt x="0" y="9"/>
                  </a:lnTo>
                  <a:lnTo>
                    <a:pt x="4" y="16"/>
                  </a:lnTo>
                  <a:lnTo>
                    <a:pt x="9" y="20"/>
                  </a:lnTo>
                  <a:lnTo>
                    <a:pt x="9" y="20"/>
                  </a:lnTo>
                  <a:lnTo>
                    <a:pt x="15" y="16"/>
                  </a:lnTo>
                  <a:lnTo>
                    <a:pt x="17" y="9"/>
                  </a:lnTo>
                  <a:lnTo>
                    <a:pt x="15" y="2"/>
                  </a:lnTo>
                  <a:lnTo>
                    <a:pt x="9" y="0"/>
                  </a:lnTo>
                  <a:close/>
                </a:path>
              </a:pathLst>
            </a:custGeom>
            <a:solidFill>
              <a:srgbClr val="000000"/>
            </a:solidFill>
            <a:ln w="9525">
              <a:noFill/>
              <a:round/>
              <a:headEnd/>
              <a:tailEnd/>
            </a:ln>
          </p:spPr>
          <p:txBody>
            <a:bodyPr/>
            <a:lstStyle/>
            <a:p>
              <a:endParaRPr lang="en-US"/>
            </a:p>
          </p:txBody>
        </p:sp>
        <p:sp>
          <p:nvSpPr>
            <p:cNvPr id="516441" name="Freeform 345"/>
            <p:cNvSpPr>
              <a:spLocks/>
            </p:cNvSpPr>
            <p:nvPr/>
          </p:nvSpPr>
          <p:spPr bwMode="auto">
            <a:xfrm>
              <a:off x="3468" y="2291"/>
              <a:ext cx="16" cy="20"/>
            </a:xfrm>
            <a:custGeom>
              <a:avLst/>
              <a:gdLst/>
              <a:ahLst/>
              <a:cxnLst>
                <a:cxn ang="0">
                  <a:pos x="9" y="0"/>
                </a:cxn>
                <a:cxn ang="0">
                  <a:pos x="4" y="2"/>
                </a:cxn>
                <a:cxn ang="0">
                  <a:pos x="0" y="9"/>
                </a:cxn>
                <a:cxn ang="0">
                  <a:pos x="4" y="18"/>
                </a:cxn>
                <a:cxn ang="0">
                  <a:pos x="9" y="20"/>
                </a:cxn>
                <a:cxn ang="0">
                  <a:pos x="9" y="20"/>
                </a:cxn>
                <a:cxn ang="0">
                  <a:pos x="14" y="18"/>
                </a:cxn>
                <a:cxn ang="0">
                  <a:pos x="16" y="9"/>
                </a:cxn>
                <a:cxn ang="0">
                  <a:pos x="14" y="2"/>
                </a:cxn>
                <a:cxn ang="0">
                  <a:pos x="9" y="0"/>
                </a:cxn>
              </a:cxnLst>
              <a:rect l="0" t="0" r="r" b="b"/>
              <a:pathLst>
                <a:path w="16" h="20">
                  <a:moveTo>
                    <a:pt x="9" y="0"/>
                  </a:moveTo>
                  <a:lnTo>
                    <a:pt x="4" y="2"/>
                  </a:lnTo>
                  <a:lnTo>
                    <a:pt x="0" y="9"/>
                  </a:lnTo>
                  <a:lnTo>
                    <a:pt x="4" y="18"/>
                  </a:lnTo>
                  <a:lnTo>
                    <a:pt x="9" y="20"/>
                  </a:lnTo>
                  <a:lnTo>
                    <a:pt x="9" y="20"/>
                  </a:lnTo>
                  <a:lnTo>
                    <a:pt x="14" y="18"/>
                  </a:lnTo>
                  <a:lnTo>
                    <a:pt x="16" y="9"/>
                  </a:lnTo>
                  <a:lnTo>
                    <a:pt x="14" y="2"/>
                  </a:lnTo>
                  <a:lnTo>
                    <a:pt x="9" y="0"/>
                  </a:lnTo>
                  <a:close/>
                </a:path>
              </a:pathLst>
            </a:custGeom>
            <a:solidFill>
              <a:srgbClr val="000000"/>
            </a:solidFill>
            <a:ln w="9525">
              <a:noFill/>
              <a:round/>
              <a:headEnd/>
              <a:tailEnd/>
            </a:ln>
          </p:spPr>
          <p:txBody>
            <a:bodyPr/>
            <a:lstStyle/>
            <a:p>
              <a:endParaRPr lang="en-US"/>
            </a:p>
          </p:txBody>
        </p:sp>
        <p:sp>
          <p:nvSpPr>
            <p:cNvPr id="516442" name="Freeform 346"/>
            <p:cNvSpPr>
              <a:spLocks/>
            </p:cNvSpPr>
            <p:nvPr/>
          </p:nvSpPr>
          <p:spPr bwMode="auto">
            <a:xfrm>
              <a:off x="3500" y="2291"/>
              <a:ext cx="17" cy="20"/>
            </a:xfrm>
            <a:custGeom>
              <a:avLst/>
              <a:gdLst/>
              <a:ahLst/>
              <a:cxnLst>
                <a:cxn ang="0">
                  <a:pos x="9" y="0"/>
                </a:cxn>
                <a:cxn ang="0">
                  <a:pos x="4" y="4"/>
                </a:cxn>
                <a:cxn ang="0">
                  <a:pos x="0" y="11"/>
                </a:cxn>
                <a:cxn ang="0">
                  <a:pos x="4" y="18"/>
                </a:cxn>
                <a:cxn ang="0">
                  <a:pos x="9" y="20"/>
                </a:cxn>
                <a:cxn ang="0">
                  <a:pos x="9" y="20"/>
                </a:cxn>
                <a:cxn ang="0">
                  <a:pos x="15" y="18"/>
                </a:cxn>
                <a:cxn ang="0">
                  <a:pos x="17" y="11"/>
                </a:cxn>
                <a:cxn ang="0">
                  <a:pos x="15" y="4"/>
                </a:cxn>
                <a:cxn ang="0">
                  <a:pos x="9" y="0"/>
                </a:cxn>
              </a:cxnLst>
              <a:rect l="0" t="0" r="r" b="b"/>
              <a:pathLst>
                <a:path w="17" h="20">
                  <a:moveTo>
                    <a:pt x="9" y="0"/>
                  </a:moveTo>
                  <a:lnTo>
                    <a:pt x="4" y="4"/>
                  </a:lnTo>
                  <a:lnTo>
                    <a:pt x="0" y="11"/>
                  </a:lnTo>
                  <a:lnTo>
                    <a:pt x="4" y="18"/>
                  </a:lnTo>
                  <a:lnTo>
                    <a:pt x="9" y="20"/>
                  </a:lnTo>
                  <a:lnTo>
                    <a:pt x="9" y="20"/>
                  </a:lnTo>
                  <a:lnTo>
                    <a:pt x="15" y="18"/>
                  </a:lnTo>
                  <a:lnTo>
                    <a:pt x="17" y="11"/>
                  </a:lnTo>
                  <a:lnTo>
                    <a:pt x="15" y="4"/>
                  </a:lnTo>
                  <a:lnTo>
                    <a:pt x="9" y="0"/>
                  </a:lnTo>
                  <a:close/>
                </a:path>
              </a:pathLst>
            </a:custGeom>
            <a:solidFill>
              <a:srgbClr val="000000"/>
            </a:solidFill>
            <a:ln w="9525">
              <a:noFill/>
              <a:round/>
              <a:headEnd/>
              <a:tailEnd/>
            </a:ln>
          </p:spPr>
          <p:txBody>
            <a:bodyPr/>
            <a:lstStyle/>
            <a:p>
              <a:endParaRPr lang="en-US"/>
            </a:p>
          </p:txBody>
        </p:sp>
        <p:sp>
          <p:nvSpPr>
            <p:cNvPr id="516443" name="Freeform 347"/>
            <p:cNvSpPr>
              <a:spLocks/>
            </p:cNvSpPr>
            <p:nvPr/>
          </p:nvSpPr>
          <p:spPr bwMode="auto">
            <a:xfrm>
              <a:off x="3533" y="2293"/>
              <a:ext cx="16" cy="21"/>
            </a:xfrm>
            <a:custGeom>
              <a:avLst/>
              <a:gdLst/>
              <a:ahLst/>
              <a:cxnLst>
                <a:cxn ang="0">
                  <a:pos x="9" y="0"/>
                </a:cxn>
                <a:cxn ang="0">
                  <a:pos x="3" y="2"/>
                </a:cxn>
                <a:cxn ang="0">
                  <a:pos x="0" y="9"/>
                </a:cxn>
                <a:cxn ang="0">
                  <a:pos x="3" y="16"/>
                </a:cxn>
                <a:cxn ang="0">
                  <a:pos x="9" y="21"/>
                </a:cxn>
                <a:cxn ang="0">
                  <a:pos x="9" y="21"/>
                </a:cxn>
                <a:cxn ang="0">
                  <a:pos x="14" y="16"/>
                </a:cxn>
                <a:cxn ang="0">
                  <a:pos x="16" y="9"/>
                </a:cxn>
                <a:cxn ang="0">
                  <a:pos x="14" y="2"/>
                </a:cxn>
                <a:cxn ang="0">
                  <a:pos x="9" y="0"/>
                </a:cxn>
              </a:cxnLst>
              <a:rect l="0" t="0" r="r" b="b"/>
              <a:pathLst>
                <a:path w="16" h="21">
                  <a:moveTo>
                    <a:pt x="9" y="0"/>
                  </a:moveTo>
                  <a:lnTo>
                    <a:pt x="3" y="2"/>
                  </a:lnTo>
                  <a:lnTo>
                    <a:pt x="0" y="9"/>
                  </a:lnTo>
                  <a:lnTo>
                    <a:pt x="3" y="16"/>
                  </a:lnTo>
                  <a:lnTo>
                    <a:pt x="9" y="21"/>
                  </a:lnTo>
                  <a:lnTo>
                    <a:pt x="9" y="21"/>
                  </a:lnTo>
                  <a:lnTo>
                    <a:pt x="14" y="16"/>
                  </a:lnTo>
                  <a:lnTo>
                    <a:pt x="16" y="9"/>
                  </a:lnTo>
                  <a:lnTo>
                    <a:pt x="14" y="2"/>
                  </a:lnTo>
                  <a:lnTo>
                    <a:pt x="9" y="0"/>
                  </a:lnTo>
                  <a:close/>
                </a:path>
              </a:pathLst>
            </a:custGeom>
            <a:solidFill>
              <a:srgbClr val="000000"/>
            </a:solidFill>
            <a:ln w="9525">
              <a:noFill/>
              <a:round/>
              <a:headEnd/>
              <a:tailEnd/>
            </a:ln>
          </p:spPr>
          <p:txBody>
            <a:bodyPr/>
            <a:lstStyle/>
            <a:p>
              <a:endParaRPr lang="en-US"/>
            </a:p>
          </p:txBody>
        </p:sp>
        <p:sp>
          <p:nvSpPr>
            <p:cNvPr id="516444" name="Freeform 348"/>
            <p:cNvSpPr>
              <a:spLocks/>
            </p:cNvSpPr>
            <p:nvPr/>
          </p:nvSpPr>
          <p:spPr bwMode="auto">
            <a:xfrm>
              <a:off x="3565" y="2293"/>
              <a:ext cx="17" cy="21"/>
            </a:xfrm>
            <a:custGeom>
              <a:avLst/>
              <a:gdLst/>
              <a:ahLst/>
              <a:cxnLst>
                <a:cxn ang="0">
                  <a:pos x="9" y="0"/>
                </a:cxn>
                <a:cxn ang="0">
                  <a:pos x="4" y="5"/>
                </a:cxn>
                <a:cxn ang="0">
                  <a:pos x="0" y="12"/>
                </a:cxn>
                <a:cxn ang="0">
                  <a:pos x="4" y="18"/>
                </a:cxn>
                <a:cxn ang="0">
                  <a:pos x="9" y="21"/>
                </a:cxn>
                <a:cxn ang="0">
                  <a:pos x="9" y="21"/>
                </a:cxn>
                <a:cxn ang="0">
                  <a:pos x="15" y="18"/>
                </a:cxn>
                <a:cxn ang="0">
                  <a:pos x="17" y="12"/>
                </a:cxn>
                <a:cxn ang="0">
                  <a:pos x="15" y="5"/>
                </a:cxn>
                <a:cxn ang="0">
                  <a:pos x="9" y="0"/>
                </a:cxn>
              </a:cxnLst>
              <a:rect l="0" t="0" r="r" b="b"/>
              <a:pathLst>
                <a:path w="17" h="21">
                  <a:moveTo>
                    <a:pt x="9" y="0"/>
                  </a:moveTo>
                  <a:lnTo>
                    <a:pt x="4" y="5"/>
                  </a:lnTo>
                  <a:lnTo>
                    <a:pt x="0" y="12"/>
                  </a:lnTo>
                  <a:lnTo>
                    <a:pt x="4" y="18"/>
                  </a:lnTo>
                  <a:lnTo>
                    <a:pt x="9" y="21"/>
                  </a:lnTo>
                  <a:lnTo>
                    <a:pt x="9" y="21"/>
                  </a:lnTo>
                  <a:lnTo>
                    <a:pt x="15" y="18"/>
                  </a:lnTo>
                  <a:lnTo>
                    <a:pt x="17" y="12"/>
                  </a:lnTo>
                  <a:lnTo>
                    <a:pt x="15" y="5"/>
                  </a:lnTo>
                  <a:lnTo>
                    <a:pt x="9" y="0"/>
                  </a:lnTo>
                  <a:close/>
                </a:path>
              </a:pathLst>
            </a:custGeom>
            <a:solidFill>
              <a:srgbClr val="000000"/>
            </a:solidFill>
            <a:ln w="9525">
              <a:noFill/>
              <a:round/>
              <a:headEnd/>
              <a:tailEnd/>
            </a:ln>
          </p:spPr>
          <p:txBody>
            <a:bodyPr/>
            <a:lstStyle/>
            <a:p>
              <a:endParaRPr lang="en-US"/>
            </a:p>
          </p:txBody>
        </p:sp>
        <p:sp>
          <p:nvSpPr>
            <p:cNvPr id="516445" name="Freeform 349"/>
            <p:cNvSpPr>
              <a:spLocks/>
            </p:cNvSpPr>
            <p:nvPr/>
          </p:nvSpPr>
          <p:spPr bwMode="auto">
            <a:xfrm>
              <a:off x="3598" y="2295"/>
              <a:ext cx="16" cy="21"/>
            </a:xfrm>
            <a:custGeom>
              <a:avLst/>
              <a:gdLst/>
              <a:ahLst/>
              <a:cxnLst>
                <a:cxn ang="0">
                  <a:pos x="9" y="0"/>
                </a:cxn>
                <a:cxn ang="0">
                  <a:pos x="3" y="3"/>
                </a:cxn>
                <a:cxn ang="0">
                  <a:pos x="0" y="12"/>
                </a:cxn>
                <a:cxn ang="0">
                  <a:pos x="3" y="19"/>
                </a:cxn>
                <a:cxn ang="0">
                  <a:pos x="9" y="21"/>
                </a:cxn>
                <a:cxn ang="0">
                  <a:pos x="9" y="21"/>
                </a:cxn>
                <a:cxn ang="0">
                  <a:pos x="14" y="19"/>
                </a:cxn>
                <a:cxn ang="0">
                  <a:pos x="16" y="12"/>
                </a:cxn>
                <a:cxn ang="0">
                  <a:pos x="14" y="3"/>
                </a:cxn>
                <a:cxn ang="0">
                  <a:pos x="9" y="0"/>
                </a:cxn>
              </a:cxnLst>
              <a:rect l="0" t="0" r="r" b="b"/>
              <a:pathLst>
                <a:path w="16" h="21">
                  <a:moveTo>
                    <a:pt x="9" y="0"/>
                  </a:moveTo>
                  <a:lnTo>
                    <a:pt x="3" y="3"/>
                  </a:lnTo>
                  <a:lnTo>
                    <a:pt x="0" y="12"/>
                  </a:lnTo>
                  <a:lnTo>
                    <a:pt x="3" y="19"/>
                  </a:lnTo>
                  <a:lnTo>
                    <a:pt x="9" y="21"/>
                  </a:lnTo>
                  <a:lnTo>
                    <a:pt x="9" y="21"/>
                  </a:lnTo>
                  <a:lnTo>
                    <a:pt x="14" y="19"/>
                  </a:lnTo>
                  <a:lnTo>
                    <a:pt x="16" y="12"/>
                  </a:lnTo>
                  <a:lnTo>
                    <a:pt x="14" y="3"/>
                  </a:lnTo>
                  <a:lnTo>
                    <a:pt x="9" y="0"/>
                  </a:lnTo>
                  <a:close/>
                </a:path>
              </a:pathLst>
            </a:custGeom>
            <a:solidFill>
              <a:srgbClr val="000000"/>
            </a:solidFill>
            <a:ln w="9525">
              <a:noFill/>
              <a:round/>
              <a:headEnd/>
              <a:tailEnd/>
            </a:ln>
          </p:spPr>
          <p:txBody>
            <a:bodyPr/>
            <a:lstStyle/>
            <a:p>
              <a:endParaRPr lang="en-US"/>
            </a:p>
          </p:txBody>
        </p:sp>
        <p:sp>
          <p:nvSpPr>
            <p:cNvPr id="516446" name="Freeform 350"/>
            <p:cNvSpPr>
              <a:spLocks/>
            </p:cNvSpPr>
            <p:nvPr/>
          </p:nvSpPr>
          <p:spPr bwMode="auto">
            <a:xfrm>
              <a:off x="3630" y="2298"/>
              <a:ext cx="16" cy="20"/>
            </a:xfrm>
            <a:custGeom>
              <a:avLst/>
              <a:gdLst/>
              <a:ahLst/>
              <a:cxnLst>
                <a:cxn ang="0">
                  <a:pos x="9" y="0"/>
                </a:cxn>
                <a:cxn ang="0">
                  <a:pos x="4" y="4"/>
                </a:cxn>
                <a:cxn ang="0">
                  <a:pos x="0" y="11"/>
                </a:cxn>
                <a:cxn ang="0">
                  <a:pos x="4" y="18"/>
                </a:cxn>
                <a:cxn ang="0">
                  <a:pos x="9" y="20"/>
                </a:cxn>
                <a:cxn ang="0">
                  <a:pos x="9" y="20"/>
                </a:cxn>
                <a:cxn ang="0">
                  <a:pos x="15" y="18"/>
                </a:cxn>
                <a:cxn ang="0">
                  <a:pos x="16" y="11"/>
                </a:cxn>
                <a:cxn ang="0">
                  <a:pos x="15" y="4"/>
                </a:cxn>
                <a:cxn ang="0">
                  <a:pos x="9" y="0"/>
                </a:cxn>
              </a:cxnLst>
              <a:rect l="0" t="0" r="r" b="b"/>
              <a:pathLst>
                <a:path w="16" h="20">
                  <a:moveTo>
                    <a:pt x="9" y="0"/>
                  </a:moveTo>
                  <a:lnTo>
                    <a:pt x="4" y="4"/>
                  </a:lnTo>
                  <a:lnTo>
                    <a:pt x="0" y="11"/>
                  </a:lnTo>
                  <a:lnTo>
                    <a:pt x="4" y="18"/>
                  </a:lnTo>
                  <a:lnTo>
                    <a:pt x="9" y="20"/>
                  </a:lnTo>
                  <a:lnTo>
                    <a:pt x="9" y="20"/>
                  </a:lnTo>
                  <a:lnTo>
                    <a:pt x="15" y="18"/>
                  </a:lnTo>
                  <a:lnTo>
                    <a:pt x="16" y="11"/>
                  </a:lnTo>
                  <a:lnTo>
                    <a:pt x="15" y="4"/>
                  </a:lnTo>
                  <a:lnTo>
                    <a:pt x="9" y="0"/>
                  </a:lnTo>
                  <a:close/>
                </a:path>
              </a:pathLst>
            </a:custGeom>
            <a:solidFill>
              <a:srgbClr val="000000"/>
            </a:solidFill>
            <a:ln w="9525">
              <a:noFill/>
              <a:round/>
              <a:headEnd/>
              <a:tailEnd/>
            </a:ln>
          </p:spPr>
          <p:txBody>
            <a:bodyPr/>
            <a:lstStyle/>
            <a:p>
              <a:endParaRPr lang="en-US"/>
            </a:p>
          </p:txBody>
        </p:sp>
        <p:sp>
          <p:nvSpPr>
            <p:cNvPr id="516447" name="Freeform 351"/>
            <p:cNvSpPr>
              <a:spLocks/>
            </p:cNvSpPr>
            <p:nvPr/>
          </p:nvSpPr>
          <p:spPr bwMode="auto">
            <a:xfrm>
              <a:off x="3657" y="2323"/>
              <a:ext cx="17" cy="21"/>
            </a:xfrm>
            <a:custGeom>
              <a:avLst/>
              <a:gdLst/>
              <a:ahLst/>
              <a:cxnLst>
                <a:cxn ang="0">
                  <a:pos x="13" y="2"/>
                </a:cxn>
                <a:cxn ang="0">
                  <a:pos x="8" y="0"/>
                </a:cxn>
                <a:cxn ang="0">
                  <a:pos x="2" y="2"/>
                </a:cxn>
                <a:cxn ang="0">
                  <a:pos x="0" y="9"/>
                </a:cxn>
                <a:cxn ang="0">
                  <a:pos x="2" y="16"/>
                </a:cxn>
                <a:cxn ang="0">
                  <a:pos x="2" y="16"/>
                </a:cxn>
                <a:cxn ang="0">
                  <a:pos x="8" y="21"/>
                </a:cxn>
                <a:cxn ang="0">
                  <a:pos x="13" y="16"/>
                </a:cxn>
                <a:cxn ang="0">
                  <a:pos x="17" y="9"/>
                </a:cxn>
                <a:cxn ang="0">
                  <a:pos x="13" y="2"/>
                </a:cxn>
              </a:cxnLst>
              <a:rect l="0" t="0" r="r" b="b"/>
              <a:pathLst>
                <a:path w="17" h="21">
                  <a:moveTo>
                    <a:pt x="13" y="2"/>
                  </a:moveTo>
                  <a:lnTo>
                    <a:pt x="8" y="0"/>
                  </a:lnTo>
                  <a:lnTo>
                    <a:pt x="2" y="2"/>
                  </a:lnTo>
                  <a:lnTo>
                    <a:pt x="0" y="9"/>
                  </a:lnTo>
                  <a:lnTo>
                    <a:pt x="2" y="16"/>
                  </a:lnTo>
                  <a:lnTo>
                    <a:pt x="2" y="16"/>
                  </a:lnTo>
                  <a:lnTo>
                    <a:pt x="8" y="21"/>
                  </a:lnTo>
                  <a:lnTo>
                    <a:pt x="13" y="16"/>
                  </a:lnTo>
                  <a:lnTo>
                    <a:pt x="17" y="9"/>
                  </a:lnTo>
                  <a:lnTo>
                    <a:pt x="13" y="2"/>
                  </a:lnTo>
                  <a:close/>
                </a:path>
              </a:pathLst>
            </a:custGeom>
            <a:solidFill>
              <a:srgbClr val="000000"/>
            </a:solidFill>
            <a:ln w="9525">
              <a:noFill/>
              <a:round/>
              <a:headEnd/>
              <a:tailEnd/>
            </a:ln>
          </p:spPr>
          <p:txBody>
            <a:bodyPr/>
            <a:lstStyle/>
            <a:p>
              <a:endParaRPr lang="en-US"/>
            </a:p>
          </p:txBody>
        </p:sp>
        <p:sp>
          <p:nvSpPr>
            <p:cNvPr id="516448" name="Freeform 352"/>
            <p:cNvSpPr>
              <a:spLocks/>
            </p:cNvSpPr>
            <p:nvPr/>
          </p:nvSpPr>
          <p:spPr bwMode="auto">
            <a:xfrm>
              <a:off x="3672" y="2358"/>
              <a:ext cx="16" cy="20"/>
            </a:xfrm>
            <a:custGeom>
              <a:avLst/>
              <a:gdLst/>
              <a:ahLst/>
              <a:cxnLst>
                <a:cxn ang="0">
                  <a:pos x="16" y="11"/>
                </a:cxn>
                <a:cxn ang="0">
                  <a:pos x="14" y="4"/>
                </a:cxn>
                <a:cxn ang="0">
                  <a:pos x="9" y="0"/>
                </a:cxn>
                <a:cxn ang="0">
                  <a:pos x="3" y="4"/>
                </a:cxn>
                <a:cxn ang="0">
                  <a:pos x="0" y="11"/>
                </a:cxn>
                <a:cxn ang="0">
                  <a:pos x="0" y="11"/>
                </a:cxn>
                <a:cxn ang="0">
                  <a:pos x="3" y="18"/>
                </a:cxn>
                <a:cxn ang="0">
                  <a:pos x="9" y="20"/>
                </a:cxn>
                <a:cxn ang="0">
                  <a:pos x="14" y="18"/>
                </a:cxn>
                <a:cxn ang="0">
                  <a:pos x="16" y="11"/>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16449" name="Freeform 353"/>
            <p:cNvSpPr>
              <a:spLocks/>
            </p:cNvSpPr>
            <p:nvPr/>
          </p:nvSpPr>
          <p:spPr bwMode="auto">
            <a:xfrm>
              <a:off x="3681" y="2399"/>
              <a:ext cx="16" cy="21"/>
            </a:xfrm>
            <a:custGeom>
              <a:avLst/>
              <a:gdLst/>
              <a:ahLst/>
              <a:cxnLst>
                <a:cxn ang="0">
                  <a:pos x="16" y="10"/>
                </a:cxn>
                <a:cxn ang="0">
                  <a:pos x="14" y="3"/>
                </a:cxn>
                <a:cxn ang="0">
                  <a:pos x="9" y="0"/>
                </a:cxn>
                <a:cxn ang="0">
                  <a:pos x="3" y="3"/>
                </a:cxn>
                <a:cxn ang="0">
                  <a:pos x="0" y="10"/>
                </a:cxn>
                <a:cxn ang="0">
                  <a:pos x="0" y="10"/>
                </a:cxn>
                <a:cxn ang="0">
                  <a:pos x="3" y="16"/>
                </a:cxn>
                <a:cxn ang="0">
                  <a:pos x="9" y="21"/>
                </a:cxn>
                <a:cxn ang="0">
                  <a:pos x="14" y="16"/>
                </a:cxn>
                <a:cxn ang="0">
                  <a:pos x="16" y="10"/>
                </a:cxn>
              </a:cxnLst>
              <a:rect l="0" t="0" r="r" b="b"/>
              <a:pathLst>
                <a:path w="16" h="21">
                  <a:moveTo>
                    <a:pt x="16" y="10"/>
                  </a:moveTo>
                  <a:lnTo>
                    <a:pt x="14" y="3"/>
                  </a:lnTo>
                  <a:lnTo>
                    <a:pt x="9" y="0"/>
                  </a:lnTo>
                  <a:lnTo>
                    <a:pt x="3" y="3"/>
                  </a:lnTo>
                  <a:lnTo>
                    <a:pt x="0" y="10"/>
                  </a:lnTo>
                  <a:lnTo>
                    <a:pt x="0" y="10"/>
                  </a:lnTo>
                  <a:lnTo>
                    <a:pt x="3" y="16"/>
                  </a:lnTo>
                  <a:lnTo>
                    <a:pt x="9" y="21"/>
                  </a:lnTo>
                  <a:lnTo>
                    <a:pt x="14" y="16"/>
                  </a:lnTo>
                  <a:lnTo>
                    <a:pt x="16" y="10"/>
                  </a:lnTo>
                  <a:close/>
                </a:path>
              </a:pathLst>
            </a:custGeom>
            <a:solidFill>
              <a:srgbClr val="000000"/>
            </a:solidFill>
            <a:ln w="9525">
              <a:noFill/>
              <a:round/>
              <a:headEnd/>
              <a:tailEnd/>
            </a:ln>
          </p:spPr>
          <p:txBody>
            <a:bodyPr/>
            <a:lstStyle/>
            <a:p>
              <a:endParaRPr lang="en-US"/>
            </a:p>
          </p:txBody>
        </p:sp>
        <p:sp>
          <p:nvSpPr>
            <p:cNvPr id="516450" name="Freeform 354"/>
            <p:cNvSpPr>
              <a:spLocks/>
            </p:cNvSpPr>
            <p:nvPr/>
          </p:nvSpPr>
          <p:spPr bwMode="auto">
            <a:xfrm>
              <a:off x="3686" y="2439"/>
              <a:ext cx="16" cy="20"/>
            </a:xfrm>
            <a:custGeom>
              <a:avLst/>
              <a:gdLst/>
              <a:ahLst/>
              <a:cxnLst>
                <a:cxn ang="0">
                  <a:pos x="16" y="11"/>
                </a:cxn>
                <a:cxn ang="0">
                  <a:pos x="15" y="4"/>
                </a:cxn>
                <a:cxn ang="0">
                  <a:pos x="9" y="0"/>
                </a:cxn>
                <a:cxn ang="0">
                  <a:pos x="2" y="4"/>
                </a:cxn>
                <a:cxn ang="0">
                  <a:pos x="0" y="11"/>
                </a:cxn>
                <a:cxn ang="0">
                  <a:pos x="0" y="11"/>
                </a:cxn>
                <a:cxn ang="0">
                  <a:pos x="2" y="18"/>
                </a:cxn>
                <a:cxn ang="0">
                  <a:pos x="9" y="20"/>
                </a:cxn>
                <a:cxn ang="0">
                  <a:pos x="15" y="18"/>
                </a:cxn>
                <a:cxn ang="0">
                  <a:pos x="16" y="11"/>
                </a:cxn>
              </a:cxnLst>
              <a:rect l="0" t="0" r="r" b="b"/>
              <a:pathLst>
                <a:path w="16" h="20">
                  <a:moveTo>
                    <a:pt x="16" y="11"/>
                  </a:moveTo>
                  <a:lnTo>
                    <a:pt x="15" y="4"/>
                  </a:lnTo>
                  <a:lnTo>
                    <a:pt x="9" y="0"/>
                  </a:lnTo>
                  <a:lnTo>
                    <a:pt x="2" y="4"/>
                  </a:lnTo>
                  <a:lnTo>
                    <a:pt x="0" y="11"/>
                  </a:lnTo>
                  <a:lnTo>
                    <a:pt x="0" y="11"/>
                  </a:lnTo>
                  <a:lnTo>
                    <a:pt x="2" y="18"/>
                  </a:lnTo>
                  <a:lnTo>
                    <a:pt x="9" y="20"/>
                  </a:lnTo>
                  <a:lnTo>
                    <a:pt x="15" y="18"/>
                  </a:lnTo>
                  <a:lnTo>
                    <a:pt x="16" y="11"/>
                  </a:lnTo>
                  <a:close/>
                </a:path>
              </a:pathLst>
            </a:custGeom>
            <a:solidFill>
              <a:srgbClr val="000000"/>
            </a:solidFill>
            <a:ln w="9525">
              <a:noFill/>
              <a:round/>
              <a:headEnd/>
              <a:tailEnd/>
            </a:ln>
          </p:spPr>
          <p:txBody>
            <a:bodyPr/>
            <a:lstStyle/>
            <a:p>
              <a:endParaRPr lang="en-US"/>
            </a:p>
          </p:txBody>
        </p:sp>
        <p:sp>
          <p:nvSpPr>
            <p:cNvPr id="516451" name="Freeform 355"/>
            <p:cNvSpPr>
              <a:spLocks/>
            </p:cNvSpPr>
            <p:nvPr/>
          </p:nvSpPr>
          <p:spPr bwMode="auto">
            <a:xfrm>
              <a:off x="3690" y="2480"/>
              <a:ext cx="16" cy="21"/>
            </a:xfrm>
            <a:custGeom>
              <a:avLst/>
              <a:gdLst/>
              <a:ahLst/>
              <a:cxnLst>
                <a:cxn ang="0">
                  <a:pos x="16" y="12"/>
                </a:cxn>
                <a:cxn ang="0">
                  <a:pos x="14" y="5"/>
                </a:cxn>
                <a:cxn ang="0">
                  <a:pos x="7" y="0"/>
                </a:cxn>
                <a:cxn ang="0">
                  <a:pos x="2" y="5"/>
                </a:cxn>
                <a:cxn ang="0">
                  <a:pos x="0" y="12"/>
                </a:cxn>
                <a:cxn ang="0">
                  <a:pos x="0" y="12"/>
                </a:cxn>
                <a:cxn ang="0">
                  <a:pos x="2" y="19"/>
                </a:cxn>
                <a:cxn ang="0">
                  <a:pos x="7" y="21"/>
                </a:cxn>
                <a:cxn ang="0">
                  <a:pos x="14" y="19"/>
                </a:cxn>
                <a:cxn ang="0">
                  <a:pos x="16" y="12"/>
                </a:cxn>
              </a:cxnLst>
              <a:rect l="0" t="0" r="r" b="b"/>
              <a:pathLst>
                <a:path w="16" h="21">
                  <a:moveTo>
                    <a:pt x="16" y="12"/>
                  </a:moveTo>
                  <a:lnTo>
                    <a:pt x="14" y="5"/>
                  </a:lnTo>
                  <a:lnTo>
                    <a:pt x="7" y="0"/>
                  </a:lnTo>
                  <a:lnTo>
                    <a:pt x="2" y="5"/>
                  </a:lnTo>
                  <a:lnTo>
                    <a:pt x="0" y="12"/>
                  </a:lnTo>
                  <a:lnTo>
                    <a:pt x="0" y="12"/>
                  </a:lnTo>
                  <a:lnTo>
                    <a:pt x="2" y="19"/>
                  </a:lnTo>
                  <a:lnTo>
                    <a:pt x="7" y="21"/>
                  </a:lnTo>
                  <a:lnTo>
                    <a:pt x="14" y="19"/>
                  </a:lnTo>
                  <a:lnTo>
                    <a:pt x="16" y="12"/>
                  </a:lnTo>
                  <a:close/>
                </a:path>
              </a:pathLst>
            </a:custGeom>
            <a:solidFill>
              <a:srgbClr val="000000"/>
            </a:solidFill>
            <a:ln w="9525">
              <a:noFill/>
              <a:round/>
              <a:headEnd/>
              <a:tailEnd/>
            </a:ln>
          </p:spPr>
          <p:txBody>
            <a:bodyPr/>
            <a:lstStyle/>
            <a:p>
              <a:endParaRPr lang="en-US"/>
            </a:p>
          </p:txBody>
        </p:sp>
        <p:sp>
          <p:nvSpPr>
            <p:cNvPr id="516452" name="Freeform 356"/>
            <p:cNvSpPr>
              <a:spLocks/>
            </p:cNvSpPr>
            <p:nvPr/>
          </p:nvSpPr>
          <p:spPr bwMode="auto">
            <a:xfrm>
              <a:off x="3692" y="2522"/>
              <a:ext cx="16" cy="21"/>
            </a:xfrm>
            <a:custGeom>
              <a:avLst/>
              <a:gdLst/>
              <a:ahLst/>
              <a:cxnLst>
                <a:cxn ang="0">
                  <a:pos x="16" y="11"/>
                </a:cxn>
                <a:cxn ang="0">
                  <a:pos x="12" y="4"/>
                </a:cxn>
                <a:cxn ang="0">
                  <a:pos x="7" y="0"/>
                </a:cxn>
                <a:cxn ang="0">
                  <a:pos x="1" y="4"/>
                </a:cxn>
                <a:cxn ang="0">
                  <a:pos x="0" y="11"/>
                </a:cxn>
                <a:cxn ang="0">
                  <a:pos x="0" y="11"/>
                </a:cxn>
                <a:cxn ang="0">
                  <a:pos x="1" y="18"/>
                </a:cxn>
                <a:cxn ang="0">
                  <a:pos x="7" y="21"/>
                </a:cxn>
                <a:cxn ang="0">
                  <a:pos x="12" y="18"/>
                </a:cxn>
                <a:cxn ang="0">
                  <a:pos x="16" y="11"/>
                </a:cxn>
              </a:cxnLst>
              <a:rect l="0" t="0" r="r" b="b"/>
              <a:pathLst>
                <a:path w="16" h="21">
                  <a:moveTo>
                    <a:pt x="16" y="11"/>
                  </a:moveTo>
                  <a:lnTo>
                    <a:pt x="12" y="4"/>
                  </a:lnTo>
                  <a:lnTo>
                    <a:pt x="7" y="0"/>
                  </a:lnTo>
                  <a:lnTo>
                    <a:pt x="1" y="4"/>
                  </a:lnTo>
                  <a:lnTo>
                    <a:pt x="0" y="11"/>
                  </a:lnTo>
                  <a:lnTo>
                    <a:pt x="0" y="11"/>
                  </a:lnTo>
                  <a:lnTo>
                    <a:pt x="1" y="18"/>
                  </a:lnTo>
                  <a:lnTo>
                    <a:pt x="7" y="21"/>
                  </a:lnTo>
                  <a:lnTo>
                    <a:pt x="12" y="18"/>
                  </a:lnTo>
                  <a:lnTo>
                    <a:pt x="16" y="11"/>
                  </a:lnTo>
                  <a:close/>
                </a:path>
              </a:pathLst>
            </a:custGeom>
            <a:solidFill>
              <a:srgbClr val="000000"/>
            </a:solidFill>
            <a:ln w="9525">
              <a:noFill/>
              <a:round/>
              <a:headEnd/>
              <a:tailEnd/>
            </a:ln>
          </p:spPr>
          <p:txBody>
            <a:bodyPr/>
            <a:lstStyle/>
            <a:p>
              <a:endParaRPr lang="en-US"/>
            </a:p>
          </p:txBody>
        </p:sp>
        <p:sp>
          <p:nvSpPr>
            <p:cNvPr id="516453" name="Freeform 357"/>
            <p:cNvSpPr>
              <a:spLocks/>
            </p:cNvSpPr>
            <p:nvPr/>
          </p:nvSpPr>
          <p:spPr bwMode="auto">
            <a:xfrm>
              <a:off x="3692" y="2563"/>
              <a:ext cx="16" cy="21"/>
            </a:xfrm>
            <a:custGeom>
              <a:avLst/>
              <a:gdLst/>
              <a:ahLst/>
              <a:cxnLst>
                <a:cxn ang="0">
                  <a:pos x="16" y="12"/>
                </a:cxn>
                <a:cxn ang="0">
                  <a:pos x="14" y="5"/>
                </a:cxn>
                <a:cxn ang="0">
                  <a:pos x="9" y="0"/>
                </a:cxn>
                <a:cxn ang="0">
                  <a:pos x="3" y="5"/>
                </a:cxn>
                <a:cxn ang="0">
                  <a:pos x="0" y="12"/>
                </a:cxn>
                <a:cxn ang="0">
                  <a:pos x="0" y="12"/>
                </a:cxn>
                <a:cxn ang="0">
                  <a:pos x="3" y="19"/>
                </a:cxn>
                <a:cxn ang="0">
                  <a:pos x="9" y="21"/>
                </a:cxn>
                <a:cxn ang="0">
                  <a:pos x="14" y="19"/>
                </a:cxn>
                <a:cxn ang="0">
                  <a:pos x="16" y="12"/>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w="9525">
              <a:noFill/>
              <a:round/>
              <a:headEnd/>
              <a:tailEnd/>
            </a:ln>
          </p:spPr>
          <p:txBody>
            <a:bodyPr/>
            <a:lstStyle/>
            <a:p>
              <a:endParaRPr lang="en-US"/>
            </a:p>
          </p:txBody>
        </p:sp>
        <p:sp>
          <p:nvSpPr>
            <p:cNvPr id="516454" name="Freeform 358"/>
            <p:cNvSpPr>
              <a:spLocks/>
            </p:cNvSpPr>
            <p:nvPr/>
          </p:nvSpPr>
          <p:spPr bwMode="auto">
            <a:xfrm>
              <a:off x="3692" y="2605"/>
              <a:ext cx="16" cy="21"/>
            </a:xfrm>
            <a:custGeom>
              <a:avLst/>
              <a:gdLst/>
              <a:ahLst/>
              <a:cxnLst>
                <a:cxn ang="0">
                  <a:pos x="16" y="12"/>
                </a:cxn>
                <a:cxn ang="0">
                  <a:pos x="14" y="5"/>
                </a:cxn>
                <a:cxn ang="0">
                  <a:pos x="9" y="0"/>
                </a:cxn>
                <a:cxn ang="0">
                  <a:pos x="3" y="5"/>
                </a:cxn>
                <a:cxn ang="0">
                  <a:pos x="0" y="12"/>
                </a:cxn>
                <a:cxn ang="0">
                  <a:pos x="0" y="12"/>
                </a:cxn>
                <a:cxn ang="0">
                  <a:pos x="3" y="18"/>
                </a:cxn>
                <a:cxn ang="0">
                  <a:pos x="9" y="21"/>
                </a:cxn>
                <a:cxn ang="0">
                  <a:pos x="14" y="18"/>
                </a:cxn>
                <a:cxn ang="0">
                  <a:pos x="16" y="12"/>
                </a:cxn>
              </a:cxnLst>
              <a:rect l="0" t="0" r="r" b="b"/>
              <a:pathLst>
                <a:path w="16" h="21">
                  <a:moveTo>
                    <a:pt x="16" y="12"/>
                  </a:moveTo>
                  <a:lnTo>
                    <a:pt x="14" y="5"/>
                  </a:lnTo>
                  <a:lnTo>
                    <a:pt x="9" y="0"/>
                  </a:lnTo>
                  <a:lnTo>
                    <a:pt x="3" y="5"/>
                  </a:lnTo>
                  <a:lnTo>
                    <a:pt x="0" y="12"/>
                  </a:lnTo>
                  <a:lnTo>
                    <a:pt x="0" y="12"/>
                  </a:lnTo>
                  <a:lnTo>
                    <a:pt x="3" y="18"/>
                  </a:lnTo>
                  <a:lnTo>
                    <a:pt x="9" y="21"/>
                  </a:lnTo>
                  <a:lnTo>
                    <a:pt x="14" y="18"/>
                  </a:lnTo>
                  <a:lnTo>
                    <a:pt x="16" y="12"/>
                  </a:lnTo>
                  <a:close/>
                </a:path>
              </a:pathLst>
            </a:custGeom>
            <a:solidFill>
              <a:srgbClr val="000000"/>
            </a:solidFill>
            <a:ln w="9525">
              <a:noFill/>
              <a:round/>
              <a:headEnd/>
              <a:tailEnd/>
            </a:ln>
          </p:spPr>
          <p:txBody>
            <a:bodyPr/>
            <a:lstStyle/>
            <a:p>
              <a:endParaRPr lang="en-US"/>
            </a:p>
          </p:txBody>
        </p:sp>
        <p:sp>
          <p:nvSpPr>
            <p:cNvPr id="516455" name="Freeform 359"/>
            <p:cNvSpPr>
              <a:spLocks/>
            </p:cNvSpPr>
            <p:nvPr/>
          </p:nvSpPr>
          <p:spPr bwMode="auto">
            <a:xfrm>
              <a:off x="3692" y="2647"/>
              <a:ext cx="16" cy="20"/>
            </a:xfrm>
            <a:custGeom>
              <a:avLst/>
              <a:gdLst/>
              <a:ahLst/>
              <a:cxnLst>
                <a:cxn ang="0">
                  <a:pos x="16" y="11"/>
                </a:cxn>
                <a:cxn ang="0">
                  <a:pos x="14" y="4"/>
                </a:cxn>
                <a:cxn ang="0">
                  <a:pos x="9" y="0"/>
                </a:cxn>
                <a:cxn ang="0">
                  <a:pos x="1" y="4"/>
                </a:cxn>
                <a:cxn ang="0">
                  <a:pos x="0" y="11"/>
                </a:cxn>
                <a:cxn ang="0">
                  <a:pos x="0" y="11"/>
                </a:cxn>
                <a:cxn ang="0">
                  <a:pos x="1" y="18"/>
                </a:cxn>
                <a:cxn ang="0">
                  <a:pos x="9" y="20"/>
                </a:cxn>
                <a:cxn ang="0">
                  <a:pos x="14" y="18"/>
                </a:cxn>
                <a:cxn ang="0">
                  <a:pos x="16" y="11"/>
                </a:cxn>
              </a:cxnLst>
              <a:rect l="0" t="0" r="r" b="b"/>
              <a:pathLst>
                <a:path w="16" h="20">
                  <a:moveTo>
                    <a:pt x="16" y="11"/>
                  </a:moveTo>
                  <a:lnTo>
                    <a:pt x="14" y="4"/>
                  </a:lnTo>
                  <a:lnTo>
                    <a:pt x="9" y="0"/>
                  </a:lnTo>
                  <a:lnTo>
                    <a:pt x="1" y="4"/>
                  </a:lnTo>
                  <a:lnTo>
                    <a:pt x="0" y="11"/>
                  </a:lnTo>
                  <a:lnTo>
                    <a:pt x="0" y="11"/>
                  </a:lnTo>
                  <a:lnTo>
                    <a:pt x="1" y="18"/>
                  </a:lnTo>
                  <a:lnTo>
                    <a:pt x="9" y="20"/>
                  </a:lnTo>
                  <a:lnTo>
                    <a:pt x="14" y="18"/>
                  </a:lnTo>
                  <a:lnTo>
                    <a:pt x="16" y="11"/>
                  </a:lnTo>
                  <a:close/>
                </a:path>
              </a:pathLst>
            </a:custGeom>
            <a:solidFill>
              <a:srgbClr val="000000"/>
            </a:solidFill>
            <a:ln w="9525">
              <a:noFill/>
              <a:round/>
              <a:headEnd/>
              <a:tailEnd/>
            </a:ln>
          </p:spPr>
          <p:txBody>
            <a:bodyPr/>
            <a:lstStyle/>
            <a:p>
              <a:endParaRPr lang="en-US"/>
            </a:p>
          </p:txBody>
        </p:sp>
        <p:sp>
          <p:nvSpPr>
            <p:cNvPr id="516456" name="Freeform 360"/>
            <p:cNvSpPr>
              <a:spLocks/>
            </p:cNvSpPr>
            <p:nvPr/>
          </p:nvSpPr>
          <p:spPr bwMode="auto">
            <a:xfrm>
              <a:off x="3692" y="2688"/>
              <a:ext cx="16" cy="21"/>
            </a:xfrm>
            <a:custGeom>
              <a:avLst/>
              <a:gdLst/>
              <a:ahLst/>
              <a:cxnLst>
                <a:cxn ang="0">
                  <a:pos x="16" y="12"/>
                </a:cxn>
                <a:cxn ang="0">
                  <a:pos x="14" y="5"/>
                </a:cxn>
                <a:cxn ang="0">
                  <a:pos x="9" y="0"/>
                </a:cxn>
                <a:cxn ang="0">
                  <a:pos x="1" y="5"/>
                </a:cxn>
                <a:cxn ang="0">
                  <a:pos x="0" y="12"/>
                </a:cxn>
                <a:cxn ang="0">
                  <a:pos x="0" y="12"/>
                </a:cxn>
                <a:cxn ang="0">
                  <a:pos x="1" y="19"/>
                </a:cxn>
                <a:cxn ang="0">
                  <a:pos x="9" y="21"/>
                </a:cxn>
                <a:cxn ang="0">
                  <a:pos x="14" y="19"/>
                </a:cxn>
                <a:cxn ang="0">
                  <a:pos x="16" y="12"/>
                </a:cxn>
              </a:cxnLst>
              <a:rect l="0" t="0" r="r" b="b"/>
              <a:pathLst>
                <a:path w="16" h="21">
                  <a:moveTo>
                    <a:pt x="16" y="12"/>
                  </a:moveTo>
                  <a:lnTo>
                    <a:pt x="14" y="5"/>
                  </a:lnTo>
                  <a:lnTo>
                    <a:pt x="9" y="0"/>
                  </a:lnTo>
                  <a:lnTo>
                    <a:pt x="1" y="5"/>
                  </a:lnTo>
                  <a:lnTo>
                    <a:pt x="0" y="12"/>
                  </a:lnTo>
                  <a:lnTo>
                    <a:pt x="0" y="12"/>
                  </a:lnTo>
                  <a:lnTo>
                    <a:pt x="1" y="19"/>
                  </a:lnTo>
                  <a:lnTo>
                    <a:pt x="9" y="21"/>
                  </a:lnTo>
                  <a:lnTo>
                    <a:pt x="14" y="19"/>
                  </a:lnTo>
                  <a:lnTo>
                    <a:pt x="16" y="12"/>
                  </a:lnTo>
                  <a:close/>
                </a:path>
              </a:pathLst>
            </a:custGeom>
            <a:solidFill>
              <a:srgbClr val="000000"/>
            </a:solidFill>
            <a:ln w="9525">
              <a:noFill/>
              <a:round/>
              <a:headEnd/>
              <a:tailEnd/>
            </a:ln>
          </p:spPr>
          <p:txBody>
            <a:bodyPr/>
            <a:lstStyle/>
            <a:p>
              <a:endParaRPr lang="en-US"/>
            </a:p>
          </p:txBody>
        </p:sp>
      </p:grpSp>
      <p:pic>
        <p:nvPicPr>
          <p:cNvPr id="516457" name="Picture 361"/>
          <p:cNvPicPr>
            <a:picLocks noChangeArrowheads="1"/>
          </p:cNvPicPr>
          <p:nvPr/>
        </p:nvPicPr>
        <p:blipFill>
          <a:blip r:embed="rId3"/>
          <a:srcRect/>
          <a:stretch>
            <a:fillRect/>
          </a:stretch>
        </p:blipFill>
        <p:spPr bwMode="auto">
          <a:xfrm>
            <a:off x="7556502" y="3036891"/>
            <a:ext cx="977900" cy="509587"/>
          </a:xfrm>
          <a:prstGeom prst="rect">
            <a:avLst/>
          </a:prstGeom>
          <a:noFill/>
          <a:ln w="9525">
            <a:noFill/>
            <a:miter lim="800000"/>
            <a:headEnd/>
            <a:tailEnd/>
          </a:ln>
          <a:effectLst/>
        </p:spPr>
      </p:pic>
      <p:pic>
        <p:nvPicPr>
          <p:cNvPr id="516458" name="Picture 362"/>
          <p:cNvPicPr>
            <a:picLocks noChangeArrowheads="1"/>
          </p:cNvPicPr>
          <p:nvPr/>
        </p:nvPicPr>
        <p:blipFill>
          <a:blip r:embed="rId3"/>
          <a:srcRect/>
          <a:stretch>
            <a:fillRect/>
          </a:stretch>
        </p:blipFill>
        <p:spPr bwMode="auto">
          <a:xfrm>
            <a:off x="5016502" y="3036891"/>
            <a:ext cx="977900" cy="509587"/>
          </a:xfrm>
          <a:prstGeom prst="rect">
            <a:avLst/>
          </a:prstGeom>
          <a:noFill/>
          <a:ln w="9525">
            <a:noFill/>
            <a:miter lim="800000"/>
            <a:headEnd/>
            <a:tailEnd/>
          </a:ln>
          <a:effectLst/>
        </p:spPr>
      </p:pic>
      <p:pic>
        <p:nvPicPr>
          <p:cNvPr id="516459" name="Picture 363"/>
          <p:cNvPicPr>
            <a:picLocks noChangeArrowheads="1"/>
          </p:cNvPicPr>
          <p:nvPr/>
        </p:nvPicPr>
        <p:blipFill>
          <a:blip r:embed="rId3"/>
          <a:srcRect/>
          <a:stretch>
            <a:fillRect/>
          </a:stretch>
        </p:blipFill>
        <p:spPr bwMode="auto">
          <a:xfrm>
            <a:off x="2573867" y="3036891"/>
            <a:ext cx="977900" cy="509587"/>
          </a:xfrm>
          <a:prstGeom prst="rect">
            <a:avLst/>
          </a:prstGeom>
          <a:noFill/>
          <a:ln w="9525">
            <a:noFill/>
            <a:miter lim="800000"/>
            <a:headEnd/>
            <a:tailEnd/>
          </a:ln>
          <a:effectLst/>
        </p:spPr>
      </p:pic>
      <p:sp>
        <p:nvSpPr>
          <p:cNvPr id="516460" name="Rectangle 364"/>
          <p:cNvSpPr>
            <a:spLocks noChangeArrowheads="1"/>
          </p:cNvSpPr>
          <p:nvPr/>
        </p:nvSpPr>
        <p:spPr bwMode="auto">
          <a:xfrm>
            <a:off x="2878667" y="3341689"/>
            <a:ext cx="213199" cy="200055"/>
          </a:xfrm>
          <a:prstGeom prst="rect">
            <a:avLst/>
          </a:prstGeom>
          <a:noFill/>
          <a:ln w="9525">
            <a:noFill/>
            <a:miter lim="800000"/>
            <a:headEnd/>
            <a:tailEnd/>
          </a:ln>
        </p:spPr>
        <p:txBody>
          <a:bodyPr wrap="none" lIns="0" tIns="0" rIns="0" bIns="0">
            <a:spAutoFit/>
          </a:bodyPr>
          <a:lstStyle/>
          <a:p>
            <a:pPr algn="ctr" eaLnBrk="0" hangingPunct="0"/>
            <a:r>
              <a:rPr lang="en-US" sz="1300" b="1" dirty="0">
                <a:solidFill>
                  <a:schemeClr val="bg1"/>
                </a:solidFill>
                <a:latin typeface="Arial" charset="0"/>
              </a:rPr>
              <a:t>R1</a:t>
            </a:r>
            <a:endParaRPr lang="en-US" sz="1800" b="1" dirty="0">
              <a:solidFill>
                <a:schemeClr val="bg1"/>
              </a:solidFill>
            </a:endParaRPr>
          </a:p>
        </p:txBody>
      </p:sp>
      <p:sp>
        <p:nvSpPr>
          <p:cNvPr id="516461" name="Rectangle 365"/>
          <p:cNvSpPr>
            <a:spLocks noChangeArrowheads="1"/>
          </p:cNvSpPr>
          <p:nvPr/>
        </p:nvSpPr>
        <p:spPr bwMode="auto">
          <a:xfrm>
            <a:off x="5408085" y="3341689"/>
            <a:ext cx="213199" cy="200055"/>
          </a:xfrm>
          <a:prstGeom prst="rect">
            <a:avLst/>
          </a:prstGeom>
          <a:noFill/>
          <a:ln w="9525">
            <a:noFill/>
            <a:miter lim="800000"/>
            <a:headEnd/>
            <a:tailEnd/>
          </a:ln>
        </p:spPr>
        <p:txBody>
          <a:bodyPr wrap="none" lIns="0" tIns="0" rIns="0" bIns="0">
            <a:spAutoFit/>
          </a:bodyPr>
          <a:lstStyle/>
          <a:p>
            <a:pPr algn="ctr" eaLnBrk="0" hangingPunct="0"/>
            <a:r>
              <a:rPr lang="en-US" sz="1300" b="1" dirty="0">
                <a:solidFill>
                  <a:schemeClr val="bg1"/>
                </a:solidFill>
                <a:latin typeface="Arial" charset="0"/>
              </a:rPr>
              <a:t>R2</a:t>
            </a:r>
            <a:endParaRPr lang="en-US" sz="1800" b="1" dirty="0">
              <a:solidFill>
                <a:schemeClr val="bg1"/>
              </a:solidFill>
            </a:endParaRPr>
          </a:p>
        </p:txBody>
      </p:sp>
      <p:sp>
        <p:nvSpPr>
          <p:cNvPr id="516462" name="Rectangle 366"/>
          <p:cNvSpPr>
            <a:spLocks noChangeArrowheads="1"/>
          </p:cNvSpPr>
          <p:nvPr/>
        </p:nvSpPr>
        <p:spPr bwMode="auto">
          <a:xfrm>
            <a:off x="7948085" y="3341689"/>
            <a:ext cx="213199" cy="200055"/>
          </a:xfrm>
          <a:prstGeom prst="rect">
            <a:avLst/>
          </a:prstGeom>
          <a:noFill/>
          <a:ln w="9525">
            <a:noFill/>
            <a:miter lim="800000"/>
            <a:headEnd/>
            <a:tailEnd/>
          </a:ln>
        </p:spPr>
        <p:txBody>
          <a:bodyPr wrap="none" lIns="0" tIns="0" rIns="0" bIns="0">
            <a:spAutoFit/>
          </a:bodyPr>
          <a:lstStyle/>
          <a:p>
            <a:pPr algn="ctr" eaLnBrk="0" hangingPunct="0"/>
            <a:r>
              <a:rPr lang="en-US" sz="1300" b="1" dirty="0">
                <a:solidFill>
                  <a:schemeClr val="bg1"/>
                </a:solidFill>
                <a:latin typeface="Arial" charset="0"/>
              </a:rPr>
              <a:t>R3</a:t>
            </a:r>
            <a:endParaRPr lang="en-US" sz="1800" b="1" dirty="0">
              <a:solidFill>
                <a:schemeClr val="bg1"/>
              </a:solidFill>
            </a:endParaRPr>
          </a:p>
        </p:txBody>
      </p:sp>
      <p:sp>
        <p:nvSpPr>
          <p:cNvPr id="516463" name="Text Box 367"/>
          <p:cNvSpPr txBox="1">
            <a:spLocks noChangeArrowheads="1"/>
          </p:cNvSpPr>
          <p:nvPr/>
        </p:nvSpPr>
        <p:spPr bwMode="auto">
          <a:xfrm>
            <a:off x="914400" y="1298578"/>
            <a:ext cx="10151533" cy="377825"/>
          </a:xfrm>
          <a:prstGeom prst="rect">
            <a:avLst/>
          </a:prstGeom>
          <a:noFill/>
          <a:ln w="9525">
            <a:noFill/>
            <a:miter lim="800000"/>
            <a:headEnd/>
            <a:tailEnd/>
          </a:ln>
          <a:effectLst/>
        </p:spPr>
        <p:txBody>
          <a:bodyPr lIns="73025" tIns="36512" rIns="73025" bIns="36512">
            <a:spAutoFit/>
          </a:bodyPr>
          <a:lstStyle/>
          <a:p>
            <a:pPr algn="ctr" eaLnBrk="0" hangingPunct="0"/>
            <a:r>
              <a:rPr lang="en-US" sz="2000" b="1">
                <a:solidFill>
                  <a:schemeClr val="accent2"/>
                </a:solidFill>
                <a:latin typeface="Arial" charset="0"/>
              </a:rPr>
              <a:t>R1- Master, forwarding traffic; R2, R3 - backup</a:t>
            </a:r>
          </a:p>
        </p:txBody>
      </p:sp>
      <p:sp>
        <p:nvSpPr>
          <p:cNvPr id="516464" name="Rectangle 368"/>
          <p:cNvSpPr>
            <a:spLocks noChangeArrowheads="1"/>
          </p:cNvSpPr>
          <p:nvPr/>
        </p:nvSpPr>
        <p:spPr bwMode="auto">
          <a:xfrm>
            <a:off x="9279467" y="4179891"/>
            <a:ext cx="35984" cy="307975"/>
          </a:xfrm>
          <a:prstGeom prst="rect">
            <a:avLst/>
          </a:prstGeom>
          <a:solidFill>
            <a:srgbClr val="000000"/>
          </a:solidFill>
          <a:ln w="9525">
            <a:noFill/>
            <a:miter lim="800000"/>
            <a:headEnd/>
            <a:tailEnd/>
          </a:ln>
        </p:spPr>
        <p:txBody>
          <a:bodyPr/>
          <a:lstStyle/>
          <a:p>
            <a:endParaRPr lang="en-US"/>
          </a:p>
        </p:txBody>
      </p:sp>
      <p:grpSp>
        <p:nvGrpSpPr>
          <p:cNvPr id="516166" name="Group 369"/>
          <p:cNvGrpSpPr>
            <a:grpSpLocks/>
          </p:cNvGrpSpPr>
          <p:nvPr/>
        </p:nvGrpSpPr>
        <p:grpSpPr bwMode="auto">
          <a:xfrm>
            <a:off x="1320800" y="1981202"/>
            <a:ext cx="2743200" cy="935038"/>
            <a:chOff x="624" y="1248"/>
            <a:chExt cx="1296" cy="589"/>
          </a:xfrm>
        </p:grpSpPr>
        <p:sp>
          <p:nvSpPr>
            <p:cNvPr id="516466" name="Text Box 370"/>
            <p:cNvSpPr txBox="1">
              <a:spLocks noChangeArrowheads="1"/>
            </p:cNvSpPr>
            <p:nvPr/>
          </p:nvSpPr>
          <p:spPr bwMode="auto">
            <a:xfrm>
              <a:off x="624" y="1248"/>
              <a:ext cx="972"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10.0.0.254</a:t>
              </a:r>
            </a:p>
            <a:p>
              <a:pPr eaLnBrk="0" hangingPunct="0"/>
              <a:r>
                <a:rPr lang="en-US" sz="1400" b="1">
                  <a:latin typeface="Arial" charset="0"/>
                </a:rPr>
                <a:t>MAC:   0000.0c12.3456</a:t>
              </a:r>
            </a:p>
            <a:p>
              <a:pPr eaLnBrk="0" hangingPunct="0"/>
              <a:r>
                <a:rPr lang="en-US" sz="1400" b="1">
                  <a:latin typeface="Arial" charset="0"/>
                </a:rPr>
                <a:t>vIP:     10.0.0.10</a:t>
              </a:r>
            </a:p>
            <a:p>
              <a:pPr eaLnBrk="0" hangingPunct="0"/>
              <a:r>
                <a:rPr lang="en-US" sz="1400" b="1">
                  <a:latin typeface="Arial" charset="0"/>
                </a:rPr>
                <a:t>vMAC: 0000.5e00.0100</a:t>
              </a:r>
            </a:p>
          </p:txBody>
        </p:sp>
        <p:sp>
          <p:nvSpPr>
            <p:cNvPr id="516467" name="Rectangle 371"/>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16170" name="Group 372"/>
          <p:cNvGrpSpPr>
            <a:grpSpLocks/>
          </p:cNvGrpSpPr>
          <p:nvPr/>
        </p:nvGrpSpPr>
        <p:grpSpPr bwMode="auto">
          <a:xfrm>
            <a:off x="4106334" y="1981202"/>
            <a:ext cx="2743200" cy="935038"/>
            <a:chOff x="624" y="1248"/>
            <a:chExt cx="1296" cy="589"/>
          </a:xfrm>
        </p:grpSpPr>
        <p:sp>
          <p:nvSpPr>
            <p:cNvPr id="516469" name="Text Box 373"/>
            <p:cNvSpPr txBox="1">
              <a:spLocks noChangeArrowheads="1"/>
            </p:cNvSpPr>
            <p:nvPr/>
          </p:nvSpPr>
          <p:spPr bwMode="auto">
            <a:xfrm>
              <a:off x="624" y="1248"/>
              <a:ext cx="991"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10.0.0.253</a:t>
              </a:r>
            </a:p>
            <a:p>
              <a:pPr eaLnBrk="0" hangingPunct="0"/>
              <a:r>
                <a:rPr lang="en-US" sz="1400" b="1">
                  <a:latin typeface="Arial" charset="0"/>
                </a:rPr>
                <a:t>MAC:   0000.0C78.9abc</a:t>
              </a:r>
            </a:p>
            <a:p>
              <a:pPr eaLnBrk="0" hangingPunct="0"/>
              <a:r>
                <a:rPr lang="en-US" sz="1400" b="1">
                  <a:latin typeface="Arial" charset="0"/>
                </a:rPr>
                <a:t>vIP:</a:t>
              </a:r>
            </a:p>
            <a:p>
              <a:pPr eaLnBrk="0" hangingPunct="0"/>
              <a:r>
                <a:rPr lang="en-US" sz="1400" b="1">
                  <a:latin typeface="Arial" charset="0"/>
                </a:rPr>
                <a:t>vMAC:</a:t>
              </a:r>
            </a:p>
          </p:txBody>
        </p:sp>
        <p:sp>
          <p:nvSpPr>
            <p:cNvPr id="516470" name="Rectangle 374"/>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16174" name="Group 375"/>
          <p:cNvGrpSpPr>
            <a:grpSpLocks/>
          </p:cNvGrpSpPr>
          <p:nvPr/>
        </p:nvGrpSpPr>
        <p:grpSpPr bwMode="auto">
          <a:xfrm>
            <a:off x="6908800" y="1981202"/>
            <a:ext cx="2743200" cy="935038"/>
            <a:chOff x="624" y="1248"/>
            <a:chExt cx="1296" cy="589"/>
          </a:xfrm>
        </p:grpSpPr>
        <p:sp>
          <p:nvSpPr>
            <p:cNvPr id="516472" name="Text Box 376"/>
            <p:cNvSpPr txBox="1">
              <a:spLocks noChangeArrowheads="1"/>
            </p:cNvSpPr>
            <p:nvPr/>
          </p:nvSpPr>
          <p:spPr bwMode="auto">
            <a:xfrm>
              <a:off x="624" y="1248"/>
              <a:ext cx="957"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10.0.0.252</a:t>
              </a:r>
            </a:p>
            <a:p>
              <a:pPr eaLnBrk="0" hangingPunct="0"/>
              <a:r>
                <a:rPr lang="en-US" sz="1400" b="1">
                  <a:latin typeface="Arial" charset="0"/>
                </a:rPr>
                <a:t>MAC:   0000.0cde.f123</a:t>
              </a:r>
            </a:p>
            <a:p>
              <a:pPr eaLnBrk="0" hangingPunct="0"/>
              <a:r>
                <a:rPr lang="en-US" sz="1400" b="1">
                  <a:latin typeface="Arial" charset="0"/>
                </a:rPr>
                <a:t>vIP:</a:t>
              </a:r>
            </a:p>
            <a:p>
              <a:pPr eaLnBrk="0" hangingPunct="0"/>
              <a:r>
                <a:rPr lang="en-US" sz="1400" b="1">
                  <a:latin typeface="Arial" charset="0"/>
                </a:rPr>
                <a:t>vMAC:</a:t>
              </a:r>
            </a:p>
          </p:txBody>
        </p:sp>
        <p:sp>
          <p:nvSpPr>
            <p:cNvPr id="516473" name="Rectangle 377"/>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16179" name="Group 378"/>
          <p:cNvGrpSpPr>
            <a:grpSpLocks/>
          </p:cNvGrpSpPr>
          <p:nvPr/>
        </p:nvGrpSpPr>
        <p:grpSpPr bwMode="auto">
          <a:xfrm>
            <a:off x="2032000" y="5638802"/>
            <a:ext cx="2743200" cy="935038"/>
            <a:chOff x="624" y="1248"/>
            <a:chExt cx="1296" cy="589"/>
          </a:xfrm>
        </p:grpSpPr>
        <p:sp>
          <p:nvSpPr>
            <p:cNvPr id="516475" name="Text Box 379"/>
            <p:cNvSpPr txBox="1">
              <a:spLocks noChangeArrowheads="1"/>
            </p:cNvSpPr>
            <p:nvPr/>
          </p:nvSpPr>
          <p:spPr bwMode="auto">
            <a:xfrm>
              <a:off x="624" y="1248"/>
              <a:ext cx="981"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10.0.0.1</a:t>
              </a:r>
            </a:p>
            <a:p>
              <a:pPr eaLnBrk="0" hangingPunct="0"/>
              <a:r>
                <a:rPr lang="en-US" sz="1400" b="1">
                  <a:latin typeface="Arial" charset="0"/>
                </a:rPr>
                <a:t>MAC:   aaaa.aaaa.aa01</a:t>
              </a:r>
            </a:p>
            <a:p>
              <a:pPr eaLnBrk="0" hangingPunct="0"/>
              <a:r>
                <a:rPr lang="en-US" sz="1400" b="1">
                  <a:latin typeface="Arial" charset="0"/>
                </a:rPr>
                <a:t>GW:     10.0.0.10</a:t>
              </a:r>
            </a:p>
            <a:p>
              <a:pPr eaLnBrk="0" hangingPunct="0"/>
              <a:r>
                <a:rPr lang="en-US" sz="1400" b="1">
                  <a:latin typeface="Arial" charset="0"/>
                </a:rPr>
                <a:t>ARP:    0000.5e00.0100</a:t>
              </a:r>
            </a:p>
          </p:txBody>
        </p:sp>
        <p:sp>
          <p:nvSpPr>
            <p:cNvPr id="516476" name="Rectangle 380"/>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16180" name="Group 381"/>
          <p:cNvGrpSpPr>
            <a:grpSpLocks/>
          </p:cNvGrpSpPr>
          <p:nvPr/>
        </p:nvGrpSpPr>
        <p:grpSpPr bwMode="auto">
          <a:xfrm>
            <a:off x="4817534" y="5638802"/>
            <a:ext cx="2743200" cy="935038"/>
            <a:chOff x="624" y="1248"/>
            <a:chExt cx="1296" cy="589"/>
          </a:xfrm>
        </p:grpSpPr>
        <p:sp>
          <p:nvSpPr>
            <p:cNvPr id="516478" name="Text Box 382"/>
            <p:cNvSpPr txBox="1">
              <a:spLocks noChangeArrowheads="1"/>
            </p:cNvSpPr>
            <p:nvPr/>
          </p:nvSpPr>
          <p:spPr bwMode="auto">
            <a:xfrm>
              <a:off x="624" y="1248"/>
              <a:ext cx="981"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10.0.0.2</a:t>
              </a:r>
            </a:p>
            <a:p>
              <a:pPr eaLnBrk="0" hangingPunct="0"/>
              <a:r>
                <a:rPr lang="en-US" sz="1400" b="1">
                  <a:latin typeface="Arial" charset="0"/>
                </a:rPr>
                <a:t>MAC:   aaaa.aaaa.aa02</a:t>
              </a:r>
            </a:p>
            <a:p>
              <a:pPr eaLnBrk="0" hangingPunct="0"/>
              <a:r>
                <a:rPr lang="en-US" sz="1400" b="1">
                  <a:latin typeface="Arial" charset="0"/>
                </a:rPr>
                <a:t>GW:     10.0.0.10</a:t>
              </a:r>
            </a:p>
            <a:p>
              <a:pPr eaLnBrk="0" hangingPunct="0"/>
              <a:r>
                <a:rPr lang="en-US" sz="1400" b="1">
                  <a:latin typeface="Arial" charset="0"/>
                </a:rPr>
                <a:t>ARP:    0000.5e00.0100</a:t>
              </a:r>
            </a:p>
          </p:txBody>
        </p:sp>
        <p:sp>
          <p:nvSpPr>
            <p:cNvPr id="516479" name="Rectangle 383"/>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grpSp>
        <p:nvGrpSpPr>
          <p:cNvPr id="516201" name="Group 384"/>
          <p:cNvGrpSpPr>
            <a:grpSpLocks/>
          </p:cNvGrpSpPr>
          <p:nvPr/>
        </p:nvGrpSpPr>
        <p:grpSpPr bwMode="auto">
          <a:xfrm>
            <a:off x="7620000" y="5638802"/>
            <a:ext cx="2743200" cy="935038"/>
            <a:chOff x="624" y="1248"/>
            <a:chExt cx="1296" cy="589"/>
          </a:xfrm>
        </p:grpSpPr>
        <p:sp>
          <p:nvSpPr>
            <p:cNvPr id="516481" name="Text Box 385"/>
            <p:cNvSpPr txBox="1">
              <a:spLocks noChangeArrowheads="1"/>
            </p:cNvSpPr>
            <p:nvPr/>
          </p:nvSpPr>
          <p:spPr bwMode="auto">
            <a:xfrm>
              <a:off x="624" y="1248"/>
              <a:ext cx="981" cy="589"/>
            </a:xfrm>
            <a:prstGeom prst="rect">
              <a:avLst/>
            </a:prstGeom>
            <a:noFill/>
            <a:ln w="9525">
              <a:noFill/>
              <a:miter lim="800000"/>
              <a:headEnd/>
              <a:tailEnd/>
            </a:ln>
            <a:effectLst/>
          </p:spPr>
          <p:txBody>
            <a:bodyPr wrap="none" lIns="73025" tIns="36512" rIns="73025" bIns="36512">
              <a:spAutoFit/>
            </a:bodyPr>
            <a:lstStyle/>
            <a:p>
              <a:pPr eaLnBrk="0" hangingPunct="0"/>
              <a:r>
                <a:rPr lang="en-US" sz="1400" b="1">
                  <a:latin typeface="Arial" charset="0"/>
                </a:rPr>
                <a:t>IP:        10.0.0.3</a:t>
              </a:r>
            </a:p>
            <a:p>
              <a:pPr eaLnBrk="0" hangingPunct="0"/>
              <a:r>
                <a:rPr lang="en-US" sz="1400" b="1">
                  <a:latin typeface="Arial" charset="0"/>
                </a:rPr>
                <a:t>MAC:   aaaa.aaaa.aa03</a:t>
              </a:r>
            </a:p>
            <a:p>
              <a:pPr eaLnBrk="0" hangingPunct="0"/>
              <a:r>
                <a:rPr lang="en-US" sz="1400" b="1">
                  <a:latin typeface="Arial" charset="0"/>
                </a:rPr>
                <a:t>GW:     10.0.0.10</a:t>
              </a:r>
            </a:p>
            <a:p>
              <a:pPr eaLnBrk="0" hangingPunct="0"/>
              <a:r>
                <a:rPr lang="en-US" sz="1400" b="1">
                  <a:latin typeface="Arial" charset="0"/>
                </a:rPr>
                <a:t>ARP:    0000.5e00.0100</a:t>
              </a:r>
            </a:p>
          </p:txBody>
        </p:sp>
        <p:sp>
          <p:nvSpPr>
            <p:cNvPr id="516482" name="Rectangle 386"/>
            <p:cNvSpPr>
              <a:spLocks noChangeArrowheads="1"/>
            </p:cNvSpPr>
            <p:nvPr/>
          </p:nvSpPr>
          <p:spPr bwMode="auto">
            <a:xfrm>
              <a:off x="624" y="1248"/>
              <a:ext cx="1296" cy="576"/>
            </a:xfrm>
            <a:prstGeom prst="rect">
              <a:avLst/>
            </a:prstGeom>
            <a:noFill/>
            <a:ln w="9525">
              <a:solidFill>
                <a:schemeClr val="accent1"/>
              </a:solidFill>
              <a:miter lim="800000"/>
              <a:headEnd/>
              <a:tailEnd/>
            </a:ln>
            <a:effectLst/>
          </p:spPr>
          <p:txBody>
            <a:bodyPr wrap="none" lIns="73025" tIns="36512" rIns="73025" bIns="36512" anchor="ct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184" y="2772855"/>
            <a:ext cx="10860616" cy="838200"/>
          </a:xfrm>
        </p:spPr>
        <p:txBody>
          <a:bodyPr/>
          <a:lstStyle/>
          <a:p>
            <a:pPr algn="ctr"/>
            <a:r>
              <a:rPr lang="en-US" dirty="0" smtClean="0"/>
              <a:t>GLBP (Gateway Load Balancing Protocol)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GLBP</a:t>
            </a:r>
          </a:p>
        </p:txBody>
      </p:sp>
      <p:sp>
        <p:nvSpPr>
          <p:cNvPr id="137219" name="Rectangle 3"/>
          <p:cNvSpPr>
            <a:spLocks noGrp="1" noChangeArrowheads="1"/>
          </p:cNvSpPr>
          <p:nvPr>
            <p:ph type="body" idx="1"/>
          </p:nvPr>
        </p:nvSpPr>
        <p:spPr>
          <a:xfrm>
            <a:off x="792480" y="1640143"/>
            <a:ext cx="10966451" cy="3571875"/>
          </a:xfrm>
        </p:spPr>
        <p:txBody>
          <a:bodyPr/>
          <a:lstStyle/>
          <a:p>
            <a:pPr marL="495300" indent="-495300" defTabSz="814388" eaLnBrk="1" hangingPunct="1"/>
            <a:r>
              <a:rPr lang="en-US" sz="2800" dirty="0" smtClean="0"/>
              <a:t>Cisco proprietary protocol</a:t>
            </a:r>
          </a:p>
          <a:p>
            <a:pPr marL="495300" indent="-495300" defTabSz="814388" eaLnBrk="1" hangingPunct="1"/>
            <a:r>
              <a:rPr lang="en-US" sz="2800" dirty="0" smtClean="0"/>
              <a:t>Provides Router redundancy with load balancing </a:t>
            </a:r>
          </a:p>
          <a:p>
            <a:pPr marL="495300" indent="-495300" defTabSz="814388" eaLnBrk="1" hangingPunct="1"/>
            <a:r>
              <a:rPr lang="en-US" sz="2800" dirty="0" smtClean="0"/>
              <a:t>Routers group together to work as one virtual router</a:t>
            </a:r>
          </a:p>
          <a:p>
            <a:pPr marL="495300" indent="-495300" defTabSz="814388" eaLnBrk="1" hangingPunct="1"/>
            <a:r>
              <a:rPr lang="en-US" sz="2800" dirty="0" smtClean="0"/>
              <a:t>Group is identified by Group ID</a:t>
            </a:r>
          </a:p>
          <a:p>
            <a:pPr marL="876300" lvl="2" indent="-419100" defTabSz="814388" eaLnBrk="1" hangingPunct="1"/>
            <a:r>
              <a:rPr lang="en-US" sz="2800" dirty="0" smtClean="0"/>
              <a:t>Range 0 – 1024 (default is 0)</a:t>
            </a:r>
          </a:p>
          <a:p>
            <a:pPr marL="495300" indent="-495300" defTabSz="814388" eaLnBrk="1" hangingPunct="1"/>
            <a:r>
              <a:rPr lang="en-US" sz="2800" dirty="0" smtClean="0"/>
              <a:t>Group have two type of router</a:t>
            </a:r>
          </a:p>
          <a:p>
            <a:pPr marL="876300" lvl="2" indent="-419100" defTabSz="814388" eaLnBrk="1" hangingPunct="1"/>
            <a:r>
              <a:rPr lang="en-US" sz="2800" dirty="0" smtClean="0"/>
              <a:t>AVG</a:t>
            </a:r>
          </a:p>
          <a:p>
            <a:pPr marL="876300" lvl="2" indent="-419100" defTabSz="814388" eaLnBrk="1" hangingPunct="1"/>
            <a:r>
              <a:rPr lang="en-US" sz="2800" dirty="0" smtClean="0"/>
              <a:t>AVF</a:t>
            </a:r>
          </a:p>
        </p:txBody>
      </p:sp>
      <p:sp>
        <p:nvSpPr>
          <p:cNvPr id="37892" name="Rectangle 4"/>
          <p:cNvSpPr>
            <a:spLocks noChangeArrowheads="1"/>
          </p:cNvSpPr>
          <p:nvPr/>
        </p:nvSpPr>
        <p:spPr bwMode="auto">
          <a:xfrm>
            <a:off x="3962400" y="6553201"/>
            <a:ext cx="4064000" cy="168275"/>
          </a:xfrm>
          <a:prstGeom prst="rect">
            <a:avLst/>
          </a:prstGeom>
          <a:noFill/>
          <a:ln w="9525">
            <a:noFill/>
            <a:miter lim="800000"/>
            <a:headEnd/>
            <a:tailEnd/>
          </a:ln>
        </p:spPr>
        <p:txBody>
          <a:bodyPr/>
          <a:lstStyle/>
          <a:p>
            <a:pPr algn="ctr"/>
            <a:r>
              <a:rPr lang="en-US" b="0">
                <a:solidFill>
                  <a:schemeClr val="bg1"/>
                </a:solidFill>
                <a:latin typeface="Arial" charset="0"/>
              </a:rPr>
              <a:t>Copyright  Zoom Technologies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7219">
                                            <p:txEl>
                                              <p:pRg st="3" end="3"/>
                                            </p:txEl>
                                          </p:spTgt>
                                        </p:tgtEl>
                                        <p:attrNameLst>
                                          <p:attrName>style.visibility</p:attrName>
                                        </p:attrNameLst>
                                      </p:cBhvr>
                                      <p:to>
                                        <p:strVal val="visible"/>
                                      </p:to>
                                    </p:set>
                                    <p:anim calcmode="lin" valueType="num">
                                      <p:cBhvr additive="base">
                                        <p:cTn id="25" dur="500" fill="hold"/>
                                        <p:tgtEl>
                                          <p:spTgt spid="137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1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7219">
                                            <p:txEl>
                                              <p:pRg st="4" end="4"/>
                                            </p:txEl>
                                          </p:spTgt>
                                        </p:tgtEl>
                                        <p:attrNameLst>
                                          <p:attrName>style.visibility</p:attrName>
                                        </p:attrNameLst>
                                      </p:cBhvr>
                                      <p:to>
                                        <p:strVal val="visible"/>
                                      </p:to>
                                    </p:set>
                                    <p:anim calcmode="lin" valueType="num">
                                      <p:cBhvr additive="base">
                                        <p:cTn id="29" dur="500" fill="hold"/>
                                        <p:tgtEl>
                                          <p:spTgt spid="13721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7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7219">
                                            <p:txEl>
                                              <p:pRg st="5" end="5"/>
                                            </p:txEl>
                                          </p:spTgt>
                                        </p:tgtEl>
                                        <p:attrNameLst>
                                          <p:attrName>style.visibility</p:attrName>
                                        </p:attrNameLst>
                                      </p:cBhvr>
                                      <p:to>
                                        <p:strVal val="visible"/>
                                      </p:to>
                                    </p:set>
                                    <p:anim calcmode="lin" valueType="num">
                                      <p:cBhvr additive="base">
                                        <p:cTn id="35" dur="500" fill="hold"/>
                                        <p:tgtEl>
                                          <p:spTgt spid="13721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7219">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7219">
                                            <p:txEl>
                                              <p:pRg st="6" end="6"/>
                                            </p:txEl>
                                          </p:spTgt>
                                        </p:tgtEl>
                                        <p:attrNameLst>
                                          <p:attrName>style.visibility</p:attrName>
                                        </p:attrNameLst>
                                      </p:cBhvr>
                                      <p:to>
                                        <p:strVal val="visible"/>
                                      </p:to>
                                    </p:set>
                                    <p:anim calcmode="lin" valueType="num">
                                      <p:cBhvr additive="base">
                                        <p:cTn id="39" dur="500" fill="hold"/>
                                        <p:tgtEl>
                                          <p:spTgt spid="13721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7219">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7219">
                                            <p:txEl>
                                              <p:pRg st="7" end="7"/>
                                            </p:txEl>
                                          </p:spTgt>
                                        </p:tgtEl>
                                        <p:attrNameLst>
                                          <p:attrName>style.visibility</p:attrName>
                                        </p:attrNameLst>
                                      </p:cBhvr>
                                      <p:to>
                                        <p:strVal val="visible"/>
                                      </p:to>
                                    </p:set>
                                    <p:anim calcmode="lin" valueType="num">
                                      <p:cBhvr additive="base">
                                        <p:cTn id="43" dur="500" fill="hold"/>
                                        <p:tgtEl>
                                          <p:spTgt spid="13721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72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GLBP</a:t>
            </a:r>
          </a:p>
        </p:txBody>
      </p:sp>
      <p:sp>
        <p:nvSpPr>
          <p:cNvPr id="139267" name="Rectangle 3"/>
          <p:cNvSpPr>
            <a:spLocks noGrp="1" noChangeArrowheads="1"/>
          </p:cNvSpPr>
          <p:nvPr>
            <p:ph type="body" idx="1"/>
          </p:nvPr>
        </p:nvSpPr>
        <p:spPr>
          <a:xfrm>
            <a:off x="893064" y="1544829"/>
            <a:ext cx="11988800" cy="3571875"/>
          </a:xfrm>
        </p:spPr>
        <p:txBody>
          <a:bodyPr/>
          <a:lstStyle/>
          <a:p>
            <a:pPr marL="495300" indent="-495300" algn="just" defTabSz="814388" eaLnBrk="1" hangingPunct="1"/>
            <a:r>
              <a:rPr lang="en-US" sz="2800" dirty="0" smtClean="0"/>
              <a:t>AVG</a:t>
            </a:r>
          </a:p>
          <a:p>
            <a:pPr marL="876300" lvl="2" indent="-419100" algn="just" defTabSz="814388" eaLnBrk="1" hangingPunct="1"/>
            <a:r>
              <a:rPr lang="en-US" sz="2800" dirty="0" smtClean="0"/>
              <a:t>Active Virtual Gateway</a:t>
            </a:r>
          </a:p>
          <a:p>
            <a:pPr marL="876300" lvl="2" indent="-419100" algn="just" defTabSz="814388" eaLnBrk="1" hangingPunct="1"/>
            <a:r>
              <a:rPr lang="en-US" sz="2800" dirty="0" smtClean="0"/>
              <a:t>Reply for ARP coming for Virtual IP</a:t>
            </a:r>
          </a:p>
          <a:p>
            <a:pPr marL="876300" lvl="2" indent="-419100" algn="just" defTabSz="814388" eaLnBrk="1" hangingPunct="1"/>
            <a:r>
              <a:rPr lang="en-US" sz="2800" dirty="0" smtClean="0"/>
              <a:t>Divides load among AVF</a:t>
            </a:r>
          </a:p>
          <a:p>
            <a:pPr marL="876300" lvl="2" indent="-419100" algn="just" defTabSz="814388" eaLnBrk="1" hangingPunct="1"/>
            <a:r>
              <a:rPr lang="en-US" sz="2800" dirty="0" smtClean="0"/>
              <a:t>One Per group</a:t>
            </a:r>
          </a:p>
          <a:p>
            <a:pPr marL="495300" indent="-495300" algn="just" defTabSz="814388" eaLnBrk="1" hangingPunct="1"/>
            <a:r>
              <a:rPr lang="en-US" sz="2800" dirty="0" smtClean="0"/>
              <a:t>AVF</a:t>
            </a:r>
          </a:p>
          <a:p>
            <a:pPr marL="876300" lvl="2" indent="-419100" algn="just" defTabSz="814388" eaLnBrk="1" hangingPunct="1"/>
            <a:r>
              <a:rPr lang="en-US" sz="2800" dirty="0" smtClean="0"/>
              <a:t>Active Virtual Forwarder</a:t>
            </a:r>
          </a:p>
          <a:p>
            <a:pPr marL="876300" lvl="2" indent="-419100" algn="just" defTabSz="814388" eaLnBrk="1" hangingPunct="1"/>
            <a:r>
              <a:rPr lang="en-US" sz="2800" dirty="0" smtClean="0"/>
              <a:t>Forwards user traffic coming for Virtual MAC</a:t>
            </a:r>
          </a:p>
          <a:p>
            <a:pPr marL="876300" lvl="2" indent="-419100" algn="just" defTabSz="814388" eaLnBrk="1" hangingPunct="1"/>
            <a:r>
              <a:rPr lang="en-US" sz="2800" dirty="0" smtClean="0"/>
              <a:t>They can be up to four forwarder per group</a:t>
            </a:r>
          </a:p>
          <a:p>
            <a:pPr marL="876300" lvl="2" indent="-419100" algn="just" defTabSz="814388" eaLnBrk="1" hangingPunct="1">
              <a:lnSpc>
                <a:spcPct val="75000"/>
              </a:lnSpc>
              <a:buFontTx/>
              <a:buNone/>
            </a:pPr>
            <a:endParaRPr lang="en-US" sz="2800" dirty="0" smtClean="0"/>
          </a:p>
        </p:txBody>
      </p:sp>
      <p:sp>
        <p:nvSpPr>
          <p:cNvPr id="38916" name="Rectangle 4"/>
          <p:cNvSpPr>
            <a:spLocks noChangeArrowheads="1"/>
          </p:cNvSpPr>
          <p:nvPr/>
        </p:nvSpPr>
        <p:spPr bwMode="auto">
          <a:xfrm>
            <a:off x="3962400" y="6553201"/>
            <a:ext cx="4064000" cy="168275"/>
          </a:xfrm>
          <a:prstGeom prst="rect">
            <a:avLst/>
          </a:prstGeom>
          <a:noFill/>
          <a:ln w="9525">
            <a:noFill/>
            <a:miter lim="800000"/>
            <a:headEnd/>
            <a:tailEnd/>
          </a:ln>
        </p:spPr>
        <p:txBody>
          <a:bodyPr/>
          <a:lstStyle/>
          <a:p>
            <a:pPr algn="ctr"/>
            <a:r>
              <a:rPr lang="en-US" b="0">
                <a:solidFill>
                  <a:schemeClr val="bg1"/>
                </a:solidFill>
                <a:latin typeface="Arial" charset="0"/>
              </a:rPr>
              <a:t>Copyright  Zoom Technologies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anim calcmode="lin" valueType="num">
                                      <p:cBhvr additive="base">
                                        <p:cTn id="11" dur="500" fill="hold"/>
                                        <p:tgtEl>
                                          <p:spTgt spid="1392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92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anim calcmode="lin" valueType="num">
                                      <p:cBhvr additive="base">
                                        <p:cTn id="15" dur="500" fill="hold"/>
                                        <p:tgtEl>
                                          <p:spTgt spid="1392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92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anim calcmode="lin" valueType="num">
                                      <p:cBhvr additive="base">
                                        <p:cTn id="19" dur="500" fill="hold"/>
                                        <p:tgtEl>
                                          <p:spTgt spid="139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anim calcmode="lin" valueType="num">
                                      <p:cBhvr additive="base">
                                        <p:cTn id="23" dur="500" fill="hold"/>
                                        <p:tgtEl>
                                          <p:spTgt spid="1392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9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9267">
                                            <p:txEl>
                                              <p:pRg st="5" end="5"/>
                                            </p:txEl>
                                          </p:spTgt>
                                        </p:tgtEl>
                                        <p:attrNameLst>
                                          <p:attrName>style.visibility</p:attrName>
                                        </p:attrNameLst>
                                      </p:cBhvr>
                                      <p:to>
                                        <p:strVal val="visible"/>
                                      </p:to>
                                    </p:set>
                                    <p:anim calcmode="lin" valueType="num">
                                      <p:cBhvr additive="base">
                                        <p:cTn id="29" dur="500" fill="hold"/>
                                        <p:tgtEl>
                                          <p:spTgt spid="1392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926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9267">
                                            <p:txEl>
                                              <p:pRg st="6" end="6"/>
                                            </p:txEl>
                                          </p:spTgt>
                                        </p:tgtEl>
                                        <p:attrNameLst>
                                          <p:attrName>style.visibility</p:attrName>
                                        </p:attrNameLst>
                                      </p:cBhvr>
                                      <p:to>
                                        <p:strVal val="visible"/>
                                      </p:to>
                                    </p:set>
                                    <p:anim calcmode="lin" valueType="num">
                                      <p:cBhvr additive="base">
                                        <p:cTn id="33" dur="500" fill="hold"/>
                                        <p:tgtEl>
                                          <p:spTgt spid="13926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926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9267">
                                            <p:txEl>
                                              <p:pRg st="7" end="7"/>
                                            </p:txEl>
                                          </p:spTgt>
                                        </p:tgtEl>
                                        <p:attrNameLst>
                                          <p:attrName>style.visibility</p:attrName>
                                        </p:attrNameLst>
                                      </p:cBhvr>
                                      <p:to>
                                        <p:strVal val="visible"/>
                                      </p:to>
                                    </p:set>
                                    <p:anim calcmode="lin" valueType="num">
                                      <p:cBhvr additive="base">
                                        <p:cTn id="37" dur="500" fill="hold"/>
                                        <p:tgtEl>
                                          <p:spTgt spid="13926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926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9267">
                                            <p:txEl>
                                              <p:pRg st="8" end="8"/>
                                            </p:txEl>
                                          </p:spTgt>
                                        </p:tgtEl>
                                        <p:attrNameLst>
                                          <p:attrName>style.visibility</p:attrName>
                                        </p:attrNameLst>
                                      </p:cBhvr>
                                      <p:to>
                                        <p:strVal val="visible"/>
                                      </p:to>
                                    </p:set>
                                    <p:anim calcmode="lin" valueType="num">
                                      <p:cBhvr additive="base">
                                        <p:cTn id="41" dur="500" fill="hold"/>
                                        <p:tgtEl>
                                          <p:spTgt spid="13926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9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GLBP Elections </a:t>
            </a:r>
          </a:p>
        </p:txBody>
      </p:sp>
      <p:sp>
        <p:nvSpPr>
          <p:cNvPr id="141315" name="Rectangle 3"/>
          <p:cNvSpPr>
            <a:spLocks noGrp="1" noChangeArrowheads="1"/>
          </p:cNvSpPr>
          <p:nvPr>
            <p:ph type="body" idx="1"/>
          </p:nvPr>
        </p:nvSpPr>
        <p:spPr>
          <a:xfrm>
            <a:off x="971296" y="1646302"/>
            <a:ext cx="10966451" cy="3571875"/>
          </a:xfrm>
        </p:spPr>
        <p:txBody>
          <a:bodyPr/>
          <a:lstStyle/>
          <a:p>
            <a:pPr marL="495300" indent="-495300" defTabSz="814388" eaLnBrk="1" hangingPunct="1"/>
            <a:r>
              <a:rPr lang="en-US" sz="3000" dirty="0" smtClean="0"/>
              <a:t>GLBP have two elections per Group</a:t>
            </a:r>
          </a:p>
          <a:p>
            <a:pPr marL="876300" lvl="2" indent="-419100" defTabSz="814388" eaLnBrk="1" hangingPunct="1"/>
            <a:r>
              <a:rPr lang="en-US" dirty="0" smtClean="0"/>
              <a:t>Active Virtual Gateway</a:t>
            </a:r>
          </a:p>
          <a:p>
            <a:pPr marL="1219200" lvl="3" indent="-419100" defTabSz="814388" eaLnBrk="1" hangingPunct="1"/>
            <a:r>
              <a:rPr lang="en-US" dirty="0" smtClean="0"/>
              <a:t>Router with Highest Priority (default 100)</a:t>
            </a:r>
          </a:p>
          <a:p>
            <a:pPr marL="1219200" lvl="3" indent="-419100" defTabSz="814388" eaLnBrk="1" hangingPunct="1"/>
            <a:r>
              <a:rPr lang="en-US" dirty="0" smtClean="0"/>
              <a:t>Router with Highest Physical IP</a:t>
            </a:r>
          </a:p>
          <a:p>
            <a:pPr marL="1219200" lvl="3" indent="-419100" defTabSz="814388" eaLnBrk="1" hangingPunct="1"/>
            <a:r>
              <a:rPr lang="en-US" dirty="0" smtClean="0"/>
              <a:t>Only one AVG Per group</a:t>
            </a:r>
          </a:p>
          <a:p>
            <a:pPr marL="1219200" lvl="3" indent="-419100" defTabSz="814388" eaLnBrk="1" hangingPunct="1"/>
            <a:r>
              <a:rPr lang="en-US" dirty="0" smtClean="0"/>
              <a:t>Election are non-preemptive </a:t>
            </a:r>
          </a:p>
          <a:p>
            <a:pPr marL="876300" lvl="2" indent="-419100" defTabSz="814388" eaLnBrk="1" hangingPunct="1"/>
            <a:r>
              <a:rPr lang="en-US" dirty="0" smtClean="0"/>
              <a:t>Active Virtual Forwarder</a:t>
            </a:r>
          </a:p>
          <a:p>
            <a:pPr marL="1219200" lvl="3" indent="-419100" defTabSz="814388" eaLnBrk="1" hangingPunct="1"/>
            <a:r>
              <a:rPr lang="en-US" dirty="0" smtClean="0"/>
              <a:t>Router with Highest weight (default 100)</a:t>
            </a:r>
          </a:p>
          <a:p>
            <a:pPr marL="1219200" lvl="3" indent="-419100" defTabSz="814388" eaLnBrk="1" hangingPunct="1"/>
            <a:r>
              <a:rPr lang="en-US" dirty="0" smtClean="0"/>
              <a:t>Router with Highest Physical IP</a:t>
            </a:r>
          </a:p>
          <a:p>
            <a:pPr marL="1219200" lvl="3" indent="-419100" defTabSz="814388" eaLnBrk="1" hangingPunct="1"/>
            <a:r>
              <a:rPr lang="en-US" dirty="0" smtClean="0"/>
              <a:t>Up to four  AVF  Per group</a:t>
            </a:r>
          </a:p>
          <a:p>
            <a:pPr marL="1219200" lvl="3" indent="-419100" defTabSz="814388" eaLnBrk="1" hangingPunct="1"/>
            <a:r>
              <a:rPr lang="en-US" dirty="0" smtClean="0"/>
              <a:t>Election are preemptive</a:t>
            </a:r>
          </a:p>
        </p:txBody>
      </p:sp>
      <p:sp>
        <p:nvSpPr>
          <p:cNvPr id="39940" name="Rectangle 4"/>
          <p:cNvSpPr>
            <a:spLocks noChangeArrowheads="1"/>
          </p:cNvSpPr>
          <p:nvPr/>
        </p:nvSpPr>
        <p:spPr bwMode="auto">
          <a:xfrm>
            <a:off x="3962400" y="6553201"/>
            <a:ext cx="4064000" cy="168275"/>
          </a:xfrm>
          <a:prstGeom prst="rect">
            <a:avLst/>
          </a:prstGeom>
          <a:noFill/>
          <a:ln w="9525">
            <a:noFill/>
            <a:miter lim="800000"/>
            <a:headEnd/>
            <a:tailEnd/>
          </a:ln>
        </p:spPr>
        <p:txBody>
          <a:bodyPr/>
          <a:lstStyle/>
          <a:p>
            <a:pPr algn="ctr"/>
            <a:r>
              <a:rPr lang="en-US" b="0">
                <a:solidFill>
                  <a:schemeClr val="bg1"/>
                </a:solidFill>
                <a:latin typeface="Arial" charset="0"/>
              </a:rPr>
              <a:t>Copyright  Zoom Technologies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500" fill="hold"/>
                                        <p:tgtEl>
                                          <p:spTgt spid="141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anim calcmode="lin" valueType="num">
                                      <p:cBhvr additive="base">
                                        <p:cTn id="11" dur="500" fill="hold"/>
                                        <p:tgtEl>
                                          <p:spTgt spid="141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1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1315">
                                            <p:txEl>
                                              <p:pRg st="2" end="2"/>
                                            </p:txEl>
                                          </p:spTgt>
                                        </p:tgtEl>
                                        <p:attrNameLst>
                                          <p:attrName>style.visibility</p:attrName>
                                        </p:attrNameLst>
                                      </p:cBhvr>
                                      <p:to>
                                        <p:strVal val="visible"/>
                                      </p:to>
                                    </p:set>
                                    <p:anim calcmode="lin" valueType="num">
                                      <p:cBhvr additive="base">
                                        <p:cTn id="15" dur="500" fill="hold"/>
                                        <p:tgtEl>
                                          <p:spTgt spid="141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1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315">
                                            <p:txEl>
                                              <p:pRg st="3" end="3"/>
                                            </p:txEl>
                                          </p:spTgt>
                                        </p:tgtEl>
                                        <p:attrNameLst>
                                          <p:attrName>style.visibility</p:attrName>
                                        </p:attrNameLst>
                                      </p:cBhvr>
                                      <p:to>
                                        <p:strVal val="visible"/>
                                      </p:to>
                                    </p:set>
                                    <p:anim calcmode="lin" valueType="num">
                                      <p:cBhvr additive="base">
                                        <p:cTn id="19" dur="500" fill="hold"/>
                                        <p:tgtEl>
                                          <p:spTgt spid="141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1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1315">
                                            <p:txEl>
                                              <p:pRg st="4" end="4"/>
                                            </p:txEl>
                                          </p:spTgt>
                                        </p:tgtEl>
                                        <p:attrNameLst>
                                          <p:attrName>style.visibility</p:attrName>
                                        </p:attrNameLst>
                                      </p:cBhvr>
                                      <p:to>
                                        <p:strVal val="visible"/>
                                      </p:to>
                                    </p:set>
                                    <p:anim calcmode="lin" valueType="num">
                                      <p:cBhvr additive="base">
                                        <p:cTn id="23" dur="500" fill="hold"/>
                                        <p:tgtEl>
                                          <p:spTgt spid="141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13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1315">
                                            <p:txEl>
                                              <p:pRg st="5" end="5"/>
                                            </p:txEl>
                                          </p:spTgt>
                                        </p:tgtEl>
                                        <p:attrNameLst>
                                          <p:attrName>style.visibility</p:attrName>
                                        </p:attrNameLst>
                                      </p:cBhvr>
                                      <p:to>
                                        <p:strVal val="visible"/>
                                      </p:to>
                                    </p:set>
                                    <p:anim calcmode="lin" valueType="num">
                                      <p:cBhvr additive="base">
                                        <p:cTn id="27" dur="500" fill="hold"/>
                                        <p:tgtEl>
                                          <p:spTgt spid="141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13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1315">
                                            <p:txEl>
                                              <p:pRg st="6" end="6"/>
                                            </p:txEl>
                                          </p:spTgt>
                                        </p:tgtEl>
                                        <p:attrNameLst>
                                          <p:attrName>style.visibility</p:attrName>
                                        </p:attrNameLst>
                                      </p:cBhvr>
                                      <p:to>
                                        <p:strVal val="visible"/>
                                      </p:to>
                                    </p:set>
                                    <p:anim calcmode="lin" valueType="num">
                                      <p:cBhvr additive="base">
                                        <p:cTn id="31" dur="500" fill="hold"/>
                                        <p:tgtEl>
                                          <p:spTgt spid="1413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1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theme/theme1.xml><?xml version="1.0" encoding="utf-8"?>
<a:theme xmlns:a="http://schemas.openxmlformats.org/drawingml/2006/main" name="Theme6">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Theme6</Template>
  <TotalTime>1791</TotalTime>
  <Words>1470</Words>
  <Application>Microsoft Office PowerPoint</Application>
  <PresentationFormat>Widescreen</PresentationFormat>
  <Paragraphs>344</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SimSun</vt:lpstr>
      <vt:lpstr>Arial</vt:lpstr>
      <vt:lpstr>Calibri</vt:lpstr>
      <vt:lpstr>Verdana</vt:lpstr>
      <vt:lpstr>Wingdings</vt:lpstr>
      <vt:lpstr>Theme6</vt:lpstr>
      <vt:lpstr>CCNA  (200-125)</vt:lpstr>
      <vt:lpstr>Objectives:</vt:lpstr>
      <vt:lpstr>VRRP</vt:lpstr>
      <vt:lpstr>VRRP: Configuration</vt:lpstr>
      <vt:lpstr>First Hop Redundancy with VRRP</vt:lpstr>
      <vt:lpstr>GLBP (Gateway Load Balancing Protocol)</vt:lpstr>
      <vt:lpstr>GLBP</vt:lpstr>
      <vt:lpstr>GLBP</vt:lpstr>
      <vt:lpstr>GLBP Elections </vt:lpstr>
      <vt:lpstr>GLBP Defined</vt:lpstr>
      <vt:lpstr>GLBP Requirements</vt:lpstr>
      <vt:lpstr>First Hop Redundancy with GLBP</vt:lpstr>
      <vt:lpstr>Campus Access Layer Design</vt:lpstr>
      <vt:lpstr>Service Provider Edge</vt:lpstr>
      <vt:lpstr>GLBP</vt:lpstr>
      <vt:lpstr>GLBP</vt:lpstr>
      <vt:lpstr>GLBP</vt:lpstr>
      <vt:lpstr>GLBP</vt:lpstr>
      <vt:lpstr>GLBP-Configurations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State Routing Protocols</dc:title>
  <dc:creator>BKH</dc:creator>
  <cp:lastModifiedBy>Muhammad Naeem Awan</cp:lastModifiedBy>
  <cp:revision>195</cp:revision>
  <dcterms:created xsi:type="dcterms:W3CDTF">2013-12-19T18:12:09Z</dcterms:created>
  <dcterms:modified xsi:type="dcterms:W3CDTF">2019-03-22T04:03:11Z</dcterms:modified>
</cp:coreProperties>
</file>