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8" r:id="rId2"/>
    <p:sldId id="283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87266-535C-4CBA-A8B0-5DBD461FA56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B266-7ED2-42FC-BC8F-B2F2DF55BD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93888"/>
            <a:ext cx="12187767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438141CB-360E-40E9-9317-ACCA91F305F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0967" y="5940426"/>
            <a:ext cx="447251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085" y="119064"/>
            <a:ext cx="15621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" y="6621188"/>
            <a:ext cx="810259" cy="2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/>
              <a:t>Version 4.0</a:t>
            </a:r>
            <a:endParaRPr lang="en-US"/>
          </a:p>
        </p:txBody>
      </p:sp>
      <p:sp>
        <p:nvSpPr>
          <p:cNvPr id="1247239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414867" y="2671763"/>
            <a:ext cx="5024967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472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14867" y="4672013"/>
            <a:ext cx="5471584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234" y="627063"/>
            <a:ext cx="2713567" cy="484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4185" y="627063"/>
            <a:ext cx="7943849" cy="484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4" y="627063"/>
            <a:ext cx="10860616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74185" y="1900239"/>
            <a:ext cx="10587567" cy="35718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185" y="1900239"/>
            <a:ext cx="51921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567" y="1900239"/>
            <a:ext cx="5192184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4184" y="627063"/>
            <a:ext cx="10860616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246212" name="Rectangle 4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E7BB9300-B90A-4EB0-A3A2-013753D0DD7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4185" y="1900239"/>
            <a:ext cx="10587567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" y="0"/>
            <a:ext cx="1218776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6215" name="Rectangle 7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246216" name="Rectangle 8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8229600" cy="1894362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CCNA</a:t>
            </a: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	(200-125)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343400"/>
            <a:ext cx="8229600" cy="1371600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ACL (Access Control List)</a:t>
            </a: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1" y="5463390"/>
            <a:ext cx="4127500" cy="1746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>
                <a:solidFill>
                  <a:srgbClr val="4D4D4D"/>
                </a:solidFill>
                <a:ea typeface="SimSun" pitchFamily="2" charset="-122"/>
              </a:rPr>
              <a:t>Instructor: 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r-PK" sz="1000" b="1" dirty="0">
                <a:solidFill>
                  <a:srgbClr val="4D4D4D"/>
                </a:solidFill>
                <a:ea typeface="SimSun" pitchFamily="2" charset="-122"/>
              </a:rPr>
              <a:t>Muhammad Naeem</a:t>
            </a:r>
            <a:endParaRPr lang="en-US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>
                <a:solidFill>
                  <a:srgbClr val="4D4D4D"/>
                </a:solidFill>
                <a:ea typeface="SimSun" pitchFamily="2" charset="-122"/>
              </a:rPr>
              <a:t>(MSIT/RHCE/CCNP/CCNA/MCSE)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>
                <a:solidFill>
                  <a:srgbClr val="4D4D4D"/>
                </a:solidFill>
                <a:ea typeface="SimSun" pitchFamily="2" charset="-122"/>
              </a:rPr>
              <a:t>Cell: 0345-5238281</a:t>
            </a:r>
            <a:endParaRPr lang="ur-PK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>
                <a:solidFill>
                  <a:srgbClr val="4D4D4D"/>
                </a:solidFill>
                <a:ea typeface="SimSun" pitchFamily="2" charset="-122"/>
              </a:rPr>
              <a:t>E-Mail:  mna571@yahoo.com</a:t>
            </a:r>
          </a:p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sz="1200" b="1" dirty="0">
                <a:solidFill>
                  <a:srgbClr val="4D4D4D"/>
                </a:solidFill>
                <a:ea typeface="SimSun" pitchFamily="2" charset="-122"/>
              </a:rPr>
            </a:br>
            <a:endParaRPr lang="en-GB" sz="1200" b="1" dirty="0">
              <a:solidFill>
                <a:srgbClr val="4D4D4D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51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eq</a:t>
            </a:r>
            <a:r>
              <a:rPr lang="en-US" dirty="0"/>
              <a:t> (equal to)</a:t>
            </a:r>
          </a:p>
          <a:p>
            <a:r>
              <a:rPr lang="en-US" dirty="0" err="1"/>
              <a:t>neq</a:t>
            </a:r>
            <a:r>
              <a:rPr lang="en-US" dirty="0"/>
              <a:t> (not equal to)</a:t>
            </a:r>
          </a:p>
          <a:p>
            <a:r>
              <a:rPr lang="en-US" dirty="0" err="1"/>
              <a:t>lt</a:t>
            </a:r>
            <a:r>
              <a:rPr lang="en-US" dirty="0"/>
              <a:t> (less than)</a:t>
            </a:r>
          </a:p>
          <a:p>
            <a:r>
              <a:rPr lang="en-US" dirty="0" err="1"/>
              <a:t>gt</a:t>
            </a:r>
            <a:r>
              <a:rPr lang="en-US" dirty="0"/>
              <a:t> (greater than)</a:t>
            </a:r>
          </a:p>
        </p:txBody>
      </p:sp>
    </p:spTree>
    <p:extLst>
      <p:ext uri="{BB962C8B-B14F-4D97-AF65-F5344CB8AC3E}">
        <p14:creationId xmlns:p14="http://schemas.microsoft.com/office/powerpoint/2010/main" val="219675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Access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Access-lists are identified using Names rather than Numbers.</a:t>
            </a:r>
          </a:p>
          <a:p>
            <a:r>
              <a:rPr lang="en-US" dirty="0"/>
              <a:t>Names are Case-Sensitive</a:t>
            </a:r>
          </a:p>
          <a:p>
            <a:r>
              <a:rPr lang="en-US" dirty="0"/>
              <a:t>No limitation of Numbers here.</a:t>
            </a:r>
          </a:p>
          <a:p>
            <a:r>
              <a:rPr lang="en-US" dirty="0"/>
              <a:t>One Main Advantage is Editing of ACL is Possible (</a:t>
            </a:r>
            <a:r>
              <a:rPr lang="en-US" dirty="0" err="1"/>
              <a:t>i.e</a:t>
            </a:r>
            <a:r>
              <a:rPr lang="en-US" dirty="0"/>
              <a:t>) Removing a specific statement from the ACL is possible.</a:t>
            </a:r>
          </a:p>
          <a:p>
            <a:r>
              <a:rPr lang="en-US" dirty="0"/>
              <a:t>(IOS version 11.2 or later allows Named ACL)</a:t>
            </a:r>
          </a:p>
        </p:txBody>
      </p:sp>
    </p:spTree>
    <p:extLst>
      <p:ext uri="{BB962C8B-B14F-4D97-AF65-F5344CB8AC3E}">
        <p14:creationId xmlns:p14="http://schemas.microsoft.com/office/powerpoint/2010/main" val="115320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Standard Named Access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dirty="0" err="1"/>
              <a:t>ip</a:t>
            </a:r>
            <a:r>
              <a:rPr lang="en-US" dirty="0"/>
              <a:t> access-list standard &lt;name&gt;</a:t>
            </a:r>
          </a:p>
          <a:p>
            <a:pPr marL="457200" lvl="1" indent="0">
              <a:buNone/>
            </a:pPr>
            <a:r>
              <a:rPr lang="en-US" dirty="0"/>
              <a:t>Router(</a:t>
            </a:r>
            <a:r>
              <a:rPr lang="en-US" dirty="0" err="1"/>
              <a:t>config-std-nacl</a:t>
            </a:r>
            <a:r>
              <a:rPr lang="en-US" dirty="0"/>
              <a:t>)# &lt;permit/deny&gt; &lt;source address&gt; &lt;source wildcard mask&gt;</a:t>
            </a:r>
          </a:p>
          <a:p>
            <a:endParaRPr lang="en-US" b="1" dirty="0"/>
          </a:p>
          <a:p>
            <a:r>
              <a:rPr lang="en-US" b="1" dirty="0"/>
              <a:t>Implementation of Standard Named Access List</a:t>
            </a:r>
          </a:p>
          <a:p>
            <a:pPr marL="457200" lvl="1" indent="0">
              <a:buNone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)#interface &lt;interface type&gt;&lt;interface no&gt;</a:t>
            </a:r>
          </a:p>
          <a:p>
            <a:pPr marL="457200" lvl="1" indent="0">
              <a:buNone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ip</a:t>
            </a:r>
            <a:r>
              <a:rPr lang="en-US" dirty="0"/>
              <a:t> access-group &lt;name&gt; &lt;out/in&gt;</a:t>
            </a:r>
          </a:p>
        </p:txBody>
      </p:sp>
    </p:spTree>
    <p:extLst>
      <p:ext uri="{BB962C8B-B14F-4D97-AF65-F5344CB8AC3E}">
        <p14:creationId xmlns:p14="http://schemas.microsoft.com/office/powerpoint/2010/main" val="55155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Extended Named Access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dirty="0" err="1"/>
              <a:t>ip</a:t>
            </a:r>
            <a:r>
              <a:rPr lang="en-US" dirty="0"/>
              <a:t> access-list extended &lt;name&gt;</a:t>
            </a:r>
          </a:p>
          <a:p>
            <a:pPr marL="457200" lvl="1" indent="0">
              <a:buNone/>
            </a:pPr>
            <a:r>
              <a:rPr lang="en-US" dirty="0"/>
              <a:t>Router(</a:t>
            </a:r>
            <a:r>
              <a:rPr lang="en-US" dirty="0" err="1"/>
              <a:t>config-ext-nacl</a:t>
            </a:r>
            <a:r>
              <a:rPr lang="en-US" dirty="0"/>
              <a:t>)# &lt;permit/deny&gt; &lt;protocol&gt; &lt;source address&gt;</a:t>
            </a:r>
          </a:p>
          <a:p>
            <a:pPr marL="457200" lvl="1" indent="0">
              <a:buNone/>
            </a:pPr>
            <a:r>
              <a:rPr lang="en-US" dirty="0"/>
              <a:t>&lt;source wildcard mask&gt; &lt;destination address&gt;&lt; destination wildcard mask&gt;</a:t>
            </a:r>
          </a:p>
          <a:p>
            <a:pPr marL="457200" lvl="1" indent="0">
              <a:buNone/>
            </a:pPr>
            <a:r>
              <a:rPr lang="en-US" dirty="0"/>
              <a:t>&lt;operator&gt; &lt;service&gt;</a:t>
            </a:r>
          </a:p>
          <a:p>
            <a:r>
              <a:rPr lang="en-US" b="1" dirty="0"/>
              <a:t>Implementation of Extended Named Access List</a:t>
            </a:r>
          </a:p>
          <a:p>
            <a:pPr marL="457200" lvl="1" indent="0">
              <a:buNone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)#interface &lt;interface type&gt;&lt;interface no&gt;</a:t>
            </a:r>
          </a:p>
          <a:p>
            <a:pPr marL="457200" lvl="1" indent="0">
              <a:buNone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ip</a:t>
            </a:r>
            <a:r>
              <a:rPr lang="en-US" dirty="0"/>
              <a:t> access-group &lt;name&gt; &lt;out/in&gt;</a:t>
            </a:r>
          </a:p>
        </p:txBody>
      </p:sp>
    </p:spTree>
    <p:extLst>
      <p:ext uri="{BB962C8B-B14F-4D97-AF65-F5344CB8AC3E}">
        <p14:creationId xmlns:p14="http://schemas.microsoft.com/office/powerpoint/2010/main" val="49591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Examples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18" y="1900238"/>
            <a:ext cx="6447427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18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STANDARD ACCESS-LIST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Lab-1 Requirement</a:t>
            </a:r>
          </a:p>
          <a:p>
            <a:pPr marL="0" indent="0">
              <a:buNone/>
            </a:pPr>
            <a:r>
              <a:rPr lang="en-US" dirty="0"/>
              <a:t>	1. Entire 20.0.0.0 network should be denied</a:t>
            </a:r>
          </a:p>
          <a:p>
            <a:pPr marL="0" indent="0">
              <a:buNone/>
            </a:pPr>
            <a:r>
              <a:rPr lang="en-US" dirty="0"/>
              <a:t>	2. Host 30.1.1.2 and 30.1.1.3 from UAE LAN should be denied</a:t>
            </a:r>
          </a:p>
        </p:txBody>
      </p:sp>
    </p:spTree>
    <p:extLst>
      <p:ext uri="{BB962C8B-B14F-4D97-AF65-F5344CB8AC3E}">
        <p14:creationId xmlns:p14="http://schemas.microsoft.com/office/powerpoint/2010/main" val="231303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Standard ACL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900239"/>
            <a:ext cx="10587567" cy="4526440"/>
          </a:xfrm>
        </p:spPr>
        <p:txBody>
          <a:bodyPr/>
          <a:lstStyle/>
          <a:p>
            <a:r>
              <a:rPr lang="en-US" b="1" dirty="0"/>
              <a:t>Creation of ACL :</a:t>
            </a:r>
          </a:p>
          <a:p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) # access-list 5 deny 20.0.0.0 0.255.255.255</a:t>
            </a:r>
          </a:p>
          <a:p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) # access-list 5 </a:t>
            </a:r>
            <a:r>
              <a:rPr lang="en-US"/>
              <a:t>deny host 30.1.1.2</a:t>
            </a:r>
            <a:endParaRPr lang="en-US" dirty="0"/>
          </a:p>
          <a:p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) # access-list 5 deny host 30.1.1.3</a:t>
            </a:r>
          </a:p>
          <a:p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) # access-list 5 permit any</a:t>
            </a:r>
          </a:p>
          <a:p>
            <a:r>
              <a:rPr lang="en-US" b="1" dirty="0"/>
              <a:t>Implementation</a:t>
            </a:r>
          </a:p>
          <a:p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) # interface fa0/0</a:t>
            </a:r>
          </a:p>
          <a:p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-if ) # </a:t>
            </a:r>
            <a:r>
              <a:rPr lang="en-US" dirty="0" err="1"/>
              <a:t>ip</a:t>
            </a:r>
            <a:r>
              <a:rPr lang="en-US" dirty="0"/>
              <a:t> access-group 5 out</a:t>
            </a:r>
          </a:p>
        </p:txBody>
      </p:sp>
    </p:spTree>
    <p:extLst>
      <p:ext uri="{BB962C8B-B14F-4D97-AF65-F5344CB8AC3E}">
        <p14:creationId xmlns:p14="http://schemas.microsoft.com/office/powerpoint/2010/main" val="63086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Standard ACL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606955"/>
            <a:ext cx="10587567" cy="5044011"/>
          </a:xfrm>
        </p:spPr>
        <p:txBody>
          <a:bodyPr/>
          <a:lstStyle/>
          <a:p>
            <a:r>
              <a:rPr lang="en-US" b="1" dirty="0"/>
              <a:t>Lab 2 : </a:t>
            </a:r>
          </a:p>
          <a:p>
            <a:pPr marL="457200" lvl="1" indent="0">
              <a:buNone/>
            </a:pPr>
            <a:r>
              <a:rPr lang="en-US" sz="2400" b="1" u="sng" dirty="0"/>
              <a:t>Restricting telnet access to the router to specified networks or hosts</a:t>
            </a:r>
            <a:endParaRPr lang="en-US" b="1" u="sng" dirty="0"/>
          </a:p>
          <a:p>
            <a:r>
              <a:rPr lang="en-US" b="1" dirty="0"/>
              <a:t>Creation of ACL :</a:t>
            </a:r>
          </a:p>
          <a:p>
            <a:pPr lvl="1"/>
            <a:r>
              <a:rPr lang="en-US" dirty="0"/>
              <a:t>HYD (config) # access-list 10 deny host 10.1.1.2</a:t>
            </a:r>
          </a:p>
          <a:p>
            <a:pPr lvl="1"/>
            <a:r>
              <a:rPr lang="en-US" dirty="0"/>
              <a:t>HYD (config) # access-list 10 deny host 10.1.1.3</a:t>
            </a:r>
          </a:p>
          <a:p>
            <a:r>
              <a:rPr lang="en-US" b="1" dirty="0"/>
              <a:t>Implementation</a:t>
            </a:r>
          </a:p>
          <a:p>
            <a:pPr lvl="1"/>
            <a:r>
              <a:rPr lang="en-US" dirty="0"/>
              <a:t>CHE (config) # line vty 0 4</a:t>
            </a:r>
          </a:p>
          <a:p>
            <a:pPr lvl="1"/>
            <a:r>
              <a:rPr lang="en-US" dirty="0"/>
              <a:t>CHE (config-line) # access-class 10 in</a:t>
            </a:r>
          </a:p>
          <a:p>
            <a:pPr lvl="1"/>
            <a:r>
              <a:rPr lang="en-US" dirty="0"/>
              <a:t>CHE (config-line) # exit</a:t>
            </a:r>
          </a:p>
          <a:p>
            <a:pPr lvl="1"/>
            <a:r>
              <a:rPr lang="en-US" dirty="0"/>
              <a:t>CHE (</a:t>
            </a:r>
            <a:r>
              <a:rPr lang="en-US" dirty="0" err="1"/>
              <a:t>config</a:t>
            </a:r>
            <a:r>
              <a:rPr lang="en-US" dirty="0"/>
              <a:t>) # exit</a:t>
            </a:r>
          </a:p>
        </p:txBody>
      </p:sp>
    </p:spTree>
    <p:extLst>
      <p:ext uri="{BB962C8B-B14F-4D97-AF65-F5344CB8AC3E}">
        <p14:creationId xmlns:p14="http://schemas.microsoft.com/office/powerpoint/2010/main" val="165418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Extended ACL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Lab Requirement</a:t>
            </a:r>
          </a:p>
          <a:p>
            <a:r>
              <a:rPr lang="en-US" dirty="0"/>
              <a:t>1. 10.1.1.1 should not ping 20.1.1.2</a:t>
            </a:r>
          </a:p>
          <a:p>
            <a:r>
              <a:rPr lang="en-US" dirty="0"/>
              <a:t>2. 10.1.1.2 should not access 30.0.0.4 web service</a:t>
            </a:r>
          </a:p>
        </p:txBody>
      </p:sp>
    </p:spTree>
    <p:extLst>
      <p:ext uri="{BB962C8B-B14F-4D97-AF65-F5344CB8AC3E}">
        <p14:creationId xmlns:p14="http://schemas.microsoft.com/office/powerpoint/2010/main" val="67576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Extended ACL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779475"/>
            <a:ext cx="10587567" cy="4742101"/>
          </a:xfrm>
        </p:spPr>
        <p:txBody>
          <a:bodyPr/>
          <a:lstStyle/>
          <a:p>
            <a:r>
              <a:rPr lang="en-US" b="1" dirty="0"/>
              <a:t>On HYD:</a:t>
            </a:r>
          </a:p>
          <a:p>
            <a:pPr lvl="1"/>
            <a:r>
              <a:rPr lang="en-US" dirty="0"/>
              <a:t>HYD # </a:t>
            </a:r>
            <a:r>
              <a:rPr lang="en-US" dirty="0" err="1"/>
              <a:t>config</a:t>
            </a:r>
            <a:r>
              <a:rPr lang="en-US" dirty="0"/>
              <a:t> terminal</a:t>
            </a:r>
          </a:p>
          <a:p>
            <a:pPr lvl="1"/>
            <a:r>
              <a:rPr lang="en-US" dirty="0"/>
              <a:t>HYD (config) # access-list 100 deny icmp 10.1.1.1 host 20.1.1.2 echo</a:t>
            </a:r>
          </a:p>
          <a:p>
            <a:pPr lvl="1"/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) # access-list 100 deny </a:t>
            </a:r>
            <a:r>
              <a:rPr lang="en-US" dirty="0" err="1"/>
              <a:t>tcp</a:t>
            </a:r>
            <a:r>
              <a:rPr lang="en-US" dirty="0"/>
              <a:t> host 10.1.1.2 host 30.0.0.4 0.255.255.255 </a:t>
            </a:r>
            <a:r>
              <a:rPr lang="en-US" dirty="0" err="1"/>
              <a:t>eq</a:t>
            </a:r>
            <a:r>
              <a:rPr lang="en-US" dirty="0"/>
              <a:t> 80</a:t>
            </a:r>
          </a:p>
          <a:p>
            <a:pPr lvl="1"/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) # access-list 100 permit </a:t>
            </a:r>
            <a:r>
              <a:rPr lang="en-US" dirty="0" err="1"/>
              <a:t>ip</a:t>
            </a:r>
            <a:r>
              <a:rPr lang="en-US" dirty="0"/>
              <a:t> any </a:t>
            </a:r>
            <a:r>
              <a:rPr lang="en-US" dirty="0" err="1"/>
              <a:t>any</a:t>
            </a:r>
            <a:endParaRPr lang="en-US" dirty="0"/>
          </a:p>
          <a:p>
            <a:r>
              <a:rPr lang="en-US" b="1" dirty="0"/>
              <a:t>Implementation</a:t>
            </a:r>
          </a:p>
          <a:p>
            <a:pPr lvl="1"/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) #interface fa0/0</a:t>
            </a:r>
          </a:p>
          <a:p>
            <a:pPr lvl="1"/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-if) # </a:t>
            </a:r>
            <a:r>
              <a:rPr lang="en-US" dirty="0" err="1"/>
              <a:t>ip</a:t>
            </a:r>
            <a:r>
              <a:rPr lang="en-US" dirty="0"/>
              <a:t> access- group 100 in</a:t>
            </a:r>
          </a:p>
          <a:p>
            <a:pPr lvl="1"/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-if) #exit</a:t>
            </a:r>
          </a:p>
          <a:p>
            <a:pPr lvl="1"/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) # exit</a:t>
            </a:r>
          </a:p>
          <a:p>
            <a:pPr lvl="1"/>
            <a:r>
              <a:rPr lang="en-US" dirty="0"/>
              <a:t>HYD #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access-list</a:t>
            </a:r>
          </a:p>
        </p:txBody>
      </p:sp>
    </p:spTree>
    <p:extLst>
      <p:ext uri="{BB962C8B-B14F-4D97-AF65-F5344CB8AC3E}">
        <p14:creationId xmlns:p14="http://schemas.microsoft.com/office/powerpoint/2010/main" val="92090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900239"/>
            <a:ext cx="10587567" cy="4000499"/>
          </a:xfrm>
        </p:spPr>
        <p:txBody>
          <a:bodyPr/>
          <a:lstStyle/>
          <a:p>
            <a:r>
              <a:rPr lang="en-US" dirty="0"/>
              <a:t>ACL (Access Control List)</a:t>
            </a:r>
          </a:p>
          <a:p>
            <a:r>
              <a:rPr lang="en-US" dirty="0"/>
              <a:t>Types of ACL</a:t>
            </a:r>
          </a:p>
          <a:p>
            <a:pPr lvl="1"/>
            <a:r>
              <a:rPr lang="en-US" b="1" dirty="0"/>
              <a:t> Standard ACL</a:t>
            </a:r>
          </a:p>
          <a:p>
            <a:pPr lvl="1"/>
            <a:r>
              <a:rPr lang="en-US" b="1" dirty="0"/>
              <a:t> Extended ACL</a:t>
            </a:r>
          </a:p>
          <a:p>
            <a:pPr lvl="1"/>
            <a:r>
              <a:rPr lang="en-US" b="1"/>
              <a:t> Named ACL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3091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Extended Named ACL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Lab Requirement</a:t>
            </a:r>
          </a:p>
          <a:p>
            <a:pPr marL="0" indent="0">
              <a:buNone/>
            </a:pPr>
            <a:r>
              <a:rPr lang="en-US" dirty="0"/>
              <a:t>	1. 10.0.0.2 should access 30.0.0.4 web services</a:t>
            </a:r>
          </a:p>
          <a:p>
            <a:pPr marL="0" indent="0">
              <a:buNone/>
            </a:pPr>
            <a:r>
              <a:rPr lang="en-US" dirty="0"/>
              <a:t>	2. Other devices on 10.0.0.0 NETWORK should not access 		      	    10.0.0.4 web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0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Extended Named ACL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9" y="1537787"/>
            <a:ext cx="9520493" cy="476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88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Extended Named ACL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900239"/>
            <a:ext cx="10587567" cy="4310780"/>
          </a:xfrm>
        </p:spPr>
        <p:txBody>
          <a:bodyPr/>
          <a:lstStyle/>
          <a:p>
            <a:r>
              <a:rPr lang="en-US" dirty="0"/>
              <a:t>A(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access-list extended </a:t>
            </a:r>
            <a:r>
              <a:rPr lang="en-US" dirty="0" err="1"/>
              <a:t>itp</a:t>
            </a:r>
            <a:endParaRPr lang="en-US" dirty="0"/>
          </a:p>
          <a:p>
            <a:r>
              <a:rPr lang="en-US" dirty="0"/>
              <a:t>A(config-ext-nacl)#permit tcp host 10.0.0.2 host 30.0.0.5 eq www</a:t>
            </a:r>
          </a:p>
          <a:p>
            <a:r>
              <a:rPr lang="en-US" dirty="0"/>
              <a:t>A(</a:t>
            </a:r>
            <a:r>
              <a:rPr lang="en-US" dirty="0" err="1"/>
              <a:t>config-ext-nacl</a:t>
            </a:r>
            <a:r>
              <a:rPr lang="en-US" dirty="0"/>
              <a:t>)#deny </a:t>
            </a:r>
            <a:r>
              <a:rPr lang="en-US" dirty="0" err="1"/>
              <a:t>tcp</a:t>
            </a:r>
            <a:r>
              <a:rPr lang="en-US" dirty="0"/>
              <a:t> 10.0.0.0 0.255.255.255 host 30.0.0.4 </a:t>
            </a:r>
            <a:r>
              <a:rPr lang="en-US" dirty="0" err="1"/>
              <a:t>eq</a:t>
            </a:r>
            <a:r>
              <a:rPr lang="en-US" dirty="0"/>
              <a:t> www</a:t>
            </a:r>
          </a:p>
          <a:p>
            <a:r>
              <a:rPr lang="en-US" dirty="0"/>
              <a:t>A(</a:t>
            </a:r>
            <a:r>
              <a:rPr lang="en-US" dirty="0" err="1"/>
              <a:t>config-ext-nacl</a:t>
            </a:r>
            <a:r>
              <a:rPr lang="en-US" dirty="0"/>
              <a:t>)#permit </a:t>
            </a:r>
            <a:r>
              <a:rPr lang="en-US" dirty="0" err="1"/>
              <a:t>ip</a:t>
            </a:r>
            <a:r>
              <a:rPr lang="en-US" dirty="0"/>
              <a:t> any </a:t>
            </a:r>
            <a:r>
              <a:rPr lang="en-US" dirty="0" err="1"/>
              <a:t>any</a:t>
            </a:r>
            <a:endParaRPr lang="en-US" dirty="0"/>
          </a:p>
          <a:p>
            <a:r>
              <a:rPr lang="en-US" b="1" dirty="0"/>
              <a:t>Implementation</a:t>
            </a:r>
          </a:p>
          <a:p>
            <a:pPr marL="457200" lvl="1" indent="0">
              <a:buNone/>
            </a:pPr>
            <a:r>
              <a:rPr lang="en-US" dirty="0"/>
              <a:t>A (</a:t>
            </a:r>
            <a:r>
              <a:rPr lang="en-US" dirty="0" err="1"/>
              <a:t>config</a:t>
            </a:r>
            <a:r>
              <a:rPr lang="en-US" dirty="0"/>
              <a:t>) #interface fa0/0</a:t>
            </a:r>
          </a:p>
          <a:p>
            <a:pPr marL="457200" lvl="1" indent="0">
              <a:buNone/>
            </a:pPr>
            <a:r>
              <a:rPr lang="en-US" dirty="0"/>
              <a:t>A (</a:t>
            </a:r>
            <a:r>
              <a:rPr lang="en-US" dirty="0" err="1"/>
              <a:t>config</a:t>
            </a:r>
            <a:r>
              <a:rPr lang="en-US" dirty="0"/>
              <a:t>-if) # </a:t>
            </a:r>
            <a:r>
              <a:rPr lang="en-US" dirty="0" err="1"/>
              <a:t>ip</a:t>
            </a:r>
            <a:r>
              <a:rPr lang="en-US" dirty="0"/>
              <a:t> access- group </a:t>
            </a:r>
            <a:r>
              <a:rPr lang="en-US" dirty="0" err="1"/>
              <a:t>itp</a:t>
            </a:r>
            <a:r>
              <a:rPr lang="en-US" dirty="0"/>
              <a:t> in</a:t>
            </a:r>
          </a:p>
          <a:p>
            <a:pPr marL="457200" lvl="1" indent="0">
              <a:buNone/>
            </a:pPr>
            <a:r>
              <a:rPr lang="en-US" dirty="0"/>
              <a:t>A #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access-list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9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(Access Control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ACL is a set of rules which will allow or deny the specific traffic moving through the router</a:t>
            </a:r>
          </a:p>
          <a:p>
            <a:endParaRPr lang="en-US" dirty="0"/>
          </a:p>
          <a:p>
            <a:r>
              <a:rPr lang="en-US" dirty="0"/>
              <a:t>It is a Layer 3 security which controls the flow of traffic from one router to another.</a:t>
            </a:r>
          </a:p>
          <a:p>
            <a:endParaRPr lang="en-US" dirty="0"/>
          </a:p>
          <a:p>
            <a:r>
              <a:rPr lang="en-US" dirty="0"/>
              <a:t>It is also called as Packet Filtering Firewall.</a:t>
            </a:r>
          </a:p>
        </p:txBody>
      </p:sp>
    </p:spTree>
    <p:extLst>
      <p:ext uri="{BB962C8B-B14F-4D97-AF65-F5344CB8AC3E}">
        <p14:creationId xmlns:p14="http://schemas.microsoft.com/office/powerpoint/2010/main" val="41592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71" y="1753589"/>
            <a:ext cx="9980384" cy="467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37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Access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900239"/>
            <a:ext cx="10587567" cy="4457429"/>
          </a:xfrm>
        </p:spPr>
        <p:txBody>
          <a:bodyPr/>
          <a:lstStyle/>
          <a:p>
            <a:r>
              <a:rPr lang="en-US" dirty="0"/>
              <a:t>All deny statements have to be given First</a:t>
            </a:r>
          </a:p>
          <a:p>
            <a:r>
              <a:rPr lang="en-US" dirty="0"/>
              <a:t>There should be at least one Permit statement</a:t>
            </a:r>
          </a:p>
          <a:p>
            <a:r>
              <a:rPr lang="en-US" dirty="0"/>
              <a:t>An implicit deny blocks all traffic by default when there is no match (an invisible statement).</a:t>
            </a:r>
          </a:p>
          <a:p>
            <a:r>
              <a:rPr lang="en-US" dirty="0"/>
              <a:t>Can have one access-list per interface per direction. (i.e.) Two access-lists per interface, one in inbound direction and one in outbound direction.</a:t>
            </a:r>
          </a:p>
          <a:p>
            <a:r>
              <a:rPr lang="en-US" dirty="0"/>
              <a:t>Works in Sequential order</a:t>
            </a:r>
          </a:p>
          <a:p>
            <a:r>
              <a:rPr lang="en-US" dirty="0"/>
              <a:t>Editing of access-lists is not possible (</a:t>
            </a:r>
            <a:r>
              <a:rPr lang="en-US" dirty="0" err="1"/>
              <a:t>i.e</a:t>
            </a:r>
            <a:r>
              <a:rPr lang="en-US" dirty="0"/>
              <a:t>) selectively adding or removing access list statements is not possible.</a:t>
            </a:r>
          </a:p>
        </p:txBody>
      </p:sp>
    </p:spTree>
    <p:extLst>
      <p:ext uri="{BB962C8B-B14F-4D97-AF65-F5344CB8AC3E}">
        <p14:creationId xmlns:p14="http://schemas.microsoft.com/office/powerpoint/2010/main" val="6493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 Card 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595888"/>
            <a:ext cx="10587567" cy="5262112"/>
          </a:xfrm>
        </p:spPr>
        <p:txBody>
          <a:bodyPr/>
          <a:lstStyle/>
          <a:p>
            <a:r>
              <a:rPr lang="en-US" dirty="0"/>
              <a:t>Tells the router which addressing bits must match in the address of the ACL statement.</a:t>
            </a:r>
          </a:p>
          <a:p>
            <a:r>
              <a:rPr lang="en-US" dirty="0"/>
              <a:t>It’s the inverse of the subnet mask, hence is also called as Inverse mask.</a:t>
            </a:r>
          </a:p>
          <a:p>
            <a:r>
              <a:rPr lang="en-US" dirty="0"/>
              <a:t>A bit value of 0 indicates MUST MATCH (Check Bits)</a:t>
            </a:r>
          </a:p>
          <a:p>
            <a:r>
              <a:rPr lang="en-US" dirty="0"/>
              <a:t>A bit value of 1 indicates IGNORE (Ignore Bits)</a:t>
            </a:r>
          </a:p>
          <a:p>
            <a:r>
              <a:rPr lang="en-US" dirty="0"/>
              <a:t>Wild Card Mask for a Host will be always 0.0.0.0</a:t>
            </a:r>
          </a:p>
          <a:p>
            <a:r>
              <a:rPr lang="en-US" dirty="0"/>
              <a:t>A wild card mask can be calculated using the formula 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sz="1600" b="1" dirty="0"/>
              <a:t>Global Subnet Mask</a:t>
            </a:r>
          </a:p>
          <a:p>
            <a:pPr marL="457200" lvl="1" indent="0">
              <a:buNone/>
            </a:pPr>
            <a:r>
              <a:rPr lang="en-US" sz="1600" b="1" dirty="0"/>
              <a:t>	– Customized Subnet Mask</a:t>
            </a:r>
          </a:p>
          <a:p>
            <a:pPr lvl="2">
              <a:buNone/>
            </a:pPr>
            <a:r>
              <a:rPr lang="en-US" sz="1600" b="1" dirty="0"/>
              <a:t>-------------------------------</a:t>
            </a:r>
          </a:p>
          <a:p>
            <a:pPr lvl="2">
              <a:buNone/>
            </a:pPr>
            <a:r>
              <a:rPr lang="en-US" sz="1600" b="1" dirty="0"/>
              <a:t>Wild Card Mask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52" y="5115463"/>
            <a:ext cx="3233556" cy="146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26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Standard Access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 access-list &lt;</a:t>
            </a:r>
            <a:r>
              <a:rPr lang="en-US" dirty="0" err="1"/>
              <a:t>acl</a:t>
            </a:r>
            <a:r>
              <a:rPr lang="en-US" dirty="0"/>
              <a:t> no&gt; &lt;permit/deny&gt; &lt;source address&gt;&lt;source WCM&gt;</a:t>
            </a:r>
          </a:p>
          <a:p>
            <a:endParaRPr lang="en-US" b="1" dirty="0"/>
          </a:p>
          <a:p>
            <a:r>
              <a:rPr lang="en-US" b="1" dirty="0"/>
              <a:t>Implementation of Standard Access List</a:t>
            </a:r>
          </a:p>
          <a:p>
            <a:pPr marL="457200" lvl="1" indent="0">
              <a:buNone/>
            </a:pPr>
            <a:r>
              <a:rPr lang="en-US" dirty="0"/>
              <a:t>	Router(</a:t>
            </a:r>
            <a:r>
              <a:rPr lang="en-US" dirty="0" err="1"/>
              <a:t>config</a:t>
            </a:r>
            <a:r>
              <a:rPr lang="en-US" dirty="0"/>
              <a:t>)# interface &lt;interface type&gt; &lt;interface no&gt;</a:t>
            </a:r>
          </a:p>
          <a:p>
            <a:pPr marL="457200" lvl="1" indent="0">
              <a:buNone/>
            </a:pPr>
            <a:r>
              <a:rPr lang="en-US" dirty="0"/>
              <a:t>	Router(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access-group &lt;number&gt; &lt;out/in&gt;</a:t>
            </a:r>
          </a:p>
          <a:p>
            <a:endParaRPr lang="en-US" b="1" dirty="0"/>
          </a:p>
          <a:p>
            <a:r>
              <a:rPr lang="en-US" b="1" dirty="0"/>
              <a:t>To Verify :</a:t>
            </a:r>
          </a:p>
          <a:p>
            <a:pPr marL="457200" lvl="1" indent="0">
              <a:buNone/>
            </a:pPr>
            <a:r>
              <a:rPr lang="en-US" dirty="0"/>
              <a:t>	Router# show access-list</a:t>
            </a:r>
          </a:p>
          <a:p>
            <a:pPr marL="457200" lvl="1" indent="0">
              <a:buNone/>
            </a:pPr>
            <a:r>
              <a:rPr lang="en-US" dirty="0"/>
              <a:t>	Router# show access-list &lt;no&gt;</a:t>
            </a:r>
          </a:p>
        </p:txBody>
      </p:sp>
    </p:spTree>
    <p:extLst>
      <p:ext uri="{BB962C8B-B14F-4D97-AF65-F5344CB8AC3E}">
        <p14:creationId xmlns:p14="http://schemas.microsoft.com/office/powerpoint/2010/main" val="189913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Extended Access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900239"/>
            <a:ext cx="11004389" cy="3571875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/>
              <a:t>Router(</a:t>
            </a:r>
            <a:r>
              <a:rPr lang="en-US" b="1" dirty="0" err="1"/>
              <a:t>config</a:t>
            </a:r>
            <a:r>
              <a:rPr lang="en-US" b="1" dirty="0"/>
              <a:t>)# </a:t>
            </a:r>
            <a:r>
              <a:rPr lang="en-US" dirty="0"/>
              <a:t>access-list &lt;</a:t>
            </a:r>
            <a:r>
              <a:rPr lang="en-US" dirty="0" err="1"/>
              <a:t>acl</a:t>
            </a:r>
            <a:r>
              <a:rPr lang="en-US" dirty="0"/>
              <a:t> no&gt; &lt;permit/deny&gt; &lt;protocol&gt; &lt;source address&gt; 				&lt;source wildcard mask&gt; &lt;destination address&gt; &lt; destination wildcard mask&gt; 			&lt;operator&gt;&lt;service&gt;</a:t>
            </a:r>
          </a:p>
          <a:p>
            <a:r>
              <a:rPr lang="en-US" b="1" dirty="0"/>
              <a:t>Implementation of Extended Access List</a:t>
            </a:r>
          </a:p>
          <a:p>
            <a:pPr marL="457200" lvl="1" indent="0">
              <a:buNone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)#interface &lt;interface type&gt; &lt;interface no&gt;</a:t>
            </a:r>
          </a:p>
          <a:p>
            <a:pPr marL="457200" lvl="1" indent="0">
              <a:buNone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-if)#</a:t>
            </a:r>
            <a:r>
              <a:rPr lang="en-US" dirty="0" err="1"/>
              <a:t>ip</a:t>
            </a:r>
            <a:r>
              <a:rPr lang="en-US" dirty="0"/>
              <a:t> access-group &lt;number&gt; &lt;out/in&gt;</a:t>
            </a:r>
          </a:p>
        </p:txBody>
      </p:sp>
    </p:spTree>
    <p:extLst>
      <p:ext uri="{BB962C8B-B14F-4D97-AF65-F5344CB8AC3E}">
        <p14:creationId xmlns:p14="http://schemas.microsoft.com/office/powerpoint/2010/main" val="280628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506" y="1641446"/>
            <a:ext cx="8740908" cy="468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2701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6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2570</TotalTime>
  <Words>1065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Verdana</vt:lpstr>
      <vt:lpstr>Wingdings</vt:lpstr>
      <vt:lpstr>Theme6</vt:lpstr>
      <vt:lpstr>CCNA  (200-125)</vt:lpstr>
      <vt:lpstr>Objectives:</vt:lpstr>
      <vt:lpstr>ACL (Access Control List)</vt:lpstr>
      <vt:lpstr>Types of ACL</vt:lpstr>
      <vt:lpstr>Rules of Access List</vt:lpstr>
      <vt:lpstr>Wild Card Mask</vt:lpstr>
      <vt:lpstr>Creation of Standard Access List</vt:lpstr>
      <vt:lpstr>Creation of Extended Access List</vt:lpstr>
      <vt:lpstr>PowerPoint Presentation</vt:lpstr>
      <vt:lpstr>Operators </vt:lpstr>
      <vt:lpstr>Named Access List</vt:lpstr>
      <vt:lpstr>Creation of Standard Named Access List</vt:lpstr>
      <vt:lpstr>Creation of Extended Named Access List</vt:lpstr>
      <vt:lpstr>Lab Examples</vt:lpstr>
      <vt:lpstr>Lab: STANDARD ACCESS-LIST</vt:lpstr>
      <vt:lpstr>Lab: Standard ACL</vt:lpstr>
      <vt:lpstr>Lab: Standard ACL</vt:lpstr>
      <vt:lpstr>Lab: Extended ACL</vt:lpstr>
      <vt:lpstr>Lab: Extended ACL</vt:lpstr>
      <vt:lpstr>Lab: Extended Named ACL</vt:lpstr>
      <vt:lpstr>Lab: Extended Named ACL</vt:lpstr>
      <vt:lpstr>Lab: Extended Named ACL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State Routing Protocols</dc:title>
  <dc:creator>BKH</dc:creator>
  <cp:lastModifiedBy>Dark-Web</cp:lastModifiedBy>
  <cp:revision>267</cp:revision>
  <dcterms:created xsi:type="dcterms:W3CDTF">2013-12-19T18:12:09Z</dcterms:created>
  <dcterms:modified xsi:type="dcterms:W3CDTF">2019-12-27T04:43:51Z</dcterms:modified>
</cp:coreProperties>
</file>