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8" r:id="rId2"/>
    <p:sldId id="283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7266-535C-4CBA-A8B0-5DBD461FA561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B266-7ED2-42FC-BC8F-B2F2DF55BD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38141CB-360E-40E9-9317-ACCA91F305F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" y="6621188"/>
            <a:ext cx="810259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247239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472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627063"/>
            <a:ext cx="2713567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627063"/>
            <a:ext cx="7943849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1900239"/>
            <a:ext cx="10587567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19002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19002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627063"/>
            <a:ext cx="1086061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246212" name="Rectangle 4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E7BB9300-B90A-4EB0-A3A2-013753D0DD7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5" y="1900239"/>
            <a:ext cx="10587567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6215" name="Rectangle 7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46216" name="Rectangle 8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2296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343400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NAT (Network Address Translation)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1" y="5463390"/>
            <a:ext cx="4127500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5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access-list &lt; NO&gt; permit &lt;net.ID&gt; &lt;WCM&gt;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smtClean="0"/>
              <a:t>pool </a:t>
            </a:r>
            <a:r>
              <a:rPr lang="en-US" dirty="0"/>
              <a:t>&lt;name&gt; &lt;starting Pub IP&gt;&lt;end Pub IP</a:t>
            </a:r>
            <a:r>
              <a:rPr lang="en-US" dirty="0" smtClean="0"/>
              <a:t>&gt;&lt;</a:t>
            </a:r>
            <a:r>
              <a:rPr lang="en-US" dirty="0" err="1"/>
              <a:t>netmask</a:t>
            </a:r>
            <a:r>
              <a:rPr lang="en-US" dirty="0"/>
              <a:t> &lt; mask&gt;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source list &lt;</a:t>
            </a:r>
            <a:r>
              <a:rPr lang="en-US" dirty="0" err="1"/>
              <a:t>Aclno</a:t>
            </a:r>
            <a:r>
              <a:rPr lang="en-US" dirty="0"/>
              <a:t>&gt; pool &lt;name&gt;</a:t>
            </a:r>
          </a:p>
          <a:p>
            <a:r>
              <a:rPr lang="en-US" b="1" dirty="0"/>
              <a:t>Implementation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 # interface s0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outside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interface e0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</a:t>
            </a:r>
          </a:p>
        </p:txBody>
      </p:sp>
    </p:spTree>
    <p:extLst>
      <p:ext uri="{BB962C8B-B14F-4D97-AF65-F5344CB8AC3E}">
        <p14:creationId xmlns:p14="http://schemas.microsoft.com/office/powerpoint/2010/main" val="31035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NAT </a:t>
            </a:r>
            <a:r>
              <a:rPr lang="en-US" dirty="0" smtClean="0"/>
              <a:t>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the most popular type of NAT configuration. Understand that overloading </a:t>
            </a:r>
            <a:r>
              <a:rPr lang="en-US" dirty="0" smtClean="0"/>
              <a:t>really is </a:t>
            </a:r>
            <a:r>
              <a:rPr lang="en-US" dirty="0"/>
              <a:t>a form of dynamic NAT that maps multiple unregistered IP addresses to a </a:t>
            </a:r>
            <a:r>
              <a:rPr lang="en-US" dirty="0" smtClean="0"/>
              <a:t>single registered </a:t>
            </a:r>
            <a:r>
              <a:rPr lang="en-US" dirty="0"/>
              <a:t>IP address—many-to-one—by using different ports.</a:t>
            </a:r>
          </a:p>
          <a:p>
            <a:r>
              <a:rPr lang="en-US" dirty="0" smtClean="0"/>
              <a:t>It </a:t>
            </a:r>
            <a:r>
              <a:rPr lang="en-US" dirty="0"/>
              <a:t>is also known as Port Address Translation (PAT), and by using PAT (</a:t>
            </a:r>
            <a:r>
              <a:rPr lang="en-US" dirty="0" smtClean="0"/>
              <a:t>NAT Overload</a:t>
            </a:r>
            <a:r>
              <a:rPr lang="en-US" dirty="0"/>
              <a:t>), you get to have thousands of users connect to the Internet using only </a:t>
            </a:r>
            <a:r>
              <a:rPr lang="en-US" dirty="0" smtClean="0"/>
              <a:t>one real </a:t>
            </a:r>
            <a:r>
              <a:rPr lang="en-US" dirty="0"/>
              <a:t>global IP address.</a:t>
            </a:r>
          </a:p>
          <a:p>
            <a:r>
              <a:rPr lang="en-US" dirty="0" smtClean="0"/>
              <a:t>NAT </a:t>
            </a:r>
            <a:r>
              <a:rPr lang="en-US" dirty="0"/>
              <a:t>Overload is the real reason we haven’t run out of valid IP address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5664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 Overload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87" y="1844434"/>
            <a:ext cx="9811981" cy="29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0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access-list &lt; NO&gt; permit &lt;net.ID&gt; &lt;WCM&gt;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smtClean="0"/>
              <a:t>pool </a:t>
            </a:r>
            <a:r>
              <a:rPr lang="en-US" dirty="0"/>
              <a:t>&lt;name&gt; &lt;starting Pub IP&gt;&lt;end Pub IP&gt; </a:t>
            </a:r>
            <a:r>
              <a:rPr lang="en-US" dirty="0" err="1" smtClean="0"/>
              <a:t>netmask</a:t>
            </a:r>
            <a:r>
              <a:rPr lang="en-US" dirty="0" smtClean="0"/>
              <a:t>&lt; </a:t>
            </a:r>
            <a:r>
              <a:rPr lang="en-US" dirty="0"/>
              <a:t>mask&gt;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source list &lt;</a:t>
            </a:r>
            <a:r>
              <a:rPr lang="en-US" dirty="0" err="1"/>
              <a:t>Aclno</a:t>
            </a:r>
            <a:r>
              <a:rPr lang="en-US" dirty="0"/>
              <a:t>&gt; pool &lt;name&gt; </a:t>
            </a:r>
            <a:r>
              <a:rPr lang="en-US" b="1" dirty="0"/>
              <a:t>overload</a:t>
            </a:r>
          </a:p>
          <a:p>
            <a:r>
              <a:rPr lang="en-US" b="1" dirty="0"/>
              <a:t>Implementation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 # interface s0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outside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interface e0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</a:t>
            </a:r>
          </a:p>
        </p:txBody>
      </p:sp>
    </p:spTree>
    <p:extLst>
      <p:ext uri="{BB962C8B-B14F-4D97-AF65-F5344CB8AC3E}">
        <p14:creationId xmlns:p14="http://schemas.microsoft.com/office/powerpoint/2010/main" val="28703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Scenario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13" y="1753589"/>
            <a:ext cx="7225170" cy="46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8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Lab </a:t>
            </a:r>
            <a:r>
              <a:rPr lang="en-US" b="1" dirty="0" err="1"/>
              <a:t>requirment</a:t>
            </a:r>
            <a:endParaRPr lang="en-US" b="1" dirty="0"/>
          </a:p>
          <a:p>
            <a:r>
              <a:rPr lang="en-US" dirty="0"/>
              <a:t>Private IP range : 10.1.1.2 , 10.1.1.3</a:t>
            </a:r>
          </a:p>
          <a:p>
            <a:r>
              <a:rPr lang="en-US" dirty="0"/>
              <a:t>Public </a:t>
            </a:r>
            <a:r>
              <a:rPr lang="en-US" dirty="0" err="1"/>
              <a:t>ip</a:t>
            </a:r>
            <a:r>
              <a:rPr lang="en-US" dirty="0"/>
              <a:t> range : </a:t>
            </a:r>
            <a:r>
              <a:rPr lang="en-US" dirty="0" smtClean="0"/>
              <a:t>200.1.1.1</a:t>
            </a:r>
            <a:r>
              <a:rPr lang="en-US" dirty="0"/>
              <a:t>, </a:t>
            </a:r>
            <a:r>
              <a:rPr lang="en-US" dirty="0" smtClean="0"/>
              <a:t>200.1.1.2</a:t>
            </a:r>
          </a:p>
          <a:p>
            <a:pPr marL="0" indent="0">
              <a:buNone/>
            </a:pPr>
            <a:r>
              <a:rPr lang="en-US" b="1" dirty="0"/>
              <a:t>Lab pre-</a:t>
            </a:r>
            <a:r>
              <a:rPr lang="en-US" b="1" dirty="0" err="1"/>
              <a:t>requirment</a:t>
            </a:r>
            <a:r>
              <a:rPr lang="en-US" b="1" dirty="0"/>
              <a:t>:</a:t>
            </a:r>
          </a:p>
          <a:p>
            <a:r>
              <a:rPr lang="en-US" dirty="0" smtClean="0"/>
              <a:t>Default </a:t>
            </a:r>
            <a:r>
              <a:rPr lang="en-US" dirty="0"/>
              <a:t>route configured on both the routers .</a:t>
            </a:r>
          </a:p>
        </p:txBody>
      </p:sp>
    </p:spTree>
    <p:extLst>
      <p:ext uri="{BB962C8B-B14F-4D97-AF65-F5344CB8AC3E}">
        <p14:creationId xmlns:p14="http://schemas.microsoft.com/office/powerpoint/2010/main" val="1367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580635"/>
          </a:xfrm>
        </p:spPr>
        <p:txBody>
          <a:bodyPr/>
          <a:lstStyle/>
          <a:p>
            <a:r>
              <a:rPr lang="en-US" dirty="0" smtClean="0"/>
              <a:t>Lab: 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399931"/>
            <a:ext cx="10587567" cy="3571875"/>
          </a:xfrm>
        </p:spPr>
        <p:txBody>
          <a:bodyPr/>
          <a:lstStyle/>
          <a:p>
            <a:pPr lvl="1"/>
            <a:r>
              <a:rPr lang="en-US" dirty="0"/>
              <a:t>HYD# configure terminal</a:t>
            </a:r>
          </a:p>
          <a:p>
            <a:pPr lvl="1"/>
            <a:r>
              <a:rPr lang="en-US" dirty="0"/>
              <a:t>HYD(</a:t>
            </a:r>
            <a:r>
              <a:rPr lang="en-US" dirty="0" err="1"/>
              <a:t>Config</a:t>
            </a:r>
            <a:r>
              <a:rPr lang="en-US" dirty="0"/>
              <a:t>)# IP </a:t>
            </a:r>
            <a:r>
              <a:rPr lang="en-US" dirty="0" err="1"/>
              <a:t>nat</a:t>
            </a:r>
            <a:r>
              <a:rPr lang="en-US" dirty="0"/>
              <a:t> inside source static 10.1.1.2 200.1.1.1</a:t>
            </a:r>
          </a:p>
          <a:p>
            <a:pPr lvl="1"/>
            <a:r>
              <a:rPr lang="en-US" dirty="0"/>
              <a:t>HYD(</a:t>
            </a:r>
            <a:r>
              <a:rPr lang="en-US" dirty="0" err="1"/>
              <a:t>Config</a:t>
            </a:r>
            <a:r>
              <a:rPr lang="en-US" dirty="0"/>
              <a:t>)# IP </a:t>
            </a:r>
            <a:r>
              <a:rPr lang="en-US" dirty="0" err="1"/>
              <a:t>nat</a:t>
            </a:r>
            <a:r>
              <a:rPr lang="en-US" dirty="0"/>
              <a:t> inside source static 10.1.1.3 200.1.1.2</a:t>
            </a:r>
          </a:p>
          <a:p>
            <a:r>
              <a:rPr lang="en-US" b="1" dirty="0"/>
              <a:t>Implementation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 # interface s0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outside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interface e0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</a:t>
            </a:r>
          </a:p>
          <a:p>
            <a:r>
              <a:rPr lang="en-US" b="1" dirty="0"/>
              <a:t>To verify :</a:t>
            </a:r>
          </a:p>
          <a:p>
            <a:pPr lvl="1"/>
            <a:r>
              <a:rPr lang="en-US" b="1" dirty="0"/>
              <a:t>#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smtClean="0"/>
              <a:t>translations</a:t>
            </a:r>
          </a:p>
          <a:p>
            <a:pPr lvl="1"/>
            <a:r>
              <a:rPr lang="en-US" dirty="0"/>
              <a:t>Assign </a:t>
            </a:r>
            <a:r>
              <a:rPr lang="en-US" dirty="0" err="1"/>
              <a:t>tlnet</a:t>
            </a:r>
            <a:r>
              <a:rPr lang="en-US" dirty="0"/>
              <a:t> password to KSA router and telnet from the PC in the HYD </a:t>
            </a:r>
            <a:r>
              <a:rPr lang="en-US" dirty="0" err="1"/>
              <a:t>lan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Issue </a:t>
            </a:r>
            <a:r>
              <a:rPr lang="en-US" b="1" dirty="0" err="1"/>
              <a:t>sh</a:t>
            </a:r>
            <a:r>
              <a:rPr lang="en-US" b="1" dirty="0"/>
              <a:t> users </a:t>
            </a:r>
            <a:r>
              <a:rPr lang="en-US" dirty="0"/>
              <a:t>command after telnet you can see the </a:t>
            </a:r>
            <a:r>
              <a:rPr lang="en-US" dirty="0" err="1"/>
              <a:t>ip</a:t>
            </a:r>
            <a:r>
              <a:rPr lang="en-US" dirty="0"/>
              <a:t> translated in the output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/>
              <a:t># </a:t>
            </a:r>
            <a:r>
              <a:rPr lang="en-US" b="1" dirty="0" err="1"/>
              <a:t>sh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nat</a:t>
            </a:r>
            <a:r>
              <a:rPr lang="en-US" b="1" dirty="0"/>
              <a:t> translations on HYD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Lab </a:t>
            </a:r>
            <a:r>
              <a:rPr lang="en-US" b="1" dirty="0" err="1"/>
              <a:t>requirment</a:t>
            </a:r>
            <a:endParaRPr lang="en-US" b="1" dirty="0"/>
          </a:p>
          <a:p>
            <a:r>
              <a:rPr lang="en-US" dirty="0"/>
              <a:t>Private IP range : 10.0.0.0/8 Network</a:t>
            </a:r>
          </a:p>
          <a:p>
            <a:r>
              <a:rPr lang="en-US" dirty="0"/>
              <a:t>Public </a:t>
            </a:r>
            <a:r>
              <a:rPr lang="en-US" dirty="0" err="1"/>
              <a:t>ip</a:t>
            </a:r>
            <a:r>
              <a:rPr lang="en-US" dirty="0"/>
              <a:t> range : 200.1.1.0/28 range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Lab </a:t>
            </a:r>
            <a:r>
              <a:rPr lang="en-US" b="1" dirty="0"/>
              <a:t>pre-</a:t>
            </a:r>
            <a:r>
              <a:rPr lang="en-US" b="1" dirty="0" err="1"/>
              <a:t>requirment</a:t>
            </a:r>
            <a:r>
              <a:rPr lang="en-US" b="1" dirty="0"/>
              <a:t>:</a:t>
            </a:r>
          </a:p>
          <a:p>
            <a:r>
              <a:rPr lang="en-US" dirty="0"/>
              <a:t>Default route configured on both the routers .</a:t>
            </a:r>
          </a:p>
        </p:txBody>
      </p:sp>
    </p:spTree>
    <p:extLst>
      <p:ext uri="{BB962C8B-B14F-4D97-AF65-F5344CB8AC3E}">
        <p14:creationId xmlns:p14="http://schemas.microsoft.com/office/powerpoint/2010/main" val="27149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Dynamic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744963"/>
            <a:ext cx="10587567" cy="3571875"/>
          </a:xfrm>
        </p:spPr>
        <p:txBody>
          <a:bodyPr/>
          <a:lstStyle/>
          <a:p>
            <a:r>
              <a:rPr lang="en-US" dirty="0"/>
              <a:t>HYD# configure terminal</a:t>
            </a:r>
          </a:p>
          <a:p>
            <a:r>
              <a:rPr lang="en-US" dirty="0"/>
              <a:t>HYD(</a:t>
            </a:r>
            <a:r>
              <a:rPr lang="en-US" dirty="0" err="1"/>
              <a:t>Config</a:t>
            </a:r>
            <a:r>
              <a:rPr lang="en-US" dirty="0"/>
              <a:t>)# access-list 20 permit 10.0.0.0 0.255.255.255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smtClean="0"/>
              <a:t>pool </a:t>
            </a:r>
            <a:r>
              <a:rPr lang="en-US" dirty="0" err="1"/>
              <a:t>netmetric</a:t>
            </a:r>
            <a:r>
              <a:rPr lang="en-US" dirty="0"/>
              <a:t> 200.1.1.1 200.1.1.14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netmask</a:t>
            </a:r>
            <a:r>
              <a:rPr lang="en-US" dirty="0" smtClean="0"/>
              <a:t> 255.255.255.240 </a:t>
            </a:r>
          </a:p>
          <a:p>
            <a:pPr marL="0" indent="0">
              <a:buNone/>
            </a:pPr>
            <a:r>
              <a:rPr lang="en-US" dirty="0" smtClean="0"/>
              <a:t>HYD 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source list 20 pool </a:t>
            </a:r>
            <a:r>
              <a:rPr lang="en-US" dirty="0" err="1" smtClean="0"/>
              <a:t>netmetric</a:t>
            </a:r>
            <a:endParaRPr lang="en-US" dirty="0" smtClean="0"/>
          </a:p>
          <a:p>
            <a:r>
              <a:rPr lang="en-US" b="1" dirty="0"/>
              <a:t>Implementation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 # interface s0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outside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interface e0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</a:t>
            </a:r>
          </a:p>
        </p:txBody>
      </p:sp>
    </p:spTree>
    <p:extLst>
      <p:ext uri="{BB962C8B-B14F-4D97-AF65-F5344CB8AC3E}">
        <p14:creationId xmlns:p14="http://schemas.microsoft.com/office/powerpoint/2010/main" val="18623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Dynamic NAT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verify :</a:t>
            </a:r>
          </a:p>
          <a:p>
            <a:r>
              <a:rPr lang="en-US" b="1" dirty="0"/>
              <a:t># </a:t>
            </a:r>
            <a:r>
              <a:rPr lang="en-US" b="1" dirty="0" err="1"/>
              <a:t>sh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nat</a:t>
            </a:r>
            <a:r>
              <a:rPr lang="en-US" b="1" dirty="0"/>
              <a:t> translations</a:t>
            </a:r>
          </a:p>
          <a:p>
            <a:r>
              <a:rPr lang="en-US" dirty="0" smtClean="0"/>
              <a:t>Assign </a:t>
            </a:r>
            <a:r>
              <a:rPr lang="en-US" dirty="0" err="1"/>
              <a:t>tlnet</a:t>
            </a:r>
            <a:r>
              <a:rPr lang="en-US" dirty="0"/>
              <a:t> password to KSA router and telnet from the PC in the HYD </a:t>
            </a:r>
            <a:r>
              <a:rPr lang="en-US" dirty="0" err="1"/>
              <a:t>lan</a:t>
            </a:r>
            <a:r>
              <a:rPr lang="en-US" dirty="0"/>
              <a:t>.</a:t>
            </a:r>
          </a:p>
          <a:p>
            <a:r>
              <a:rPr lang="en-US" b="1" dirty="0" smtClean="0"/>
              <a:t>Issue </a:t>
            </a:r>
            <a:r>
              <a:rPr lang="en-US" b="1" dirty="0" err="1"/>
              <a:t>sh</a:t>
            </a:r>
            <a:r>
              <a:rPr lang="en-US" b="1" dirty="0"/>
              <a:t> users </a:t>
            </a:r>
            <a:r>
              <a:rPr lang="en-US" dirty="0"/>
              <a:t>command after telnet you can see the </a:t>
            </a:r>
            <a:r>
              <a:rPr lang="en-US" dirty="0" err="1"/>
              <a:t>ip</a:t>
            </a:r>
            <a:r>
              <a:rPr lang="en-US" dirty="0"/>
              <a:t> translated in the output</a:t>
            </a:r>
          </a:p>
          <a:p>
            <a:r>
              <a:rPr lang="en-US" b="1" dirty="0" smtClean="0"/>
              <a:t># </a:t>
            </a:r>
            <a:r>
              <a:rPr lang="en-US" b="1" dirty="0" err="1"/>
              <a:t>sh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nat</a:t>
            </a:r>
            <a:r>
              <a:rPr lang="en-US" b="1" dirty="0"/>
              <a:t> translations on HYD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000499"/>
          </a:xfrm>
        </p:spPr>
        <p:txBody>
          <a:bodyPr/>
          <a:lstStyle/>
          <a:p>
            <a:r>
              <a:rPr lang="en-US" dirty="0" smtClean="0"/>
              <a:t>NAT (Network Address Translation)</a:t>
            </a:r>
          </a:p>
          <a:p>
            <a:r>
              <a:rPr lang="en-US" dirty="0" smtClean="0"/>
              <a:t>Types of Addresses</a:t>
            </a:r>
          </a:p>
          <a:p>
            <a:r>
              <a:rPr lang="en-US" dirty="0" smtClean="0"/>
              <a:t>Types of NAT</a:t>
            </a:r>
          </a:p>
          <a:p>
            <a:pPr lvl="1"/>
            <a:r>
              <a:rPr lang="en-US" b="1" dirty="0" smtClean="0"/>
              <a:t> </a:t>
            </a:r>
            <a:r>
              <a:rPr lang="en-US" dirty="0"/>
              <a:t>Dynamic NAT</a:t>
            </a:r>
          </a:p>
          <a:p>
            <a:pPr lvl="1"/>
            <a:r>
              <a:rPr lang="en-US" dirty="0" smtClean="0"/>
              <a:t> Static </a:t>
            </a:r>
            <a:r>
              <a:rPr lang="en-US" dirty="0"/>
              <a:t>NAT</a:t>
            </a:r>
          </a:p>
          <a:p>
            <a:pPr lvl="1"/>
            <a:r>
              <a:rPr lang="en-US" dirty="0" smtClean="0"/>
              <a:t> 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DYNAMIC </a:t>
            </a:r>
            <a:r>
              <a:rPr lang="en-US" dirty="0"/>
              <a:t>NAT OVERLOAD (PAT)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Lab </a:t>
            </a:r>
            <a:r>
              <a:rPr lang="en-US" b="1" dirty="0" err="1"/>
              <a:t>requirment</a:t>
            </a:r>
            <a:endParaRPr lang="en-US" b="1" dirty="0"/>
          </a:p>
          <a:p>
            <a:r>
              <a:rPr lang="en-US" dirty="0"/>
              <a:t>Private IP range : 10.0.0.0/8 Network</a:t>
            </a:r>
          </a:p>
          <a:p>
            <a:r>
              <a:rPr lang="en-US" dirty="0"/>
              <a:t>Public </a:t>
            </a:r>
            <a:r>
              <a:rPr lang="en-US" dirty="0" err="1"/>
              <a:t>ip</a:t>
            </a:r>
            <a:r>
              <a:rPr lang="en-US" dirty="0"/>
              <a:t> range : only one </a:t>
            </a:r>
            <a:r>
              <a:rPr lang="en-US" dirty="0" err="1"/>
              <a:t>ip</a:t>
            </a:r>
            <a:r>
              <a:rPr lang="en-US" dirty="0"/>
              <a:t> to be used 200.1.1.1/28</a:t>
            </a:r>
          </a:p>
          <a:p>
            <a:pPr marL="0" indent="0">
              <a:buNone/>
            </a:pPr>
            <a:r>
              <a:rPr lang="en-US" b="1" dirty="0"/>
              <a:t>Lab pre-</a:t>
            </a:r>
            <a:r>
              <a:rPr lang="en-US" b="1" dirty="0" err="1"/>
              <a:t>requirment</a:t>
            </a:r>
            <a:r>
              <a:rPr lang="en-US" b="1" dirty="0"/>
              <a:t>:</a:t>
            </a:r>
          </a:p>
          <a:p>
            <a:r>
              <a:rPr lang="en-US" dirty="0"/>
              <a:t>Default route configured on both the routers .</a:t>
            </a:r>
          </a:p>
        </p:txBody>
      </p:sp>
    </p:spTree>
    <p:extLst>
      <p:ext uri="{BB962C8B-B14F-4D97-AF65-F5344CB8AC3E}">
        <p14:creationId xmlns:p14="http://schemas.microsoft.com/office/powerpoint/2010/main" val="33806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DYNAMIC NAT OVERLOAD (PAT)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HYD# configure terminal</a:t>
            </a:r>
          </a:p>
          <a:p>
            <a:r>
              <a:rPr lang="en-US" dirty="0"/>
              <a:t>HYD(</a:t>
            </a:r>
            <a:r>
              <a:rPr lang="en-US" dirty="0" err="1"/>
              <a:t>Config</a:t>
            </a:r>
            <a:r>
              <a:rPr lang="en-US" dirty="0"/>
              <a:t>)# access-list 20 permit 10.0.0.0 0.255.255.255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smtClean="0"/>
              <a:t>pool </a:t>
            </a:r>
            <a:r>
              <a:rPr lang="en-US" dirty="0" err="1"/>
              <a:t>netmetric</a:t>
            </a:r>
            <a:r>
              <a:rPr lang="en-US" dirty="0"/>
              <a:t> 200.1.1.1 </a:t>
            </a:r>
            <a:r>
              <a:rPr lang="en-US" dirty="0" smtClean="0"/>
              <a:t>200.1.1.1 </a:t>
            </a:r>
            <a:r>
              <a:rPr lang="en-US" dirty="0" err="1" smtClean="0"/>
              <a:t>netmask</a:t>
            </a:r>
            <a:r>
              <a:rPr lang="en-US" dirty="0" smtClean="0"/>
              <a:t> </a:t>
            </a:r>
            <a:r>
              <a:rPr lang="en-US" dirty="0"/>
              <a:t>255.255.255.240</a:t>
            </a:r>
          </a:p>
          <a:p>
            <a:r>
              <a:rPr lang="en-US" dirty="0"/>
              <a:t>HYD (</a:t>
            </a:r>
            <a:r>
              <a:rPr lang="en-US" dirty="0" err="1"/>
              <a:t>Config</a:t>
            </a:r>
            <a:r>
              <a:rPr lang="en-US" dirty="0"/>
              <a:t>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source list 20 pool </a:t>
            </a:r>
            <a:r>
              <a:rPr lang="en-US" dirty="0" err="1"/>
              <a:t>netmetric</a:t>
            </a:r>
            <a:r>
              <a:rPr lang="en-US" dirty="0"/>
              <a:t> </a:t>
            </a:r>
            <a:r>
              <a:rPr lang="en-US" b="1" dirty="0" err="1"/>
              <a:t>overlaod</a:t>
            </a:r>
            <a:endParaRPr lang="en-US" b="1" dirty="0"/>
          </a:p>
          <a:p>
            <a:r>
              <a:rPr lang="en-US" b="1" dirty="0"/>
              <a:t>Implementation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 # interface s0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outside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interface e0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</a:t>
            </a:r>
          </a:p>
        </p:txBody>
      </p:sp>
    </p:spTree>
    <p:extLst>
      <p:ext uri="{BB962C8B-B14F-4D97-AF65-F5344CB8AC3E}">
        <p14:creationId xmlns:p14="http://schemas.microsoft.com/office/powerpoint/2010/main" val="15789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DYNAMIC NAT OVERLOAD (PAT)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verify :</a:t>
            </a:r>
          </a:p>
          <a:p>
            <a:r>
              <a:rPr lang="en-US" b="1" dirty="0"/>
              <a:t># </a:t>
            </a:r>
            <a:r>
              <a:rPr lang="en-US" b="1" dirty="0" err="1"/>
              <a:t>sh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nat</a:t>
            </a:r>
            <a:r>
              <a:rPr lang="en-US" b="1" dirty="0"/>
              <a:t> translations</a:t>
            </a:r>
          </a:p>
          <a:p>
            <a:r>
              <a:rPr lang="en-US" dirty="0" smtClean="0"/>
              <a:t>Assign </a:t>
            </a:r>
            <a:r>
              <a:rPr lang="en-US" dirty="0" err="1"/>
              <a:t>tlnet</a:t>
            </a:r>
            <a:r>
              <a:rPr lang="en-US" dirty="0"/>
              <a:t> password to KSA router and telnet from the PC in the HYD </a:t>
            </a:r>
            <a:r>
              <a:rPr lang="en-US" dirty="0" err="1"/>
              <a:t>lan</a:t>
            </a:r>
            <a:r>
              <a:rPr lang="en-US" dirty="0"/>
              <a:t>.</a:t>
            </a:r>
          </a:p>
          <a:p>
            <a:r>
              <a:rPr lang="en-US" b="1" dirty="0" smtClean="0"/>
              <a:t>Issue </a:t>
            </a:r>
            <a:r>
              <a:rPr lang="en-US" b="1" dirty="0" err="1"/>
              <a:t>sh</a:t>
            </a:r>
            <a:r>
              <a:rPr lang="en-US" b="1" dirty="0"/>
              <a:t> users </a:t>
            </a:r>
            <a:r>
              <a:rPr lang="en-US" dirty="0"/>
              <a:t>command after telnet you can see the </a:t>
            </a:r>
            <a:r>
              <a:rPr lang="en-US" dirty="0" err="1"/>
              <a:t>ip</a:t>
            </a:r>
            <a:r>
              <a:rPr lang="en-US" dirty="0"/>
              <a:t> translated in the output</a:t>
            </a:r>
          </a:p>
          <a:p>
            <a:r>
              <a:rPr lang="en-US" b="1" dirty="0" smtClean="0"/>
              <a:t># </a:t>
            </a:r>
            <a:r>
              <a:rPr lang="en-US" b="1" dirty="0" err="1"/>
              <a:t>sh</a:t>
            </a:r>
            <a:r>
              <a:rPr lang="en-US" b="1" dirty="0"/>
              <a:t>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b="1" dirty="0" err="1"/>
              <a:t>nat</a:t>
            </a:r>
            <a:r>
              <a:rPr lang="en-US" b="1" dirty="0"/>
              <a:t> translations on HYD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remove 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 clear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translations *</a:t>
            </a:r>
          </a:p>
          <a:p>
            <a:pPr lvl="1"/>
            <a:r>
              <a:rPr lang="en-US" dirty="0" smtClean="0"/>
              <a:t>Note= (* means all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translations)</a:t>
            </a:r>
          </a:p>
          <a:p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 no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inside source list (</a:t>
            </a:r>
            <a:r>
              <a:rPr lang="en-US" dirty="0" err="1" smtClean="0"/>
              <a:t>listno</a:t>
            </a:r>
            <a:r>
              <a:rPr lang="en-US" dirty="0" smtClean="0"/>
              <a:t>) pool (</a:t>
            </a:r>
            <a:r>
              <a:rPr lang="en-US" dirty="0" err="1" smtClean="0"/>
              <a:t>poolname</a:t>
            </a:r>
            <a:r>
              <a:rPr lang="en-US" dirty="0" smtClean="0"/>
              <a:t>) 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no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smtClean="0"/>
              <a:t>access-list </a:t>
            </a:r>
            <a:r>
              <a:rPr lang="en-US" dirty="0"/>
              <a:t>(</a:t>
            </a:r>
            <a:r>
              <a:rPr lang="en-US" dirty="0" err="1"/>
              <a:t>listno</a:t>
            </a:r>
            <a:r>
              <a:rPr lang="en-US" dirty="0"/>
              <a:t>) </a:t>
            </a:r>
          </a:p>
          <a:p>
            <a:r>
              <a:rPr lang="en-US" dirty="0"/>
              <a:t>Router(</a:t>
            </a:r>
            <a:r>
              <a:rPr lang="en-US" dirty="0" err="1"/>
              <a:t>config</a:t>
            </a:r>
            <a:r>
              <a:rPr lang="en-US" dirty="0"/>
              <a:t>)# no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/>
              <a:t> </a:t>
            </a:r>
            <a:r>
              <a:rPr lang="en-US" smtClean="0"/>
              <a:t>pool </a:t>
            </a:r>
            <a:r>
              <a:rPr lang="en-US" dirty="0"/>
              <a:t>(</a:t>
            </a:r>
            <a:r>
              <a:rPr lang="en-US" dirty="0" err="1"/>
              <a:t>poolname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(Network Address Translation)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Natting</a:t>
            </a:r>
            <a:r>
              <a:rPr lang="en-US" dirty="0"/>
              <a:t> means "Translation of private IP address into public IP address ".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communicate with internet we must have public IP address.</a:t>
            </a:r>
          </a:p>
          <a:p>
            <a:endParaRPr lang="en-US" dirty="0" smtClean="0"/>
          </a:p>
          <a:p>
            <a:r>
              <a:rPr lang="en-US" dirty="0" smtClean="0"/>
              <a:t>Address </a:t>
            </a:r>
            <a:r>
              <a:rPr lang="en-US" dirty="0"/>
              <a:t>translation was originally developed to solve two problems:</a:t>
            </a:r>
          </a:p>
          <a:p>
            <a:pPr marL="457200" lvl="1" indent="0">
              <a:buNone/>
            </a:pPr>
            <a:r>
              <a:rPr lang="en-US" dirty="0"/>
              <a:t>1. to handle a shortage of IPv4 addresses</a:t>
            </a:r>
          </a:p>
          <a:p>
            <a:pPr marL="457200" lvl="1" indent="0">
              <a:buNone/>
            </a:pPr>
            <a:r>
              <a:rPr lang="en-US" dirty="0"/>
              <a:t>2. hide network addressing schemes.</a:t>
            </a:r>
          </a:p>
        </p:txBody>
      </p:sp>
    </p:spTree>
    <p:extLst>
      <p:ext uri="{BB962C8B-B14F-4D97-AF65-F5344CB8AC3E}">
        <p14:creationId xmlns:p14="http://schemas.microsoft.com/office/powerpoint/2010/main" val="881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(Network Address Translation)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companies typically get their public IP addresses directly from their ISPs, which have </a:t>
            </a:r>
            <a:r>
              <a:rPr lang="en-US" dirty="0" smtClean="0"/>
              <a:t>a limited </a:t>
            </a:r>
            <a:r>
              <a:rPr lang="en-US" dirty="0"/>
              <a:t>number.</a:t>
            </a:r>
          </a:p>
          <a:p>
            <a:r>
              <a:rPr lang="en-US" dirty="0"/>
              <a:t>Large companies can sometimes get their public IP addresses from a registration authority,</a:t>
            </a:r>
          </a:p>
          <a:p>
            <a:r>
              <a:rPr lang="en-US" dirty="0"/>
              <a:t>such as the Internet Assigned Numbers Authority (IANA).</a:t>
            </a:r>
          </a:p>
          <a:p>
            <a:r>
              <a:rPr lang="en-US" dirty="0"/>
              <a:t>Common devices that can perform address translation include firewalls, routers, and servers.</a:t>
            </a:r>
          </a:p>
          <a:p>
            <a:r>
              <a:rPr lang="en-US" dirty="0"/>
              <a:t>Typically address translation is done at the perimeter of the network by either a firewall (</a:t>
            </a:r>
            <a:r>
              <a:rPr lang="en-US" dirty="0" smtClean="0"/>
              <a:t>more commonly</a:t>
            </a:r>
            <a:r>
              <a:rPr lang="en-US" dirty="0"/>
              <a:t>) or a router.</a:t>
            </a:r>
          </a:p>
        </p:txBody>
      </p:sp>
    </p:spTree>
    <p:extLst>
      <p:ext uri="{BB962C8B-B14F-4D97-AF65-F5344CB8AC3E}">
        <p14:creationId xmlns:p14="http://schemas.microsoft.com/office/powerpoint/2010/main" val="34657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Inside Local Addresses – </a:t>
            </a:r>
            <a:r>
              <a:rPr lang="en-US" dirty="0"/>
              <a:t>An IP address assigned to a host inside a network. </a:t>
            </a:r>
            <a:r>
              <a:rPr lang="en-US" dirty="0" smtClean="0"/>
              <a:t>This address </a:t>
            </a:r>
            <a:r>
              <a:rPr lang="en-US" dirty="0"/>
              <a:t>is likely to be a RFC 1918 private address</a:t>
            </a:r>
          </a:p>
          <a:p>
            <a:r>
              <a:rPr lang="en-US" b="1" dirty="0" smtClean="0"/>
              <a:t>Inside </a:t>
            </a:r>
            <a:r>
              <a:rPr lang="en-US" b="1" dirty="0"/>
              <a:t>Global Address – </a:t>
            </a:r>
            <a:r>
              <a:rPr lang="en-US" dirty="0"/>
              <a:t>A legitimate IP address assigned by the NIC or </a:t>
            </a:r>
            <a:r>
              <a:rPr lang="en-US" dirty="0" smtClean="0"/>
              <a:t>service provider </a:t>
            </a:r>
            <a:r>
              <a:rPr lang="en-US" dirty="0"/>
              <a:t>that represents one or more inside local IP address to the outside world.</a:t>
            </a:r>
          </a:p>
          <a:p>
            <a:r>
              <a:rPr lang="en-US" b="1" dirty="0" smtClean="0"/>
              <a:t>Outside </a:t>
            </a:r>
            <a:r>
              <a:rPr lang="en-US" b="1" dirty="0"/>
              <a:t>Local Address - </a:t>
            </a:r>
            <a:r>
              <a:rPr lang="en-US" dirty="0"/>
              <a:t>The IP address of an outside host as it known to the hosts </a:t>
            </a:r>
            <a:r>
              <a:rPr lang="en-US" dirty="0" smtClean="0"/>
              <a:t>in the </a:t>
            </a:r>
            <a:r>
              <a:rPr lang="en-US" dirty="0"/>
              <a:t>inside network.</a:t>
            </a:r>
          </a:p>
          <a:p>
            <a:r>
              <a:rPr lang="en-US" b="1" dirty="0" smtClean="0"/>
              <a:t>Outside </a:t>
            </a:r>
            <a:r>
              <a:rPr lang="en-US" b="1" dirty="0"/>
              <a:t>Global Address - </a:t>
            </a:r>
            <a:r>
              <a:rPr lang="en-US" dirty="0"/>
              <a:t>The IP address assigned to a host on the outside </a:t>
            </a:r>
            <a:r>
              <a:rPr lang="en-US" dirty="0" smtClean="0"/>
              <a:t>network. The </a:t>
            </a:r>
            <a:r>
              <a:rPr lang="en-US" dirty="0"/>
              <a:t>owner of the host assigns this address.</a:t>
            </a:r>
          </a:p>
        </p:txBody>
      </p:sp>
    </p:spTree>
    <p:extLst>
      <p:ext uri="{BB962C8B-B14F-4D97-AF65-F5344CB8AC3E}">
        <p14:creationId xmlns:p14="http://schemas.microsoft.com/office/powerpoint/2010/main" val="41036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  <a:p>
            <a:r>
              <a:rPr lang="en-US" dirty="0" smtClean="0"/>
              <a:t>Dynamic </a:t>
            </a:r>
            <a:r>
              <a:rPr lang="en-US" dirty="0"/>
              <a:t>NAT</a:t>
            </a:r>
          </a:p>
          <a:p>
            <a:r>
              <a:rPr lang="en-US" dirty="0" smtClean="0"/>
              <a:t>NAT (Overload) /PAT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type of NAT is designed to allow one-to-one mapping between local and </a:t>
            </a:r>
            <a:r>
              <a:rPr lang="en-US" dirty="0" smtClean="0"/>
              <a:t>global addresses</a:t>
            </a:r>
            <a:r>
              <a:rPr lang="en-US" dirty="0"/>
              <a:t>.</a:t>
            </a:r>
          </a:p>
          <a:p>
            <a:r>
              <a:rPr lang="en-US" dirty="0" smtClean="0"/>
              <a:t>Keep </a:t>
            </a:r>
            <a:r>
              <a:rPr lang="en-US" dirty="0"/>
              <a:t>in mind that the static version requires you to have one real Internet IP </a:t>
            </a:r>
            <a:r>
              <a:rPr lang="en-US" dirty="0" smtClean="0"/>
              <a:t>address for </a:t>
            </a:r>
            <a:r>
              <a:rPr lang="en-US" dirty="0"/>
              <a:t>every host on your network..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03" y="3722744"/>
            <a:ext cx="9501996" cy="28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1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IP </a:t>
            </a:r>
            <a:r>
              <a:rPr lang="en-US" dirty="0" err="1"/>
              <a:t>nat</a:t>
            </a:r>
            <a:r>
              <a:rPr lang="en-US" dirty="0"/>
              <a:t> inside source static &lt;private IP&gt; &lt;public IP&gt;</a:t>
            </a:r>
          </a:p>
          <a:p>
            <a:r>
              <a:rPr lang="en-US" b="1" dirty="0"/>
              <a:t>Implementation 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 # interface s0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outside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)# interface e0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-if)#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</a:t>
            </a:r>
          </a:p>
        </p:txBody>
      </p:sp>
    </p:spTree>
    <p:extLst>
      <p:ext uri="{BB962C8B-B14F-4D97-AF65-F5344CB8AC3E}">
        <p14:creationId xmlns:p14="http://schemas.microsoft.com/office/powerpoint/2010/main" val="17310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version gives you the ability to map an unregistered IP address to a registered </a:t>
            </a:r>
            <a:r>
              <a:rPr lang="en-US" dirty="0" smtClean="0"/>
              <a:t>IP address </a:t>
            </a:r>
            <a:r>
              <a:rPr lang="en-US" dirty="0"/>
              <a:t>from out of a pool of registered IP addresses.</a:t>
            </a:r>
          </a:p>
          <a:p>
            <a:r>
              <a:rPr lang="en-US" dirty="0" smtClean="0"/>
              <a:t>You </a:t>
            </a:r>
            <a:r>
              <a:rPr lang="en-US" dirty="0"/>
              <a:t>don’t have to statically configure your router to map an inside to an </a:t>
            </a:r>
            <a:r>
              <a:rPr lang="en-US" dirty="0" smtClean="0"/>
              <a:t>outside address </a:t>
            </a:r>
            <a:r>
              <a:rPr lang="en-US" dirty="0"/>
              <a:t>as you would using static NAT, but you do have to have enough real </a:t>
            </a:r>
            <a:r>
              <a:rPr lang="en-US" dirty="0" smtClean="0"/>
              <a:t>IP addresses </a:t>
            </a:r>
            <a:r>
              <a:rPr lang="en-US" dirty="0"/>
              <a:t>for everyone who’s going to be sending packets to and receiving them </a:t>
            </a:r>
            <a:r>
              <a:rPr lang="en-US" dirty="0" smtClean="0"/>
              <a:t>from the </a:t>
            </a:r>
            <a:r>
              <a:rPr lang="en-US" dirty="0"/>
              <a:t>Internet.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21" y="4278702"/>
            <a:ext cx="7456906" cy="23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6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2034</TotalTime>
  <Words>1181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SimSun</vt:lpstr>
      <vt:lpstr>Arial</vt:lpstr>
      <vt:lpstr>Calibri</vt:lpstr>
      <vt:lpstr>Verdana</vt:lpstr>
      <vt:lpstr>Wingdings</vt:lpstr>
      <vt:lpstr>Theme6</vt:lpstr>
      <vt:lpstr>CCNA  (200-125)</vt:lpstr>
      <vt:lpstr>Objectives:</vt:lpstr>
      <vt:lpstr>NAT (Network Address Translation)</vt:lpstr>
      <vt:lpstr>NAT (Network Address Translation)</vt:lpstr>
      <vt:lpstr>Types of Addresses</vt:lpstr>
      <vt:lpstr>Types of NAT</vt:lpstr>
      <vt:lpstr>Static NAT</vt:lpstr>
      <vt:lpstr>Static NAT</vt:lpstr>
      <vt:lpstr>Dynamic NAT</vt:lpstr>
      <vt:lpstr>Dynamic NAT</vt:lpstr>
      <vt:lpstr>Dynamic NAT Overload</vt:lpstr>
      <vt:lpstr>Dynamic NAT Overload</vt:lpstr>
      <vt:lpstr>Dynamic NAT Overload</vt:lpstr>
      <vt:lpstr>Lab Scenario</vt:lpstr>
      <vt:lpstr>Lab: Static NAT</vt:lpstr>
      <vt:lpstr>Lab: Static NAT</vt:lpstr>
      <vt:lpstr>Lab: Dynamic NAT</vt:lpstr>
      <vt:lpstr>Lab: Dynamic NAT</vt:lpstr>
      <vt:lpstr>Lab: Dynamic NAT</vt:lpstr>
      <vt:lpstr>Lab: DYNAMIC NAT OVERLOAD (PAT)</vt:lpstr>
      <vt:lpstr>Lab: DYNAMIC NAT OVERLOAD (PAT)</vt:lpstr>
      <vt:lpstr>Lab: DYNAMIC NAT OVERLOAD (PAT)</vt:lpstr>
      <vt:lpstr>How to remove Dynamic Nat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 Protocols</dc:title>
  <dc:creator>BKH</dc:creator>
  <cp:lastModifiedBy>Muhammad Naeem Awan</cp:lastModifiedBy>
  <cp:revision>273</cp:revision>
  <dcterms:created xsi:type="dcterms:W3CDTF">2013-12-19T18:12:09Z</dcterms:created>
  <dcterms:modified xsi:type="dcterms:W3CDTF">2019-03-22T04:03:24Z</dcterms:modified>
</cp:coreProperties>
</file>