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8" r:id="rId2"/>
    <p:sldId id="283" r:id="rId3"/>
    <p:sldId id="329" r:id="rId4"/>
    <p:sldId id="330" r:id="rId5"/>
    <p:sldId id="331" r:id="rId6"/>
    <p:sldId id="332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27" r:id="rId16"/>
    <p:sldId id="3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87266-535C-4CBA-A8B0-5DBD461FA561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B266-7ED2-42FC-BC8F-B2F2DF55BD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93888"/>
            <a:ext cx="12187767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438141CB-360E-40E9-9317-ACCA91F305F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0967" y="5940426"/>
            <a:ext cx="447251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085" y="119064"/>
            <a:ext cx="1562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" y="6621188"/>
            <a:ext cx="810259" cy="2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247239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414867" y="26717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472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14867" y="4672013"/>
            <a:ext cx="5471584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627063"/>
            <a:ext cx="2713567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4185" y="627063"/>
            <a:ext cx="7943849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627063"/>
            <a:ext cx="10860616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74185" y="1900239"/>
            <a:ext cx="10587567" cy="35718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1900239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1900239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4184" y="627063"/>
            <a:ext cx="10860616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246212" name="Rectangle 4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E7BB9300-B90A-4EB0-A3A2-013753D0DD7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185" y="1900239"/>
            <a:ext cx="10587567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" y="0"/>
            <a:ext cx="1218776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6215" name="Rectangle 7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246216" name="Rectangle 8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8229600" cy="1894362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CCNA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(200-125)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343400"/>
            <a:ext cx="8229600" cy="13716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WAN Protocols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1" y="5463390"/>
            <a:ext cx="4127500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 smtClean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 smtClean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4D4D4D"/>
                </a:solidFill>
                <a:ea typeface="SimSun" pitchFamily="2" charset="-122"/>
              </a:rPr>
              <a:t/>
            </a: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5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43" y="1563807"/>
            <a:ext cx="6447203" cy="466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(Challenge Handshake Authentication Protocol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the PPP link establishment phase is complete, the local router sends a </a:t>
            </a:r>
            <a:r>
              <a:rPr lang="en-US" dirty="0" smtClean="0"/>
              <a:t>unique “challenge</a:t>
            </a:r>
            <a:r>
              <a:rPr lang="en-US" dirty="0"/>
              <a:t>” message to the remote node.</a:t>
            </a:r>
          </a:p>
          <a:p>
            <a:r>
              <a:rPr lang="en-US" dirty="0" smtClean="0"/>
              <a:t>The </a:t>
            </a:r>
            <a:r>
              <a:rPr lang="en-US" dirty="0"/>
              <a:t>remote node responds with a value (MD5)</a:t>
            </a:r>
          </a:p>
          <a:p>
            <a:r>
              <a:rPr lang="en-US" dirty="0" smtClean="0"/>
              <a:t>The </a:t>
            </a:r>
            <a:r>
              <a:rPr lang="en-US" dirty="0"/>
              <a:t>local router checks the response against its own calculation of the expected </a:t>
            </a:r>
            <a:r>
              <a:rPr lang="en-US" dirty="0" smtClean="0"/>
              <a:t>hash value</a:t>
            </a:r>
            <a:r>
              <a:rPr lang="en-US" dirty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values match, the authentication is acknowledged. Otherwise, the connection </a:t>
            </a:r>
            <a:r>
              <a:rPr lang="en-US" dirty="0" smtClean="0"/>
              <a:t>is terminated </a:t>
            </a:r>
            <a:r>
              <a:rPr lang="en-US" dirty="0"/>
              <a:t>immediately.</a:t>
            </a:r>
          </a:p>
        </p:txBody>
      </p:sp>
    </p:spTree>
    <p:extLst>
      <p:ext uri="{BB962C8B-B14F-4D97-AF65-F5344CB8AC3E}">
        <p14:creationId xmlns:p14="http://schemas.microsoft.com/office/powerpoint/2010/main" val="37507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05" y="1693204"/>
            <a:ext cx="6170884" cy="467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0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HDLC &amp; PPP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Configuration of HDLC:-</a:t>
            </a:r>
          </a:p>
          <a:p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 interface serial 0/0</a:t>
            </a:r>
          </a:p>
          <a:p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-if)# encapsulation </a:t>
            </a:r>
            <a:r>
              <a:rPr lang="en-US" dirty="0" err="1"/>
              <a:t>hdlc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Configuration </a:t>
            </a:r>
            <a:r>
              <a:rPr lang="en-US" b="1" dirty="0"/>
              <a:t>of PPP:</a:t>
            </a:r>
          </a:p>
          <a:p>
            <a:r>
              <a:rPr lang="en-US" dirty="0"/>
              <a:t>Router# configure terminal</a:t>
            </a:r>
          </a:p>
          <a:p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 interface serial 0/0</a:t>
            </a:r>
          </a:p>
          <a:p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-if)# encapsulation </a:t>
            </a:r>
            <a:r>
              <a:rPr lang="en-US" dirty="0" err="1"/>
              <a:t>ppp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PPP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650073"/>
            <a:ext cx="10587567" cy="52079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Enable CHAP </a:t>
            </a:r>
            <a:r>
              <a:rPr lang="en-US" b="1" dirty="0" smtClean="0"/>
              <a:t>Authentication on Router1</a:t>
            </a:r>
            <a:endParaRPr lang="en-US" b="1" dirty="0"/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/>
              <a:t>)# </a:t>
            </a:r>
            <a:r>
              <a:rPr lang="en-US" dirty="0" smtClean="0"/>
              <a:t>username R2&lt;next router’s name&gt; password cisco</a:t>
            </a:r>
            <a:endParaRPr lang="en-US" dirty="0"/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/>
              <a:t>)# interface serial 0/0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 encapsulation </a:t>
            </a:r>
            <a:r>
              <a:rPr lang="en-US" dirty="0" err="1"/>
              <a:t>ppp</a:t>
            </a:r>
            <a:endParaRPr lang="en-US" dirty="0"/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 </a:t>
            </a:r>
            <a:r>
              <a:rPr lang="en-US" dirty="0" err="1"/>
              <a:t>ppp</a:t>
            </a:r>
            <a:r>
              <a:rPr lang="en-US" dirty="0"/>
              <a:t> authentication chap</a:t>
            </a:r>
          </a:p>
          <a:p>
            <a:pPr marL="0" indent="0">
              <a:buNone/>
            </a:pPr>
            <a:r>
              <a:rPr lang="en-US" b="1" dirty="0"/>
              <a:t>Enable PAP </a:t>
            </a:r>
            <a:r>
              <a:rPr lang="en-US" b="1" dirty="0" smtClean="0"/>
              <a:t>Authentication on Router1:-</a:t>
            </a:r>
            <a:endParaRPr lang="en-US" b="1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 username R2&lt;next router’s name&gt; password cisco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/>
              <a:t>)# interface serial 0/0</a:t>
            </a:r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 encapsulation </a:t>
            </a:r>
            <a:r>
              <a:rPr lang="en-US" dirty="0" err="1"/>
              <a:t>ppp</a:t>
            </a:r>
            <a:endParaRPr lang="en-US" dirty="0"/>
          </a:p>
          <a:p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 </a:t>
            </a:r>
            <a:r>
              <a:rPr lang="en-US" dirty="0" err="1"/>
              <a:t>ppp</a:t>
            </a:r>
            <a:r>
              <a:rPr lang="en-US" dirty="0"/>
              <a:t> authentication pap</a:t>
            </a:r>
          </a:p>
        </p:txBody>
      </p:sp>
    </p:spTree>
    <p:extLst>
      <p:ext uri="{BB962C8B-B14F-4D97-AF65-F5344CB8AC3E}">
        <p14:creationId xmlns:p14="http://schemas.microsoft.com/office/powerpoint/2010/main" val="10123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PPP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650073"/>
            <a:ext cx="10587567" cy="52079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Enable CHAP </a:t>
            </a:r>
            <a:r>
              <a:rPr lang="en-US" b="1" dirty="0" smtClean="0"/>
              <a:t>Authentication on Router2</a:t>
            </a:r>
            <a:endParaRPr lang="en-US" b="1" dirty="0"/>
          </a:p>
          <a:p>
            <a:r>
              <a:rPr lang="en-US" dirty="0" smtClean="0"/>
              <a:t>R2(</a:t>
            </a:r>
            <a:r>
              <a:rPr lang="en-US" dirty="0" err="1" smtClean="0"/>
              <a:t>config</a:t>
            </a:r>
            <a:r>
              <a:rPr lang="en-US" dirty="0"/>
              <a:t>)# </a:t>
            </a:r>
            <a:r>
              <a:rPr lang="en-US" dirty="0" smtClean="0"/>
              <a:t>username R1&lt;next router’s name&gt; password cisco</a:t>
            </a:r>
            <a:endParaRPr lang="en-US" dirty="0"/>
          </a:p>
          <a:p>
            <a:r>
              <a:rPr lang="en-US" dirty="0" smtClean="0"/>
              <a:t>R2(</a:t>
            </a:r>
            <a:r>
              <a:rPr lang="en-US" dirty="0" err="1" smtClean="0"/>
              <a:t>config</a:t>
            </a:r>
            <a:r>
              <a:rPr lang="en-US" dirty="0"/>
              <a:t>)# interface serial 0/0</a:t>
            </a:r>
          </a:p>
          <a:p>
            <a:r>
              <a:rPr lang="en-US" dirty="0" smtClean="0"/>
              <a:t>R2(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 encapsulation </a:t>
            </a:r>
            <a:r>
              <a:rPr lang="en-US" dirty="0" err="1"/>
              <a:t>ppp</a:t>
            </a:r>
            <a:endParaRPr lang="en-US" dirty="0"/>
          </a:p>
          <a:p>
            <a:r>
              <a:rPr lang="en-US" dirty="0" smtClean="0"/>
              <a:t>R2(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 </a:t>
            </a:r>
            <a:r>
              <a:rPr lang="en-US" dirty="0" err="1"/>
              <a:t>ppp</a:t>
            </a:r>
            <a:r>
              <a:rPr lang="en-US" dirty="0"/>
              <a:t> authentication chap</a:t>
            </a:r>
          </a:p>
          <a:p>
            <a:pPr marL="0" indent="0">
              <a:buNone/>
            </a:pPr>
            <a:r>
              <a:rPr lang="en-US" b="1" dirty="0"/>
              <a:t>Enable PAP </a:t>
            </a:r>
            <a:r>
              <a:rPr lang="en-US" b="1" dirty="0" smtClean="0"/>
              <a:t>Authentication Router2:-</a:t>
            </a:r>
            <a:endParaRPr lang="en-US" b="1" dirty="0"/>
          </a:p>
          <a:p>
            <a:r>
              <a:rPr lang="en-US" dirty="0" smtClean="0"/>
              <a:t>R2(</a:t>
            </a:r>
            <a:r>
              <a:rPr lang="en-US" dirty="0" err="1" smtClean="0"/>
              <a:t>config</a:t>
            </a:r>
            <a:r>
              <a:rPr lang="en-US" dirty="0"/>
              <a:t>)# username </a:t>
            </a:r>
            <a:r>
              <a:rPr lang="en-US" dirty="0" smtClean="0"/>
              <a:t>R1&lt;next </a:t>
            </a:r>
            <a:r>
              <a:rPr lang="en-US" dirty="0"/>
              <a:t>router’s name&gt; password cisco</a:t>
            </a:r>
          </a:p>
          <a:p>
            <a:r>
              <a:rPr lang="en-US" dirty="0" smtClean="0"/>
              <a:t>R2(</a:t>
            </a:r>
            <a:r>
              <a:rPr lang="en-US" dirty="0" err="1" smtClean="0"/>
              <a:t>config</a:t>
            </a:r>
            <a:r>
              <a:rPr lang="en-US" dirty="0"/>
              <a:t>)# interface serial 0/0</a:t>
            </a:r>
          </a:p>
          <a:p>
            <a:r>
              <a:rPr lang="en-US" dirty="0" smtClean="0"/>
              <a:t>R2(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 encapsulation </a:t>
            </a:r>
            <a:r>
              <a:rPr lang="en-US" dirty="0" err="1"/>
              <a:t>ppp</a:t>
            </a:r>
            <a:endParaRPr lang="en-US" dirty="0"/>
          </a:p>
          <a:p>
            <a:r>
              <a:rPr lang="en-US" dirty="0" smtClean="0"/>
              <a:t>R2(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/>
              <a:t>)# </a:t>
            </a:r>
            <a:r>
              <a:rPr lang="en-US" dirty="0" err="1"/>
              <a:t>ppp</a:t>
            </a:r>
            <a:r>
              <a:rPr lang="en-US" dirty="0"/>
              <a:t> authentication pap</a:t>
            </a:r>
          </a:p>
        </p:txBody>
      </p:sp>
    </p:spTree>
    <p:extLst>
      <p:ext uri="{BB962C8B-B14F-4D97-AF65-F5344CB8AC3E}">
        <p14:creationId xmlns:p14="http://schemas.microsoft.com/office/powerpoint/2010/main" val="5093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commands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848483"/>
            <a:ext cx="10587567" cy="35718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Router </a:t>
            </a:r>
            <a:r>
              <a:rPr lang="en-US" b="1" dirty="0"/>
              <a:t># show </a:t>
            </a:r>
            <a:r>
              <a:rPr lang="en-US" b="1" dirty="0" err="1"/>
              <a:t>ip</a:t>
            </a:r>
            <a:r>
              <a:rPr lang="en-US" b="1" dirty="0"/>
              <a:t> interface Brief</a:t>
            </a:r>
          </a:p>
          <a:p>
            <a:r>
              <a:rPr lang="en-US" b="1" dirty="0"/>
              <a:t>1) Serial is up, line protocol is up </a:t>
            </a:r>
            <a:r>
              <a:rPr lang="en-US" dirty="0"/>
              <a:t>(connectivity is fine)</a:t>
            </a:r>
          </a:p>
          <a:p>
            <a:r>
              <a:rPr lang="en-US" b="1" dirty="0"/>
              <a:t>2) Serial is administratively down, line protocol is down</a:t>
            </a:r>
          </a:p>
          <a:p>
            <a:r>
              <a:rPr lang="en-US" dirty="0"/>
              <a:t>(No Shutdown has to be given on the local router serial interface)</a:t>
            </a:r>
          </a:p>
          <a:p>
            <a:r>
              <a:rPr lang="en-US" b="1" dirty="0"/>
              <a:t>3) Serial is up, line protocol is down</a:t>
            </a:r>
          </a:p>
          <a:p>
            <a:r>
              <a:rPr lang="en-US" dirty="0"/>
              <a:t>(Encapsulation mismatch or clock rate has to be given on </a:t>
            </a:r>
            <a:r>
              <a:rPr lang="en-US" dirty="0" err="1"/>
              <a:t>dce</a:t>
            </a:r>
            <a:r>
              <a:rPr lang="en-US" dirty="0"/>
              <a:t>)</a:t>
            </a:r>
          </a:p>
          <a:p>
            <a:r>
              <a:rPr lang="en-US" b="1" dirty="0"/>
              <a:t>4) Serial is down, line protocol is down</a:t>
            </a:r>
          </a:p>
          <a:p>
            <a:r>
              <a:rPr lang="en-US" dirty="0"/>
              <a:t>(Serial interface on the remote router has to be configured)</a:t>
            </a:r>
          </a:p>
        </p:txBody>
      </p:sp>
    </p:spTree>
    <p:extLst>
      <p:ext uri="{BB962C8B-B14F-4D97-AF65-F5344CB8AC3E}">
        <p14:creationId xmlns:p14="http://schemas.microsoft.com/office/powerpoint/2010/main" val="41562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900239"/>
            <a:ext cx="10587567" cy="4000499"/>
          </a:xfrm>
        </p:spPr>
        <p:txBody>
          <a:bodyPr/>
          <a:lstStyle/>
          <a:p>
            <a:r>
              <a:rPr lang="en-US" dirty="0" smtClean="0"/>
              <a:t>Leased Lines</a:t>
            </a:r>
          </a:p>
          <a:p>
            <a:r>
              <a:rPr lang="en-US" dirty="0" smtClean="0"/>
              <a:t>WAN Protocols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HDLC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PPP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0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Leased Line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34" y="1555182"/>
            <a:ext cx="6261939" cy="471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2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10" y="1065972"/>
            <a:ext cx="6027420" cy="192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6804" y="3053749"/>
            <a:ext cx="9270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Back to Back Cable is used which emulates the copper wire, modems and MUX,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 complete </a:t>
            </a:r>
            <a:r>
              <a:rPr lang="en-US" dirty="0"/>
              <a:t>exchange setup.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Without </a:t>
            </a:r>
            <a:r>
              <a:rPr lang="en-US" dirty="0"/>
              <a:t>DCE &amp; DTE device communication is not possible.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323" y="4218619"/>
            <a:ext cx="6180949" cy="22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WAN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57" y="1926119"/>
            <a:ext cx="10587567" cy="3571875"/>
          </a:xfrm>
        </p:spPr>
        <p:txBody>
          <a:bodyPr/>
          <a:lstStyle/>
          <a:p>
            <a:r>
              <a:rPr lang="en-US" b="1" dirty="0"/>
              <a:t>Router # show controllers (s0/0 or s0/1)</a:t>
            </a:r>
          </a:p>
          <a:p>
            <a:r>
              <a:rPr lang="en-US" dirty="0"/>
              <a:t>(To know whether the cable connected to the serial interface is DCE or DTE)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DCE vs. DTE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6" y="1684991"/>
            <a:ext cx="9756619" cy="370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4785" y="5607169"/>
            <a:ext cx="971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Leased line Modem also called as CSU/DSU (Channel Service Unit and Data Service Unit). It</a:t>
            </a:r>
          </a:p>
          <a:p>
            <a:r>
              <a:rPr lang="en-US" dirty="0"/>
              <a:t>acts as a DCE device which generates clock rate.</a:t>
            </a:r>
          </a:p>
        </p:txBody>
      </p:sp>
    </p:spTree>
    <p:extLst>
      <p:ext uri="{BB962C8B-B14F-4D97-AF65-F5344CB8AC3E}">
        <p14:creationId xmlns:p14="http://schemas.microsoft.com/office/powerpoint/2010/main" val="2429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Leased Lines uses two types of WAN encapsulation protocols:</a:t>
            </a:r>
          </a:p>
          <a:p>
            <a:r>
              <a:rPr lang="en-US" b="1" dirty="0" smtClean="0"/>
              <a:t>High </a:t>
            </a:r>
            <a:r>
              <a:rPr lang="en-US" b="1" dirty="0"/>
              <a:t>Data Link Protocol (HDLC)</a:t>
            </a:r>
          </a:p>
          <a:p>
            <a:r>
              <a:rPr lang="en-US" b="1" dirty="0" smtClean="0"/>
              <a:t>Point </a:t>
            </a:r>
            <a:r>
              <a:rPr lang="en-US" b="1" dirty="0"/>
              <a:t>to Point Protocol (PPP)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 Protocols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54" y="2043921"/>
            <a:ext cx="10058112" cy="326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4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632833"/>
            <a:ext cx="10587567" cy="35718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PPP supports two authentication protocols:</a:t>
            </a:r>
          </a:p>
          <a:p>
            <a:r>
              <a:rPr lang="en-US" dirty="0" smtClean="0"/>
              <a:t>PAP </a:t>
            </a:r>
            <a:r>
              <a:rPr lang="en-US" dirty="0"/>
              <a:t>(Password Authentication Protocol)</a:t>
            </a:r>
          </a:p>
          <a:p>
            <a:r>
              <a:rPr lang="en-US" dirty="0" smtClean="0"/>
              <a:t>CHAP </a:t>
            </a:r>
            <a:r>
              <a:rPr lang="en-US" dirty="0"/>
              <a:t>(Challenge Handshake Authentication Protocol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PAP </a:t>
            </a:r>
            <a:r>
              <a:rPr lang="en-US" b="1" dirty="0"/>
              <a:t>(Password Authentication Protocol)</a:t>
            </a:r>
          </a:p>
          <a:p>
            <a:r>
              <a:rPr lang="en-US" dirty="0" smtClean="0"/>
              <a:t>PAP </a:t>
            </a:r>
            <a:r>
              <a:rPr lang="en-US" dirty="0"/>
              <a:t>provides a simple method for a remote node to establish its identity using a </a:t>
            </a:r>
            <a:r>
              <a:rPr lang="en-US" dirty="0" smtClean="0"/>
              <a:t>two way handshake.</a:t>
            </a:r>
          </a:p>
          <a:p>
            <a:r>
              <a:rPr lang="en-US" dirty="0"/>
              <a:t>PAP is done only upon initial link establishment</a:t>
            </a:r>
          </a:p>
          <a:p>
            <a:r>
              <a:rPr lang="en-US" dirty="0" smtClean="0"/>
              <a:t>PAP </a:t>
            </a:r>
            <a:r>
              <a:rPr lang="en-US" dirty="0"/>
              <a:t>is not a strong authentication protocol.</a:t>
            </a:r>
          </a:p>
          <a:p>
            <a:r>
              <a:rPr lang="en-US" dirty="0" smtClean="0"/>
              <a:t>Passwords </a:t>
            </a:r>
            <a:r>
              <a:rPr lang="en-US" dirty="0"/>
              <a:t>are sent across the link in clear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6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1968</TotalTime>
  <Words>543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SimSun</vt:lpstr>
      <vt:lpstr>Arial</vt:lpstr>
      <vt:lpstr>Calibri</vt:lpstr>
      <vt:lpstr>Verdana</vt:lpstr>
      <vt:lpstr>Wingdings</vt:lpstr>
      <vt:lpstr>Theme6</vt:lpstr>
      <vt:lpstr>CCNA  (200-125)</vt:lpstr>
      <vt:lpstr>Objectives:</vt:lpstr>
      <vt:lpstr>Example of Leased Line</vt:lpstr>
      <vt:lpstr>PowerPoint Presentation</vt:lpstr>
      <vt:lpstr> WAN Interfaces</vt:lpstr>
      <vt:lpstr>DCE vs. DTE</vt:lpstr>
      <vt:lpstr>WAN Protocols</vt:lpstr>
      <vt:lpstr>WAN Protocols</vt:lpstr>
      <vt:lpstr>PowerPoint Presentation</vt:lpstr>
      <vt:lpstr>PowerPoint Presentation</vt:lpstr>
      <vt:lpstr>CHAP (Challenge Handshake Authentication Protocol)</vt:lpstr>
      <vt:lpstr>PowerPoint Presentation</vt:lpstr>
      <vt:lpstr>Configuration of HDLC &amp; PPP</vt:lpstr>
      <vt:lpstr>Configuring PPP Authentication</vt:lpstr>
      <vt:lpstr>Configuring PPP Authentication</vt:lpstr>
      <vt:lpstr>Troubleshooting commands: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State Routing Protocols</dc:title>
  <dc:creator>BKH</dc:creator>
  <cp:lastModifiedBy>Muhammad Naeem Awan</cp:lastModifiedBy>
  <cp:revision>269</cp:revision>
  <dcterms:created xsi:type="dcterms:W3CDTF">2013-12-19T18:12:09Z</dcterms:created>
  <dcterms:modified xsi:type="dcterms:W3CDTF">2019-03-22T04:03:31Z</dcterms:modified>
</cp:coreProperties>
</file>