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308" r:id="rId2"/>
    <p:sldId id="283" r:id="rId3"/>
    <p:sldId id="318" r:id="rId4"/>
    <p:sldId id="319" r:id="rId5"/>
    <p:sldId id="315" r:id="rId6"/>
    <p:sldId id="316" r:id="rId7"/>
    <p:sldId id="317" r:id="rId8"/>
    <p:sldId id="309" r:id="rId9"/>
    <p:sldId id="310" r:id="rId10"/>
    <p:sldId id="311" r:id="rId11"/>
    <p:sldId id="312" r:id="rId12"/>
    <p:sldId id="314" r:id="rId13"/>
    <p:sldId id="31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7" d="100"/>
          <a:sy n="97" d="100"/>
        </p:scale>
        <p:origin x="14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87266-535C-4CBA-A8B0-5DBD461FA561}" type="datetimeFigureOut">
              <a:rPr lang="en-US" smtClean="0"/>
              <a:pPr/>
              <a:t>22-Mar-19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F6B266-7ED2-42FC-BC8F-B2F2DF55BD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9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893888"/>
            <a:ext cx="12187767" cy="244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998634" y="6670529"/>
            <a:ext cx="2041365" cy="19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>
                <a:solidFill>
                  <a:srgbClr val="D3D3D3"/>
                </a:solidFill>
              </a:rPr>
              <a:t>© 2007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708947" y="6670529"/>
            <a:ext cx="656371" cy="19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566372" y="6624363"/>
            <a:ext cx="322946" cy="2368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438141CB-360E-40E9-9317-ACCA91F305FB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pic>
        <p:nvPicPr>
          <p:cNvPr id="8" name="Picture 9" descr="Cisco_New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0967" y="5940426"/>
            <a:ext cx="4472517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0" descr="Cisc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8085" y="119064"/>
            <a:ext cx="15621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1" y="6621188"/>
            <a:ext cx="810259" cy="236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defTabSz="814388">
              <a:defRPr/>
            </a:pPr>
            <a:r>
              <a:rPr lang="en-US" sz="1000"/>
              <a:t>Version 4.0</a:t>
            </a:r>
            <a:endParaRPr lang="en-US"/>
          </a:p>
        </p:txBody>
      </p:sp>
      <p:sp>
        <p:nvSpPr>
          <p:cNvPr id="1247239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414867" y="2671763"/>
            <a:ext cx="5024967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472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14867" y="4672013"/>
            <a:ext cx="5471584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21234" y="627063"/>
            <a:ext cx="2713567" cy="4845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74185" y="627063"/>
            <a:ext cx="7943849" cy="4845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184" y="627063"/>
            <a:ext cx="10860616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74185" y="1900239"/>
            <a:ext cx="10587567" cy="357187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4185" y="1900239"/>
            <a:ext cx="5192183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9567" y="1900239"/>
            <a:ext cx="5192184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74184" y="627063"/>
            <a:ext cx="10860616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1246212" name="Rectangle 4"/>
          <p:cNvSpPr>
            <a:spLocks noChangeArrowheads="1"/>
          </p:cNvSpPr>
          <p:nvPr/>
        </p:nvSpPr>
        <p:spPr bwMode="auto">
          <a:xfrm>
            <a:off x="11566372" y="6624363"/>
            <a:ext cx="322946" cy="2368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E7BB9300-B90A-4EB0-A3A2-013753D0DD77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874185" y="1900239"/>
            <a:ext cx="10587567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9" name="Picture 6" descr="PPt_TopBand_Artwork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" y="0"/>
            <a:ext cx="1218776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46215" name="Rectangle 7"/>
          <p:cNvSpPr>
            <a:spLocks noChangeArrowheads="1"/>
          </p:cNvSpPr>
          <p:nvPr/>
        </p:nvSpPr>
        <p:spPr bwMode="auto">
          <a:xfrm>
            <a:off x="5998634" y="6670529"/>
            <a:ext cx="2041365" cy="19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>
                <a:solidFill>
                  <a:srgbClr val="D3D3D3"/>
                </a:solidFill>
              </a:rPr>
              <a:t>© 2007 Cisco Systems, Inc. All rights reserved.</a:t>
            </a:r>
          </a:p>
        </p:txBody>
      </p:sp>
      <p:sp>
        <p:nvSpPr>
          <p:cNvPr id="1246216" name="Rectangle 8"/>
          <p:cNvSpPr>
            <a:spLocks noChangeArrowheads="1"/>
          </p:cNvSpPr>
          <p:nvPr/>
        </p:nvSpPr>
        <p:spPr bwMode="auto">
          <a:xfrm>
            <a:off x="9708947" y="6670529"/>
            <a:ext cx="656371" cy="19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1" fontAlgn="base" hangingPunct="1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–"/>
        <a:defRPr sz="2000">
          <a:solidFill>
            <a:schemeClr val="tx1"/>
          </a:solidFill>
          <a:latin typeface="+mn-lt"/>
        </a:defRPr>
      </a:lvl2pPr>
      <a:lvl3pPr marL="914400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•"/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–"/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»"/>
        <a:defRPr sz="2000">
          <a:solidFill>
            <a:schemeClr val="tx1"/>
          </a:solidFill>
          <a:latin typeface="+mn-lt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057400"/>
            <a:ext cx="8229600" cy="1894362"/>
          </a:xfrm>
        </p:spPr>
        <p:txBody>
          <a:bodyPr/>
          <a:lstStyle/>
          <a:p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CCNA</a:t>
            </a:r>
            <a:b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(200-125)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4343400"/>
            <a:ext cx="8229600" cy="1371600"/>
          </a:xfrm>
        </p:spPr>
        <p:txBody>
          <a:bodyPr>
            <a:normAutofit/>
          </a:bodyPr>
          <a:lstStyle/>
          <a:p>
            <a:r>
              <a:rPr lang="en-US" sz="2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IPv6 ROUTING</a:t>
            </a:r>
          </a:p>
          <a:p>
            <a:endParaRPr lang="en-US" sz="25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524001" y="5463390"/>
            <a:ext cx="4127500" cy="174624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1" dirty="0" smtClean="0">
                <a:solidFill>
                  <a:srgbClr val="4D4D4D"/>
                </a:solidFill>
                <a:ea typeface="SimSun" pitchFamily="2" charset="-122"/>
              </a:rPr>
              <a:t>Instructor: </a:t>
            </a:r>
          </a:p>
          <a:p>
            <a:pPr lvl="1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ur-PK" sz="1000" b="1" dirty="0" smtClean="0">
                <a:solidFill>
                  <a:srgbClr val="4D4D4D"/>
                </a:solidFill>
                <a:ea typeface="SimSun" pitchFamily="2" charset="-122"/>
              </a:rPr>
              <a:t>Muhammad Naeem</a:t>
            </a:r>
            <a:endParaRPr lang="en-US" sz="1000" b="1" dirty="0" smtClean="0">
              <a:solidFill>
                <a:srgbClr val="4D4D4D"/>
              </a:solidFill>
              <a:ea typeface="SimSun" pitchFamily="2" charset="-122"/>
            </a:endParaRPr>
          </a:p>
          <a:p>
            <a:pPr lvl="1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1" dirty="0" smtClean="0">
                <a:solidFill>
                  <a:srgbClr val="4D4D4D"/>
                </a:solidFill>
                <a:ea typeface="SimSun" pitchFamily="2" charset="-122"/>
              </a:rPr>
              <a:t>(MSIT/RHCE/CCNP/CCNA/MCSE)</a:t>
            </a:r>
          </a:p>
          <a:p>
            <a:pPr lvl="1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1" dirty="0" smtClean="0">
                <a:solidFill>
                  <a:srgbClr val="4D4D4D"/>
                </a:solidFill>
                <a:ea typeface="SimSun" pitchFamily="2" charset="-122"/>
              </a:rPr>
              <a:t>Cell: 0345-5238281</a:t>
            </a:r>
            <a:endParaRPr lang="ur-PK" sz="1000" b="1" dirty="0">
              <a:solidFill>
                <a:srgbClr val="4D4D4D"/>
              </a:solidFill>
              <a:ea typeface="SimSun" pitchFamily="2" charset="-122"/>
            </a:endParaRPr>
          </a:p>
          <a:p>
            <a:pPr lvl="1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1" dirty="0" smtClean="0">
                <a:solidFill>
                  <a:srgbClr val="4D4D4D"/>
                </a:solidFill>
                <a:ea typeface="SimSun" pitchFamily="2" charset="-122"/>
              </a:rPr>
              <a:t>E-Mail:  mna571@yahoo.com</a:t>
            </a:r>
            <a:endParaRPr lang="en-US" sz="1000" b="1" dirty="0">
              <a:solidFill>
                <a:srgbClr val="4D4D4D"/>
              </a:solidFill>
              <a:ea typeface="SimSun" pitchFamily="2" charset="-122"/>
            </a:endParaRPr>
          </a:p>
          <a:p>
            <a:pPr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b="1" dirty="0">
                <a:solidFill>
                  <a:srgbClr val="4D4D4D"/>
                </a:solidFill>
                <a:ea typeface="SimSun" pitchFamily="2" charset="-122"/>
              </a:rPr>
              <a:t/>
            </a:r>
            <a:br>
              <a:rPr lang="en-GB" sz="1200" b="1" dirty="0">
                <a:solidFill>
                  <a:srgbClr val="4D4D4D"/>
                </a:solidFill>
                <a:ea typeface="SimSun" pitchFamily="2" charset="-122"/>
              </a:rPr>
            </a:br>
            <a:endParaRPr lang="en-GB" sz="1200" b="1" dirty="0">
              <a:solidFill>
                <a:srgbClr val="4D4D4D"/>
              </a:solidFill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251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628" t="8593" r="9965" b="19462"/>
          <a:stretch/>
        </p:blipFill>
        <p:spPr>
          <a:xfrm>
            <a:off x="2404240" y="1773619"/>
            <a:ext cx="7273947" cy="43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330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OSPFv3: Lab Scenario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270" t="11683" r="12324" b="54331"/>
          <a:stretch/>
        </p:blipFill>
        <p:spPr>
          <a:xfrm>
            <a:off x="1198178" y="2475185"/>
            <a:ext cx="7810219" cy="221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758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3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79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Objectives: </a:t>
            </a:r>
            <a:r>
              <a:rPr lang="en-US" dirty="0"/>
              <a:t>IPv6 Routing </a:t>
            </a:r>
            <a:r>
              <a:rPr lang="en-US" dirty="0" smtClean="0"/>
              <a:t>Prototocols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185" y="1900239"/>
            <a:ext cx="10587567" cy="4000499"/>
          </a:xfrm>
        </p:spPr>
        <p:txBody>
          <a:bodyPr/>
          <a:lstStyle/>
          <a:p>
            <a:r>
              <a:rPr lang="en-US" dirty="0" smtClean="0"/>
              <a:t>IPv6 Routing Types</a:t>
            </a:r>
          </a:p>
          <a:p>
            <a:pPr lvl="1"/>
            <a:r>
              <a:rPr lang="en-US" dirty="0" smtClean="0"/>
              <a:t>Static</a:t>
            </a:r>
          </a:p>
          <a:p>
            <a:pPr lvl="1"/>
            <a:r>
              <a:rPr lang="en-US" dirty="0" smtClean="0"/>
              <a:t>RIPng (RFC 2080)</a:t>
            </a:r>
          </a:p>
          <a:p>
            <a:pPr lvl="1"/>
            <a:r>
              <a:rPr lang="en-US" dirty="0" smtClean="0"/>
              <a:t>OSPFv3 (RFC 2740)</a:t>
            </a:r>
          </a:p>
          <a:p>
            <a:pPr lvl="1"/>
            <a:r>
              <a:rPr lang="en-US" dirty="0" smtClean="0"/>
              <a:t>IS-IS for IPv6</a:t>
            </a:r>
          </a:p>
          <a:p>
            <a:pPr lvl="1"/>
            <a:r>
              <a:rPr lang="en-US" dirty="0" smtClean="0"/>
              <a:t>MP-BGP4 (RFC 2545/2858)</a:t>
            </a:r>
          </a:p>
          <a:p>
            <a:pPr lvl="1"/>
            <a:r>
              <a:rPr lang="en-US" dirty="0" smtClean="0"/>
              <a:t>EIGRP for IPv6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 IPv6 unicast-routing command is required to enable IPv6 before any routing protocol is configured.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309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RIPng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185" y="1900239"/>
            <a:ext cx="10587567" cy="4807989"/>
          </a:xfrm>
        </p:spPr>
        <p:txBody>
          <a:bodyPr/>
          <a:lstStyle/>
          <a:p>
            <a:r>
              <a:rPr lang="en-US" dirty="0" smtClean="0"/>
              <a:t>Similar to IPv4</a:t>
            </a:r>
          </a:p>
          <a:p>
            <a:pPr lvl="1"/>
            <a:r>
              <a:rPr lang="en-US" dirty="0" smtClean="0"/>
              <a:t>Distance Vector</a:t>
            </a:r>
          </a:p>
          <a:p>
            <a:pPr lvl="1"/>
            <a:r>
              <a:rPr lang="en-US" dirty="0" smtClean="0"/>
              <a:t>Radius of 15 hops</a:t>
            </a:r>
          </a:p>
          <a:p>
            <a:pPr lvl="1"/>
            <a:r>
              <a:rPr lang="en-US" dirty="0" smtClean="0"/>
              <a:t>Split horizon</a:t>
            </a:r>
          </a:p>
          <a:p>
            <a:pPr lvl="1"/>
            <a:r>
              <a:rPr lang="en-US" dirty="0" smtClean="0"/>
              <a:t>Poison Reverse</a:t>
            </a:r>
          </a:p>
          <a:p>
            <a:pPr lvl="1"/>
            <a:r>
              <a:rPr lang="en-US" dirty="0" smtClean="0"/>
              <a:t>Based on RIPv2</a:t>
            </a:r>
          </a:p>
          <a:p>
            <a:pPr marL="236538" lvl="1" indent="-236538"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2400" dirty="0">
                <a:ea typeface="+mn-ea"/>
                <a:cs typeface="+mn-cs"/>
              </a:rPr>
              <a:t>Updated</a:t>
            </a:r>
          </a:p>
          <a:p>
            <a:pPr lvl="1"/>
            <a:r>
              <a:rPr lang="en-US" dirty="0" smtClean="0"/>
              <a:t>IPv6 prefix, next hop IPv6 address</a:t>
            </a:r>
          </a:p>
          <a:p>
            <a:pPr lvl="1"/>
            <a:r>
              <a:rPr lang="en-US" dirty="0" smtClean="0"/>
              <a:t>Multicast group of FF02::9 the all rip routers multicast group as the destination for RIP updates</a:t>
            </a:r>
          </a:p>
          <a:p>
            <a:pPr lvl="1"/>
            <a:r>
              <a:rPr lang="en-US" dirty="0" smtClean="0"/>
              <a:t>IPv6 used for transport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153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63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276" t="6651" r="19027" b="35572"/>
          <a:stretch/>
        </p:blipFill>
        <p:spPr>
          <a:xfrm>
            <a:off x="1608082" y="1930307"/>
            <a:ext cx="7646277" cy="402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287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IPv6 basic configuration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563617"/>
              </p:ext>
            </p:extLst>
          </p:nvPr>
        </p:nvGraphicFramePr>
        <p:xfrm>
          <a:off x="1198065" y="2438400"/>
          <a:ext cx="9984284" cy="2794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2142">
                  <a:extLst>
                    <a:ext uri="{9D8B030D-6E8A-4147-A177-3AD203B41FA5}">
                      <a16:colId xmlns:a16="http://schemas.microsoft.com/office/drawing/2014/main" val="3585386338"/>
                    </a:ext>
                  </a:extLst>
                </a:gridCol>
                <a:gridCol w="4992142">
                  <a:extLst>
                    <a:ext uri="{9D8B030D-6E8A-4147-A177-3AD203B41FA5}">
                      <a16:colId xmlns:a16="http://schemas.microsoft.com/office/drawing/2014/main" val="230610316"/>
                    </a:ext>
                  </a:extLst>
                </a:gridCol>
              </a:tblGrid>
              <a:tr h="279443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 smtClean="0"/>
                        <a:t>On Router1: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dirty="0" smtClean="0"/>
                        <a:t>------------------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dirty="0" smtClean="0"/>
                        <a:t>R1(config)# ipv6 unicast-routing R1(config)# int f0/0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dirty="0" smtClean="0"/>
                        <a:t>R1(config-if)# ipv6 add 2001:1:1:1::1/64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dirty="0" smtClean="0"/>
                        <a:t>R1(config-if)# no shut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dirty="0" smtClean="0"/>
                        <a:t>R1(config-if)# int s0/0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dirty="0" smtClean="0"/>
                        <a:t>R1(config-if)# ipv6 add 2001:1:1:2::1/64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 smtClean="0"/>
                        <a:t>On Router2: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dirty="0" smtClean="0"/>
                        <a:t>-----------------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dirty="0" smtClean="0"/>
                        <a:t>R2(config)# ipv6 unicast-routing 	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dirty="0" smtClean="0"/>
                        <a:t>R2(config)# int f0/0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dirty="0" smtClean="0"/>
                        <a:t>R2(config-if)# ipv6 add 2001:1:1:3::1/64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dirty="0" smtClean="0"/>
                        <a:t>R2(config-if)# no shut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dirty="0" smtClean="0"/>
                        <a:t>R2(config-if)# int s0/0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dirty="0" smtClean="0"/>
                        <a:t>R2(config-if)# ipv6 add 2001:1:1:2::2/64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858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225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27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OSPFv2 vs OSPFv3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7680" y="1750465"/>
            <a:ext cx="7830913" cy="464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249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152" t="7048" r="13565" b="39986"/>
          <a:stretch/>
        </p:blipFill>
        <p:spPr>
          <a:xfrm>
            <a:off x="1805152" y="1789385"/>
            <a:ext cx="6551098" cy="290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28830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6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Theme6</Template>
  <TotalTime>2195</TotalTime>
  <Words>161</Words>
  <Application>Microsoft Office PowerPoint</Application>
  <PresentationFormat>Widescreen</PresentationFormat>
  <Paragraphs>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SimSun</vt:lpstr>
      <vt:lpstr>Arial</vt:lpstr>
      <vt:lpstr>Calibri</vt:lpstr>
      <vt:lpstr>Verdana</vt:lpstr>
      <vt:lpstr>Wingdings</vt:lpstr>
      <vt:lpstr>Theme6</vt:lpstr>
      <vt:lpstr>CCNA  (200-125)</vt:lpstr>
      <vt:lpstr>Objectives: IPv6 Routing Prototocols</vt:lpstr>
      <vt:lpstr>RIPng</vt:lpstr>
      <vt:lpstr>PowerPoint Presentation</vt:lpstr>
      <vt:lpstr>PowerPoint Presentation</vt:lpstr>
      <vt:lpstr>IPv6 basic configuration</vt:lpstr>
      <vt:lpstr>PowerPoint Presentation</vt:lpstr>
      <vt:lpstr>OSPFv2 vs OSPFv3</vt:lpstr>
      <vt:lpstr>PowerPoint Presentation</vt:lpstr>
      <vt:lpstr>PowerPoint Presentation</vt:lpstr>
      <vt:lpstr>OSPFv3: Lab Scenario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 State Routing Protocols</dc:title>
  <dc:creator>BKH</dc:creator>
  <cp:lastModifiedBy>Muhammad Naeem Awan</cp:lastModifiedBy>
  <cp:revision>299</cp:revision>
  <dcterms:created xsi:type="dcterms:W3CDTF">2013-12-19T18:12:09Z</dcterms:created>
  <dcterms:modified xsi:type="dcterms:W3CDTF">2019-03-22T04:03:39Z</dcterms:modified>
</cp:coreProperties>
</file>