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9" r:id="rId8"/>
    <p:sldId id="263" r:id="rId9"/>
    <p:sldId id="265" r:id="rId10"/>
    <p:sldId id="266" r:id="rId11"/>
    <p:sldId id="267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8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3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 descr="QQ图片201707131702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290" y="-25400"/>
            <a:ext cx="12079605" cy="69088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79705" y="-220980"/>
            <a:ext cx="9105900" cy="2103120"/>
          </a:xfrm>
        </p:spPr>
        <p:txBody>
          <a:bodyPr/>
          <a:p>
            <a:r>
              <a:rPr lang="zh-CN" altLang="en-US" sz="9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图书管理系统</a:t>
            </a:r>
            <a:endParaRPr lang="zh-CN" altLang="en-US" sz="9600" b="1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8" name="副标题 17"/>
          <p:cNvSpPr/>
          <p:nvPr>
            <p:ph type="subTitle" idx="1"/>
          </p:nvPr>
        </p:nvSpPr>
        <p:spPr>
          <a:xfrm>
            <a:off x="323215" y="4548188"/>
            <a:ext cx="9144000" cy="1655762"/>
          </a:xfrm>
        </p:spPr>
        <p:txBody>
          <a:bodyPr/>
          <a:p>
            <a:pPr algn="l"/>
            <a:r>
              <a:rPr lang="zh-CN" altLang="en-US" sz="2000" b="1"/>
              <a:t>兰州理工大学</a:t>
            </a:r>
            <a:r>
              <a:rPr lang="en-US" altLang="zh-CN" sz="2000" b="1"/>
              <a:t>2016</a:t>
            </a:r>
            <a:r>
              <a:rPr lang="zh-CN" altLang="en-US" sz="2000" b="1"/>
              <a:t>级软件工程</a:t>
            </a:r>
            <a:endParaRPr lang="zh-CN" altLang="en-US" sz="2000" b="1"/>
          </a:p>
          <a:p>
            <a:pPr algn="l"/>
            <a:r>
              <a:rPr lang="zh-CN" altLang="en-US" sz="2000" b="1"/>
              <a:t>李俊杰，贾旺军</a:t>
            </a:r>
            <a:endParaRPr lang="zh-CN" altLang="en-US" sz="2000" b="1"/>
          </a:p>
          <a:p>
            <a:pPr algn="l"/>
            <a:r>
              <a:rPr lang="zh-CN" altLang="en-US" sz="2000" b="1"/>
              <a:t>马璐璐，战杰，滕萃萃</a:t>
            </a:r>
            <a:endParaRPr lang="zh-CN" altLang="en-US" sz="2000" b="1"/>
          </a:p>
          <a:p>
            <a:pPr algn="l"/>
            <a:endParaRPr lang="zh-CN" altLang="en-US" sz="24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图片201707131702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-8890"/>
            <a:ext cx="12248515" cy="68757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3560" y="-713740"/>
            <a:ext cx="9600565" cy="1739900"/>
          </a:xfrm>
        </p:spPr>
        <p:txBody>
          <a:bodyPr/>
          <a:p>
            <a:pPr algn="ctr"/>
            <a:endParaRPr lang="zh-CN" altLang="en-US" sz="9600">
              <a:latin typeface="华文行楷" panose="02010800040101010101" charset="-122"/>
              <a:ea typeface="华文行楷" panose="02010800040101010101" charset="-122"/>
            </a:endParaRPr>
          </a:p>
          <a:p>
            <a:pPr marL="0" indent="0" algn="ctr">
              <a:buNone/>
            </a:pPr>
            <a:r>
              <a:rPr lang="zh-CN" altLang="en-US" sz="9600">
                <a:latin typeface="华文行楷" panose="02010800040101010101" charset="-122"/>
                <a:ea typeface="华文行楷" panose="02010800040101010101" charset="-122"/>
              </a:rPr>
              <a:t>谢谢观看！</a:t>
            </a:r>
            <a:endParaRPr lang="zh-CN" altLang="en-US" sz="96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" name="图片 33" descr="QQ图片20170713170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1595" y="-34290"/>
            <a:ext cx="12314555" cy="6927215"/>
          </a:xfrm>
          <a:prstGeom prst="rect">
            <a:avLst/>
          </a:prstGeom>
        </p:spPr>
      </p:pic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48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一</a:t>
            </a:r>
            <a:r>
              <a:rPr lang="en-US" altLang="zh-CN" sz="48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.</a:t>
            </a:r>
            <a:r>
              <a:rPr lang="zh-CN" altLang="en-US" sz="48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需求分析</a:t>
            </a:r>
            <a:endParaRPr lang="zh-CN" altLang="en-US" sz="4800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 sz="32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1.</a:t>
            </a:r>
            <a:r>
              <a:rPr lang="zh-CN" altLang="en-US" sz="32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读者用户端：</a:t>
            </a:r>
            <a:endParaRPr lang="zh-CN" altLang="en-US" sz="3200" b="1">
              <a:solidFill>
                <a:schemeClr val="tx1"/>
              </a:solidFill>
              <a:uFillTx/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 algn="l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 （</a:t>
            </a:r>
            <a:r>
              <a:rPr lang="en-US" altLang="zh-CN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）馆藏查询：学生可以查询图书信息</a:t>
            </a:r>
            <a:endParaRPr lang="zh-CN" altLang="en-US" sz="2400" b="1">
              <a:solidFill>
                <a:schemeClr val="tx1"/>
              </a:solidFill>
              <a:uFillTx/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marL="0" indent="0" algn="l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		 </a:t>
            </a: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通过编号，书名，作者，出版社进行查找</a:t>
            </a:r>
            <a:endParaRPr lang="zh-CN" altLang="en-US" sz="2400" b="1">
              <a:solidFill>
                <a:schemeClr val="tx1"/>
              </a:solidFill>
              <a:uFillTx/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marL="0" indent="0" algn="l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 （</a:t>
            </a:r>
            <a:r>
              <a:rPr lang="en-US" altLang="zh-CN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）借阅信息：</a:t>
            </a:r>
            <a:r>
              <a:rPr lang="zh-CN" altLang="en-US" sz="2400" b="1"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学生可以查看自己的借阅信息</a:t>
            </a:r>
            <a:endParaRPr lang="zh-CN" altLang="en-US" sz="2400" b="1">
              <a:solidFill>
                <a:schemeClr val="tx1"/>
              </a:solidFill>
              <a:uFillTx/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marL="0" indent="0" algn="l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 （</a:t>
            </a:r>
            <a:r>
              <a:rPr lang="en-US" altLang="zh-CN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）借还书：</a:t>
            </a:r>
            <a:r>
              <a:rPr lang="zh-CN" altLang="en-US" sz="2400" b="1"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学生可以借阅图书</a:t>
            </a:r>
            <a:endParaRPr lang="zh-CN" altLang="en-US" sz="2400" b="1">
              <a:solidFill>
                <a:schemeClr val="tx1"/>
              </a:solidFill>
              <a:uFillTx/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marL="0" indent="0" algn="l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 （</a:t>
            </a:r>
            <a:r>
              <a:rPr lang="en-US" altLang="zh-CN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4</a:t>
            </a: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）读者信息：学生可以修改自己的信息</a:t>
            </a:r>
            <a:endParaRPr lang="zh-CN" altLang="en-US" sz="2400" b="1">
              <a:solidFill>
                <a:schemeClr val="tx1"/>
              </a:solidFill>
              <a:uFillTx/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altLang="zh-CN" sz="32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2.</a:t>
            </a:r>
            <a:r>
              <a:rPr lang="zh-CN" altLang="en-US" sz="32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管理员用户端：</a:t>
            </a:r>
            <a:endParaRPr lang="zh-CN" altLang="en-US" sz="3200" b="1">
              <a:solidFill>
                <a:schemeClr val="tx1"/>
              </a:solidFill>
              <a:uFillTx/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 algn="l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         （</a:t>
            </a:r>
            <a:r>
              <a:rPr lang="en-US" altLang="zh-CN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）读者管理：实现学生用户信息的增删改查</a:t>
            </a:r>
            <a:endParaRPr lang="zh-CN" altLang="en-US" sz="2400" b="1">
              <a:solidFill>
                <a:schemeClr val="tx1"/>
              </a:solidFill>
              <a:uFillTx/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 algn="l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         （</a:t>
            </a:r>
            <a:r>
              <a:rPr lang="en-US" altLang="zh-CN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）图书管理：实现对图书的增删改和对借阅信息的管理</a:t>
            </a:r>
            <a:endParaRPr lang="zh-CN" altLang="en-US" sz="2400" b="1">
              <a:solidFill>
                <a:schemeClr val="tx1"/>
              </a:solidFill>
              <a:uFillTx/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 algn="l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         （</a:t>
            </a:r>
            <a:r>
              <a:rPr lang="en-US" altLang="zh-CN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）</a:t>
            </a:r>
            <a:r>
              <a:rPr lang="zh-CN" altLang="en-US" sz="2400" b="1"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馆藏查询：管理员可以查询图书信息</a:t>
            </a:r>
            <a:endParaRPr lang="zh-CN" altLang="en-US" sz="2400" b="1">
              <a:solidFill>
                <a:schemeClr val="tx1"/>
              </a:solidFill>
              <a:uFillTx/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 algn="l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         （</a:t>
            </a:r>
            <a:r>
              <a:rPr lang="en-US" altLang="zh-CN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4</a:t>
            </a:r>
            <a:r>
              <a:rPr lang="zh-CN" altLang="en-US" sz="2400" b="1">
                <a:solidFill>
                  <a:schemeClr val="tx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）</a:t>
            </a:r>
            <a:r>
              <a:rPr lang="zh-CN" altLang="en-US" sz="2400" b="1"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管理员信息管理：对管理员信息的增删改</a:t>
            </a:r>
            <a:endParaRPr lang="zh-CN" altLang="en-US" sz="2400" b="1">
              <a:solidFill>
                <a:schemeClr val="tx1"/>
              </a:solidFill>
              <a:uFillTx/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tx1"/>
              </a:solidFill>
              <a:uFillTx/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en-US" altLang="zh-CN" sz="2400" b="1"/>
          </a:p>
          <a:p>
            <a:endParaRPr lang="zh-CN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QQ图片201707131702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590" y="-57150"/>
            <a:ext cx="12234545" cy="6965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48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二</a:t>
            </a:r>
            <a:r>
              <a:rPr lang="en-US" altLang="zh-CN" sz="48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.</a:t>
            </a:r>
            <a:r>
              <a:rPr lang="zh-CN" altLang="en-US" sz="48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详细设计</a:t>
            </a:r>
            <a:endParaRPr lang="zh-CN" altLang="en-US" sz="4800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latin typeface="华文中宋" panose="02010600040101010101" charset="-122"/>
                <a:ea typeface="华文中宋" panose="02010600040101010101" charset="-122"/>
                <a:hlinkClick r:id="rId2" action="ppaction://hlinksldjump"/>
              </a:rPr>
              <a:t>1.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hlinkClick r:id="rId2" action="ppaction://hlinksldjump"/>
              </a:rPr>
              <a:t>系统功能结构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b="1">
                <a:latin typeface="华文中宋" panose="02010600040101010101" charset="-122"/>
                <a:ea typeface="华文中宋" panose="02010600040101010101" charset="-122"/>
                <a:hlinkClick r:id="rId3" tooltip="" action="ppaction://hlinksldjump"/>
              </a:rPr>
              <a:t>2.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hlinkClick r:id="rId3" tooltip="" action="ppaction://hlinksldjump"/>
              </a:rPr>
              <a:t>读者端系统预览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b="1">
                <a:latin typeface="华文中宋" panose="02010600040101010101" charset="-122"/>
                <a:ea typeface="华文中宋" panose="02010600040101010101" charset="-122"/>
                <a:hlinkClick r:id="rId4" action="ppaction://hlinksldjump"/>
              </a:rPr>
              <a:t>3.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hlinkClick r:id="rId4" action="ppaction://hlinksldjump"/>
              </a:rPr>
              <a:t>管理员端系统预览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en-US" altLang="zh-CN" b="1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动作按钮: 结束 3">
            <a:hlinkClick r:id="" action="ppaction://hlinkshowjump?jump=lastslide"/>
          </p:cNvPr>
          <p:cNvSpPr/>
          <p:nvPr/>
        </p:nvSpPr>
        <p:spPr>
          <a:xfrm>
            <a:off x="11141710" y="5651500"/>
            <a:ext cx="746125" cy="629285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7" name="图片 66" descr="QQ图片201707131702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955" y="2540"/>
            <a:ext cx="12234545" cy="6882130"/>
          </a:xfrm>
          <a:prstGeom prst="rect">
            <a:avLst/>
          </a:prstGeom>
        </p:spPr>
      </p:pic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262890" y="2540"/>
            <a:ext cx="5057140" cy="1143000"/>
          </a:xfrm>
        </p:spPr>
        <p:txBody>
          <a:bodyPr/>
          <a:p>
            <a:pPr algn="l"/>
            <a:r>
              <a:rPr lang="en-US" altLang="zh-CN" sz="48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1.</a:t>
            </a:r>
            <a:r>
              <a:rPr lang="zh-CN" altLang="en-US" sz="48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系统功能结构</a:t>
            </a:r>
            <a:endParaRPr lang="zh-CN" altLang="en-US" sz="4800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4" name="流程图: 可选过程 33"/>
          <p:cNvSpPr/>
          <p:nvPr/>
        </p:nvSpPr>
        <p:spPr>
          <a:xfrm>
            <a:off x="4669155" y="740410"/>
            <a:ext cx="3688715" cy="7023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图书管理系统</a:t>
            </a:r>
            <a:endParaRPr lang="zh-CN" altLang="en-US" sz="24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7" name="流程图: 可选过程 36"/>
          <p:cNvSpPr/>
          <p:nvPr/>
        </p:nvSpPr>
        <p:spPr>
          <a:xfrm>
            <a:off x="1422400" y="2798445"/>
            <a:ext cx="177927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读者用户端</a:t>
            </a:r>
            <a:endParaRPr lang="zh-CN" altLang="en-US" sz="24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4037330" y="2804160"/>
            <a:ext cx="2178685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管理员用户端</a:t>
            </a:r>
            <a:endParaRPr lang="zh-CN" altLang="en-US" sz="24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1" name="动作按钮: 前进或下一项 40">
            <a:hlinkClick r:id="rId2" action="ppaction://hlinksldjump"/>
          </p:cNvPr>
          <p:cNvSpPr/>
          <p:nvPr/>
        </p:nvSpPr>
        <p:spPr>
          <a:xfrm>
            <a:off x="8874125" y="6076950"/>
            <a:ext cx="737235" cy="558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可选过程 41"/>
          <p:cNvSpPr/>
          <p:nvPr/>
        </p:nvSpPr>
        <p:spPr>
          <a:xfrm>
            <a:off x="1012825" y="4294505"/>
            <a:ext cx="409575" cy="1913890"/>
          </a:xfrm>
          <a:prstGeom prst="flowChartAlternateProcess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馆</a:t>
            </a:r>
            <a:endParaRPr lang="zh-CN" altLang="en-US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藏</a:t>
            </a:r>
            <a:endParaRPr lang="zh-CN" altLang="en-US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查</a:t>
            </a:r>
            <a:endParaRPr lang="zh-CN" altLang="en-US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询</a:t>
            </a:r>
            <a:endParaRPr lang="zh-CN" altLang="en-US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43" name="流程图: 可选过程 42"/>
          <p:cNvSpPr/>
          <p:nvPr/>
        </p:nvSpPr>
        <p:spPr>
          <a:xfrm>
            <a:off x="1644015" y="4294505"/>
            <a:ext cx="422275" cy="19138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借</a:t>
            </a:r>
            <a:endParaRPr lang="zh-CN" altLang="en-US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阅</a:t>
            </a:r>
            <a:endParaRPr lang="zh-CN" altLang="en-US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信息</a:t>
            </a:r>
            <a:endParaRPr lang="zh-CN" altLang="en-US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44" name="流程图: 可选过程 43"/>
          <p:cNvSpPr/>
          <p:nvPr/>
        </p:nvSpPr>
        <p:spPr>
          <a:xfrm>
            <a:off x="5320030" y="4294505"/>
            <a:ext cx="357505" cy="19132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管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理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员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信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息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管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理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45" name="流程图: 可选过程 44"/>
          <p:cNvSpPr/>
          <p:nvPr/>
        </p:nvSpPr>
        <p:spPr>
          <a:xfrm>
            <a:off x="4669155" y="4294505"/>
            <a:ext cx="419100" cy="1912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图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书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管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理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46" name="流程图: 可选过程 45"/>
          <p:cNvSpPr/>
          <p:nvPr/>
        </p:nvSpPr>
        <p:spPr>
          <a:xfrm>
            <a:off x="2293620" y="4293235"/>
            <a:ext cx="409575" cy="19138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还借书</a:t>
            </a:r>
            <a:endParaRPr lang="zh-CN" altLang="en-US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47" name="流程图: 可选过程 46"/>
          <p:cNvSpPr/>
          <p:nvPr/>
        </p:nvSpPr>
        <p:spPr>
          <a:xfrm>
            <a:off x="4037330" y="4293235"/>
            <a:ext cx="365760" cy="19132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读者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管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理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49" name="流程图: 可选过程 48"/>
          <p:cNvSpPr/>
          <p:nvPr/>
        </p:nvSpPr>
        <p:spPr>
          <a:xfrm>
            <a:off x="3026410" y="4294505"/>
            <a:ext cx="376555" cy="19145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读者信息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0" name="流程图: 可选过程 49"/>
          <p:cNvSpPr/>
          <p:nvPr/>
        </p:nvSpPr>
        <p:spPr>
          <a:xfrm>
            <a:off x="5986780" y="4294505"/>
            <a:ext cx="310515" cy="19145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馆</a:t>
            </a:r>
            <a:endParaRPr lang="zh-CN" altLang="en-US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藏</a:t>
            </a:r>
            <a:endParaRPr lang="zh-CN" altLang="en-US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查</a:t>
            </a:r>
            <a:endParaRPr lang="zh-CN" altLang="en-US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询</a:t>
            </a:r>
            <a:endParaRPr lang="zh-CN" altLang="en-US"/>
          </a:p>
        </p:txBody>
      </p:sp>
      <p:sp>
        <p:nvSpPr>
          <p:cNvPr id="51" name="流程图: 可选过程 50"/>
          <p:cNvSpPr/>
          <p:nvPr/>
        </p:nvSpPr>
        <p:spPr>
          <a:xfrm>
            <a:off x="2783205" y="1987550"/>
            <a:ext cx="1757045" cy="4927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登陆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177530" y="1987550"/>
            <a:ext cx="1956435" cy="49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注册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929755" y="1442720"/>
            <a:ext cx="1944370" cy="48641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208780" y="1442720"/>
            <a:ext cx="2088515" cy="5213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037330" y="2479675"/>
            <a:ext cx="379095" cy="31369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2847975" y="2469515"/>
            <a:ext cx="518795" cy="3238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1280160" y="3415665"/>
            <a:ext cx="906780" cy="82931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446020" y="3415665"/>
            <a:ext cx="755650" cy="8401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43" idx="0"/>
          </p:cNvCxnSpPr>
          <p:nvPr/>
        </p:nvCxnSpPr>
        <p:spPr>
          <a:xfrm flipH="1">
            <a:off x="1855470" y="3409950"/>
            <a:ext cx="438150" cy="8845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6" idx="0"/>
          </p:cNvCxnSpPr>
          <p:nvPr/>
        </p:nvCxnSpPr>
        <p:spPr>
          <a:xfrm>
            <a:off x="2407285" y="3415665"/>
            <a:ext cx="91440" cy="8775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4208780" y="3428365"/>
            <a:ext cx="661035" cy="8521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50" idx="0"/>
          </p:cNvCxnSpPr>
          <p:nvPr/>
        </p:nvCxnSpPr>
        <p:spPr>
          <a:xfrm>
            <a:off x="5361940" y="3415665"/>
            <a:ext cx="780415" cy="8788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4902835" y="3402330"/>
            <a:ext cx="185420" cy="93091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44" idx="0"/>
          </p:cNvCxnSpPr>
          <p:nvPr/>
        </p:nvCxnSpPr>
        <p:spPr>
          <a:xfrm>
            <a:off x="5167630" y="3402330"/>
            <a:ext cx="331470" cy="8921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 animBg="1"/>
      <p:bldP spid="51" grpId="0" animBg="1"/>
      <p:bldP spid="52" grpId="0" animBg="1"/>
      <p:bldP spid="37" grpId="0" animBg="1"/>
      <p:bldP spid="42" grpId="0" animBg="1"/>
      <p:bldP spid="43" grpId="0" animBg="1"/>
      <p:bldP spid="46" grpId="0" animBg="1"/>
      <p:bldP spid="49" grpId="0" animBg="1"/>
      <p:bldP spid="39" grpId="0" animBg="1"/>
      <p:bldP spid="47" grpId="0" animBg="1"/>
      <p:bldP spid="44" grpId="0" animBg="1"/>
      <p:bldP spid="50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 descr="QQ图片201707131702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590" y="-47625"/>
            <a:ext cx="12293600" cy="6915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8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2.</a:t>
            </a:r>
            <a:r>
              <a:rPr lang="zh-CN" altLang="en-US" sz="48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读者端系统预览</a:t>
            </a:r>
            <a:endParaRPr lang="zh-CN" altLang="en-US" sz="4800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35" y="1764665"/>
            <a:ext cx="4605020" cy="394208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3848735" y="3334385"/>
            <a:ext cx="1183640" cy="304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002020" y="5869940"/>
            <a:ext cx="286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</a:t>
            </a:r>
            <a:r>
              <a:rPr lang="zh-CN" altLang="en-US" b="1"/>
              <a:t>登陆页面</a:t>
            </a:r>
            <a:endParaRPr lang="zh-CN" altLang="en-US" b="1"/>
          </a:p>
        </p:txBody>
      </p:sp>
      <p:pic>
        <p:nvPicPr>
          <p:cNvPr id="17" name="内容占位符 16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4825" y="1417955"/>
            <a:ext cx="3343910" cy="35871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94385" y="5391785"/>
            <a:ext cx="235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 b="1"/>
              <a:t>注册页面</a:t>
            </a:r>
            <a:endParaRPr lang="zh-CN" altLang="en-US" b="1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QQ图片20170713170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3810"/>
            <a:ext cx="12222480" cy="687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" name="内容占位符 1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130" y="598170"/>
            <a:ext cx="4939665" cy="3707765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13" idx="3"/>
          </p:cNvCxnSpPr>
          <p:nvPr/>
        </p:nvCxnSpPr>
        <p:spPr>
          <a:xfrm>
            <a:off x="5344795" y="2452370"/>
            <a:ext cx="1640840" cy="9956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69315" y="4498340"/>
            <a:ext cx="3796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 b="1"/>
              <a:t>馆藏查询</a:t>
            </a:r>
            <a:endParaRPr lang="zh-CN" altLang="en-US" b="1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 descr="QQ图片201707131702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3810"/>
            <a:ext cx="12223115" cy="6875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136525"/>
            <a:ext cx="5004435" cy="3566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40" y="1205865"/>
            <a:ext cx="5319395" cy="359029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5008880" y="2722245"/>
            <a:ext cx="764540" cy="5568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动作按钮: 前进或下一项 10">
            <a:hlinkClick r:id="rId4" action="ppaction://hlinksldjump"/>
          </p:cNvPr>
          <p:cNvSpPr/>
          <p:nvPr/>
        </p:nvSpPr>
        <p:spPr>
          <a:xfrm>
            <a:off x="8613775" y="6052185"/>
            <a:ext cx="814070" cy="51562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0255" y="4018915"/>
            <a:ext cx="313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       </a:t>
            </a:r>
            <a:r>
              <a:rPr lang="zh-CN" altLang="en-US" b="1"/>
              <a:t>个人借阅信息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6875145" y="5068570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读者信息管理</a:t>
            </a:r>
            <a:endParaRPr lang="zh-CN" altLang="en-US" b="1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QQ图片201707131702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3810"/>
            <a:ext cx="12183745" cy="68535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485" y="145098"/>
            <a:ext cx="10972800" cy="1143000"/>
          </a:xfrm>
        </p:spPr>
        <p:txBody>
          <a:bodyPr/>
          <a:p>
            <a:pPr algn="l"/>
            <a:r>
              <a:rPr lang="en-US" altLang="zh-CN" sz="4800" b="1">
                <a:latin typeface="华文中宋" panose="02010600040101010101" charset="-122"/>
                <a:ea typeface="华文中宋" panose="02010600040101010101" charset="-122"/>
              </a:rPr>
              <a:t>3.</a:t>
            </a:r>
            <a:r>
              <a:rPr lang="zh-CN" altLang="en-US" sz="4800" b="1">
                <a:latin typeface="华文中宋" panose="02010600040101010101" charset="-122"/>
                <a:ea typeface="华文中宋" panose="02010600040101010101" charset="-122"/>
              </a:rPr>
              <a:t>管理员系统预览</a:t>
            </a:r>
            <a:endParaRPr lang="zh-CN" altLang="en-US" sz="4800" b="1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" y="1684020"/>
            <a:ext cx="2762250" cy="2063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890" y="1387475"/>
            <a:ext cx="5607050" cy="408305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3211830" y="2942590"/>
            <a:ext cx="88138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3095" y="3940810"/>
            <a:ext cx="234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 b="1"/>
              <a:t>登陆页面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5259070" y="5534660"/>
            <a:ext cx="3525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 b="1"/>
              <a:t>图书管理</a:t>
            </a:r>
            <a:endParaRPr lang="zh-CN" altLang="en-US" b="1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QQ图片201707131702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-24765"/>
            <a:ext cx="12183745" cy="69081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" y="325755"/>
            <a:ext cx="5161280" cy="38741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15" y="609600"/>
            <a:ext cx="5319395" cy="359029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5422900" y="2669540"/>
            <a:ext cx="819150" cy="660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动作按钮: 前进或下一项 4">
            <a:hlinkClick r:id="rId4" action="ppaction://hlinksldjump"/>
          </p:cNvPr>
          <p:cNvSpPr/>
          <p:nvPr/>
        </p:nvSpPr>
        <p:spPr>
          <a:xfrm>
            <a:off x="9896475" y="5690235"/>
            <a:ext cx="888365" cy="75946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51560" y="4328795"/>
            <a:ext cx="3564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en-US" altLang="zh-CN" b="1"/>
              <a:t>  </a:t>
            </a:r>
            <a:r>
              <a:rPr lang="zh-CN" altLang="en-US" b="1"/>
              <a:t>馆藏查询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8309610" y="4407535"/>
            <a:ext cx="2475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b="1"/>
              <a:t> </a:t>
            </a:r>
            <a:r>
              <a:rPr lang="zh-CN" altLang="en-US" b="1"/>
              <a:t>读者信息管理</a:t>
            </a:r>
            <a:endParaRPr lang="zh-CN" altLang="en-US" b="1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WPS 演示</Application>
  <PresentationFormat>宽屏</PresentationFormat>
  <Paragraphs>102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华文行楷</vt:lpstr>
      <vt:lpstr>华文中宋</vt:lpstr>
      <vt:lpstr>华文楷体</vt:lpstr>
      <vt:lpstr>微软雅黑</vt:lpstr>
      <vt:lpstr>Arial Unicode MS</vt:lpstr>
      <vt:lpstr>Calibri</vt:lpstr>
      <vt:lpstr>1_默认设计模板</vt:lpstr>
      <vt:lpstr>图书管理系统</vt:lpstr>
      <vt:lpstr>一.需求分析</vt:lpstr>
      <vt:lpstr>二.详细设计</vt:lpstr>
      <vt:lpstr>1.系统功能结构</vt:lpstr>
      <vt:lpstr>2.读者端系统预览</vt:lpstr>
      <vt:lpstr>PowerPoint 演示文稿</vt:lpstr>
      <vt:lpstr>PowerPoint 演示文稿</vt:lpstr>
      <vt:lpstr>3.管理员系统预览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绘梦</cp:lastModifiedBy>
  <cp:revision>2</cp:revision>
  <dcterms:created xsi:type="dcterms:W3CDTF">2017-07-12T10:55:00Z</dcterms:created>
  <dcterms:modified xsi:type="dcterms:W3CDTF">2017-07-13T16:24:47Z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2052-10.1.0.6553</vt:lpwstr>
  </property>
</Properties>
</file>