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DCD378-5C5B-4953-BEB7-50233AEDD8E7}">
  <a:tblStyle styleId="{E6DCD378-5C5B-4953-BEB7-50233AEDD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search.ijcaonline.org/ooc/number1/ooc1005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dc29295a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dc29295a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c9e05b6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c9e05b6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c9e05b6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c9e05b6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c9e05b6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c9e05b6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bedba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bedba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c29295a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c29295a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595959"/>
                </a:solidFill>
              </a:rPr>
              <a:t>Input: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A B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A E</a:t>
            </a:r>
            <a:br>
              <a:rPr lang="en-GB" sz="1800">
                <a:solidFill>
                  <a:srgbClr val="595959"/>
                </a:solidFill>
              </a:rPr>
            </a:br>
            <a:r>
              <a:rPr lang="en-GB" sz="1800">
                <a:solidFill>
                  <a:srgbClr val="595959"/>
                </a:solidFill>
              </a:rPr>
              <a:t>A D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D 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B 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E C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B F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C F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595959"/>
                </a:solidFill>
              </a:rPr>
              <a:t>Output: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C78D8"/>
                </a:solidFill>
              </a:rPr>
              <a:t>A 0</a:t>
            </a:r>
            <a:br>
              <a:rPr lang="en-GB" sz="1800">
                <a:solidFill>
                  <a:srgbClr val="595959"/>
                </a:solidFill>
              </a:rPr>
            </a:br>
            <a:r>
              <a:rPr lang="en-GB" sz="1800">
                <a:solidFill>
                  <a:srgbClr val="6AA84F"/>
                </a:solidFill>
              </a:rPr>
              <a:t>B 1</a:t>
            </a:r>
            <a:br>
              <a:rPr lang="en-GB" sz="1800">
                <a:solidFill>
                  <a:srgbClr val="6AA84F"/>
                </a:solidFill>
              </a:rPr>
            </a:br>
            <a:r>
              <a:rPr lang="en-GB" sz="1800">
                <a:solidFill>
                  <a:srgbClr val="6AA84F"/>
                </a:solidFill>
              </a:rPr>
              <a:t>C 1</a:t>
            </a:r>
            <a:br>
              <a:rPr lang="en-GB" sz="1800">
                <a:solidFill>
                  <a:srgbClr val="6AA84F"/>
                </a:solidFill>
              </a:rPr>
            </a:br>
            <a:r>
              <a:rPr lang="en-GB" sz="1800">
                <a:solidFill>
                  <a:srgbClr val="6AA84F"/>
                </a:solidFill>
              </a:rPr>
              <a:t>D 1</a:t>
            </a:r>
            <a:br>
              <a:rPr lang="en-GB" sz="1800">
                <a:solidFill>
                  <a:srgbClr val="595959"/>
                </a:solidFill>
              </a:rPr>
            </a:br>
            <a:r>
              <a:rPr lang="en-GB" sz="1800">
                <a:solidFill>
                  <a:srgbClr val="F1C232"/>
                </a:solidFill>
              </a:rPr>
              <a:t>E 2</a:t>
            </a:r>
            <a:br>
              <a:rPr lang="en-GB" sz="1800">
                <a:solidFill>
                  <a:srgbClr val="595959"/>
                </a:solidFill>
              </a:rPr>
            </a:br>
            <a:r>
              <a:rPr lang="en-GB" sz="1800">
                <a:solidFill>
                  <a:srgbClr val="3C78D8"/>
                </a:solidFill>
              </a:rPr>
              <a:t>F 0</a:t>
            </a:r>
            <a:endParaRPr b="1" sz="1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92bedba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92bedba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2bedba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2bedba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https://research.ijcaonline.org/ooc/number1/ooc1005.pdf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c9e05b6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c9e05b6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c9e05b6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c9e05b6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dc29295a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dc29295a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dc29295ac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dc29295a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eeksforgeeks.org/graph-coloring-applications/" TargetMode="External"/><Relationship Id="rId4" Type="http://schemas.openxmlformats.org/officeDocument/2006/relationships/hyperlink" Target="https://www.researchgate.net/publication/344016939_Applications_of_Graph_Coloring_in_Modern_Computer_Scien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 Graph Coloring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Cullen Waller &amp; Martin Nester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2888100" y="1017725"/>
            <a:ext cx="3367800" cy="29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x+1 Colorable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087275" y="1394225"/>
            <a:ext cx="1720200" cy="2380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Colorable</a:t>
            </a:r>
            <a:endParaRPr/>
          </a:p>
        </p:txBody>
      </p:sp>
      <p:cxnSp>
        <p:nvCxnSpPr>
          <p:cNvPr id="153" name="Google Shape;153;p22"/>
          <p:cNvCxnSpPr>
            <a:endCxn id="154" idx="0"/>
          </p:cNvCxnSpPr>
          <p:nvPr/>
        </p:nvCxnSpPr>
        <p:spPr>
          <a:xfrm flipH="1">
            <a:off x="4209975" y="2679863"/>
            <a:ext cx="1339800" cy="34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Reduction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730025" y="1793038"/>
            <a:ext cx="434700" cy="4347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3729950" y="2354388"/>
            <a:ext cx="434700" cy="4347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3730025" y="3217713"/>
            <a:ext cx="434700" cy="4347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2"/>
          <p:cNvCxnSpPr>
            <a:stCxn id="156" idx="2"/>
          </p:cNvCxnSpPr>
          <p:nvPr/>
        </p:nvCxnSpPr>
        <p:spPr>
          <a:xfrm flipH="1">
            <a:off x="3096425" y="2010388"/>
            <a:ext cx="6336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>
            <a:endCxn id="158" idx="2"/>
          </p:cNvCxnSpPr>
          <p:nvPr/>
        </p:nvCxnSpPr>
        <p:spPr>
          <a:xfrm>
            <a:off x="3087125" y="3428763"/>
            <a:ext cx="642900" cy="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" name="Google Shape;161;p22"/>
          <p:cNvSpPr txBox="1"/>
          <p:nvPr/>
        </p:nvSpPr>
        <p:spPr>
          <a:xfrm>
            <a:off x="1964550" y="4240925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a 3 colorable graph k-colorable</a:t>
            </a:r>
            <a:endParaRPr/>
          </a:p>
        </p:txBody>
      </p:sp>
      <p:cxnSp>
        <p:nvCxnSpPr>
          <p:cNvPr id="162" name="Google Shape;162;p22"/>
          <p:cNvCxnSpPr>
            <a:stCxn id="156" idx="6"/>
            <a:endCxn id="163" idx="1"/>
          </p:cNvCxnSpPr>
          <p:nvPr/>
        </p:nvCxnSpPr>
        <p:spPr>
          <a:xfrm>
            <a:off x="4164725" y="2010388"/>
            <a:ext cx="1395900" cy="41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2"/>
          <p:cNvSpPr/>
          <p:nvPr/>
        </p:nvSpPr>
        <p:spPr>
          <a:xfrm>
            <a:off x="5496950" y="2360700"/>
            <a:ext cx="434700" cy="434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2"/>
          <p:cNvCxnSpPr>
            <a:stCxn id="158" idx="6"/>
            <a:endCxn id="163" idx="3"/>
          </p:cNvCxnSpPr>
          <p:nvPr/>
        </p:nvCxnSpPr>
        <p:spPr>
          <a:xfrm flipH="1" rot="10800000">
            <a:off x="4164725" y="2731863"/>
            <a:ext cx="1395900" cy="703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>
            <a:stCxn id="157" idx="6"/>
            <a:endCxn id="163" idx="2"/>
          </p:cNvCxnSpPr>
          <p:nvPr/>
        </p:nvCxnSpPr>
        <p:spPr>
          <a:xfrm>
            <a:off x="4164650" y="2571738"/>
            <a:ext cx="1332300" cy="6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2"/>
          <p:cNvCxnSpPr>
            <a:stCxn id="157" idx="2"/>
            <a:endCxn id="152" idx="1"/>
          </p:cNvCxnSpPr>
          <p:nvPr/>
        </p:nvCxnSpPr>
        <p:spPr>
          <a:xfrm flipH="1">
            <a:off x="3087350" y="2571738"/>
            <a:ext cx="642600" cy="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4" name="Google Shape;154;p22"/>
          <p:cNvSpPr txBox="1"/>
          <p:nvPr/>
        </p:nvSpPr>
        <p:spPr>
          <a:xfrm rot="5400000">
            <a:off x="3702975" y="2721263"/>
            <a:ext cx="3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…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3730025" y="3235038"/>
            <a:ext cx="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|V|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 flipH="1" rot="10800000">
            <a:off x="3087225" y="3060125"/>
            <a:ext cx="7335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Certifier Process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verify_k_coloring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(k, coloring, edges):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k: number of colors</a:t>
            </a:r>
            <a:endParaRPr sz="12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coloring: dictionary, maps each vertex to a color</a:t>
            </a:r>
            <a:endParaRPr sz="12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edges: iterator of edges each represented by a two-tuple of </a:t>
            </a:r>
            <a:r>
              <a:rPr lang="en-GB" sz="12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vertices</a:t>
            </a:r>
            <a:endParaRPr sz="12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"""</a:t>
            </a:r>
            <a:endParaRPr sz="120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(coloring.values())):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2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v1,v2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edges: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coloring[v1]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coloring[v2]: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2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200">
              <a:solidFill>
                <a:srgbClr val="005CC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Exact Solution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11700" y="1069575"/>
            <a:ext cx="8520600" cy="3694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colorings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(graph):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permutation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permutations(graph.keys()):  </a:t>
            </a:r>
            <a:r>
              <a:rPr lang="en-GB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O(V!)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coloring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([(v,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permutation])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permutation:  </a:t>
            </a:r>
            <a:r>
              <a:rPr lang="en-GB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O(V)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(coloring)):  </a:t>
            </a:r>
            <a:r>
              <a:rPr lang="en-GB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O(V)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adjacent_colors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(coloring.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graph[v])  </a:t>
            </a:r>
            <a:r>
              <a:rPr lang="en-GB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O(V)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adjacent_colors:  </a:t>
            </a:r>
            <a:r>
              <a:rPr lang="en-GB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O(1)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coloring[v]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2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coloring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min_coloring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(graph):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(colorings(graph), </a:t>
            </a:r>
            <a:r>
              <a:rPr lang="en-GB" sz="12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GB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=lambda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c: </a:t>
            </a:r>
            <a:r>
              <a:rPr lang="en-GB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(c.values()))  </a:t>
            </a:r>
            <a:r>
              <a:rPr lang="en-GB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O(V^2)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Runtime Analysis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00" y="1152025"/>
            <a:ext cx="63246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6980225" y="1901225"/>
            <a:ext cx="16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70861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{E6DCD378-5C5B-4953-BEB7-50233AEDD8E7}</a:tableStyleId>
              </a:tblPr>
              <a:tblGrid>
                <a:gridCol w="937425"/>
                <a:gridCol w="93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|V|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&lt;0.1s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1.7s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18.5s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3.8min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46min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 Graph Coloring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coloring</a:t>
            </a:r>
            <a:r>
              <a:rPr lang="en-GB"/>
              <a:t> of a graph is an assignment of “colors” to each vertex, so that every edge has two different colors at its </a:t>
            </a:r>
            <a:r>
              <a:rPr lang="en-GB"/>
              <a:t>endpoints.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min coloring</a:t>
            </a:r>
            <a:r>
              <a:rPr lang="en-GB"/>
              <a:t> of a graph is coloring of the graph, where no coloring with less colors exists.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Optimization Problem: </a:t>
            </a:r>
            <a:r>
              <a:rPr lang="en-GB"/>
              <a:t>What is the min coloring in graph 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Decision Problem: </a:t>
            </a:r>
            <a:r>
              <a:rPr lang="en-GB"/>
              <a:t>Does a coloring of K colors exist in graph G?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129777" y="1957538"/>
            <a:ext cx="2864802" cy="1733049"/>
            <a:chOff x="3988925" y="3454225"/>
            <a:chExt cx="2328350" cy="1408525"/>
          </a:xfrm>
        </p:grpSpPr>
        <p:sp>
          <p:nvSpPr>
            <p:cNvPr id="68" name="Google Shape;68;p15"/>
            <p:cNvSpPr/>
            <p:nvPr/>
          </p:nvSpPr>
          <p:spPr>
            <a:xfrm>
              <a:off x="3988925" y="3454225"/>
              <a:ext cx="5727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A</a:t>
              </a:r>
              <a:endParaRPr sz="16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866750" y="3454225"/>
              <a:ext cx="5727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B</a:t>
              </a:r>
              <a:endParaRPr sz="16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744575" y="3454225"/>
              <a:ext cx="5727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C</a:t>
              </a:r>
              <a:endParaRPr sz="16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88925" y="4290050"/>
              <a:ext cx="5727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D</a:t>
              </a:r>
              <a:endParaRPr sz="16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866750" y="4290050"/>
              <a:ext cx="5727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E</a:t>
              </a:r>
              <a:endParaRPr sz="16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744575" y="4290050"/>
              <a:ext cx="5727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F</a:t>
              </a:r>
              <a:endParaRPr sz="1600"/>
            </a:p>
          </p:txBody>
        </p:sp>
        <p:cxnSp>
          <p:nvCxnSpPr>
            <p:cNvPr id="74" name="Google Shape;74;p15"/>
            <p:cNvCxnSpPr>
              <a:stCxn id="68" idx="6"/>
              <a:endCxn id="69" idx="2"/>
            </p:cNvCxnSpPr>
            <p:nvPr/>
          </p:nvCxnSpPr>
          <p:spPr>
            <a:xfrm>
              <a:off x="4561625" y="3740575"/>
              <a:ext cx="305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5"/>
            <p:cNvCxnSpPr>
              <a:stCxn id="68" idx="4"/>
              <a:endCxn id="71" idx="0"/>
            </p:cNvCxnSpPr>
            <p:nvPr/>
          </p:nvCxnSpPr>
          <p:spPr>
            <a:xfrm>
              <a:off x="4275275" y="4026925"/>
              <a:ext cx="0" cy="263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>
              <a:endCxn id="72" idx="2"/>
            </p:cNvCxnSpPr>
            <p:nvPr/>
          </p:nvCxnSpPr>
          <p:spPr>
            <a:xfrm>
              <a:off x="4561650" y="4576400"/>
              <a:ext cx="3051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>
              <a:stCxn id="69" idx="4"/>
              <a:endCxn id="72" idx="0"/>
            </p:cNvCxnSpPr>
            <p:nvPr/>
          </p:nvCxnSpPr>
          <p:spPr>
            <a:xfrm>
              <a:off x="5153100" y="4026925"/>
              <a:ext cx="0" cy="263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>
              <a:stCxn id="68" idx="5"/>
              <a:endCxn id="72" idx="1"/>
            </p:cNvCxnSpPr>
            <p:nvPr/>
          </p:nvCxnSpPr>
          <p:spPr>
            <a:xfrm>
              <a:off x="4477755" y="3943055"/>
              <a:ext cx="472800" cy="430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>
              <a:stCxn id="69" idx="5"/>
              <a:endCxn id="73" idx="1"/>
            </p:cNvCxnSpPr>
            <p:nvPr/>
          </p:nvCxnSpPr>
          <p:spPr>
            <a:xfrm>
              <a:off x="5355580" y="3943055"/>
              <a:ext cx="472800" cy="430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5"/>
            <p:cNvCxnSpPr>
              <a:endCxn id="70" idx="3"/>
            </p:cNvCxnSpPr>
            <p:nvPr/>
          </p:nvCxnSpPr>
          <p:spPr>
            <a:xfrm flipH="1" rot="10800000">
              <a:off x="5355645" y="3943055"/>
              <a:ext cx="472800" cy="430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5"/>
            <p:cNvCxnSpPr>
              <a:stCxn id="70" idx="4"/>
              <a:endCxn id="73" idx="0"/>
            </p:cNvCxnSpPr>
            <p:nvPr/>
          </p:nvCxnSpPr>
          <p:spPr>
            <a:xfrm>
              <a:off x="6030925" y="4026925"/>
              <a:ext cx="0" cy="263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" name="Google Shape;82;p15"/>
          <p:cNvGrpSpPr/>
          <p:nvPr/>
        </p:nvGrpSpPr>
        <p:grpSpPr>
          <a:xfrm>
            <a:off x="5149414" y="1957541"/>
            <a:ext cx="2864802" cy="1733049"/>
            <a:chOff x="3988925" y="3454225"/>
            <a:chExt cx="2328350" cy="1408525"/>
          </a:xfrm>
        </p:grpSpPr>
        <p:sp>
          <p:nvSpPr>
            <p:cNvPr id="83" name="Google Shape;83;p15"/>
            <p:cNvSpPr/>
            <p:nvPr/>
          </p:nvSpPr>
          <p:spPr>
            <a:xfrm>
              <a:off x="3988925" y="3454225"/>
              <a:ext cx="572700" cy="5727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A</a:t>
              </a:r>
              <a:endParaRPr sz="16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866750" y="3454225"/>
              <a:ext cx="572700" cy="5727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B</a:t>
              </a:r>
              <a:endParaRPr sz="16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744575" y="3454225"/>
              <a:ext cx="572700" cy="5727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C</a:t>
              </a:r>
              <a:endParaRPr sz="16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988925" y="4290050"/>
              <a:ext cx="572700" cy="5727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D</a:t>
              </a:r>
              <a:endParaRPr sz="16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66750" y="4290050"/>
              <a:ext cx="572700" cy="5727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E</a:t>
              </a:r>
              <a:endParaRPr sz="16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744575" y="4290050"/>
              <a:ext cx="572700" cy="5727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F</a:t>
              </a:r>
              <a:endParaRPr sz="1600"/>
            </a:p>
          </p:txBody>
        </p:sp>
        <p:cxnSp>
          <p:nvCxnSpPr>
            <p:cNvPr id="89" name="Google Shape;89;p15"/>
            <p:cNvCxnSpPr>
              <a:stCxn id="83" idx="6"/>
              <a:endCxn id="84" idx="2"/>
            </p:cNvCxnSpPr>
            <p:nvPr/>
          </p:nvCxnSpPr>
          <p:spPr>
            <a:xfrm>
              <a:off x="4561625" y="3740575"/>
              <a:ext cx="3051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5"/>
            <p:cNvCxnSpPr>
              <a:stCxn id="83" idx="4"/>
              <a:endCxn id="86" idx="0"/>
            </p:cNvCxnSpPr>
            <p:nvPr/>
          </p:nvCxnSpPr>
          <p:spPr>
            <a:xfrm>
              <a:off x="4275275" y="4026925"/>
              <a:ext cx="0" cy="263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5"/>
            <p:cNvCxnSpPr>
              <a:endCxn id="87" idx="2"/>
            </p:cNvCxnSpPr>
            <p:nvPr/>
          </p:nvCxnSpPr>
          <p:spPr>
            <a:xfrm>
              <a:off x="4561650" y="4576400"/>
              <a:ext cx="305100" cy="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5"/>
            <p:cNvCxnSpPr>
              <a:stCxn id="84" idx="4"/>
              <a:endCxn id="87" idx="0"/>
            </p:cNvCxnSpPr>
            <p:nvPr/>
          </p:nvCxnSpPr>
          <p:spPr>
            <a:xfrm>
              <a:off x="5153100" y="4026925"/>
              <a:ext cx="0" cy="263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5"/>
            <p:cNvCxnSpPr>
              <a:stCxn id="83" idx="5"/>
              <a:endCxn id="87" idx="1"/>
            </p:cNvCxnSpPr>
            <p:nvPr/>
          </p:nvCxnSpPr>
          <p:spPr>
            <a:xfrm>
              <a:off x="4477755" y="3943055"/>
              <a:ext cx="472800" cy="430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5"/>
            <p:cNvCxnSpPr>
              <a:stCxn id="84" idx="5"/>
              <a:endCxn id="88" idx="1"/>
            </p:cNvCxnSpPr>
            <p:nvPr/>
          </p:nvCxnSpPr>
          <p:spPr>
            <a:xfrm>
              <a:off x="5355580" y="3943055"/>
              <a:ext cx="472800" cy="430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5"/>
            <p:cNvCxnSpPr>
              <a:endCxn id="85" idx="3"/>
            </p:cNvCxnSpPr>
            <p:nvPr/>
          </p:nvCxnSpPr>
          <p:spPr>
            <a:xfrm flipH="1" rot="10800000">
              <a:off x="5355645" y="3943055"/>
              <a:ext cx="472800" cy="430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5"/>
            <p:cNvCxnSpPr>
              <a:stCxn id="85" idx="4"/>
              <a:endCxn id="88" idx="0"/>
            </p:cNvCxnSpPr>
            <p:nvPr/>
          </p:nvCxnSpPr>
          <p:spPr>
            <a:xfrm>
              <a:off x="6030925" y="4026925"/>
              <a:ext cx="0" cy="263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7" name="Google Shape;97;p15"/>
          <p:cNvCxnSpPr/>
          <p:nvPr/>
        </p:nvCxnSpPr>
        <p:spPr>
          <a:xfrm>
            <a:off x="4136400" y="2824050"/>
            <a:ext cx="8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1370425" y="1452900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Input</a:t>
            </a:r>
            <a:r>
              <a:rPr lang="en-GB"/>
              <a:t>: Undirected Graph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459075" y="1452900"/>
            <a:ext cx="22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</a:t>
            </a:r>
            <a:r>
              <a:rPr lang="en-GB"/>
              <a:t>: Min Coloring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856875" y="3795050"/>
            <a:ext cx="14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of colors =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/ Applications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Conflict Free Schedule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Mobile Radio Frequency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Register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Sudoku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GFG</a:t>
            </a:r>
            <a:r>
              <a:rPr lang="en-GB"/>
              <a:t>,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ResearchGate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365125" y="1484100"/>
            <a:ext cx="6402900" cy="217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3SAT</a:t>
            </a:r>
            <a:endParaRPr b="1" sz="1600"/>
          </a:p>
        </p:txBody>
      </p:sp>
      <p:sp>
        <p:nvSpPr>
          <p:cNvPr id="112" name="Google Shape;112;p17"/>
          <p:cNvSpPr txBox="1"/>
          <p:nvPr/>
        </p:nvSpPr>
        <p:spPr>
          <a:xfrm>
            <a:off x="6385275" y="2248500"/>
            <a:ext cx="1446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Yes/No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G</a:t>
            </a:r>
            <a:r>
              <a:rPr lang="en-GB" sz="1500"/>
              <a:t> is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K Colorable</a:t>
            </a:r>
            <a:endParaRPr sz="1500"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Reduction</a:t>
            </a:r>
            <a:endParaRPr/>
          </a:p>
        </p:txBody>
      </p:sp>
      <p:cxnSp>
        <p:nvCxnSpPr>
          <p:cNvPr id="114" name="Google Shape;114;p17"/>
          <p:cNvCxnSpPr>
            <a:endCxn id="115" idx="1"/>
          </p:cNvCxnSpPr>
          <p:nvPr/>
        </p:nvCxnSpPr>
        <p:spPr>
          <a:xfrm>
            <a:off x="166650" y="2571750"/>
            <a:ext cx="187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15" idx="3"/>
            <a:endCxn id="117" idx="1"/>
          </p:cNvCxnSpPr>
          <p:nvPr/>
        </p:nvCxnSpPr>
        <p:spPr>
          <a:xfrm>
            <a:off x="3672750" y="2571750"/>
            <a:ext cx="9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17" idx="3"/>
          </p:cNvCxnSpPr>
          <p:nvPr/>
        </p:nvCxnSpPr>
        <p:spPr>
          <a:xfrm>
            <a:off x="6385275" y="2571750"/>
            <a:ext cx="233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2042550" y="2051550"/>
            <a:ext cx="1630200" cy="104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t</a:t>
            </a:r>
            <a:r>
              <a:rPr lang="en-GB" sz="1900">
                <a:solidFill>
                  <a:schemeClr val="dk1"/>
                </a:solidFill>
              </a:rPr>
              <a:t>ransform in O(n) time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632675" y="2051550"/>
            <a:ext cx="1752600" cy="1040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CCCC"/>
              </a:gs>
              <a:gs pos="13000">
                <a:srgbClr val="FCE5CD"/>
              </a:gs>
              <a:gs pos="27000">
                <a:srgbClr val="FFF2CC"/>
              </a:gs>
              <a:gs pos="44000">
                <a:srgbClr val="D9EAD3"/>
              </a:gs>
              <a:gs pos="58999">
                <a:srgbClr val="D0E0E3"/>
              </a:gs>
              <a:gs pos="73000">
                <a:srgbClr val="C9DAF8"/>
              </a:gs>
              <a:gs pos="87000">
                <a:srgbClr val="CFE2F3"/>
              </a:gs>
              <a:gs pos="100000">
                <a:srgbClr val="D9D2E9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kColor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789850" y="2248500"/>
            <a:ext cx="69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G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graph</a:t>
            </a:r>
            <a:endParaRPr sz="1500"/>
          </a:p>
        </p:txBody>
      </p:sp>
      <p:sp>
        <p:nvSpPr>
          <p:cNvPr id="120" name="Google Shape;120;p17"/>
          <p:cNvSpPr txBox="1"/>
          <p:nvPr/>
        </p:nvSpPr>
        <p:spPr>
          <a:xfrm>
            <a:off x="255400" y="2248500"/>
            <a:ext cx="10038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Φ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3CNF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Formula</a:t>
            </a:r>
            <a:r>
              <a:rPr lang="en-GB" sz="1500"/>
              <a:t> </a:t>
            </a:r>
            <a:endParaRPr sz="1500"/>
          </a:p>
        </p:txBody>
      </p:sp>
      <p:sp>
        <p:nvSpPr>
          <p:cNvPr id="121" name="Google Shape;121;p17"/>
          <p:cNvSpPr txBox="1"/>
          <p:nvPr/>
        </p:nvSpPr>
        <p:spPr>
          <a:xfrm>
            <a:off x="7697700" y="2248500"/>
            <a:ext cx="1446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Yes/No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Φ</a:t>
            </a:r>
            <a:r>
              <a:rPr lang="en-GB" sz="1500">
                <a:solidFill>
                  <a:schemeClr val="dk1"/>
                </a:solidFill>
              </a:rPr>
              <a:t> is </a:t>
            </a:r>
            <a:r>
              <a:rPr lang="en-GB" sz="1500"/>
              <a:t>Satisfiable</a:t>
            </a:r>
            <a:endParaRPr sz="1500"/>
          </a:p>
        </p:txBody>
      </p:sp>
      <p:sp>
        <p:nvSpPr>
          <p:cNvPr id="122" name="Google Shape;122;p17"/>
          <p:cNvSpPr txBox="1"/>
          <p:nvPr/>
        </p:nvSpPr>
        <p:spPr>
          <a:xfrm>
            <a:off x="4910175" y="3091950"/>
            <a:ext cx="11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≥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Reduction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02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Reduction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465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Reduction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281"/>
            <a:ext cx="9144000" cy="377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Reduction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00" y="1153525"/>
            <a:ext cx="506264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