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40F73-44F6-476D-BDA0-1ABC99BDD85D}">
  <a:tblStyle styleId="{A6440F73-44F6-476D-BDA0-1ABC99BDD8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dca1f499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dca1f499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dca1f49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dca1f49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ca1c0ed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ca1c0ed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d14b3bdc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d14b3bdc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d14b3bdc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d14b3bdc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d14b3bdc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d14b3bdc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d14b3bdc1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d14b3bdc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d14b3bdc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d14b3bdc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d14b3bdc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3d14b3bdc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d14b3bdc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d14b3bdc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a1c0e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a1c0e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3d14b3bdc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3d14b3bdc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3d14b3bdc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3d14b3bdc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3dca1f4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3dca1f4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a1c0ed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a1c0ed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a1c0ed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a1c0ed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ca1f49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ca1f49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dca1f49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dca1f49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dca1f49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dca1f49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ca1f49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ca1f49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ca1f499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ca1f499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Satu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Graph Coloring Approximation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09" name="Google Shape;209;p22"/>
          <p:cNvCxnSpPr>
            <a:stCxn id="204" idx="6"/>
            <a:endCxn id="205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>
            <a:stCxn id="204" idx="6"/>
            <a:endCxn id="206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>
            <a:stCxn id="205" idx="2"/>
            <a:endCxn id="207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>
            <a:stCxn id="202" idx="6"/>
            <a:endCxn id="203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stCxn id="207" idx="6"/>
            <a:endCxn id="206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>
            <a:stCxn id="207" idx="6"/>
            <a:endCxn id="203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02" idx="6"/>
            <a:endCxn id="206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6" name="Google Shape;216;p22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7" name="Google Shape;217;p22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233" name="Google Shape;233;p23"/>
          <p:cNvCxnSpPr>
            <a:stCxn id="228" idx="6"/>
            <a:endCxn id="229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3"/>
          <p:cNvCxnSpPr>
            <a:stCxn id="228" idx="6"/>
            <a:endCxn id="230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>
            <a:stCxn id="229" idx="2"/>
            <a:endCxn id="231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>
            <a:stCxn id="226" idx="6"/>
            <a:endCxn id="227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>
            <a:stCxn id="231" idx="6"/>
            <a:endCxn id="230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>
            <a:stCxn id="231" idx="6"/>
            <a:endCxn id="227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>
            <a:stCxn id="226" idx="6"/>
            <a:endCxn id="230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3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96900" y="1282150"/>
            <a:ext cx="23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 the graph in 2 colors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the optimal coloring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258" name="Google Shape;258;p24"/>
          <p:cNvCxnSpPr>
            <a:endCxn id="252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4"/>
          <p:cNvCxnSpPr>
            <a:stCxn id="253" idx="5"/>
            <a:endCxn id="252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>
            <a:stCxn id="250" idx="7"/>
            <a:endCxn id="253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>
            <a:stCxn id="250" idx="5"/>
            <a:endCxn id="251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4"/>
          <p:cNvCxnSpPr>
            <a:stCxn id="254" idx="7"/>
            <a:endCxn id="257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>
            <a:stCxn id="257" idx="5"/>
            <a:endCxn id="256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>
            <a:endCxn id="256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>
            <a:stCxn id="255" idx="1"/>
            <a:endCxn id="254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51" idx="0"/>
            <a:endCxn id="253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>
            <a:stCxn id="251" idx="6"/>
            <a:endCxn id="255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>
            <a:stCxn id="253" idx="6"/>
            <a:endCxn id="257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>
            <a:stCxn id="254" idx="6"/>
            <a:endCxn id="256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4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71" name="Google Shape;271;p24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275" name="Google Shape;275;p24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289" name="Google Shape;289;p25"/>
          <p:cNvCxnSpPr>
            <a:endCxn id="283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>
            <a:stCxn id="284" idx="5"/>
            <a:endCxn id="283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>
            <a:stCxn id="281" idx="7"/>
            <a:endCxn id="284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stCxn id="281" idx="5"/>
            <a:endCxn id="282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>
            <a:stCxn id="285" idx="7"/>
            <a:endCxn id="288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>
            <a:stCxn id="288" idx="5"/>
            <a:endCxn id="287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>
            <a:endCxn id="287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>
            <a:stCxn id="286" idx="1"/>
            <a:endCxn id="285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>
            <a:stCxn id="282" idx="0"/>
            <a:endCxn id="284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>
            <a:stCxn id="282" idx="6"/>
            <a:endCxn id="286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84" idx="6"/>
            <a:endCxn id="288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>
            <a:stCxn id="285" idx="6"/>
            <a:endCxn id="287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5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02" name="Google Shape;302;p25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06" name="Google Shape;306;p25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20" name="Google Shape;320;p26"/>
          <p:cNvCxnSpPr>
            <a:endCxn id="314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6"/>
          <p:cNvCxnSpPr>
            <a:stCxn id="315" idx="5"/>
            <a:endCxn id="314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6"/>
          <p:cNvCxnSpPr>
            <a:stCxn id="312" idx="7"/>
            <a:endCxn id="315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6"/>
          <p:cNvCxnSpPr>
            <a:stCxn id="312" idx="5"/>
            <a:endCxn id="313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>
            <a:stCxn id="316" idx="7"/>
            <a:endCxn id="319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>
            <a:stCxn id="319" idx="5"/>
            <a:endCxn id="318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>
            <a:endCxn id="318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>
            <a:stCxn id="317" idx="1"/>
            <a:endCxn id="316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>
            <a:stCxn id="313" idx="0"/>
            <a:endCxn id="315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>
            <a:stCxn id="313" idx="6"/>
            <a:endCxn id="317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>
            <a:stCxn id="315" idx="6"/>
            <a:endCxn id="319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>
            <a:stCxn id="316" idx="6"/>
            <a:endCxn id="318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6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33" name="Google Shape;333;p26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37" name="Google Shape;337;p26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51" name="Google Shape;351;p27"/>
          <p:cNvCxnSpPr>
            <a:endCxn id="345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7"/>
          <p:cNvCxnSpPr>
            <a:stCxn id="346" idx="5"/>
            <a:endCxn id="345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7"/>
          <p:cNvCxnSpPr>
            <a:stCxn id="343" idx="7"/>
            <a:endCxn id="346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>
            <a:stCxn id="343" idx="5"/>
            <a:endCxn id="344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7"/>
          <p:cNvCxnSpPr>
            <a:stCxn id="347" idx="7"/>
            <a:endCxn id="350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7"/>
          <p:cNvCxnSpPr>
            <a:stCxn id="350" idx="5"/>
            <a:endCxn id="349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7"/>
          <p:cNvCxnSpPr>
            <a:endCxn id="349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7"/>
          <p:cNvCxnSpPr>
            <a:stCxn id="348" idx="1"/>
            <a:endCxn id="347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7"/>
          <p:cNvCxnSpPr>
            <a:stCxn id="344" idx="0"/>
            <a:endCxn id="346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7"/>
          <p:cNvCxnSpPr>
            <a:stCxn id="344" idx="6"/>
            <a:endCxn id="348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7"/>
          <p:cNvCxnSpPr>
            <a:stCxn id="346" idx="6"/>
            <a:endCxn id="350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7"/>
          <p:cNvCxnSpPr>
            <a:stCxn id="347" idx="6"/>
            <a:endCxn id="349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7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64" name="Google Shape;364;p27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68" name="Google Shape;368;p27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382" name="Google Shape;382;p28"/>
          <p:cNvCxnSpPr>
            <a:endCxn id="376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>
            <a:stCxn id="377" idx="5"/>
            <a:endCxn id="376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8"/>
          <p:cNvCxnSpPr>
            <a:stCxn id="374" idx="7"/>
            <a:endCxn id="377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8"/>
          <p:cNvCxnSpPr>
            <a:stCxn id="374" idx="5"/>
            <a:endCxn id="375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>
            <a:stCxn id="378" idx="7"/>
            <a:endCxn id="381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8"/>
          <p:cNvCxnSpPr>
            <a:stCxn id="381" idx="5"/>
            <a:endCxn id="380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8"/>
          <p:cNvCxnSpPr>
            <a:endCxn id="380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8"/>
          <p:cNvCxnSpPr>
            <a:stCxn id="379" idx="1"/>
            <a:endCxn id="378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8"/>
          <p:cNvCxnSpPr>
            <a:stCxn id="375" idx="0"/>
            <a:endCxn id="377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8"/>
          <p:cNvCxnSpPr>
            <a:stCxn id="375" idx="6"/>
            <a:endCxn id="379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8"/>
          <p:cNvCxnSpPr>
            <a:stCxn id="377" idx="6"/>
            <a:endCxn id="381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8"/>
          <p:cNvCxnSpPr>
            <a:stCxn id="378" idx="6"/>
            <a:endCxn id="380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8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95" name="Google Shape;395;p28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13" name="Google Shape;413;p29"/>
          <p:cNvCxnSpPr>
            <a:endCxn id="407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9"/>
          <p:cNvCxnSpPr>
            <a:stCxn id="408" idx="5"/>
            <a:endCxn id="407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9"/>
          <p:cNvCxnSpPr>
            <a:stCxn id="405" idx="7"/>
            <a:endCxn id="408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9"/>
          <p:cNvCxnSpPr>
            <a:stCxn id="405" idx="5"/>
            <a:endCxn id="406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9"/>
          <p:cNvCxnSpPr>
            <a:stCxn id="409" idx="7"/>
            <a:endCxn id="412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9"/>
          <p:cNvCxnSpPr>
            <a:stCxn id="412" idx="5"/>
            <a:endCxn id="411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9"/>
          <p:cNvCxnSpPr>
            <a:endCxn id="411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9"/>
          <p:cNvCxnSpPr>
            <a:stCxn id="410" idx="1"/>
            <a:endCxn id="409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9"/>
          <p:cNvCxnSpPr>
            <a:stCxn id="406" idx="0"/>
            <a:endCxn id="408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9"/>
          <p:cNvCxnSpPr>
            <a:stCxn id="406" idx="6"/>
            <a:endCxn id="410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9"/>
          <p:cNvCxnSpPr>
            <a:stCxn id="408" idx="6"/>
            <a:endCxn id="412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9"/>
          <p:cNvCxnSpPr>
            <a:stCxn id="409" idx="6"/>
            <a:endCxn id="411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9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26" name="Google Shape;426;p29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30" name="Google Shape;430;p29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44" name="Google Shape;444;p30"/>
          <p:cNvCxnSpPr>
            <a:endCxn id="438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0"/>
          <p:cNvCxnSpPr>
            <a:stCxn id="439" idx="5"/>
            <a:endCxn id="438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0"/>
          <p:cNvCxnSpPr>
            <a:stCxn id="436" idx="7"/>
            <a:endCxn id="439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0"/>
          <p:cNvCxnSpPr>
            <a:stCxn id="436" idx="5"/>
            <a:endCxn id="437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0"/>
          <p:cNvCxnSpPr>
            <a:stCxn id="440" idx="7"/>
            <a:endCxn id="443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0"/>
          <p:cNvCxnSpPr>
            <a:stCxn id="443" idx="5"/>
            <a:endCxn id="442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0"/>
          <p:cNvCxnSpPr>
            <a:endCxn id="442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0"/>
          <p:cNvCxnSpPr>
            <a:stCxn id="441" idx="1"/>
            <a:endCxn id="440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0"/>
          <p:cNvCxnSpPr>
            <a:stCxn id="437" idx="0"/>
            <a:endCxn id="439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0"/>
          <p:cNvCxnSpPr>
            <a:stCxn id="437" idx="6"/>
            <a:endCxn id="441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0"/>
          <p:cNvCxnSpPr>
            <a:stCxn id="439" idx="6"/>
            <a:endCxn id="443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0"/>
          <p:cNvCxnSpPr>
            <a:stCxn id="440" idx="6"/>
            <a:endCxn id="442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0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57" name="Google Shape;457;p30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61" name="Google Shape;461;p30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470" name="Google Shape;470;p31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475" name="Google Shape;475;p31"/>
          <p:cNvCxnSpPr>
            <a:endCxn id="469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1"/>
          <p:cNvCxnSpPr>
            <a:stCxn id="470" idx="5"/>
            <a:endCxn id="469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1"/>
          <p:cNvCxnSpPr>
            <a:stCxn id="467" idx="7"/>
            <a:endCxn id="470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>
            <a:stCxn id="467" idx="5"/>
            <a:endCxn id="468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1"/>
          <p:cNvCxnSpPr>
            <a:stCxn id="471" idx="7"/>
            <a:endCxn id="474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1"/>
          <p:cNvCxnSpPr>
            <a:stCxn id="474" idx="5"/>
            <a:endCxn id="473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1"/>
          <p:cNvCxnSpPr>
            <a:endCxn id="473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1"/>
          <p:cNvCxnSpPr>
            <a:stCxn id="472" idx="1"/>
            <a:endCxn id="471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1"/>
          <p:cNvCxnSpPr>
            <a:stCxn id="468" idx="0"/>
            <a:endCxn id="470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1"/>
          <p:cNvCxnSpPr>
            <a:stCxn id="468" idx="6"/>
            <a:endCxn id="472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1"/>
          <p:cNvCxnSpPr>
            <a:stCxn id="470" idx="6"/>
            <a:endCxn id="474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1"/>
          <p:cNvCxnSpPr>
            <a:stCxn id="471" idx="6"/>
            <a:endCxn id="473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31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88" name="Google Shape;488;p31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aphicFrame>
        <p:nvGraphicFramePr>
          <p:cNvPr id="492" name="Google Shape;492;p31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for degree of saturation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different colors of the neighbor vertices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Picks the vertex with highest degree of saturation to color next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Ties broken by the highest degree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for bipartite, cycle, and wheel graphs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Suboptimal Graph Coloring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506" name="Google Shape;506;p32"/>
          <p:cNvCxnSpPr>
            <a:endCxn id="500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2"/>
          <p:cNvCxnSpPr>
            <a:stCxn id="501" idx="5"/>
            <a:endCxn id="500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2"/>
          <p:cNvCxnSpPr>
            <a:stCxn id="498" idx="7"/>
            <a:endCxn id="501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2"/>
          <p:cNvCxnSpPr>
            <a:stCxn id="498" idx="5"/>
            <a:endCxn id="499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>
            <a:stCxn id="502" idx="7"/>
            <a:endCxn id="505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2"/>
          <p:cNvCxnSpPr>
            <a:stCxn id="505" idx="5"/>
            <a:endCxn id="504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2"/>
          <p:cNvCxnSpPr>
            <a:endCxn id="504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2"/>
          <p:cNvCxnSpPr>
            <a:stCxn id="503" idx="1"/>
            <a:endCxn id="502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2"/>
          <p:cNvCxnSpPr>
            <a:stCxn id="499" idx="0"/>
            <a:endCxn id="501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2"/>
          <p:cNvCxnSpPr>
            <a:stCxn id="499" idx="6"/>
            <a:endCxn id="503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2"/>
          <p:cNvCxnSpPr>
            <a:stCxn id="501" idx="6"/>
            <a:endCxn id="505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2"/>
          <p:cNvCxnSpPr>
            <a:stCxn id="502" idx="6"/>
            <a:endCxn id="504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2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19" name="Google Shape;519;p32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0" name="Google Shape;520;p32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472900" y="1173375"/>
            <a:ext cx="3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Colors the graph in 4 colors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323275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ptimal Graph Coloring</a:t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036075" y="2525964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2672947" y="3090855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3309819" y="2525964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2672947" y="1961072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4265121" y="2525946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4901992" y="3090837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8</a:t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5538864" y="252594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4901992" y="1961054"/>
            <a:ext cx="636900" cy="565200"/>
          </a:xfrm>
          <a:prstGeom prst="ellipse">
            <a:avLst/>
          </a:prstGeom>
          <a:solidFill>
            <a:srgbClr val="FF15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cxnSp>
        <p:nvCxnSpPr>
          <p:cNvPr id="537" name="Google Shape;537;p33"/>
          <p:cNvCxnSpPr>
            <a:endCxn id="531" idx="3"/>
          </p:cNvCxnSpPr>
          <p:nvPr/>
        </p:nvCxnSpPr>
        <p:spPr>
          <a:xfrm flipH="1" rot="10800000">
            <a:off x="3216491" y="3008392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3"/>
          <p:cNvCxnSpPr>
            <a:stCxn id="532" idx="5"/>
            <a:endCxn id="531" idx="1"/>
          </p:cNvCxnSpPr>
          <p:nvPr/>
        </p:nvCxnSpPr>
        <p:spPr>
          <a:xfrm>
            <a:off x="3216575" y="2443500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3"/>
          <p:cNvCxnSpPr>
            <a:stCxn id="529" idx="7"/>
            <a:endCxn id="532" idx="3"/>
          </p:cNvCxnSpPr>
          <p:nvPr/>
        </p:nvCxnSpPr>
        <p:spPr>
          <a:xfrm flipH="1" rot="10800000">
            <a:off x="2579703" y="2443435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3"/>
          <p:cNvCxnSpPr>
            <a:stCxn id="529" idx="5"/>
            <a:endCxn id="530" idx="1"/>
          </p:cNvCxnSpPr>
          <p:nvPr/>
        </p:nvCxnSpPr>
        <p:spPr>
          <a:xfrm>
            <a:off x="2579703" y="300839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3"/>
          <p:cNvCxnSpPr>
            <a:stCxn id="533" idx="7"/>
            <a:endCxn id="536" idx="3"/>
          </p:cNvCxnSpPr>
          <p:nvPr/>
        </p:nvCxnSpPr>
        <p:spPr>
          <a:xfrm flipH="1" rot="10800000">
            <a:off x="4808749" y="2443417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3"/>
          <p:cNvCxnSpPr>
            <a:stCxn id="536" idx="5"/>
            <a:endCxn id="535" idx="1"/>
          </p:cNvCxnSpPr>
          <p:nvPr/>
        </p:nvCxnSpPr>
        <p:spPr>
          <a:xfrm>
            <a:off x="5445621" y="2443482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3"/>
          <p:cNvCxnSpPr>
            <a:endCxn id="535" idx="3"/>
          </p:cNvCxnSpPr>
          <p:nvPr/>
        </p:nvCxnSpPr>
        <p:spPr>
          <a:xfrm flipH="1" rot="10800000">
            <a:off x="5445536" y="3008374"/>
            <a:ext cx="186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3"/>
          <p:cNvCxnSpPr>
            <a:stCxn id="534" idx="1"/>
            <a:endCxn id="533" idx="5"/>
          </p:cNvCxnSpPr>
          <p:nvPr/>
        </p:nvCxnSpPr>
        <p:spPr>
          <a:xfrm rot="10800000">
            <a:off x="4808664" y="3008309"/>
            <a:ext cx="18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3"/>
          <p:cNvCxnSpPr>
            <a:stCxn id="530" idx="0"/>
            <a:endCxn id="532" idx="4"/>
          </p:cNvCxnSpPr>
          <p:nvPr/>
        </p:nvCxnSpPr>
        <p:spPr>
          <a:xfrm rot="10800000">
            <a:off x="2991397" y="252625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3"/>
          <p:cNvCxnSpPr>
            <a:stCxn id="530" idx="6"/>
            <a:endCxn id="534" idx="2"/>
          </p:cNvCxnSpPr>
          <p:nvPr/>
        </p:nvCxnSpPr>
        <p:spPr>
          <a:xfrm>
            <a:off x="3309847" y="3373455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>
            <a:stCxn id="532" idx="6"/>
            <a:endCxn id="536" idx="2"/>
          </p:cNvCxnSpPr>
          <p:nvPr/>
        </p:nvCxnSpPr>
        <p:spPr>
          <a:xfrm>
            <a:off x="3309847" y="2243672"/>
            <a:ext cx="1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3"/>
          <p:cNvCxnSpPr>
            <a:stCxn id="533" idx="6"/>
            <a:endCxn id="535" idx="2"/>
          </p:cNvCxnSpPr>
          <p:nvPr/>
        </p:nvCxnSpPr>
        <p:spPr>
          <a:xfrm>
            <a:off x="4902021" y="2808546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3"/>
          <p:cNvSpPr txBox="1"/>
          <p:nvPr/>
        </p:nvSpPr>
        <p:spPr>
          <a:xfrm>
            <a:off x="2772250" y="20435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50" name="Google Shape;550;p33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4" name="Google Shape;554;p33"/>
          <p:cNvSpPr txBox="1"/>
          <p:nvPr/>
        </p:nvSpPr>
        <p:spPr>
          <a:xfrm>
            <a:off x="464475" y="1169750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requires 3 colors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>
            <p:ph type="title"/>
          </p:nvPr>
        </p:nvSpPr>
        <p:spPr>
          <a:xfrm>
            <a:off x="311700" y="445025"/>
            <a:ext cx="14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Results</a:t>
            </a:r>
            <a:endParaRPr/>
          </a:p>
        </p:txBody>
      </p:sp>
      <p:pic>
        <p:nvPicPr>
          <p:cNvPr id="560" name="Google Shape;560;p34"/>
          <p:cNvPicPr preferRelativeResize="0"/>
          <p:nvPr/>
        </p:nvPicPr>
        <p:blipFill rotWithShape="1">
          <a:blip r:embed="rId3">
            <a:alphaModFix/>
          </a:blip>
          <a:srcRect b="6799" l="4733" r="1527" t="693"/>
          <a:stretch/>
        </p:blipFill>
        <p:spPr>
          <a:xfrm>
            <a:off x="1613525" y="634775"/>
            <a:ext cx="7530476" cy="44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4"/>
          <p:cNvSpPr txBox="1"/>
          <p:nvPr/>
        </p:nvSpPr>
        <p:spPr>
          <a:xfrm>
            <a:off x="0" y="1802100"/>
            <a:ext cx="1613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note: the runtimes for the exact solution in case 5 and case 6 are much larger than the bounds of the plot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 Pseudocode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DSatur 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while G has uncolored vertices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v =&gt; max_degree_of_saturation 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color v the lowest color not used by its neighbors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99625" y="4634150"/>
            <a:ext cx="7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algorithm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https://en.wikipedia.org/wiki/DSatur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iteration colors one uncolored vertex, G will be fully colored after V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max degree of saturation requires checking each vertex in G, also V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DSatur has a runtime complexity of O(V²)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57500" y="1384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03800" y="3444675"/>
            <a:ext cx="5323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DSatur (G)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while G has uncolored vertices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v =&gt; max_degree_of_saturation (G)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color v the lowest color not used by its neighbors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89" name="Google Shape;89;p17"/>
          <p:cNvCxnSpPr>
            <a:stCxn id="84" idx="6"/>
            <a:endCxn id="85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4" idx="6"/>
            <a:endCxn id="86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5" idx="2"/>
            <a:endCxn id="87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2" idx="6"/>
            <a:endCxn id="83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stCxn id="87" idx="6"/>
            <a:endCxn id="86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87" idx="6"/>
            <a:endCxn id="83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2" idx="6"/>
            <a:endCxn id="86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6" name="Google Shape;96;p17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13" name="Google Shape;113;p18"/>
          <p:cNvCxnSpPr>
            <a:stCxn id="108" idx="6"/>
            <a:endCxn id="109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08" idx="6"/>
            <a:endCxn id="110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09" idx="2"/>
            <a:endCxn id="111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106" idx="6"/>
            <a:endCxn id="107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stCxn id="111" idx="6"/>
            <a:endCxn id="110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stCxn id="111" idx="6"/>
            <a:endCxn id="107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06" idx="6"/>
            <a:endCxn id="110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0" name="Google Shape;120;p18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37" name="Google Shape;137;p19"/>
          <p:cNvCxnSpPr>
            <a:stCxn id="132" idx="6"/>
            <a:endCxn id="133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2" idx="6"/>
            <a:endCxn id="134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>
            <a:stCxn id="133" idx="2"/>
            <a:endCxn id="135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>
            <a:stCxn id="130" idx="6"/>
            <a:endCxn id="131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5" idx="6"/>
            <a:endCxn id="134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5" idx="6"/>
            <a:endCxn id="131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0" idx="6"/>
            <a:endCxn id="134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4" name="Google Shape;144;p19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19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61" name="Google Shape;161;p20"/>
          <p:cNvCxnSpPr>
            <a:stCxn id="156" idx="6"/>
            <a:endCxn id="157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6" idx="6"/>
            <a:endCxn id="158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57" idx="2"/>
            <a:endCxn id="159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54" idx="6"/>
            <a:endCxn id="155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59" idx="6"/>
            <a:endCxn id="158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59" idx="6"/>
            <a:endCxn id="155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>
            <a:stCxn id="154" idx="6"/>
            <a:endCxn id="158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8" name="Google Shape;168;p20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2423275" y="3213189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4714547" y="3213205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423272" y="1332547"/>
            <a:ext cx="636900" cy="5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714546" y="1332546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4714539" y="2272883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423267" y="2272866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2522575" y="1415025"/>
            <a:ext cx="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endParaRPr baseline="-25000"/>
          </a:p>
        </p:txBody>
      </p:sp>
      <p:cxnSp>
        <p:nvCxnSpPr>
          <p:cNvPr id="185" name="Google Shape;185;p21"/>
          <p:cNvCxnSpPr>
            <a:stCxn id="180" idx="6"/>
            <a:endCxn id="181" idx="2"/>
          </p:cNvCxnSpPr>
          <p:nvPr/>
        </p:nvCxnSpPr>
        <p:spPr>
          <a:xfrm>
            <a:off x="3060172" y="1615147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>
            <a:stCxn id="180" idx="6"/>
            <a:endCxn id="182" idx="2"/>
          </p:cNvCxnSpPr>
          <p:nvPr/>
        </p:nvCxnSpPr>
        <p:spPr>
          <a:xfrm>
            <a:off x="3060172" y="1615147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stCxn id="181" idx="2"/>
            <a:endCxn id="183" idx="6"/>
          </p:cNvCxnSpPr>
          <p:nvPr/>
        </p:nvCxnSpPr>
        <p:spPr>
          <a:xfrm flipH="1">
            <a:off x="3060046" y="161514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78" idx="6"/>
            <a:endCxn id="179" idx="2"/>
          </p:cNvCxnSpPr>
          <p:nvPr/>
        </p:nvCxnSpPr>
        <p:spPr>
          <a:xfrm>
            <a:off x="3060175" y="3495789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>
            <a:stCxn id="183" idx="6"/>
            <a:endCxn id="182" idx="2"/>
          </p:cNvCxnSpPr>
          <p:nvPr/>
        </p:nvCxnSpPr>
        <p:spPr>
          <a:xfrm>
            <a:off x="3060167" y="2555466"/>
            <a:ext cx="16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83" idx="6"/>
            <a:endCxn id="179" idx="2"/>
          </p:cNvCxnSpPr>
          <p:nvPr/>
        </p:nvCxnSpPr>
        <p:spPr>
          <a:xfrm>
            <a:off x="3060167" y="2555466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78" idx="6"/>
            <a:endCxn id="182" idx="2"/>
          </p:cNvCxnSpPr>
          <p:nvPr/>
        </p:nvCxnSpPr>
        <p:spPr>
          <a:xfrm flipH="1" rot="10800000">
            <a:off x="3060175" y="2555589"/>
            <a:ext cx="16545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2" name="Google Shape;192;p21"/>
          <p:cNvGraphicFramePr/>
          <p:nvPr/>
        </p:nvGraphicFramePr>
        <p:xfrm>
          <a:off x="8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{A6440F73-44F6-476D-BDA0-1ABC99BDD85D}</a:tableStyleId>
              </a:tblPr>
              <a:tblGrid>
                <a:gridCol w="490375"/>
                <a:gridCol w="671375"/>
                <a:gridCol w="67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Vertex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 of Saturation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Degree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1"/>
          <p:cNvSpPr/>
          <p:nvPr/>
        </p:nvSpPr>
        <p:spPr>
          <a:xfrm>
            <a:off x="7504397" y="1347972"/>
            <a:ext cx="636900" cy="56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504397" y="2111047"/>
            <a:ext cx="636900" cy="565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504397" y="2874122"/>
            <a:ext cx="636900" cy="56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504397" y="3637197"/>
            <a:ext cx="636900" cy="56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