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E658C0C-15B8-4C51-89A8-06ECF6F2A99A}">
  <a:tblStyle styleId="{EE658C0C-15B8-4C51-89A8-06ECF6F2A9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3dca1f499a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3dca1f499a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3dca1f499a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3dca1f499a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3ca1c0ed3e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3ca1c0ed3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3d14b3bdc1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3d14b3bdc1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3d14b3bdc1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3d14b3bdc1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3d14b3bdc1_0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3d14b3bdc1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3d14b3bdc1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3d14b3bdc1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3d14b3bdc1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23d14b3bdc1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3d14b3bdc1_0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23d14b3bdc1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3d14b3bdc1_0_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23d14b3bdc1_0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ca1c0ed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ca1c0ed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23d14b3bdc1_0_6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23d14b3bdc1_0_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23d14b3bdc1_0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23d14b3bdc1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23dca1f49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23dca1f49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3ca1c0ed3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3ca1c0ed3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3ca1c0ed3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3ca1c0ed3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3dca1f499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3dca1f499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3dca1f499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3dca1f499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3dca1f499a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3dca1f499a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3dca1f499a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3dca1f499a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3dca1f499a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3dca1f499a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 Graph Coloring Approximation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DSatur Algorithm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DSatur Example</a:t>
            </a: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2423275" y="3213189"/>
            <a:ext cx="636900" cy="5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3</a:t>
            </a: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4714547" y="3213205"/>
            <a:ext cx="636900" cy="565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6</a:t>
            </a: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2423272" y="1332547"/>
            <a:ext cx="636900" cy="565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4714546" y="1332546"/>
            <a:ext cx="636900" cy="565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4</a:t>
            </a: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4714539" y="2272883"/>
            <a:ext cx="636900" cy="565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5</a:t>
            </a: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2423267" y="2272866"/>
            <a:ext cx="636900" cy="565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endParaRPr/>
          </a:p>
        </p:txBody>
      </p:sp>
      <p:sp>
        <p:nvSpPr>
          <p:cNvPr id="207" name="Google Shape;207;p22"/>
          <p:cNvSpPr txBox="1"/>
          <p:nvPr/>
        </p:nvSpPr>
        <p:spPr>
          <a:xfrm>
            <a:off x="2522575" y="1415025"/>
            <a:ext cx="43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r>
              <a:rPr baseline="-25000" lang="en"/>
              <a:t>1</a:t>
            </a:r>
            <a:endParaRPr baseline="-25000"/>
          </a:p>
        </p:txBody>
      </p:sp>
      <p:cxnSp>
        <p:nvCxnSpPr>
          <p:cNvPr id="208" name="Google Shape;208;p22"/>
          <p:cNvCxnSpPr>
            <a:stCxn id="203" idx="6"/>
            <a:endCxn id="204" idx="2"/>
          </p:cNvCxnSpPr>
          <p:nvPr/>
        </p:nvCxnSpPr>
        <p:spPr>
          <a:xfrm>
            <a:off x="3060172" y="1615147"/>
            <a:ext cx="165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22"/>
          <p:cNvCxnSpPr>
            <a:stCxn id="203" idx="6"/>
            <a:endCxn id="205" idx="2"/>
          </p:cNvCxnSpPr>
          <p:nvPr/>
        </p:nvCxnSpPr>
        <p:spPr>
          <a:xfrm>
            <a:off x="3060172" y="1615147"/>
            <a:ext cx="1654500" cy="9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Google Shape;210;p22"/>
          <p:cNvCxnSpPr>
            <a:stCxn id="204" idx="2"/>
            <a:endCxn id="206" idx="6"/>
          </p:cNvCxnSpPr>
          <p:nvPr/>
        </p:nvCxnSpPr>
        <p:spPr>
          <a:xfrm flipH="1">
            <a:off x="3060046" y="1615146"/>
            <a:ext cx="1654500" cy="9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22"/>
          <p:cNvCxnSpPr>
            <a:stCxn id="201" idx="6"/>
            <a:endCxn id="202" idx="2"/>
          </p:cNvCxnSpPr>
          <p:nvPr/>
        </p:nvCxnSpPr>
        <p:spPr>
          <a:xfrm>
            <a:off x="3060175" y="3495789"/>
            <a:ext cx="165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22"/>
          <p:cNvCxnSpPr>
            <a:stCxn id="206" idx="6"/>
            <a:endCxn id="205" idx="2"/>
          </p:cNvCxnSpPr>
          <p:nvPr/>
        </p:nvCxnSpPr>
        <p:spPr>
          <a:xfrm>
            <a:off x="3060167" y="2555466"/>
            <a:ext cx="165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22"/>
          <p:cNvCxnSpPr>
            <a:stCxn id="206" idx="6"/>
            <a:endCxn id="202" idx="2"/>
          </p:cNvCxnSpPr>
          <p:nvPr/>
        </p:nvCxnSpPr>
        <p:spPr>
          <a:xfrm>
            <a:off x="3060167" y="2555466"/>
            <a:ext cx="1654500" cy="9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2"/>
          <p:cNvCxnSpPr>
            <a:stCxn id="201" idx="6"/>
            <a:endCxn id="205" idx="2"/>
          </p:cNvCxnSpPr>
          <p:nvPr/>
        </p:nvCxnSpPr>
        <p:spPr>
          <a:xfrm flipH="1" rot="10800000">
            <a:off x="3060175" y="2555589"/>
            <a:ext cx="1654500" cy="9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215" name="Google Shape;215;p22"/>
          <p:cNvGraphicFramePr/>
          <p:nvPr/>
        </p:nvGraphicFramePr>
        <p:xfrm>
          <a:off x="83775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{EE658C0C-15B8-4C51-89A8-06ECF6F2A99A}</a:tableStyleId>
              </a:tblPr>
              <a:tblGrid>
                <a:gridCol w="490375"/>
                <a:gridCol w="671375"/>
                <a:gridCol w="671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Vertex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Degree of Saturation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Degree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216" name="Google Shape;216;p22"/>
          <p:cNvSpPr/>
          <p:nvPr/>
        </p:nvSpPr>
        <p:spPr>
          <a:xfrm>
            <a:off x="7504397" y="1347972"/>
            <a:ext cx="636900" cy="565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17" name="Google Shape;217;p22"/>
          <p:cNvSpPr/>
          <p:nvPr/>
        </p:nvSpPr>
        <p:spPr>
          <a:xfrm>
            <a:off x="7504397" y="2111047"/>
            <a:ext cx="636900" cy="565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18" name="Google Shape;218;p22"/>
          <p:cNvSpPr/>
          <p:nvPr/>
        </p:nvSpPr>
        <p:spPr>
          <a:xfrm>
            <a:off x="7504397" y="2874122"/>
            <a:ext cx="636900" cy="56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19" name="Google Shape;219;p22"/>
          <p:cNvSpPr/>
          <p:nvPr/>
        </p:nvSpPr>
        <p:spPr>
          <a:xfrm>
            <a:off x="7504397" y="3637197"/>
            <a:ext cx="636900" cy="5652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DSatur Example</a:t>
            </a:r>
            <a:endParaRPr/>
          </a:p>
        </p:txBody>
      </p:sp>
      <p:sp>
        <p:nvSpPr>
          <p:cNvPr id="225" name="Google Shape;225;p23"/>
          <p:cNvSpPr/>
          <p:nvPr/>
        </p:nvSpPr>
        <p:spPr>
          <a:xfrm>
            <a:off x="2423275" y="3213189"/>
            <a:ext cx="636900" cy="565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3</a:t>
            </a:r>
            <a:endParaRPr/>
          </a:p>
        </p:txBody>
      </p:sp>
      <p:sp>
        <p:nvSpPr>
          <p:cNvPr id="226" name="Google Shape;226;p23"/>
          <p:cNvSpPr/>
          <p:nvPr/>
        </p:nvSpPr>
        <p:spPr>
          <a:xfrm>
            <a:off x="4714547" y="3213205"/>
            <a:ext cx="636900" cy="565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6</a:t>
            </a:r>
            <a:endParaRPr/>
          </a:p>
        </p:txBody>
      </p:sp>
      <p:sp>
        <p:nvSpPr>
          <p:cNvPr id="227" name="Google Shape;227;p23"/>
          <p:cNvSpPr/>
          <p:nvPr/>
        </p:nvSpPr>
        <p:spPr>
          <a:xfrm>
            <a:off x="2423272" y="1332547"/>
            <a:ext cx="636900" cy="565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3"/>
          <p:cNvSpPr/>
          <p:nvPr/>
        </p:nvSpPr>
        <p:spPr>
          <a:xfrm>
            <a:off x="4714546" y="1332546"/>
            <a:ext cx="636900" cy="565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4</a:t>
            </a:r>
            <a:endParaRPr/>
          </a:p>
        </p:txBody>
      </p:sp>
      <p:sp>
        <p:nvSpPr>
          <p:cNvPr id="229" name="Google Shape;229;p23"/>
          <p:cNvSpPr/>
          <p:nvPr/>
        </p:nvSpPr>
        <p:spPr>
          <a:xfrm>
            <a:off x="4714539" y="2272883"/>
            <a:ext cx="636900" cy="565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5</a:t>
            </a:r>
            <a:endParaRPr/>
          </a:p>
        </p:txBody>
      </p:sp>
      <p:sp>
        <p:nvSpPr>
          <p:cNvPr id="230" name="Google Shape;230;p23"/>
          <p:cNvSpPr/>
          <p:nvPr/>
        </p:nvSpPr>
        <p:spPr>
          <a:xfrm>
            <a:off x="2423267" y="2272866"/>
            <a:ext cx="636900" cy="565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endParaRPr/>
          </a:p>
        </p:txBody>
      </p:sp>
      <p:sp>
        <p:nvSpPr>
          <p:cNvPr id="231" name="Google Shape;231;p23"/>
          <p:cNvSpPr txBox="1"/>
          <p:nvPr/>
        </p:nvSpPr>
        <p:spPr>
          <a:xfrm>
            <a:off x="2522575" y="1415025"/>
            <a:ext cx="43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r>
              <a:rPr baseline="-25000" lang="en"/>
              <a:t>1</a:t>
            </a:r>
            <a:endParaRPr baseline="-25000"/>
          </a:p>
        </p:txBody>
      </p:sp>
      <p:cxnSp>
        <p:nvCxnSpPr>
          <p:cNvPr id="232" name="Google Shape;232;p23"/>
          <p:cNvCxnSpPr>
            <a:stCxn id="227" idx="6"/>
            <a:endCxn id="228" idx="2"/>
          </p:cNvCxnSpPr>
          <p:nvPr/>
        </p:nvCxnSpPr>
        <p:spPr>
          <a:xfrm>
            <a:off x="3060172" y="1615147"/>
            <a:ext cx="165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23"/>
          <p:cNvCxnSpPr>
            <a:stCxn id="227" idx="6"/>
            <a:endCxn id="229" idx="2"/>
          </p:cNvCxnSpPr>
          <p:nvPr/>
        </p:nvCxnSpPr>
        <p:spPr>
          <a:xfrm>
            <a:off x="3060172" y="1615147"/>
            <a:ext cx="1654500" cy="9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23"/>
          <p:cNvCxnSpPr>
            <a:stCxn id="228" idx="2"/>
            <a:endCxn id="230" idx="6"/>
          </p:cNvCxnSpPr>
          <p:nvPr/>
        </p:nvCxnSpPr>
        <p:spPr>
          <a:xfrm flipH="1">
            <a:off x="3060046" y="1615146"/>
            <a:ext cx="1654500" cy="9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23"/>
          <p:cNvCxnSpPr>
            <a:stCxn id="225" idx="6"/>
            <a:endCxn id="226" idx="2"/>
          </p:cNvCxnSpPr>
          <p:nvPr/>
        </p:nvCxnSpPr>
        <p:spPr>
          <a:xfrm>
            <a:off x="3060175" y="3495789"/>
            <a:ext cx="165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23"/>
          <p:cNvCxnSpPr>
            <a:stCxn id="230" idx="6"/>
            <a:endCxn id="229" idx="2"/>
          </p:cNvCxnSpPr>
          <p:nvPr/>
        </p:nvCxnSpPr>
        <p:spPr>
          <a:xfrm>
            <a:off x="3060167" y="2555466"/>
            <a:ext cx="165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23"/>
          <p:cNvCxnSpPr>
            <a:stCxn id="230" idx="6"/>
            <a:endCxn id="226" idx="2"/>
          </p:cNvCxnSpPr>
          <p:nvPr/>
        </p:nvCxnSpPr>
        <p:spPr>
          <a:xfrm>
            <a:off x="3060167" y="2555466"/>
            <a:ext cx="1654500" cy="9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23"/>
          <p:cNvCxnSpPr>
            <a:stCxn id="225" idx="6"/>
            <a:endCxn id="229" idx="2"/>
          </p:cNvCxnSpPr>
          <p:nvPr/>
        </p:nvCxnSpPr>
        <p:spPr>
          <a:xfrm flipH="1" rot="10800000">
            <a:off x="3060175" y="2555589"/>
            <a:ext cx="1654500" cy="9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9" name="Google Shape;239;p23"/>
          <p:cNvSpPr/>
          <p:nvPr/>
        </p:nvSpPr>
        <p:spPr>
          <a:xfrm>
            <a:off x="7504397" y="1347972"/>
            <a:ext cx="636900" cy="565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40" name="Google Shape;240;p23"/>
          <p:cNvSpPr/>
          <p:nvPr/>
        </p:nvSpPr>
        <p:spPr>
          <a:xfrm>
            <a:off x="7504397" y="2111047"/>
            <a:ext cx="636900" cy="565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41" name="Google Shape;241;p23"/>
          <p:cNvSpPr/>
          <p:nvPr/>
        </p:nvSpPr>
        <p:spPr>
          <a:xfrm>
            <a:off x="7504397" y="2874122"/>
            <a:ext cx="636900" cy="56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42" name="Google Shape;242;p23"/>
          <p:cNvSpPr/>
          <p:nvPr/>
        </p:nvSpPr>
        <p:spPr>
          <a:xfrm>
            <a:off x="7504397" y="3637197"/>
            <a:ext cx="636900" cy="5652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43" name="Google Shape;243;p23"/>
          <p:cNvSpPr txBox="1"/>
          <p:nvPr/>
        </p:nvSpPr>
        <p:spPr>
          <a:xfrm>
            <a:off x="96900" y="1282150"/>
            <a:ext cx="2326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Colors the graph in 2 colors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is the optimal coloring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4"/>
          <p:cNvSpPr txBox="1"/>
          <p:nvPr>
            <p:ph type="title"/>
          </p:nvPr>
        </p:nvSpPr>
        <p:spPr>
          <a:xfrm>
            <a:off x="323275" y="255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Suboptimal Graph Coloring</a:t>
            </a:r>
            <a:endParaRPr/>
          </a:p>
        </p:txBody>
      </p:sp>
      <p:sp>
        <p:nvSpPr>
          <p:cNvPr id="249" name="Google Shape;249;p24"/>
          <p:cNvSpPr/>
          <p:nvPr/>
        </p:nvSpPr>
        <p:spPr>
          <a:xfrm>
            <a:off x="2036075" y="2525964"/>
            <a:ext cx="636900" cy="5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3</a:t>
            </a:r>
            <a:endParaRPr/>
          </a:p>
        </p:txBody>
      </p:sp>
      <p:sp>
        <p:nvSpPr>
          <p:cNvPr id="250" name="Google Shape;250;p24"/>
          <p:cNvSpPr/>
          <p:nvPr/>
        </p:nvSpPr>
        <p:spPr>
          <a:xfrm>
            <a:off x="2672947" y="3090855"/>
            <a:ext cx="636900" cy="5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7</a:t>
            </a:r>
            <a:endParaRPr/>
          </a:p>
        </p:txBody>
      </p:sp>
      <p:sp>
        <p:nvSpPr>
          <p:cNvPr id="251" name="Google Shape;251;p24"/>
          <p:cNvSpPr/>
          <p:nvPr/>
        </p:nvSpPr>
        <p:spPr>
          <a:xfrm>
            <a:off x="3309819" y="2525964"/>
            <a:ext cx="636900" cy="5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4</a:t>
            </a:r>
            <a:endParaRPr/>
          </a:p>
        </p:txBody>
      </p:sp>
      <p:sp>
        <p:nvSpPr>
          <p:cNvPr id="252" name="Google Shape;252;p24"/>
          <p:cNvSpPr/>
          <p:nvPr/>
        </p:nvSpPr>
        <p:spPr>
          <a:xfrm>
            <a:off x="2672947" y="1961072"/>
            <a:ext cx="636900" cy="5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4"/>
          <p:cNvSpPr/>
          <p:nvPr/>
        </p:nvSpPr>
        <p:spPr>
          <a:xfrm>
            <a:off x="4265121" y="2525946"/>
            <a:ext cx="636900" cy="5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5</a:t>
            </a:r>
            <a:endParaRPr/>
          </a:p>
        </p:txBody>
      </p:sp>
      <p:sp>
        <p:nvSpPr>
          <p:cNvPr id="254" name="Google Shape;254;p24"/>
          <p:cNvSpPr/>
          <p:nvPr/>
        </p:nvSpPr>
        <p:spPr>
          <a:xfrm>
            <a:off x="4901992" y="3090837"/>
            <a:ext cx="636900" cy="5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8</a:t>
            </a:r>
            <a:endParaRPr/>
          </a:p>
        </p:txBody>
      </p:sp>
      <p:sp>
        <p:nvSpPr>
          <p:cNvPr id="255" name="Google Shape;255;p24"/>
          <p:cNvSpPr/>
          <p:nvPr/>
        </p:nvSpPr>
        <p:spPr>
          <a:xfrm>
            <a:off x="5538864" y="2525946"/>
            <a:ext cx="636900" cy="5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6</a:t>
            </a:r>
            <a:endParaRPr/>
          </a:p>
        </p:txBody>
      </p:sp>
      <p:sp>
        <p:nvSpPr>
          <p:cNvPr id="256" name="Google Shape;256;p24"/>
          <p:cNvSpPr/>
          <p:nvPr/>
        </p:nvSpPr>
        <p:spPr>
          <a:xfrm>
            <a:off x="4901992" y="1961054"/>
            <a:ext cx="636900" cy="5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endParaRPr/>
          </a:p>
        </p:txBody>
      </p:sp>
      <p:cxnSp>
        <p:nvCxnSpPr>
          <p:cNvPr id="257" name="Google Shape;257;p24"/>
          <p:cNvCxnSpPr>
            <a:endCxn id="251" idx="3"/>
          </p:cNvCxnSpPr>
          <p:nvPr/>
        </p:nvCxnSpPr>
        <p:spPr>
          <a:xfrm flipH="1" rot="10800000">
            <a:off x="3216491" y="3008392"/>
            <a:ext cx="186600" cy="1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" name="Google Shape;258;p24"/>
          <p:cNvCxnSpPr>
            <a:stCxn id="252" idx="5"/>
            <a:endCxn id="251" idx="1"/>
          </p:cNvCxnSpPr>
          <p:nvPr/>
        </p:nvCxnSpPr>
        <p:spPr>
          <a:xfrm>
            <a:off x="3216575" y="2443500"/>
            <a:ext cx="1866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" name="Google Shape;259;p24"/>
          <p:cNvCxnSpPr>
            <a:stCxn id="249" idx="7"/>
            <a:endCxn id="252" idx="3"/>
          </p:cNvCxnSpPr>
          <p:nvPr/>
        </p:nvCxnSpPr>
        <p:spPr>
          <a:xfrm flipH="1" rot="10800000">
            <a:off x="2579703" y="2443435"/>
            <a:ext cx="1866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" name="Google Shape;260;p24"/>
          <p:cNvCxnSpPr>
            <a:stCxn id="249" idx="5"/>
            <a:endCxn id="250" idx="1"/>
          </p:cNvCxnSpPr>
          <p:nvPr/>
        </p:nvCxnSpPr>
        <p:spPr>
          <a:xfrm>
            <a:off x="2579703" y="3008392"/>
            <a:ext cx="1866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24"/>
          <p:cNvCxnSpPr>
            <a:stCxn id="253" idx="7"/>
            <a:endCxn id="256" idx="3"/>
          </p:cNvCxnSpPr>
          <p:nvPr/>
        </p:nvCxnSpPr>
        <p:spPr>
          <a:xfrm flipH="1" rot="10800000">
            <a:off x="4808749" y="2443417"/>
            <a:ext cx="1866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" name="Google Shape;262;p24"/>
          <p:cNvCxnSpPr>
            <a:stCxn id="256" idx="5"/>
            <a:endCxn id="255" idx="1"/>
          </p:cNvCxnSpPr>
          <p:nvPr/>
        </p:nvCxnSpPr>
        <p:spPr>
          <a:xfrm>
            <a:off x="5445621" y="2443482"/>
            <a:ext cx="1866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" name="Google Shape;263;p24"/>
          <p:cNvCxnSpPr>
            <a:endCxn id="255" idx="3"/>
          </p:cNvCxnSpPr>
          <p:nvPr/>
        </p:nvCxnSpPr>
        <p:spPr>
          <a:xfrm flipH="1" rot="10800000">
            <a:off x="5445536" y="3008374"/>
            <a:ext cx="186600" cy="1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24"/>
          <p:cNvCxnSpPr>
            <a:stCxn id="254" idx="1"/>
            <a:endCxn id="253" idx="5"/>
          </p:cNvCxnSpPr>
          <p:nvPr/>
        </p:nvCxnSpPr>
        <p:spPr>
          <a:xfrm rot="10800000">
            <a:off x="4808664" y="3008309"/>
            <a:ext cx="1866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" name="Google Shape;265;p24"/>
          <p:cNvCxnSpPr>
            <a:stCxn id="250" idx="0"/>
            <a:endCxn id="252" idx="4"/>
          </p:cNvCxnSpPr>
          <p:nvPr/>
        </p:nvCxnSpPr>
        <p:spPr>
          <a:xfrm rot="10800000">
            <a:off x="2991397" y="2526255"/>
            <a:ext cx="0" cy="56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24"/>
          <p:cNvCxnSpPr>
            <a:stCxn id="250" idx="6"/>
            <a:endCxn id="254" idx="2"/>
          </p:cNvCxnSpPr>
          <p:nvPr/>
        </p:nvCxnSpPr>
        <p:spPr>
          <a:xfrm>
            <a:off x="3309847" y="3373455"/>
            <a:ext cx="159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24"/>
          <p:cNvCxnSpPr>
            <a:stCxn id="252" idx="6"/>
            <a:endCxn id="256" idx="2"/>
          </p:cNvCxnSpPr>
          <p:nvPr/>
        </p:nvCxnSpPr>
        <p:spPr>
          <a:xfrm>
            <a:off x="3309847" y="2243672"/>
            <a:ext cx="159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24"/>
          <p:cNvCxnSpPr>
            <a:stCxn id="253" idx="6"/>
            <a:endCxn id="255" idx="2"/>
          </p:cNvCxnSpPr>
          <p:nvPr/>
        </p:nvCxnSpPr>
        <p:spPr>
          <a:xfrm>
            <a:off x="4902021" y="2808546"/>
            <a:ext cx="63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9" name="Google Shape;269;p24"/>
          <p:cNvSpPr txBox="1"/>
          <p:nvPr/>
        </p:nvSpPr>
        <p:spPr>
          <a:xfrm>
            <a:off x="2772250" y="2043525"/>
            <a:ext cx="43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r>
              <a:rPr baseline="-25000" lang="en"/>
              <a:t>1</a:t>
            </a:r>
            <a:endParaRPr baseline="-25000"/>
          </a:p>
        </p:txBody>
      </p:sp>
      <p:sp>
        <p:nvSpPr>
          <p:cNvPr id="270" name="Google Shape;270;p24"/>
          <p:cNvSpPr/>
          <p:nvPr/>
        </p:nvSpPr>
        <p:spPr>
          <a:xfrm>
            <a:off x="7504397" y="1347972"/>
            <a:ext cx="636900" cy="565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71" name="Google Shape;271;p24"/>
          <p:cNvSpPr/>
          <p:nvPr/>
        </p:nvSpPr>
        <p:spPr>
          <a:xfrm>
            <a:off x="7504397" y="2111047"/>
            <a:ext cx="636900" cy="565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72" name="Google Shape;272;p24"/>
          <p:cNvSpPr/>
          <p:nvPr/>
        </p:nvSpPr>
        <p:spPr>
          <a:xfrm>
            <a:off x="7504397" y="2874122"/>
            <a:ext cx="636900" cy="56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73" name="Google Shape;273;p24"/>
          <p:cNvSpPr/>
          <p:nvPr/>
        </p:nvSpPr>
        <p:spPr>
          <a:xfrm>
            <a:off x="7504397" y="3637197"/>
            <a:ext cx="636900" cy="5652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graphicFrame>
        <p:nvGraphicFramePr>
          <p:cNvPr id="274" name="Google Shape;274;p24"/>
          <p:cNvGraphicFramePr/>
          <p:nvPr/>
        </p:nvGraphicFramePr>
        <p:xfrm>
          <a:off x="83775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{EE658C0C-15B8-4C51-89A8-06ECF6F2A99A}</a:tableStyleId>
              </a:tblPr>
              <a:tblGrid>
                <a:gridCol w="490375"/>
                <a:gridCol w="671375"/>
                <a:gridCol w="671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Vertex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Degree of Saturation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Degree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5"/>
          <p:cNvSpPr txBox="1"/>
          <p:nvPr>
            <p:ph type="title"/>
          </p:nvPr>
        </p:nvSpPr>
        <p:spPr>
          <a:xfrm>
            <a:off x="323275" y="255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Suboptimal Graph Coloring</a:t>
            </a:r>
            <a:endParaRPr/>
          </a:p>
        </p:txBody>
      </p:sp>
      <p:sp>
        <p:nvSpPr>
          <p:cNvPr id="280" name="Google Shape;280;p25"/>
          <p:cNvSpPr/>
          <p:nvPr/>
        </p:nvSpPr>
        <p:spPr>
          <a:xfrm>
            <a:off x="2036075" y="2525964"/>
            <a:ext cx="636900" cy="5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3</a:t>
            </a:r>
            <a:endParaRPr/>
          </a:p>
        </p:txBody>
      </p:sp>
      <p:sp>
        <p:nvSpPr>
          <p:cNvPr id="281" name="Google Shape;281;p25"/>
          <p:cNvSpPr/>
          <p:nvPr/>
        </p:nvSpPr>
        <p:spPr>
          <a:xfrm>
            <a:off x="2672947" y="3090855"/>
            <a:ext cx="636900" cy="565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7</a:t>
            </a:r>
            <a:endParaRPr/>
          </a:p>
        </p:txBody>
      </p:sp>
      <p:sp>
        <p:nvSpPr>
          <p:cNvPr id="282" name="Google Shape;282;p25"/>
          <p:cNvSpPr/>
          <p:nvPr/>
        </p:nvSpPr>
        <p:spPr>
          <a:xfrm>
            <a:off x="3309819" y="2525964"/>
            <a:ext cx="636900" cy="5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4</a:t>
            </a:r>
            <a:endParaRPr/>
          </a:p>
        </p:txBody>
      </p:sp>
      <p:sp>
        <p:nvSpPr>
          <p:cNvPr id="283" name="Google Shape;283;p25"/>
          <p:cNvSpPr/>
          <p:nvPr/>
        </p:nvSpPr>
        <p:spPr>
          <a:xfrm>
            <a:off x="2672947" y="1961072"/>
            <a:ext cx="636900" cy="5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5"/>
          <p:cNvSpPr/>
          <p:nvPr/>
        </p:nvSpPr>
        <p:spPr>
          <a:xfrm>
            <a:off x="4265121" y="2525946"/>
            <a:ext cx="636900" cy="5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5</a:t>
            </a:r>
            <a:endParaRPr/>
          </a:p>
        </p:txBody>
      </p:sp>
      <p:sp>
        <p:nvSpPr>
          <p:cNvPr id="285" name="Google Shape;285;p25"/>
          <p:cNvSpPr/>
          <p:nvPr/>
        </p:nvSpPr>
        <p:spPr>
          <a:xfrm>
            <a:off x="4901992" y="3090837"/>
            <a:ext cx="636900" cy="5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8</a:t>
            </a:r>
            <a:endParaRPr/>
          </a:p>
        </p:txBody>
      </p:sp>
      <p:sp>
        <p:nvSpPr>
          <p:cNvPr id="286" name="Google Shape;286;p25"/>
          <p:cNvSpPr/>
          <p:nvPr/>
        </p:nvSpPr>
        <p:spPr>
          <a:xfrm>
            <a:off x="5538864" y="2525946"/>
            <a:ext cx="636900" cy="5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6</a:t>
            </a:r>
            <a:endParaRPr/>
          </a:p>
        </p:txBody>
      </p:sp>
      <p:sp>
        <p:nvSpPr>
          <p:cNvPr id="287" name="Google Shape;287;p25"/>
          <p:cNvSpPr/>
          <p:nvPr/>
        </p:nvSpPr>
        <p:spPr>
          <a:xfrm>
            <a:off x="4901992" y="1961054"/>
            <a:ext cx="636900" cy="5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endParaRPr/>
          </a:p>
        </p:txBody>
      </p:sp>
      <p:cxnSp>
        <p:nvCxnSpPr>
          <p:cNvPr id="288" name="Google Shape;288;p25"/>
          <p:cNvCxnSpPr>
            <a:endCxn id="282" idx="3"/>
          </p:cNvCxnSpPr>
          <p:nvPr/>
        </p:nvCxnSpPr>
        <p:spPr>
          <a:xfrm flipH="1" rot="10800000">
            <a:off x="3216491" y="3008392"/>
            <a:ext cx="186600" cy="1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25"/>
          <p:cNvCxnSpPr>
            <a:stCxn id="283" idx="5"/>
            <a:endCxn id="282" idx="1"/>
          </p:cNvCxnSpPr>
          <p:nvPr/>
        </p:nvCxnSpPr>
        <p:spPr>
          <a:xfrm>
            <a:off x="3216575" y="2443500"/>
            <a:ext cx="1866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25"/>
          <p:cNvCxnSpPr>
            <a:stCxn id="280" idx="7"/>
            <a:endCxn id="283" idx="3"/>
          </p:cNvCxnSpPr>
          <p:nvPr/>
        </p:nvCxnSpPr>
        <p:spPr>
          <a:xfrm flipH="1" rot="10800000">
            <a:off x="2579703" y="2443435"/>
            <a:ext cx="1866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25"/>
          <p:cNvCxnSpPr>
            <a:stCxn id="280" idx="5"/>
            <a:endCxn id="281" idx="1"/>
          </p:cNvCxnSpPr>
          <p:nvPr/>
        </p:nvCxnSpPr>
        <p:spPr>
          <a:xfrm>
            <a:off x="2579703" y="3008392"/>
            <a:ext cx="1866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25"/>
          <p:cNvCxnSpPr>
            <a:stCxn id="284" idx="7"/>
            <a:endCxn id="287" idx="3"/>
          </p:cNvCxnSpPr>
          <p:nvPr/>
        </p:nvCxnSpPr>
        <p:spPr>
          <a:xfrm flipH="1" rot="10800000">
            <a:off x="4808749" y="2443417"/>
            <a:ext cx="1866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25"/>
          <p:cNvCxnSpPr>
            <a:stCxn id="287" idx="5"/>
            <a:endCxn id="286" idx="1"/>
          </p:cNvCxnSpPr>
          <p:nvPr/>
        </p:nvCxnSpPr>
        <p:spPr>
          <a:xfrm>
            <a:off x="5445621" y="2443482"/>
            <a:ext cx="1866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25"/>
          <p:cNvCxnSpPr>
            <a:endCxn id="286" idx="3"/>
          </p:cNvCxnSpPr>
          <p:nvPr/>
        </p:nvCxnSpPr>
        <p:spPr>
          <a:xfrm flipH="1" rot="10800000">
            <a:off x="5445536" y="3008374"/>
            <a:ext cx="186600" cy="1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25"/>
          <p:cNvCxnSpPr>
            <a:stCxn id="285" idx="1"/>
            <a:endCxn id="284" idx="5"/>
          </p:cNvCxnSpPr>
          <p:nvPr/>
        </p:nvCxnSpPr>
        <p:spPr>
          <a:xfrm rot="10800000">
            <a:off x="4808664" y="3008309"/>
            <a:ext cx="1866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" name="Google Shape;296;p25"/>
          <p:cNvCxnSpPr>
            <a:stCxn id="281" idx="0"/>
            <a:endCxn id="283" idx="4"/>
          </p:cNvCxnSpPr>
          <p:nvPr/>
        </p:nvCxnSpPr>
        <p:spPr>
          <a:xfrm rot="10800000">
            <a:off x="2991397" y="2526255"/>
            <a:ext cx="0" cy="56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" name="Google Shape;297;p25"/>
          <p:cNvCxnSpPr>
            <a:stCxn id="281" idx="6"/>
            <a:endCxn id="285" idx="2"/>
          </p:cNvCxnSpPr>
          <p:nvPr/>
        </p:nvCxnSpPr>
        <p:spPr>
          <a:xfrm>
            <a:off x="3309847" y="3373455"/>
            <a:ext cx="159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" name="Google Shape;298;p25"/>
          <p:cNvCxnSpPr>
            <a:stCxn id="283" idx="6"/>
            <a:endCxn id="287" idx="2"/>
          </p:cNvCxnSpPr>
          <p:nvPr/>
        </p:nvCxnSpPr>
        <p:spPr>
          <a:xfrm>
            <a:off x="3309847" y="2243672"/>
            <a:ext cx="159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" name="Google Shape;299;p25"/>
          <p:cNvCxnSpPr>
            <a:stCxn id="284" idx="6"/>
            <a:endCxn id="286" idx="2"/>
          </p:cNvCxnSpPr>
          <p:nvPr/>
        </p:nvCxnSpPr>
        <p:spPr>
          <a:xfrm>
            <a:off x="4902021" y="2808546"/>
            <a:ext cx="63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0" name="Google Shape;300;p25"/>
          <p:cNvSpPr txBox="1"/>
          <p:nvPr/>
        </p:nvSpPr>
        <p:spPr>
          <a:xfrm>
            <a:off x="2772250" y="2043525"/>
            <a:ext cx="43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r>
              <a:rPr baseline="-25000" lang="en"/>
              <a:t>1</a:t>
            </a:r>
            <a:endParaRPr baseline="-25000"/>
          </a:p>
        </p:txBody>
      </p:sp>
      <p:sp>
        <p:nvSpPr>
          <p:cNvPr id="301" name="Google Shape;301;p25"/>
          <p:cNvSpPr/>
          <p:nvPr/>
        </p:nvSpPr>
        <p:spPr>
          <a:xfrm>
            <a:off x="7504397" y="1347972"/>
            <a:ext cx="636900" cy="565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02" name="Google Shape;302;p25"/>
          <p:cNvSpPr/>
          <p:nvPr/>
        </p:nvSpPr>
        <p:spPr>
          <a:xfrm>
            <a:off x="7504397" y="2111047"/>
            <a:ext cx="636900" cy="565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03" name="Google Shape;303;p25"/>
          <p:cNvSpPr/>
          <p:nvPr/>
        </p:nvSpPr>
        <p:spPr>
          <a:xfrm>
            <a:off x="7504397" y="2874122"/>
            <a:ext cx="636900" cy="56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04" name="Google Shape;304;p25"/>
          <p:cNvSpPr/>
          <p:nvPr/>
        </p:nvSpPr>
        <p:spPr>
          <a:xfrm>
            <a:off x="7504397" y="3637197"/>
            <a:ext cx="636900" cy="5652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graphicFrame>
        <p:nvGraphicFramePr>
          <p:cNvPr id="305" name="Google Shape;305;p25"/>
          <p:cNvGraphicFramePr/>
          <p:nvPr/>
        </p:nvGraphicFramePr>
        <p:xfrm>
          <a:off x="83775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{EE658C0C-15B8-4C51-89A8-06ECF6F2A99A}</a:tableStyleId>
              </a:tblPr>
              <a:tblGrid>
                <a:gridCol w="490375"/>
                <a:gridCol w="671375"/>
                <a:gridCol w="671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Vertex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Degree of Saturation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Degree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6"/>
          <p:cNvSpPr txBox="1"/>
          <p:nvPr>
            <p:ph type="title"/>
          </p:nvPr>
        </p:nvSpPr>
        <p:spPr>
          <a:xfrm>
            <a:off x="323275" y="255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Suboptimal Graph Coloring</a:t>
            </a: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2036075" y="2525964"/>
            <a:ext cx="636900" cy="5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3</a:t>
            </a: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2672947" y="3090855"/>
            <a:ext cx="636900" cy="565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7</a:t>
            </a: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3309819" y="2525964"/>
            <a:ext cx="636900" cy="5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4</a:t>
            </a:r>
            <a:endParaRPr/>
          </a:p>
        </p:txBody>
      </p:sp>
      <p:sp>
        <p:nvSpPr>
          <p:cNvPr id="314" name="Google Shape;314;p26"/>
          <p:cNvSpPr/>
          <p:nvPr/>
        </p:nvSpPr>
        <p:spPr>
          <a:xfrm>
            <a:off x="2672947" y="1961072"/>
            <a:ext cx="636900" cy="565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6"/>
          <p:cNvSpPr/>
          <p:nvPr/>
        </p:nvSpPr>
        <p:spPr>
          <a:xfrm>
            <a:off x="4265121" y="2525946"/>
            <a:ext cx="636900" cy="5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5</a:t>
            </a: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4901992" y="3090837"/>
            <a:ext cx="636900" cy="5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8</a:t>
            </a: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5538864" y="2525946"/>
            <a:ext cx="636900" cy="5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6</a:t>
            </a: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4901992" y="1961054"/>
            <a:ext cx="636900" cy="5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endParaRPr/>
          </a:p>
        </p:txBody>
      </p:sp>
      <p:cxnSp>
        <p:nvCxnSpPr>
          <p:cNvPr id="319" name="Google Shape;319;p26"/>
          <p:cNvCxnSpPr>
            <a:endCxn id="313" idx="3"/>
          </p:cNvCxnSpPr>
          <p:nvPr/>
        </p:nvCxnSpPr>
        <p:spPr>
          <a:xfrm flipH="1" rot="10800000">
            <a:off x="3216491" y="3008392"/>
            <a:ext cx="186600" cy="1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26"/>
          <p:cNvCxnSpPr>
            <a:stCxn id="314" idx="5"/>
            <a:endCxn id="313" idx="1"/>
          </p:cNvCxnSpPr>
          <p:nvPr/>
        </p:nvCxnSpPr>
        <p:spPr>
          <a:xfrm>
            <a:off x="3216575" y="2443500"/>
            <a:ext cx="1866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26"/>
          <p:cNvCxnSpPr>
            <a:stCxn id="311" idx="7"/>
            <a:endCxn id="314" idx="3"/>
          </p:cNvCxnSpPr>
          <p:nvPr/>
        </p:nvCxnSpPr>
        <p:spPr>
          <a:xfrm flipH="1" rot="10800000">
            <a:off x="2579703" y="2443435"/>
            <a:ext cx="1866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26"/>
          <p:cNvCxnSpPr>
            <a:stCxn id="311" idx="5"/>
            <a:endCxn id="312" idx="1"/>
          </p:cNvCxnSpPr>
          <p:nvPr/>
        </p:nvCxnSpPr>
        <p:spPr>
          <a:xfrm>
            <a:off x="2579703" y="3008392"/>
            <a:ext cx="1866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26"/>
          <p:cNvCxnSpPr>
            <a:stCxn id="315" idx="7"/>
            <a:endCxn id="318" idx="3"/>
          </p:cNvCxnSpPr>
          <p:nvPr/>
        </p:nvCxnSpPr>
        <p:spPr>
          <a:xfrm flipH="1" rot="10800000">
            <a:off x="4808749" y="2443417"/>
            <a:ext cx="1866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26"/>
          <p:cNvCxnSpPr>
            <a:stCxn id="318" idx="5"/>
            <a:endCxn id="317" idx="1"/>
          </p:cNvCxnSpPr>
          <p:nvPr/>
        </p:nvCxnSpPr>
        <p:spPr>
          <a:xfrm>
            <a:off x="5445621" y="2443482"/>
            <a:ext cx="1866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" name="Google Shape;325;p26"/>
          <p:cNvCxnSpPr>
            <a:endCxn id="317" idx="3"/>
          </p:cNvCxnSpPr>
          <p:nvPr/>
        </p:nvCxnSpPr>
        <p:spPr>
          <a:xfrm flipH="1" rot="10800000">
            <a:off x="5445536" y="3008374"/>
            <a:ext cx="186600" cy="1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" name="Google Shape;326;p26"/>
          <p:cNvCxnSpPr>
            <a:stCxn id="316" idx="1"/>
            <a:endCxn id="315" idx="5"/>
          </p:cNvCxnSpPr>
          <p:nvPr/>
        </p:nvCxnSpPr>
        <p:spPr>
          <a:xfrm rot="10800000">
            <a:off x="4808664" y="3008309"/>
            <a:ext cx="1866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" name="Google Shape;327;p26"/>
          <p:cNvCxnSpPr>
            <a:stCxn id="312" idx="0"/>
            <a:endCxn id="314" idx="4"/>
          </p:cNvCxnSpPr>
          <p:nvPr/>
        </p:nvCxnSpPr>
        <p:spPr>
          <a:xfrm rot="10800000">
            <a:off x="2991397" y="2526255"/>
            <a:ext cx="0" cy="56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26"/>
          <p:cNvCxnSpPr>
            <a:stCxn id="312" idx="6"/>
            <a:endCxn id="316" idx="2"/>
          </p:cNvCxnSpPr>
          <p:nvPr/>
        </p:nvCxnSpPr>
        <p:spPr>
          <a:xfrm>
            <a:off x="3309847" y="3373455"/>
            <a:ext cx="159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" name="Google Shape;329;p26"/>
          <p:cNvCxnSpPr>
            <a:stCxn id="314" idx="6"/>
            <a:endCxn id="318" idx="2"/>
          </p:cNvCxnSpPr>
          <p:nvPr/>
        </p:nvCxnSpPr>
        <p:spPr>
          <a:xfrm>
            <a:off x="3309847" y="2243672"/>
            <a:ext cx="159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" name="Google Shape;330;p26"/>
          <p:cNvCxnSpPr>
            <a:stCxn id="315" idx="6"/>
            <a:endCxn id="317" idx="2"/>
          </p:cNvCxnSpPr>
          <p:nvPr/>
        </p:nvCxnSpPr>
        <p:spPr>
          <a:xfrm>
            <a:off x="4902021" y="2808546"/>
            <a:ext cx="63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1" name="Google Shape;331;p26"/>
          <p:cNvSpPr txBox="1"/>
          <p:nvPr/>
        </p:nvSpPr>
        <p:spPr>
          <a:xfrm>
            <a:off x="2772250" y="2043525"/>
            <a:ext cx="43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r>
              <a:rPr baseline="-25000" lang="en"/>
              <a:t>1</a:t>
            </a:r>
            <a:endParaRPr baseline="-25000"/>
          </a:p>
        </p:txBody>
      </p:sp>
      <p:sp>
        <p:nvSpPr>
          <p:cNvPr id="332" name="Google Shape;332;p26"/>
          <p:cNvSpPr/>
          <p:nvPr/>
        </p:nvSpPr>
        <p:spPr>
          <a:xfrm>
            <a:off x="7504397" y="1347972"/>
            <a:ext cx="636900" cy="565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33" name="Google Shape;333;p26"/>
          <p:cNvSpPr/>
          <p:nvPr/>
        </p:nvSpPr>
        <p:spPr>
          <a:xfrm>
            <a:off x="7504397" y="2111047"/>
            <a:ext cx="636900" cy="565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34" name="Google Shape;334;p26"/>
          <p:cNvSpPr/>
          <p:nvPr/>
        </p:nvSpPr>
        <p:spPr>
          <a:xfrm>
            <a:off x="7504397" y="2874122"/>
            <a:ext cx="636900" cy="56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35" name="Google Shape;335;p26"/>
          <p:cNvSpPr/>
          <p:nvPr/>
        </p:nvSpPr>
        <p:spPr>
          <a:xfrm>
            <a:off x="7504397" y="3637197"/>
            <a:ext cx="636900" cy="5652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graphicFrame>
        <p:nvGraphicFramePr>
          <p:cNvPr id="336" name="Google Shape;336;p26"/>
          <p:cNvGraphicFramePr/>
          <p:nvPr/>
        </p:nvGraphicFramePr>
        <p:xfrm>
          <a:off x="83775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{EE658C0C-15B8-4C51-89A8-06ECF6F2A99A}</a:tableStyleId>
              </a:tblPr>
              <a:tblGrid>
                <a:gridCol w="490375"/>
                <a:gridCol w="671375"/>
                <a:gridCol w="671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Vertex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Degree of Saturation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Degree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7"/>
          <p:cNvSpPr txBox="1"/>
          <p:nvPr>
            <p:ph type="title"/>
          </p:nvPr>
        </p:nvSpPr>
        <p:spPr>
          <a:xfrm>
            <a:off x="323275" y="255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Suboptimal Graph Coloring</a:t>
            </a:r>
            <a:endParaRPr/>
          </a:p>
        </p:txBody>
      </p:sp>
      <p:sp>
        <p:nvSpPr>
          <p:cNvPr id="342" name="Google Shape;342;p27"/>
          <p:cNvSpPr/>
          <p:nvPr/>
        </p:nvSpPr>
        <p:spPr>
          <a:xfrm>
            <a:off x="2036075" y="2525964"/>
            <a:ext cx="636900" cy="56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3</a:t>
            </a:r>
            <a:endParaRPr/>
          </a:p>
        </p:txBody>
      </p:sp>
      <p:sp>
        <p:nvSpPr>
          <p:cNvPr id="343" name="Google Shape;343;p27"/>
          <p:cNvSpPr/>
          <p:nvPr/>
        </p:nvSpPr>
        <p:spPr>
          <a:xfrm>
            <a:off x="2672947" y="3090855"/>
            <a:ext cx="636900" cy="565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7</a:t>
            </a:r>
            <a:endParaRPr/>
          </a:p>
        </p:txBody>
      </p:sp>
      <p:sp>
        <p:nvSpPr>
          <p:cNvPr id="344" name="Google Shape;344;p27"/>
          <p:cNvSpPr/>
          <p:nvPr/>
        </p:nvSpPr>
        <p:spPr>
          <a:xfrm>
            <a:off x="3309819" y="2525964"/>
            <a:ext cx="636900" cy="5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4</a:t>
            </a:r>
            <a:endParaRPr/>
          </a:p>
        </p:txBody>
      </p:sp>
      <p:sp>
        <p:nvSpPr>
          <p:cNvPr id="345" name="Google Shape;345;p27"/>
          <p:cNvSpPr/>
          <p:nvPr/>
        </p:nvSpPr>
        <p:spPr>
          <a:xfrm>
            <a:off x="2672947" y="1961072"/>
            <a:ext cx="636900" cy="565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7"/>
          <p:cNvSpPr/>
          <p:nvPr/>
        </p:nvSpPr>
        <p:spPr>
          <a:xfrm>
            <a:off x="4265121" y="2525946"/>
            <a:ext cx="636900" cy="5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5</a:t>
            </a:r>
            <a:endParaRPr/>
          </a:p>
        </p:txBody>
      </p:sp>
      <p:sp>
        <p:nvSpPr>
          <p:cNvPr id="347" name="Google Shape;347;p27"/>
          <p:cNvSpPr/>
          <p:nvPr/>
        </p:nvSpPr>
        <p:spPr>
          <a:xfrm>
            <a:off x="4901992" y="3090837"/>
            <a:ext cx="636900" cy="5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8</a:t>
            </a:r>
            <a:endParaRPr/>
          </a:p>
        </p:txBody>
      </p:sp>
      <p:sp>
        <p:nvSpPr>
          <p:cNvPr id="348" name="Google Shape;348;p27"/>
          <p:cNvSpPr/>
          <p:nvPr/>
        </p:nvSpPr>
        <p:spPr>
          <a:xfrm>
            <a:off x="5538864" y="2525946"/>
            <a:ext cx="636900" cy="5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6</a:t>
            </a:r>
            <a:endParaRPr/>
          </a:p>
        </p:txBody>
      </p:sp>
      <p:sp>
        <p:nvSpPr>
          <p:cNvPr id="349" name="Google Shape;349;p27"/>
          <p:cNvSpPr/>
          <p:nvPr/>
        </p:nvSpPr>
        <p:spPr>
          <a:xfrm>
            <a:off x="4901992" y="1961054"/>
            <a:ext cx="636900" cy="5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endParaRPr/>
          </a:p>
        </p:txBody>
      </p:sp>
      <p:cxnSp>
        <p:nvCxnSpPr>
          <p:cNvPr id="350" name="Google Shape;350;p27"/>
          <p:cNvCxnSpPr>
            <a:endCxn id="344" idx="3"/>
          </p:cNvCxnSpPr>
          <p:nvPr/>
        </p:nvCxnSpPr>
        <p:spPr>
          <a:xfrm flipH="1" rot="10800000">
            <a:off x="3216491" y="3008392"/>
            <a:ext cx="186600" cy="1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" name="Google Shape;351;p27"/>
          <p:cNvCxnSpPr>
            <a:stCxn id="345" idx="5"/>
            <a:endCxn id="344" idx="1"/>
          </p:cNvCxnSpPr>
          <p:nvPr/>
        </p:nvCxnSpPr>
        <p:spPr>
          <a:xfrm>
            <a:off x="3216575" y="2443500"/>
            <a:ext cx="1866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" name="Google Shape;352;p27"/>
          <p:cNvCxnSpPr>
            <a:stCxn id="342" idx="7"/>
            <a:endCxn id="345" idx="3"/>
          </p:cNvCxnSpPr>
          <p:nvPr/>
        </p:nvCxnSpPr>
        <p:spPr>
          <a:xfrm flipH="1" rot="10800000">
            <a:off x="2579703" y="2443435"/>
            <a:ext cx="1866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" name="Google Shape;353;p27"/>
          <p:cNvCxnSpPr>
            <a:stCxn id="342" idx="5"/>
            <a:endCxn id="343" idx="1"/>
          </p:cNvCxnSpPr>
          <p:nvPr/>
        </p:nvCxnSpPr>
        <p:spPr>
          <a:xfrm>
            <a:off x="2579703" y="3008392"/>
            <a:ext cx="1866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" name="Google Shape;354;p27"/>
          <p:cNvCxnSpPr>
            <a:stCxn id="346" idx="7"/>
            <a:endCxn id="349" idx="3"/>
          </p:cNvCxnSpPr>
          <p:nvPr/>
        </p:nvCxnSpPr>
        <p:spPr>
          <a:xfrm flipH="1" rot="10800000">
            <a:off x="4808749" y="2443417"/>
            <a:ext cx="1866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" name="Google Shape;355;p27"/>
          <p:cNvCxnSpPr>
            <a:stCxn id="349" idx="5"/>
            <a:endCxn id="348" idx="1"/>
          </p:cNvCxnSpPr>
          <p:nvPr/>
        </p:nvCxnSpPr>
        <p:spPr>
          <a:xfrm>
            <a:off x="5445621" y="2443482"/>
            <a:ext cx="1866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27"/>
          <p:cNvCxnSpPr>
            <a:endCxn id="348" idx="3"/>
          </p:cNvCxnSpPr>
          <p:nvPr/>
        </p:nvCxnSpPr>
        <p:spPr>
          <a:xfrm flipH="1" rot="10800000">
            <a:off x="5445536" y="3008374"/>
            <a:ext cx="186600" cy="1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" name="Google Shape;357;p27"/>
          <p:cNvCxnSpPr>
            <a:stCxn id="347" idx="1"/>
            <a:endCxn id="346" idx="5"/>
          </p:cNvCxnSpPr>
          <p:nvPr/>
        </p:nvCxnSpPr>
        <p:spPr>
          <a:xfrm rot="10800000">
            <a:off x="4808664" y="3008309"/>
            <a:ext cx="1866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" name="Google Shape;358;p27"/>
          <p:cNvCxnSpPr>
            <a:stCxn id="343" idx="0"/>
            <a:endCxn id="345" idx="4"/>
          </p:cNvCxnSpPr>
          <p:nvPr/>
        </p:nvCxnSpPr>
        <p:spPr>
          <a:xfrm rot="10800000">
            <a:off x="2991397" y="2526255"/>
            <a:ext cx="0" cy="56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27"/>
          <p:cNvCxnSpPr>
            <a:stCxn id="343" idx="6"/>
            <a:endCxn id="347" idx="2"/>
          </p:cNvCxnSpPr>
          <p:nvPr/>
        </p:nvCxnSpPr>
        <p:spPr>
          <a:xfrm>
            <a:off x="3309847" y="3373455"/>
            <a:ext cx="159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27"/>
          <p:cNvCxnSpPr>
            <a:stCxn id="345" idx="6"/>
            <a:endCxn id="349" idx="2"/>
          </p:cNvCxnSpPr>
          <p:nvPr/>
        </p:nvCxnSpPr>
        <p:spPr>
          <a:xfrm>
            <a:off x="3309847" y="2243672"/>
            <a:ext cx="159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27"/>
          <p:cNvCxnSpPr>
            <a:stCxn id="346" idx="6"/>
            <a:endCxn id="348" idx="2"/>
          </p:cNvCxnSpPr>
          <p:nvPr/>
        </p:nvCxnSpPr>
        <p:spPr>
          <a:xfrm>
            <a:off x="4902021" y="2808546"/>
            <a:ext cx="63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2" name="Google Shape;362;p27"/>
          <p:cNvSpPr txBox="1"/>
          <p:nvPr/>
        </p:nvSpPr>
        <p:spPr>
          <a:xfrm>
            <a:off x="2772250" y="2043525"/>
            <a:ext cx="43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r>
              <a:rPr baseline="-25000" lang="en"/>
              <a:t>1</a:t>
            </a:r>
            <a:endParaRPr baseline="-25000"/>
          </a:p>
        </p:txBody>
      </p:sp>
      <p:sp>
        <p:nvSpPr>
          <p:cNvPr id="363" name="Google Shape;363;p27"/>
          <p:cNvSpPr/>
          <p:nvPr/>
        </p:nvSpPr>
        <p:spPr>
          <a:xfrm>
            <a:off x="7504397" y="1347972"/>
            <a:ext cx="636900" cy="565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64" name="Google Shape;364;p27"/>
          <p:cNvSpPr/>
          <p:nvPr/>
        </p:nvSpPr>
        <p:spPr>
          <a:xfrm>
            <a:off x="7504397" y="2111047"/>
            <a:ext cx="636900" cy="565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65" name="Google Shape;365;p27"/>
          <p:cNvSpPr/>
          <p:nvPr/>
        </p:nvSpPr>
        <p:spPr>
          <a:xfrm>
            <a:off x="7504397" y="2874122"/>
            <a:ext cx="636900" cy="56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66" name="Google Shape;366;p27"/>
          <p:cNvSpPr/>
          <p:nvPr/>
        </p:nvSpPr>
        <p:spPr>
          <a:xfrm>
            <a:off x="7504397" y="3637197"/>
            <a:ext cx="636900" cy="5652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graphicFrame>
        <p:nvGraphicFramePr>
          <p:cNvPr id="367" name="Google Shape;367;p27"/>
          <p:cNvGraphicFramePr/>
          <p:nvPr/>
        </p:nvGraphicFramePr>
        <p:xfrm>
          <a:off x="83775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{EE658C0C-15B8-4C51-89A8-06ECF6F2A99A}</a:tableStyleId>
              </a:tblPr>
              <a:tblGrid>
                <a:gridCol w="490375"/>
                <a:gridCol w="671375"/>
                <a:gridCol w="671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Vertex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Degree of Saturation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Degree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8"/>
          <p:cNvSpPr txBox="1"/>
          <p:nvPr>
            <p:ph type="title"/>
          </p:nvPr>
        </p:nvSpPr>
        <p:spPr>
          <a:xfrm>
            <a:off x="323275" y="255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Suboptimal Graph Coloring</a:t>
            </a:r>
            <a:endParaRPr/>
          </a:p>
        </p:txBody>
      </p:sp>
      <p:sp>
        <p:nvSpPr>
          <p:cNvPr id="373" name="Google Shape;373;p28"/>
          <p:cNvSpPr/>
          <p:nvPr/>
        </p:nvSpPr>
        <p:spPr>
          <a:xfrm>
            <a:off x="2036075" y="2525964"/>
            <a:ext cx="636900" cy="56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3</a:t>
            </a:r>
            <a:endParaRPr/>
          </a:p>
        </p:txBody>
      </p:sp>
      <p:sp>
        <p:nvSpPr>
          <p:cNvPr id="374" name="Google Shape;374;p28"/>
          <p:cNvSpPr/>
          <p:nvPr/>
        </p:nvSpPr>
        <p:spPr>
          <a:xfrm>
            <a:off x="2672947" y="3090855"/>
            <a:ext cx="636900" cy="565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7</a:t>
            </a:r>
            <a:endParaRPr/>
          </a:p>
        </p:txBody>
      </p:sp>
      <p:sp>
        <p:nvSpPr>
          <p:cNvPr id="375" name="Google Shape;375;p28"/>
          <p:cNvSpPr/>
          <p:nvPr/>
        </p:nvSpPr>
        <p:spPr>
          <a:xfrm>
            <a:off x="3309819" y="2525964"/>
            <a:ext cx="636900" cy="56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4</a:t>
            </a:r>
            <a:endParaRPr/>
          </a:p>
        </p:txBody>
      </p:sp>
      <p:sp>
        <p:nvSpPr>
          <p:cNvPr id="376" name="Google Shape;376;p28"/>
          <p:cNvSpPr/>
          <p:nvPr/>
        </p:nvSpPr>
        <p:spPr>
          <a:xfrm>
            <a:off x="2672947" y="1961072"/>
            <a:ext cx="636900" cy="565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8"/>
          <p:cNvSpPr/>
          <p:nvPr/>
        </p:nvSpPr>
        <p:spPr>
          <a:xfrm>
            <a:off x="4265121" y="2525946"/>
            <a:ext cx="636900" cy="5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5</a:t>
            </a:r>
            <a:endParaRPr/>
          </a:p>
        </p:txBody>
      </p:sp>
      <p:sp>
        <p:nvSpPr>
          <p:cNvPr id="378" name="Google Shape;378;p28"/>
          <p:cNvSpPr/>
          <p:nvPr/>
        </p:nvSpPr>
        <p:spPr>
          <a:xfrm>
            <a:off x="4901992" y="3090837"/>
            <a:ext cx="636900" cy="5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8</a:t>
            </a:r>
            <a:endParaRPr/>
          </a:p>
        </p:txBody>
      </p:sp>
      <p:sp>
        <p:nvSpPr>
          <p:cNvPr id="379" name="Google Shape;379;p28"/>
          <p:cNvSpPr/>
          <p:nvPr/>
        </p:nvSpPr>
        <p:spPr>
          <a:xfrm>
            <a:off x="5538864" y="2525946"/>
            <a:ext cx="636900" cy="5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6</a:t>
            </a:r>
            <a:endParaRPr/>
          </a:p>
        </p:txBody>
      </p:sp>
      <p:sp>
        <p:nvSpPr>
          <p:cNvPr id="380" name="Google Shape;380;p28"/>
          <p:cNvSpPr/>
          <p:nvPr/>
        </p:nvSpPr>
        <p:spPr>
          <a:xfrm>
            <a:off x="4901992" y="1961054"/>
            <a:ext cx="636900" cy="5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endParaRPr/>
          </a:p>
        </p:txBody>
      </p:sp>
      <p:cxnSp>
        <p:nvCxnSpPr>
          <p:cNvPr id="381" name="Google Shape;381;p28"/>
          <p:cNvCxnSpPr>
            <a:endCxn id="375" idx="3"/>
          </p:cNvCxnSpPr>
          <p:nvPr/>
        </p:nvCxnSpPr>
        <p:spPr>
          <a:xfrm flipH="1" rot="10800000">
            <a:off x="3216491" y="3008392"/>
            <a:ext cx="186600" cy="1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" name="Google Shape;382;p28"/>
          <p:cNvCxnSpPr>
            <a:stCxn id="376" idx="5"/>
            <a:endCxn id="375" idx="1"/>
          </p:cNvCxnSpPr>
          <p:nvPr/>
        </p:nvCxnSpPr>
        <p:spPr>
          <a:xfrm>
            <a:off x="3216575" y="2443500"/>
            <a:ext cx="1866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3" name="Google Shape;383;p28"/>
          <p:cNvCxnSpPr>
            <a:stCxn id="373" idx="7"/>
            <a:endCxn id="376" idx="3"/>
          </p:cNvCxnSpPr>
          <p:nvPr/>
        </p:nvCxnSpPr>
        <p:spPr>
          <a:xfrm flipH="1" rot="10800000">
            <a:off x="2579703" y="2443435"/>
            <a:ext cx="1866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4" name="Google Shape;384;p28"/>
          <p:cNvCxnSpPr>
            <a:stCxn id="373" idx="5"/>
            <a:endCxn id="374" idx="1"/>
          </p:cNvCxnSpPr>
          <p:nvPr/>
        </p:nvCxnSpPr>
        <p:spPr>
          <a:xfrm>
            <a:off x="2579703" y="3008392"/>
            <a:ext cx="1866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" name="Google Shape;385;p28"/>
          <p:cNvCxnSpPr>
            <a:stCxn id="377" idx="7"/>
            <a:endCxn id="380" idx="3"/>
          </p:cNvCxnSpPr>
          <p:nvPr/>
        </p:nvCxnSpPr>
        <p:spPr>
          <a:xfrm flipH="1" rot="10800000">
            <a:off x="4808749" y="2443417"/>
            <a:ext cx="1866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" name="Google Shape;386;p28"/>
          <p:cNvCxnSpPr>
            <a:stCxn id="380" idx="5"/>
            <a:endCxn id="379" idx="1"/>
          </p:cNvCxnSpPr>
          <p:nvPr/>
        </p:nvCxnSpPr>
        <p:spPr>
          <a:xfrm>
            <a:off x="5445621" y="2443482"/>
            <a:ext cx="1866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" name="Google Shape;387;p28"/>
          <p:cNvCxnSpPr>
            <a:endCxn id="379" idx="3"/>
          </p:cNvCxnSpPr>
          <p:nvPr/>
        </p:nvCxnSpPr>
        <p:spPr>
          <a:xfrm flipH="1" rot="10800000">
            <a:off x="5445536" y="3008374"/>
            <a:ext cx="186600" cy="1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Google Shape;388;p28"/>
          <p:cNvCxnSpPr>
            <a:stCxn id="378" idx="1"/>
            <a:endCxn id="377" idx="5"/>
          </p:cNvCxnSpPr>
          <p:nvPr/>
        </p:nvCxnSpPr>
        <p:spPr>
          <a:xfrm rot="10800000">
            <a:off x="4808664" y="3008309"/>
            <a:ext cx="1866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28"/>
          <p:cNvCxnSpPr>
            <a:stCxn id="374" idx="0"/>
            <a:endCxn id="376" idx="4"/>
          </p:cNvCxnSpPr>
          <p:nvPr/>
        </p:nvCxnSpPr>
        <p:spPr>
          <a:xfrm rot="10800000">
            <a:off x="2991397" y="2526255"/>
            <a:ext cx="0" cy="56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p28"/>
          <p:cNvCxnSpPr>
            <a:stCxn id="374" idx="6"/>
            <a:endCxn id="378" idx="2"/>
          </p:cNvCxnSpPr>
          <p:nvPr/>
        </p:nvCxnSpPr>
        <p:spPr>
          <a:xfrm>
            <a:off x="3309847" y="3373455"/>
            <a:ext cx="159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" name="Google Shape;391;p28"/>
          <p:cNvCxnSpPr>
            <a:stCxn id="376" idx="6"/>
            <a:endCxn id="380" idx="2"/>
          </p:cNvCxnSpPr>
          <p:nvPr/>
        </p:nvCxnSpPr>
        <p:spPr>
          <a:xfrm>
            <a:off x="3309847" y="2243672"/>
            <a:ext cx="159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2" name="Google Shape;392;p28"/>
          <p:cNvCxnSpPr>
            <a:stCxn id="377" idx="6"/>
            <a:endCxn id="379" idx="2"/>
          </p:cNvCxnSpPr>
          <p:nvPr/>
        </p:nvCxnSpPr>
        <p:spPr>
          <a:xfrm>
            <a:off x="4902021" y="2808546"/>
            <a:ext cx="63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3" name="Google Shape;393;p28"/>
          <p:cNvSpPr txBox="1"/>
          <p:nvPr/>
        </p:nvSpPr>
        <p:spPr>
          <a:xfrm>
            <a:off x="2772250" y="2043525"/>
            <a:ext cx="43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r>
              <a:rPr baseline="-25000" lang="en"/>
              <a:t>1</a:t>
            </a:r>
            <a:endParaRPr baseline="-25000"/>
          </a:p>
        </p:txBody>
      </p:sp>
      <p:sp>
        <p:nvSpPr>
          <p:cNvPr id="394" name="Google Shape;394;p28"/>
          <p:cNvSpPr/>
          <p:nvPr/>
        </p:nvSpPr>
        <p:spPr>
          <a:xfrm>
            <a:off x="7504397" y="1347972"/>
            <a:ext cx="636900" cy="565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95" name="Google Shape;395;p28"/>
          <p:cNvSpPr/>
          <p:nvPr/>
        </p:nvSpPr>
        <p:spPr>
          <a:xfrm>
            <a:off x="7504397" y="2111047"/>
            <a:ext cx="636900" cy="565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96" name="Google Shape;396;p28"/>
          <p:cNvSpPr/>
          <p:nvPr/>
        </p:nvSpPr>
        <p:spPr>
          <a:xfrm>
            <a:off x="7504397" y="2874122"/>
            <a:ext cx="636900" cy="56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97" name="Google Shape;397;p28"/>
          <p:cNvSpPr/>
          <p:nvPr/>
        </p:nvSpPr>
        <p:spPr>
          <a:xfrm>
            <a:off x="7504397" y="3637197"/>
            <a:ext cx="636900" cy="5652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graphicFrame>
        <p:nvGraphicFramePr>
          <p:cNvPr id="398" name="Google Shape;398;p28"/>
          <p:cNvGraphicFramePr/>
          <p:nvPr/>
        </p:nvGraphicFramePr>
        <p:xfrm>
          <a:off x="83775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{EE658C0C-15B8-4C51-89A8-06ECF6F2A99A}</a:tableStyleId>
              </a:tblPr>
              <a:tblGrid>
                <a:gridCol w="490375"/>
                <a:gridCol w="671375"/>
                <a:gridCol w="671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Vertex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Degree of Saturation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Degree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9"/>
          <p:cNvSpPr txBox="1"/>
          <p:nvPr>
            <p:ph type="title"/>
          </p:nvPr>
        </p:nvSpPr>
        <p:spPr>
          <a:xfrm>
            <a:off x="323275" y="255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Suboptimal Graph Coloring</a:t>
            </a:r>
            <a:endParaRPr/>
          </a:p>
        </p:txBody>
      </p:sp>
      <p:sp>
        <p:nvSpPr>
          <p:cNvPr id="404" name="Google Shape;404;p29"/>
          <p:cNvSpPr/>
          <p:nvPr/>
        </p:nvSpPr>
        <p:spPr>
          <a:xfrm>
            <a:off x="2036075" y="2525964"/>
            <a:ext cx="636900" cy="56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3</a:t>
            </a:r>
            <a:endParaRPr/>
          </a:p>
        </p:txBody>
      </p:sp>
      <p:sp>
        <p:nvSpPr>
          <p:cNvPr id="405" name="Google Shape;405;p29"/>
          <p:cNvSpPr/>
          <p:nvPr/>
        </p:nvSpPr>
        <p:spPr>
          <a:xfrm>
            <a:off x="2672947" y="3090855"/>
            <a:ext cx="636900" cy="565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7</a:t>
            </a:r>
            <a:endParaRPr/>
          </a:p>
        </p:txBody>
      </p:sp>
      <p:sp>
        <p:nvSpPr>
          <p:cNvPr id="406" name="Google Shape;406;p29"/>
          <p:cNvSpPr/>
          <p:nvPr/>
        </p:nvSpPr>
        <p:spPr>
          <a:xfrm>
            <a:off x="3309819" y="2525964"/>
            <a:ext cx="636900" cy="56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4</a:t>
            </a:r>
            <a:endParaRPr/>
          </a:p>
        </p:txBody>
      </p:sp>
      <p:sp>
        <p:nvSpPr>
          <p:cNvPr id="407" name="Google Shape;407;p29"/>
          <p:cNvSpPr/>
          <p:nvPr/>
        </p:nvSpPr>
        <p:spPr>
          <a:xfrm>
            <a:off x="2672947" y="1961072"/>
            <a:ext cx="636900" cy="565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9"/>
          <p:cNvSpPr/>
          <p:nvPr/>
        </p:nvSpPr>
        <p:spPr>
          <a:xfrm>
            <a:off x="4265121" y="2525946"/>
            <a:ext cx="636900" cy="5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5</a:t>
            </a:r>
            <a:endParaRPr/>
          </a:p>
        </p:txBody>
      </p:sp>
      <p:sp>
        <p:nvSpPr>
          <p:cNvPr id="409" name="Google Shape;409;p29"/>
          <p:cNvSpPr/>
          <p:nvPr/>
        </p:nvSpPr>
        <p:spPr>
          <a:xfrm>
            <a:off x="4901992" y="3090837"/>
            <a:ext cx="636900" cy="5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8</a:t>
            </a:r>
            <a:endParaRPr/>
          </a:p>
        </p:txBody>
      </p:sp>
      <p:sp>
        <p:nvSpPr>
          <p:cNvPr id="410" name="Google Shape;410;p29"/>
          <p:cNvSpPr/>
          <p:nvPr/>
        </p:nvSpPr>
        <p:spPr>
          <a:xfrm>
            <a:off x="5538864" y="2525946"/>
            <a:ext cx="636900" cy="5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6</a:t>
            </a:r>
            <a:endParaRPr/>
          </a:p>
        </p:txBody>
      </p:sp>
      <p:sp>
        <p:nvSpPr>
          <p:cNvPr id="411" name="Google Shape;411;p29"/>
          <p:cNvSpPr/>
          <p:nvPr/>
        </p:nvSpPr>
        <p:spPr>
          <a:xfrm>
            <a:off x="4901992" y="1961054"/>
            <a:ext cx="636900" cy="565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endParaRPr/>
          </a:p>
        </p:txBody>
      </p:sp>
      <p:cxnSp>
        <p:nvCxnSpPr>
          <p:cNvPr id="412" name="Google Shape;412;p29"/>
          <p:cNvCxnSpPr>
            <a:endCxn id="406" idx="3"/>
          </p:cNvCxnSpPr>
          <p:nvPr/>
        </p:nvCxnSpPr>
        <p:spPr>
          <a:xfrm flipH="1" rot="10800000">
            <a:off x="3216491" y="3008392"/>
            <a:ext cx="186600" cy="1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29"/>
          <p:cNvCxnSpPr>
            <a:stCxn id="407" idx="5"/>
            <a:endCxn id="406" idx="1"/>
          </p:cNvCxnSpPr>
          <p:nvPr/>
        </p:nvCxnSpPr>
        <p:spPr>
          <a:xfrm>
            <a:off x="3216575" y="2443500"/>
            <a:ext cx="1866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" name="Google Shape;414;p29"/>
          <p:cNvCxnSpPr>
            <a:stCxn id="404" idx="7"/>
            <a:endCxn id="407" idx="3"/>
          </p:cNvCxnSpPr>
          <p:nvPr/>
        </p:nvCxnSpPr>
        <p:spPr>
          <a:xfrm flipH="1" rot="10800000">
            <a:off x="2579703" y="2443435"/>
            <a:ext cx="1866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" name="Google Shape;415;p29"/>
          <p:cNvCxnSpPr>
            <a:stCxn id="404" idx="5"/>
            <a:endCxn id="405" idx="1"/>
          </p:cNvCxnSpPr>
          <p:nvPr/>
        </p:nvCxnSpPr>
        <p:spPr>
          <a:xfrm>
            <a:off x="2579703" y="3008392"/>
            <a:ext cx="1866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" name="Google Shape;416;p29"/>
          <p:cNvCxnSpPr>
            <a:stCxn id="408" idx="7"/>
            <a:endCxn id="411" idx="3"/>
          </p:cNvCxnSpPr>
          <p:nvPr/>
        </p:nvCxnSpPr>
        <p:spPr>
          <a:xfrm flipH="1" rot="10800000">
            <a:off x="4808749" y="2443417"/>
            <a:ext cx="1866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29"/>
          <p:cNvCxnSpPr>
            <a:stCxn id="411" idx="5"/>
            <a:endCxn id="410" idx="1"/>
          </p:cNvCxnSpPr>
          <p:nvPr/>
        </p:nvCxnSpPr>
        <p:spPr>
          <a:xfrm>
            <a:off x="5445621" y="2443482"/>
            <a:ext cx="1866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8" name="Google Shape;418;p29"/>
          <p:cNvCxnSpPr>
            <a:endCxn id="410" idx="3"/>
          </p:cNvCxnSpPr>
          <p:nvPr/>
        </p:nvCxnSpPr>
        <p:spPr>
          <a:xfrm flipH="1" rot="10800000">
            <a:off x="5445536" y="3008374"/>
            <a:ext cx="186600" cy="1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9" name="Google Shape;419;p29"/>
          <p:cNvCxnSpPr>
            <a:stCxn id="409" idx="1"/>
            <a:endCxn id="408" idx="5"/>
          </p:cNvCxnSpPr>
          <p:nvPr/>
        </p:nvCxnSpPr>
        <p:spPr>
          <a:xfrm rot="10800000">
            <a:off x="4808664" y="3008309"/>
            <a:ext cx="1866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0" name="Google Shape;420;p29"/>
          <p:cNvCxnSpPr>
            <a:stCxn id="405" idx="0"/>
            <a:endCxn id="407" idx="4"/>
          </p:cNvCxnSpPr>
          <p:nvPr/>
        </p:nvCxnSpPr>
        <p:spPr>
          <a:xfrm rot="10800000">
            <a:off x="2991397" y="2526255"/>
            <a:ext cx="0" cy="56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" name="Google Shape;421;p29"/>
          <p:cNvCxnSpPr>
            <a:stCxn id="405" idx="6"/>
            <a:endCxn id="409" idx="2"/>
          </p:cNvCxnSpPr>
          <p:nvPr/>
        </p:nvCxnSpPr>
        <p:spPr>
          <a:xfrm>
            <a:off x="3309847" y="3373455"/>
            <a:ext cx="159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2" name="Google Shape;422;p29"/>
          <p:cNvCxnSpPr>
            <a:stCxn id="407" idx="6"/>
            <a:endCxn id="411" idx="2"/>
          </p:cNvCxnSpPr>
          <p:nvPr/>
        </p:nvCxnSpPr>
        <p:spPr>
          <a:xfrm>
            <a:off x="3309847" y="2243672"/>
            <a:ext cx="159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3" name="Google Shape;423;p29"/>
          <p:cNvCxnSpPr>
            <a:stCxn id="408" idx="6"/>
            <a:endCxn id="410" idx="2"/>
          </p:cNvCxnSpPr>
          <p:nvPr/>
        </p:nvCxnSpPr>
        <p:spPr>
          <a:xfrm>
            <a:off x="4902021" y="2808546"/>
            <a:ext cx="63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4" name="Google Shape;424;p29"/>
          <p:cNvSpPr txBox="1"/>
          <p:nvPr/>
        </p:nvSpPr>
        <p:spPr>
          <a:xfrm>
            <a:off x="2772250" y="2043525"/>
            <a:ext cx="43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r>
              <a:rPr baseline="-25000" lang="en"/>
              <a:t>1</a:t>
            </a:r>
            <a:endParaRPr baseline="-25000"/>
          </a:p>
        </p:txBody>
      </p:sp>
      <p:sp>
        <p:nvSpPr>
          <p:cNvPr id="425" name="Google Shape;425;p29"/>
          <p:cNvSpPr/>
          <p:nvPr/>
        </p:nvSpPr>
        <p:spPr>
          <a:xfrm>
            <a:off x="7504397" y="1347972"/>
            <a:ext cx="636900" cy="565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26" name="Google Shape;426;p29"/>
          <p:cNvSpPr/>
          <p:nvPr/>
        </p:nvSpPr>
        <p:spPr>
          <a:xfrm>
            <a:off x="7504397" y="2111047"/>
            <a:ext cx="636900" cy="565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27" name="Google Shape;427;p29"/>
          <p:cNvSpPr/>
          <p:nvPr/>
        </p:nvSpPr>
        <p:spPr>
          <a:xfrm>
            <a:off x="7504397" y="2874122"/>
            <a:ext cx="636900" cy="56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28" name="Google Shape;428;p29"/>
          <p:cNvSpPr/>
          <p:nvPr/>
        </p:nvSpPr>
        <p:spPr>
          <a:xfrm>
            <a:off x="7504397" y="3637197"/>
            <a:ext cx="636900" cy="5652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graphicFrame>
        <p:nvGraphicFramePr>
          <p:cNvPr id="429" name="Google Shape;429;p29"/>
          <p:cNvGraphicFramePr/>
          <p:nvPr/>
        </p:nvGraphicFramePr>
        <p:xfrm>
          <a:off x="83775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{EE658C0C-15B8-4C51-89A8-06ECF6F2A99A}</a:tableStyleId>
              </a:tblPr>
              <a:tblGrid>
                <a:gridCol w="490375"/>
                <a:gridCol w="671375"/>
                <a:gridCol w="671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Vertex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Degree of Saturation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Degree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0"/>
          <p:cNvSpPr txBox="1"/>
          <p:nvPr>
            <p:ph type="title"/>
          </p:nvPr>
        </p:nvSpPr>
        <p:spPr>
          <a:xfrm>
            <a:off x="323275" y="255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Suboptimal Graph Coloring</a:t>
            </a:r>
            <a:endParaRPr/>
          </a:p>
        </p:txBody>
      </p:sp>
      <p:sp>
        <p:nvSpPr>
          <p:cNvPr id="435" name="Google Shape;435;p30"/>
          <p:cNvSpPr/>
          <p:nvPr/>
        </p:nvSpPr>
        <p:spPr>
          <a:xfrm>
            <a:off x="2036075" y="2525964"/>
            <a:ext cx="636900" cy="56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3</a:t>
            </a:r>
            <a:endParaRPr/>
          </a:p>
        </p:txBody>
      </p:sp>
      <p:sp>
        <p:nvSpPr>
          <p:cNvPr id="436" name="Google Shape;436;p30"/>
          <p:cNvSpPr/>
          <p:nvPr/>
        </p:nvSpPr>
        <p:spPr>
          <a:xfrm>
            <a:off x="2672947" y="3090855"/>
            <a:ext cx="636900" cy="565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7</a:t>
            </a:r>
            <a:endParaRPr/>
          </a:p>
        </p:txBody>
      </p:sp>
      <p:sp>
        <p:nvSpPr>
          <p:cNvPr id="437" name="Google Shape;437;p30"/>
          <p:cNvSpPr/>
          <p:nvPr/>
        </p:nvSpPr>
        <p:spPr>
          <a:xfrm>
            <a:off x="3309819" y="2525964"/>
            <a:ext cx="636900" cy="56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4</a:t>
            </a:r>
            <a:endParaRPr/>
          </a:p>
        </p:txBody>
      </p:sp>
      <p:sp>
        <p:nvSpPr>
          <p:cNvPr id="438" name="Google Shape;438;p30"/>
          <p:cNvSpPr/>
          <p:nvPr/>
        </p:nvSpPr>
        <p:spPr>
          <a:xfrm>
            <a:off x="2672947" y="1961072"/>
            <a:ext cx="636900" cy="565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0"/>
          <p:cNvSpPr/>
          <p:nvPr/>
        </p:nvSpPr>
        <p:spPr>
          <a:xfrm>
            <a:off x="4265121" y="2525946"/>
            <a:ext cx="636900" cy="565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5</a:t>
            </a:r>
            <a:endParaRPr/>
          </a:p>
        </p:txBody>
      </p:sp>
      <p:sp>
        <p:nvSpPr>
          <p:cNvPr id="440" name="Google Shape;440;p30"/>
          <p:cNvSpPr/>
          <p:nvPr/>
        </p:nvSpPr>
        <p:spPr>
          <a:xfrm>
            <a:off x="4901992" y="3090837"/>
            <a:ext cx="636900" cy="5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8</a:t>
            </a:r>
            <a:endParaRPr/>
          </a:p>
        </p:txBody>
      </p:sp>
      <p:sp>
        <p:nvSpPr>
          <p:cNvPr id="441" name="Google Shape;441;p30"/>
          <p:cNvSpPr/>
          <p:nvPr/>
        </p:nvSpPr>
        <p:spPr>
          <a:xfrm>
            <a:off x="5538864" y="2525946"/>
            <a:ext cx="636900" cy="5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6</a:t>
            </a:r>
            <a:endParaRPr/>
          </a:p>
        </p:txBody>
      </p:sp>
      <p:sp>
        <p:nvSpPr>
          <p:cNvPr id="442" name="Google Shape;442;p30"/>
          <p:cNvSpPr/>
          <p:nvPr/>
        </p:nvSpPr>
        <p:spPr>
          <a:xfrm>
            <a:off x="4901992" y="1961054"/>
            <a:ext cx="636900" cy="565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endParaRPr/>
          </a:p>
        </p:txBody>
      </p:sp>
      <p:cxnSp>
        <p:nvCxnSpPr>
          <p:cNvPr id="443" name="Google Shape;443;p30"/>
          <p:cNvCxnSpPr>
            <a:endCxn id="437" idx="3"/>
          </p:cNvCxnSpPr>
          <p:nvPr/>
        </p:nvCxnSpPr>
        <p:spPr>
          <a:xfrm flipH="1" rot="10800000">
            <a:off x="3216491" y="3008392"/>
            <a:ext cx="186600" cy="1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4" name="Google Shape;444;p30"/>
          <p:cNvCxnSpPr>
            <a:stCxn id="438" idx="5"/>
            <a:endCxn id="437" idx="1"/>
          </p:cNvCxnSpPr>
          <p:nvPr/>
        </p:nvCxnSpPr>
        <p:spPr>
          <a:xfrm>
            <a:off x="3216575" y="2443500"/>
            <a:ext cx="1866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5" name="Google Shape;445;p30"/>
          <p:cNvCxnSpPr>
            <a:stCxn id="435" idx="7"/>
            <a:endCxn id="438" idx="3"/>
          </p:cNvCxnSpPr>
          <p:nvPr/>
        </p:nvCxnSpPr>
        <p:spPr>
          <a:xfrm flipH="1" rot="10800000">
            <a:off x="2579703" y="2443435"/>
            <a:ext cx="1866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" name="Google Shape;446;p30"/>
          <p:cNvCxnSpPr>
            <a:stCxn id="435" idx="5"/>
            <a:endCxn id="436" idx="1"/>
          </p:cNvCxnSpPr>
          <p:nvPr/>
        </p:nvCxnSpPr>
        <p:spPr>
          <a:xfrm>
            <a:off x="2579703" y="3008392"/>
            <a:ext cx="1866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7" name="Google Shape;447;p30"/>
          <p:cNvCxnSpPr>
            <a:stCxn id="439" idx="7"/>
            <a:endCxn id="442" idx="3"/>
          </p:cNvCxnSpPr>
          <p:nvPr/>
        </p:nvCxnSpPr>
        <p:spPr>
          <a:xfrm flipH="1" rot="10800000">
            <a:off x="4808749" y="2443417"/>
            <a:ext cx="1866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" name="Google Shape;448;p30"/>
          <p:cNvCxnSpPr>
            <a:stCxn id="442" idx="5"/>
            <a:endCxn id="441" idx="1"/>
          </p:cNvCxnSpPr>
          <p:nvPr/>
        </p:nvCxnSpPr>
        <p:spPr>
          <a:xfrm>
            <a:off x="5445621" y="2443482"/>
            <a:ext cx="1866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9" name="Google Shape;449;p30"/>
          <p:cNvCxnSpPr>
            <a:endCxn id="441" idx="3"/>
          </p:cNvCxnSpPr>
          <p:nvPr/>
        </p:nvCxnSpPr>
        <p:spPr>
          <a:xfrm flipH="1" rot="10800000">
            <a:off x="5445536" y="3008374"/>
            <a:ext cx="186600" cy="1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0" name="Google Shape;450;p30"/>
          <p:cNvCxnSpPr>
            <a:stCxn id="440" idx="1"/>
            <a:endCxn id="439" idx="5"/>
          </p:cNvCxnSpPr>
          <p:nvPr/>
        </p:nvCxnSpPr>
        <p:spPr>
          <a:xfrm rot="10800000">
            <a:off x="4808664" y="3008309"/>
            <a:ext cx="1866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" name="Google Shape;451;p30"/>
          <p:cNvCxnSpPr>
            <a:stCxn id="436" idx="0"/>
            <a:endCxn id="438" idx="4"/>
          </p:cNvCxnSpPr>
          <p:nvPr/>
        </p:nvCxnSpPr>
        <p:spPr>
          <a:xfrm rot="10800000">
            <a:off x="2991397" y="2526255"/>
            <a:ext cx="0" cy="56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2" name="Google Shape;452;p30"/>
          <p:cNvCxnSpPr>
            <a:stCxn id="436" idx="6"/>
            <a:endCxn id="440" idx="2"/>
          </p:cNvCxnSpPr>
          <p:nvPr/>
        </p:nvCxnSpPr>
        <p:spPr>
          <a:xfrm>
            <a:off x="3309847" y="3373455"/>
            <a:ext cx="159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3" name="Google Shape;453;p30"/>
          <p:cNvCxnSpPr>
            <a:stCxn id="438" idx="6"/>
            <a:endCxn id="442" idx="2"/>
          </p:cNvCxnSpPr>
          <p:nvPr/>
        </p:nvCxnSpPr>
        <p:spPr>
          <a:xfrm>
            <a:off x="3309847" y="2243672"/>
            <a:ext cx="159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4" name="Google Shape;454;p30"/>
          <p:cNvCxnSpPr>
            <a:stCxn id="439" idx="6"/>
            <a:endCxn id="441" idx="2"/>
          </p:cNvCxnSpPr>
          <p:nvPr/>
        </p:nvCxnSpPr>
        <p:spPr>
          <a:xfrm>
            <a:off x="4902021" y="2808546"/>
            <a:ext cx="63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5" name="Google Shape;455;p30"/>
          <p:cNvSpPr txBox="1"/>
          <p:nvPr/>
        </p:nvSpPr>
        <p:spPr>
          <a:xfrm>
            <a:off x="2772250" y="2043525"/>
            <a:ext cx="43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r>
              <a:rPr baseline="-25000" lang="en"/>
              <a:t>1</a:t>
            </a:r>
            <a:endParaRPr baseline="-25000"/>
          </a:p>
        </p:txBody>
      </p:sp>
      <p:sp>
        <p:nvSpPr>
          <p:cNvPr id="456" name="Google Shape;456;p30"/>
          <p:cNvSpPr/>
          <p:nvPr/>
        </p:nvSpPr>
        <p:spPr>
          <a:xfrm>
            <a:off x="7504397" y="1347972"/>
            <a:ext cx="636900" cy="565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57" name="Google Shape;457;p30"/>
          <p:cNvSpPr/>
          <p:nvPr/>
        </p:nvSpPr>
        <p:spPr>
          <a:xfrm>
            <a:off x="7504397" y="2111047"/>
            <a:ext cx="636900" cy="565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58" name="Google Shape;458;p30"/>
          <p:cNvSpPr/>
          <p:nvPr/>
        </p:nvSpPr>
        <p:spPr>
          <a:xfrm>
            <a:off x="7504397" y="2874122"/>
            <a:ext cx="636900" cy="56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59" name="Google Shape;459;p30"/>
          <p:cNvSpPr/>
          <p:nvPr/>
        </p:nvSpPr>
        <p:spPr>
          <a:xfrm>
            <a:off x="7504397" y="3637197"/>
            <a:ext cx="636900" cy="5652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graphicFrame>
        <p:nvGraphicFramePr>
          <p:cNvPr id="460" name="Google Shape;460;p30"/>
          <p:cNvGraphicFramePr/>
          <p:nvPr/>
        </p:nvGraphicFramePr>
        <p:xfrm>
          <a:off x="83775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{EE658C0C-15B8-4C51-89A8-06ECF6F2A99A}</a:tableStyleId>
              </a:tblPr>
              <a:tblGrid>
                <a:gridCol w="490375"/>
                <a:gridCol w="671375"/>
                <a:gridCol w="671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Vertex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Degree of Saturation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Degree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6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1"/>
          <p:cNvSpPr txBox="1"/>
          <p:nvPr>
            <p:ph type="title"/>
          </p:nvPr>
        </p:nvSpPr>
        <p:spPr>
          <a:xfrm>
            <a:off x="323275" y="255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Suboptimal Graph Coloring</a:t>
            </a:r>
            <a:endParaRPr/>
          </a:p>
        </p:txBody>
      </p:sp>
      <p:sp>
        <p:nvSpPr>
          <p:cNvPr id="466" name="Google Shape;466;p31"/>
          <p:cNvSpPr/>
          <p:nvPr/>
        </p:nvSpPr>
        <p:spPr>
          <a:xfrm>
            <a:off x="2036075" y="2525964"/>
            <a:ext cx="636900" cy="56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3</a:t>
            </a:r>
            <a:endParaRPr/>
          </a:p>
        </p:txBody>
      </p:sp>
      <p:sp>
        <p:nvSpPr>
          <p:cNvPr id="467" name="Google Shape;467;p31"/>
          <p:cNvSpPr/>
          <p:nvPr/>
        </p:nvSpPr>
        <p:spPr>
          <a:xfrm>
            <a:off x="2672947" y="3090855"/>
            <a:ext cx="636900" cy="565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7</a:t>
            </a:r>
            <a:endParaRPr/>
          </a:p>
        </p:txBody>
      </p:sp>
      <p:sp>
        <p:nvSpPr>
          <p:cNvPr id="468" name="Google Shape;468;p31"/>
          <p:cNvSpPr/>
          <p:nvPr/>
        </p:nvSpPr>
        <p:spPr>
          <a:xfrm>
            <a:off x="3309819" y="2525964"/>
            <a:ext cx="636900" cy="56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4</a:t>
            </a:r>
            <a:endParaRPr/>
          </a:p>
        </p:txBody>
      </p:sp>
      <p:sp>
        <p:nvSpPr>
          <p:cNvPr id="469" name="Google Shape;469;p31"/>
          <p:cNvSpPr/>
          <p:nvPr/>
        </p:nvSpPr>
        <p:spPr>
          <a:xfrm>
            <a:off x="2672947" y="1961072"/>
            <a:ext cx="636900" cy="565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31"/>
          <p:cNvSpPr/>
          <p:nvPr/>
        </p:nvSpPr>
        <p:spPr>
          <a:xfrm>
            <a:off x="4265121" y="2525946"/>
            <a:ext cx="636900" cy="565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5</a:t>
            </a:r>
            <a:endParaRPr/>
          </a:p>
        </p:txBody>
      </p:sp>
      <p:sp>
        <p:nvSpPr>
          <p:cNvPr id="471" name="Google Shape;471;p31"/>
          <p:cNvSpPr/>
          <p:nvPr/>
        </p:nvSpPr>
        <p:spPr>
          <a:xfrm>
            <a:off x="4901992" y="3090837"/>
            <a:ext cx="636900" cy="5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8</a:t>
            </a:r>
            <a:endParaRPr/>
          </a:p>
        </p:txBody>
      </p:sp>
      <p:sp>
        <p:nvSpPr>
          <p:cNvPr id="472" name="Google Shape;472;p31"/>
          <p:cNvSpPr/>
          <p:nvPr/>
        </p:nvSpPr>
        <p:spPr>
          <a:xfrm>
            <a:off x="5538864" y="2525946"/>
            <a:ext cx="636900" cy="56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6</a:t>
            </a:r>
            <a:endParaRPr/>
          </a:p>
        </p:txBody>
      </p:sp>
      <p:sp>
        <p:nvSpPr>
          <p:cNvPr id="473" name="Google Shape;473;p31"/>
          <p:cNvSpPr/>
          <p:nvPr/>
        </p:nvSpPr>
        <p:spPr>
          <a:xfrm>
            <a:off x="4901992" y="1961054"/>
            <a:ext cx="636900" cy="565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endParaRPr/>
          </a:p>
        </p:txBody>
      </p:sp>
      <p:cxnSp>
        <p:nvCxnSpPr>
          <p:cNvPr id="474" name="Google Shape;474;p31"/>
          <p:cNvCxnSpPr>
            <a:endCxn id="468" idx="3"/>
          </p:cNvCxnSpPr>
          <p:nvPr/>
        </p:nvCxnSpPr>
        <p:spPr>
          <a:xfrm flipH="1" rot="10800000">
            <a:off x="3216491" y="3008392"/>
            <a:ext cx="186600" cy="1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31"/>
          <p:cNvCxnSpPr>
            <a:stCxn id="469" idx="5"/>
            <a:endCxn id="468" idx="1"/>
          </p:cNvCxnSpPr>
          <p:nvPr/>
        </p:nvCxnSpPr>
        <p:spPr>
          <a:xfrm>
            <a:off x="3216575" y="2443500"/>
            <a:ext cx="1866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6" name="Google Shape;476;p31"/>
          <p:cNvCxnSpPr>
            <a:stCxn id="466" idx="7"/>
            <a:endCxn id="469" idx="3"/>
          </p:cNvCxnSpPr>
          <p:nvPr/>
        </p:nvCxnSpPr>
        <p:spPr>
          <a:xfrm flipH="1" rot="10800000">
            <a:off x="2579703" y="2443435"/>
            <a:ext cx="1866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7" name="Google Shape;477;p31"/>
          <p:cNvCxnSpPr>
            <a:stCxn id="466" idx="5"/>
            <a:endCxn id="467" idx="1"/>
          </p:cNvCxnSpPr>
          <p:nvPr/>
        </p:nvCxnSpPr>
        <p:spPr>
          <a:xfrm>
            <a:off x="2579703" y="3008392"/>
            <a:ext cx="1866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8" name="Google Shape;478;p31"/>
          <p:cNvCxnSpPr>
            <a:stCxn id="470" idx="7"/>
            <a:endCxn id="473" idx="3"/>
          </p:cNvCxnSpPr>
          <p:nvPr/>
        </p:nvCxnSpPr>
        <p:spPr>
          <a:xfrm flipH="1" rot="10800000">
            <a:off x="4808749" y="2443417"/>
            <a:ext cx="1866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9" name="Google Shape;479;p31"/>
          <p:cNvCxnSpPr>
            <a:stCxn id="473" idx="5"/>
            <a:endCxn id="472" idx="1"/>
          </p:cNvCxnSpPr>
          <p:nvPr/>
        </p:nvCxnSpPr>
        <p:spPr>
          <a:xfrm>
            <a:off x="5445621" y="2443482"/>
            <a:ext cx="1866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0" name="Google Shape;480;p31"/>
          <p:cNvCxnSpPr>
            <a:endCxn id="472" idx="3"/>
          </p:cNvCxnSpPr>
          <p:nvPr/>
        </p:nvCxnSpPr>
        <p:spPr>
          <a:xfrm flipH="1" rot="10800000">
            <a:off x="5445536" y="3008374"/>
            <a:ext cx="186600" cy="1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1" name="Google Shape;481;p31"/>
          <p:cNvCxnSpPr>
            <a:stCxn id="471" idx="1"/>
            <a:endCxn id="470" idx="5"/>
          </p:cNvCxnSpPr>
          <p:nvPr/>
        </p:nvCxnSpPr>
        <p:spPr>
          <a:xfrm rot="10800000">
            <a:off x="4808664" y="3008309"/>
            <a:ext cx="1866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2" name="Google Shape;482;p31"/>
          <p:cNvCxnSpPr>
            <a:stCxn id="467" idx="0"/>
            <a:endCxn id="469" idx="4"/>
          </p:cNvCxnSpPr>
          <p:nvPr/>
        </p:nvCxnSpPr>
        <p:spPr>
          <a:xfrm rot="10800000">
            <a:off x="2991397" y="2526255"/>
            <a:ext cx="0" cy="56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3" name="Google Shape;483;p31"/>
          <p:cNvCxnSpPr>
            <a:stCxn id="467" idx="6"/>
            <a:endCxn id="471" idx="2"/>
          </p:cNvCxnSpPr>
          <p:nvPr/>
        </p:nvCxnSpPr>
        <p:spPr>
          <a:xfrm>
            <a:off x="3309847" y="3373455"/>
            <a:ext cx="159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4" name="Google Shape;484;p31"/>
          <p:cNvCxnSpPr>
            <a:stCxn id="469" idx="6"/>
            <a:endCxn id="473" idx="2"/>
          </p:cNvCxnSpPr>
          <p:nvPr/>
        </p:nvCxnSpPr>
        <p:spPr>
          <a:xfrm>
            <a:off x="3309847" y="2243672"/>
            <a:ext cx="159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5" name="Google Shape;485;p31"/>
          <p:cNvCxnSpPr>
            <a:stCxn id="470" idx="6"/>
            <a:endCxn id="472" idx="2"/>
          </p:cNvCxnSpPr>
          <p:nvPr/>
        </p:nvCxnSpPr>
        <p:spPr>
          <a:xfrm>
            <a:off x="4902021" y="2808546"/>
            <a:ext cx="63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6" name="Google Shape;486;p31"/>
          <p:cNvSpPr txBox="1"/>
          <p:nvPr/>
        </p:nvSpPr>
        <p:spPr>
          <a:xfrm>
            <a:off x="2772250" y="2043525"/>
            <a:ext cx="43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r>
              <a:rPr baseline="-25000" lang="en"/>
              <a:t>1</a:t>
            </a:r>
            <a:endParaRPr baseline="-25000"/>
          </a:p>
        </p:txBody>
      </p:sp>
      <p:sp>
        <p:nvSpPr>
          <p:cNvPr id="487" name="Google Shape;487;p31"/>
          <p:cNvSpPr/>
          <p:nvPr/>
        </p:nvSpPr>
        <p:spPr>
          <a:xfrm>
            <a:off x="7504397" y="1347972"/>
            <a:ext cx="636900" cy="565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88" name="Google Shape;488;p31"/>
          <p:cNvSpPr/>
          <p:nvPr/>
        </p:nvSpPr>
        <p:spPr>
          <a:xfrm>
            <a:off x="7504397" y="2111047"/>
            <a:ext cx="636900" cy="565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89" name="Google Shape;489;p31"/>
          <p:cNvSpPr/>
          <p:nvPr/>
        </p:nvSpPr>
        <p:spPr>
          <a:xfrm>
            <a:off x="7504397" y="2874122"/>
            <a:ext cx="636900" cy="56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90" name="Google Shape;490;p31"/>
          <p:cNvSpPr/>
          <p:nvPr/>
        </p:nvSpPr>
        <p:spPr>
          <a:xfrm>
            <a:off x="7504397" y="3637197"/>
            <a:ext cx="636900" cy="5652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graphicFrame>
        <p:nvGraphicFramePr>
          <p:cNvPr id="491" name="Google Shape;491;p31"/>
          <p:cNvGraphicFramePr/>
          <p:nvPr/>
        </p:nvGraphicFramePr>
        <p:xfrm>
          <a:off x="83775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{EE658C0C-15B8-4C51-89A8-06ECF6F2A99A}</a:tableStyleId>
              </a:tblPr>
              <a:tblGrid>
                <a:gridCol w="490375"/>
                <a:gridCol w="671375"/>
                <a:gridCol w="671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Vertex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Degree of Saturation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Degree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8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DSatur Algorithm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Short for degree of saturation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different colors of the neighbor vertices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Greedy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Picks the vertex with highest degree of saturation to color next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Ties broken by the highest degree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Exact for bipartite, cycle, and wheel graphs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2"/>
          <p:cNvSpPr txBox="1"/>
          <p:nvPr>
            <p:ph type="title"/>
          </p:nvPr>
        </p:nvSpPr>
        <p:spPr>
          <a:xfrm>
            <a:off x="323275" y="255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Suboptimal Graph Coloring</a:t>
            </a:r>
            <a:endParaRPr/>
          </a:p>
        </p:txBody>
      </p:sp>
      <p:sp>
        <p:nvSpPr>
          <p:cNvPr id="497" name="Google Shape;497;p32"/>
          <p:cNvSpPr/>
          <p:nvPr/>
        </p:nvSpPr>
        <p:spPr>
          <a:xfrm>
            <a:off x="2036075" y="2525964"/>
            <a:ext cx="636900" cy="56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3</a:t>
            </a:r>
            <a:endParaRPr/>
          </a:p>
        </p:txBody>
      </p:sp>
      <p:sp>
        <p:nvSpPr>
          <p:cNvPr id="498" name="Google Shape;498;p32"/>
          <p:cNvSpPr/>
          <p:nvPr/>
        </p:nvSpPr>
        <p:spPr>
          <a:xfrm>
            <a:off x="2672947" y="3090855"/>
            <a:ext cx="636900" cy="565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7</a:t>
            </a:r>
            <a:endParaRPr/>
          </a:p>
        </p:txBody>
      </p:sp>
      <p:sp>
        <p:nvSpPr>
          <p:cNvPr id="499" name="Google Shape;499;p32"/>
          <p:cNvSpPr/>
          <p:nvPr/>
        </p:nvSpPr>
        <p:spPr>
          <a:xfrm>
            <a:off x="3309819" y="2525964"/>
            <a:ext cx="636900" cy="56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4</a:t>
            </a:r>
            <a:endParaRPr/>
          </a:p>
        </p:txBody>
      </p:sp>
      <p:sp>
        <p:nvSpPr>
          <p:cNvPr id="500" name="Google Shape;500;p32"/>
          <p:cNvSpPr/>
          <p:nvPr/>
        </p:nvSpPr>
        <p:spPr>
          <a:xfrm>
            <a:off x="2672947" y="1961072"/>
            <a:ext cx="636900" cy="565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32"/>
          <p:cNvSpPr/>
          <p:nvPr/>
        </p:nvSpPr>
        <p:spPr>
          <a:xfrm>
            <a:off x="4265121" y="2525946"/>
            <a:ext cx="636900" cy="565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5</a:t>
            </a:r>
            <a:endParaRPr/>
          </a:p>
        </p:txBody>
      </p:sp>
      <p:sp>
        <p:nvSpPr>
          <p:cNvPr id="502" name="Google Shape;502;p32"/>
          <p:cNvSpPr/>
          <p:nvPr/>
        </p:nvSpPr>
        <p:spPr>
          <a:xfrm>
            <a:off x="4901992" y="3090837"/>
            <a:ext cx="636900" cy="5652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8</a:t>
            </a:r>
            <a:endParaRPr/>
          </a:p>
        </p:txBody>
      </p:sp>
      <p:sp>
        <p:nvSpPr>
          <p:cNvPr id="503" name="Google Shape;503;p32"/>
          <p:cNvSpPr/>
          <p:nvPr/>
        </p:nvSpPr>
        <p:spPr>
          <a:xfrm>
            <a:off x="5538864" y="2525946"/>
            <a:ext cx="636900" cy="56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6</a:t>
            </a:r>
            <a:endParaRPr/>
          </a:p>
        </p:txBody>
      </p:sp>
      <p:sp>
        <p:nvSpPr>
          <p:cNvPr id="504" name="Google Shape;504;p32"/>
          <p:cNvSpPr/>
          <p:nvPr/>
        </p:nvSpPr>
        <p:spPr>
          <a:xfrm>
            <a:off x="4901992" y="1961054"/>
            <a:ext cx="636900" cy="565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endParaRPr/>
          </a:p>
        </p:txBody>
      </p:sp>
      <p:cxnSp>
        <p:nvCxnSpPr>
          <p:cNvPr id="505" name="Google Shape;505;p32"/>
          <p:cNvCxnSpPr>
            <a:endCxn id="499" idx="3"/>
          </p:cNvCxnSpPr>
          <p:nvPr/>
        </p:nvCxnSpPr>
        <p:spPr>
          <a:xfrm flipH="1" rot="10800000">
            <a:off x="3216491" y="3008392"/>
            <a:ext cx="186600" cy="1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6" name="Google Shape;506;p32"/>
          <p:cNvCxnSpPr>
            <a:stCxn id="500" idx="5"/>
            <a:endCxn id="499" idx="1"/>
          </p:cNvCxnSpPr>
          <p:nvPr/>
        </p:nvCxnSpPr>
        <p:spPr>
          <a:xfrm>
            <a:off x="3216575" y="2443500"/>
            <a:ext cx="1866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7" name="Google Shape;507;p32"/>
          <p:cNvCxnSpPr>
            <a:stCxn id="497" idx="7"/>
            <a:endCxn id="500" idx="3"/>
          </p:cNvCxnSpPr>
          <p:nvPr/>
        </p:nvCxnSpPr>
        <p:spPr>
          <a:xfrm flipH="1" rot="10800000">
            <a:off x="2579703" y="2443435"/>
            <a:ext cx="1866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8" name="Google Shape;508;p32"/>
          <p:cNvCxnSpPr>
            <a:stCxn id="497" idx="5"/>
            <a:endCxn id="498" idx="1"/>
          </p:cNvCxnSpPr>
          <p:nvPr/>
        </p:nvCxnSpPr>
        <p:spPr>
          <a:xfrm>
            <a:off x="2579703" y="3008392"/>
            <a:ext cx="1866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9" name="Google Shape;509;p32"/>
          <p:cNvCxnSpPr>
            <a:stCxn id="501" idx="7"/>
            <a:endCxn id="504" idx="3"/>
          </p:cNvCxnSpPr>
          <p:nvPr/>
        </p:nvCxnSpPr>
        <p:spPr>
          <a:xfrm flipH="1" rot="10800000">
            <a:off x="4808749" y="2443417"/>
            <a:ext cx="1866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0" name="Google Shape;510;p32"/>
          <p:cNvCxnSpPr>
            <a:stCxn id="504" idx="5"/>
            <a:endCxn id="503" idx="1"/>
          </p:cNvCxnSpPr>
          <p:nvPr/>
        </p:nvCxnSpPr>
        <p:spPr>
          <a:xfrm>
            <a:off x="5445621" y="2443482"/>
            <a:ext cx="1866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1" name="Google Shape;511;p32"/>
          <p:cNvCxnSpPr>
            <a:endCxn id="503" idx="3"/>
          </p:cNvCxnSpPr>
          <p:nvPr/>
        </p:nvCxnSpPr>
        <p:spPr>
          <a:xfrm flipH="1" rot="10800000">
            <a:off x="5445536" y="3008374"/>
            <a:ext cx="186600" cy="1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2" name="Google Shape;512;p32"/>
          <p:cNvCxnSpPr>
            <a:stCxn id="502" idx="1"/>
            <a:endCxn id="501" idx="5"/>
          </p:cNvCxnSpPr>
          <p:nvPr/>
        </p:nvCxnSpPr>
        <p:spPr>
          <a:xfrm rot="10800000">
            <a:off x="4808664" y="3008309"/>
            <a:ext cx="1866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3" name="Google Shape;513;p32"/>
          <p:cNvCxnSpPr>
            <a:stCxn id="498" idx="0"/>
            <a:endCxn id="500" idx="4"/>
          </p:cNvCxnSpPr>
          <p:nvPr/>
        </p:nvCxnSpPr>
        <p:spPr>
          <a:xfrm rot="10800000">
            <a:off x="2991397" y="2526255"/>
            <a:ext cx="0" cy="56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4" name="Google Shape;514;p32"/>
          <p:cNvCxnSpPr>
            <a:stCxn id="498" idx="6"/>
            <a:endCxn id="502" idx="2"/>
          </p:cNvCxnSpPr>
          <p:nvPr/>
        </p:nvCxnSpPr>
        <p:spPr>
          <a:xfrm>
            <a:off x="3309847" y="3373455"/>
            <a:ext cx="159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5" name="Google Shape;515;p32"/>
          <p:cNvCxnSpPr>
            <a:stCxn id="500" idx="6"/>
            <a:endCxn id="504" idx="2"/>
          </p:cNvCxnSpPr>
          <p:nvPr/>
        </p:nvCxnSpPr>
        <p:spPr>
          <a:xfrm>
            <a:off x="3309847" y="2243672"/>
            <a:ext cx="159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6" name="Google Shape;516;p32"/>
          <p:cNvCxnSpPr>
            <a:stCxn id="501" idx="6"/>
            <a:endCxn id="503" idx="2"/>
          </p:cNvCxnSpPr>
          <p:nvPr/>
        </p:nvCxnSpPr>
        <p:spPr>
          <a:xfrm>
            <a:off x="4902021" y="2808546"/>
            <a:ext cx="63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7" name="Google Shape;517;p32"/>
          <p:cNvSpPr txBox="1"/>
          <p:nvPr/>
        </p:nvSpPr>
        <p:spPr>
          <a:xfrm>
            <a:off x="2772250" y="2043525"/>
            <a:ext cx="43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r>
              <a:rPr baseline="-25000" lang="en"/>
              <a:t>1</a:t>
            </a:r>
            <a:endParaRPr baseline="-25000"/>
          </a:p>
        </p:txBody>
      </p:sp>
      <p:sp>
        <p:nvSpPr>
          <p:cNvPr id="518" name="Google Shape;518;p32"/>
          <p:cNvSpPr/>
          <p:nvPr/>
        </p:nvSpPr>
        <p:spPr>
          <a:xfrm>
            <a:off x="7504397" y="1347972"/>
            <a:ext cx="636900" cy="565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19" name="Google Shape;519;p32"/>
          <p:cNvSpPr/>
          <p:nvPr/>
        </p:nvSpPr>
        <p:spPr>
          <a:xfrm>
            <a:off x="7504397" y="2111047"/>
            <a:ext cx="636900" cy="565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520" name="Google Shape;520;p32"/>
          <p:cNvSpPr/>
          <p:nvPr/>
        </p:nvSpPr>
        <p:spPr>
          <a:xfrm>
            <a:off x="7504397" y="2874122"/>
            <a:ext cx="636900" cy="56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521" name="Google Shape;521;p32"/>
          <p:cNvSpPr/>
          <p:nvPr/>
        </p:nvSpPr>
        <p:spPr>
          <a:xfrm>
            <a:off x="7504397" y="3637197"/>
            <a:ext cx="636900" cy="5652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522" name="Google Shape;522;p32"/>
          <p:cNvSpPr txBox="1"/>
          <p:nvPr/>
        </p:nvSpPr>
        <p:spPr>
          <a:xfrm>
            <a:off x="472900" y="1173375"/>
            <a:ext cx="33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Colors the graph in 4 colors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3"/>
          <p:cNvSpPr txBox="1"/>
          <p:nvPr>
            <p:ph type="title"/>
          </p:nvPr>
        </p:nvSpPr>
        <p:spPr>
          <a:xfrm>
            <a:off x="323275" y="255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r>
              <a:rPr lang="en"/>
              <a:t>ptimal Graph Coloring</a:t>
            </a:r>
            <a:endParaRPr/>
          </a:p>
        </p:txBody>
      </p:sp>
      <p:sp>
        <p:nvSpPr>
          <p:cNvPr id="528" name="Google Shape;528;p33"/>
          <p:cNvSpPr/>
          <p:nvPr/>
        </p:nvSpPr>
        <p:spPr>
          <a:xfrm>
            <a:off x="2036075" y="2525964"/>
            <a:ext cx="636900" cy="565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3</a:t>
            </a:r>
            <a:endParaRPr/>
          </a:p>
        </p:txBody>
      </p:sp>
      <p:sp>
        <p:nvSpPr>
          <p:cNvPr id="529" name="Google Shape;529;p33"/>
          <p:cNvSpPr/>
          <p:nvPr/>
        </p:nvSpPr>
        <p:spPr>
          <a:xfrm>
            <a:off x="2672947" y="3090855"/>
            <a:ext cx="636900" cy="56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7</a:t>
            </a:r>
            <a:endParaRPr/>
          </a:p>
        </p:txBody>
      </p:sp>
      <p:sp>
        <p:nvSpPr>
          <p:cNvPr id="530" name="Google Shape;530;p33"/>
          <p:cNvSpPr/>
          <p:nvPr/>
        </p:nvSpPr>
        <p:spPr>
          <a:xfrm>
            <a:off x="3309819" y="2525964"/>
            <a:ext cx="636900" cy="565200"/>
          </a:xfrm>
          <a:prstGeom prst="ellipse">
            <a:avLst/>
          </a:prstGeom>
          <a:solidFill>
            <a:srgbClr val="FF15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4</a:t>
            </a:r>
            <a:endParaRPr/>
          </a:p>
        </p:txBody>
      </p:sp>
      <p:sp>
        <p:nvSpPr>
          <p:cNvPr id="531" name="Google Shape;531;p33"/>
          <p:cNvSpPr/>
          <p:nvPr/>
        </p:nvSpPr>
        <p:spPr>
          <a:xfrm>
            <a:off x="2672947" y="1961072"/>
            <a:ext cx="636900" cy="565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33"/>
          <p:cNvSpPr/>
          <p:nvPr/>
        </p:nvSpPr>
        <p:spPr>
          <a:xfrm>
            <a:off x="4265121" y="2525946"/>
            <a:ext cx="636900" cy="56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5</a:t>
            </a:r>
            <a:endParaRPr/>
          </a:p>
        </p:txBody>
      </p:sp>
      <p:sp>
        <p:nvSpPr>
          <p:cNvPr id="533" name="Google Shape;533;p33"/>
          <p:cNvSpPr/>
          <p:nvPr/>
        </p:nvSpPr>
        <p:spPr>
          <a:xfrm>
            <a:off x="4901992" y="3090837"/>
            <a:ext cx="636900" cy="565200"/>
          </a:xfrm>
          <a:prstGeom prst="ellipse">
            <a:avLst/>
          </a:prstGeom>
          <a:solidFill>
            <a:srgbClr val="FF15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8</a:t>
            </a:r>
            <a:endParaRPr/>
          </a:p>
        </p:txBody>
      </p:sp>
      <p:sp>
        <p:nvSpPr>
          <p:cNvPr id="534" name="Google Shape;534;p33"/>
          <p:cNvSpPr/>
          <p:nvPr/>
        </p:nvSpPr>
        <p:spPr>
          <a:xfrm>
            <a:off x="5538864" y="2525946"/>
            <a:ext cx="636900" cy="565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6</a:t>
            </a:r>
            <a:endParaRPr/>
          </a:p>
        </p:txBody>
      </p:sp>
      <p:sp>
        <p:nvSpPr>
          <p:cNvPr id="535" name="Google Shape;535;p33"/>
          <p:cNvSpPr/>
          <p:nvPr/>
        </p:nvSpPr>
        <p:spPr>
          <a:xfrm>
            <a:off x="4901992" y="1961054"/>
            <a:ext cx="636900" cy="565200"/>
          </a:xfrm>
          <a:prstGeom prst="ellipse">
            <a:avLst/>
          </a:prstGeom>
          <a:solidFill>
            <a:srgbClr val="FF15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endParaRPr/>
          </a:p>
        </p:txBody>
      </p:sp>
      <p:cxnSp>
        <p:nvCxnSpPr>
          <p:cNvPr id="536" name="Google Shape;536;p33"/>
          <p:cNvCxnSpPr>
            <a:endCxn id="530" idx="3"/>
          </p:cNvCxnSpPr>
          <p:nvPr/>
        </p:nvCxnSpPr>
        <p:spPr>
          <a:xfrm flipH="1" rot="10800000">
            <a:off x="3216491" y="3008392"/>
            <a:ext cx="186600" cy="1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7" name="Google Shape;537;p33"/>
          <p:cNvCxnSpPr>
            <a:stCxn id="531" idx="5"/>
            <a:endCxn id="530" idx="1"/>
          </p:cNvCxnSpPr>
          <p:nvPr/>
        </p:nvCxnSpPr>
        <p:spPr>
          <a:xfrm>
            <a:off x="3216575" y="2443500"/>
            <a:ext cx="1866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8" name="Google Shape;538;p33"/>
          <p:cNvCxnSpPr>
            <a:stCxn id="528" idx="7"/>
            <a:endCxn id="531" idx="3"/>
          </p:cNvCxnSpPr>
          <p:nvPr/>
        </p:nvCxnSpPr>
        <p:spPr>
          <a:xfrm flipH="1" rot="10800000">
            <a:off x="2579703" y="2443435"/>
            <a:ext cx="1866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9" name="Google Shape;539;p33"/>
          <p:cNvCxnSpPr>
            <a:stCxn id="528" idx="5"/>
            <a:endCxn id="529" idx="1"/>
          </p:cNvCxnSpPr>
          <p:nvPr/>
        </p:nvCxnSpPr>
        <p:spPr>
          <a:xfrm>
            <a:off x="2579703" y="3008392"/>
            <a:ext cx="1866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0" name="Google Shape;540;p33"/>
          <p:cNvCxnSpPr>
            <a:stCxn id="532" idx="7"/>
            <a:endCxn id="535" idx="3"/>
          </p:cNvCxnSpPr>
          <p:nvPr/>
        </p:nvCxnSpPr>
        <p:spPr>
          <a:xfrm flipH="1" rot="10800000">
            <a:off x="4808749" y="2443417"/>
            <a:ext cx="1866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1" name="Google Shape;541;p33"/>
          <p:cNvCxnSpPr>
            <a:stCxn id="535" idx="5"/>
            <a:endCxn id="534" idx="1"/>
          </p:cNvCxnSpPr>
          <p:nvPr/>
        </p:nvCxnSpPr>
        <p:spPr>
          <a:xfrm>
            <a:off x="5445621" y="2443482"/>
            <a:ext cx="1866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2" name="Google Shape;542;p33"/>
          <p:cNvCxnSpPr>
            <a:endCxn id="534" idx="3"/>
          </p:cNvCxnSpPr>
          <p:nvPr/>
        </p:nvCxnSpPr>
        <p:spPr>
          <a:xfrm flipH="1" rot="10800000">
            <a:off x="5445536" y="3008374"/>
            <a:ext cx="186600" cy="1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3" name="Google Shape;543;p33"/>
          <p:cNvCxnSpPr>
            <a:stCxn id="533" idx="1"/>
            <a:endCxn id="532" idx="5"/>
          </p:cNvCxnSpPr>
          <p:nvPr/>
        </p:nvCxnSpPr>
        <p:spPr>
          <a:xfrm rot="10800000">
            <a:off x="4808664" y="3008309"/>
            <a:ext cx="1866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4" name="Google Shape;544;p33"/>
          <p:cNvCxnSpPr>
            <a:stCxn id="529" idx="0"/>
            <a:endCxn id="531" idx="4"/>
          </p:cNvCxnSpPr>
          <p:nvPr/>
        </p:nvCxnSpPr>
        <p:spPr>
          <a:xfrm rot="10800000">
            <a:off x="2991397" y="2526255"/>
            <a:ext cx="0" cy="56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5" name="Google Shape;545;p33"/>
          <p:cNvCxnSpPr>
            <a:stCxn id="529" idx="6"/>
            <a:endCxn id="533" idx="2"/>
          </p:cNvCxnSpPr>
          <p:nvPr/>
        </p:nvCxnSpPr>
        <p:spPr>
          <a:xfrm>
            <a:off x="3309847" y="3373455"/>
            <a:ext cx="159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6" name="Google Shape;546;p33"/>
          <p:cNvCxnSpPr>
            <a:stCxn id="531" idx="6"/>
            <a:endCxn id="535" idx="2"/>
          </p:cNvCxnSpPr>
          <p:nvPr/>
        </p:nvCxnSpPr>
        <p:spPr>
          <a:xfrm>
            <a:off x="3309847" y="2243672"/>
            <a:ext cx="159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7" name="Google Shape;547;p33"/>
          <p:cNvCxnSpPr>
            <a:stCxn id="532" idx="6"/>
            <a:endCxn id="534" idx="2"/>
          </p:cNvCxnSpPr>
          <p:nvPr/>
        </p:nvCxnSpPr>
        <p:spPr>
          <a:xfrm>
            <a:off x="4902021" y="2808546"/>
            <a:ext cx="63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8" name="Google Shape;548;p33"/>
          <p:cNvSpPr txBox="1"/>
          <p:nvPr/>
        </p:nvSpPr>
        <p:spPr>
          <a:xfrm>
            <a:off x="2772250" y="2043525"/>
            <a:ext cx="43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r>
              <a:rPr baseline="-25000" lang="en"/>
              <a:t>1</a:t>
            </a:r>
            <a:endParaRPr baseline="-25000"/>
          </a:p>
        </p:txBody>
      </p:sp>
      <p:sp>
        <p:nvSpPr>
          <p:cNvPr id="549" name="Google Shape;549;p33"/>
          <p:cNvSpPr/>
          <p:nvPr/>
        </p:nvSpPr>
        <p:spPr>
          <a:xfrm>
            <a:off x="7504397" y="1347972"/>
            <a:ext cx="636900" cy="565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50" name="Google Shape;550;p33"/>
          <p:cNvSpPr/>
          <p:nvPr/>
        </p:nvSpPr>
        <p:spPr>
          <a:xfrm>
            <a:off x="7504397" y="2111047"/>
            <a:ext cx="636900" cy="565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551" name="Google Shape;551;p33"/>
          <p:cNvSpPr/>
          <p:nvPr/>
        </p:nvSpPr>
        <p:spPr>
          <a:xfrm>
            <a:off x="7504397" y="2874122"/>
            <a:ext cx="636900" cy="56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552" name="Google Shape;552;p33"/>
          <p:cNvSpPr/>
          <p:nvPr/>
        </p:nvSpPr>
        <p:spPr>
          <a:xfrm>
            <a:off x="7504397" y="3637197"/>
            <a:ext cx="636900" cy="5652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553" name="Google Shape;553;p33"/>
          <p:cNvSpPr txBox="1"/>
          <p:nvPr/>
        </p:nvSpPr>
        <p:spPr>
          <a:xfrm>
            <a:off x="464475" y="1169750"/>
            <a:ext cx="271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Only requires 3 colors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4"/>
          <p:cNvSpPr txBox="1"/>
          <p:nvPr>
            <p:ph type="title"/>
          </p:nvPr>
        </p:nvSpPr>
        <p:spPr>
          <a:xfrm>
            <a:off x="311700" y="445025"/>
            <a:ext cx="142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Results</a:t>
            </a:r>
            <a:endParaRPr/>
          </a:p>
        </p:txBody>
      </p:sp>
      <p:pic>
        <p:nvPicPr>
          <p:cNvPr id="559" name="Google Shape;559;p34"/>
          <p:cNvPicPr preferRelativeResize="0"/>
          <p:nvPr/>
        </p:nvPicPr>
        <p:blipFill rotWithShape="1">
          <a:blip r:embed="rId3">
            <a:alphaModFix/>
          </a:blip>
          <a:srcRect b="6799" l="4733" r="1527" t="693"/>
          <a:stretch/>
        </p:blipFill>
        <p:spPr>
          <a:xfrm>
            <a:off x="1613525" y="634775"/>
            <a:ext cx="7530476" cy="4458776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34"/>
          <p:cNvSpPr txBox="1"/>
          <p:nvPr/>
        </p:nvSpPr>
        <p:spPr>
          <a:xfrm>
            <a:off x="0" y="1802100"/>
            <a:ext cx="16134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note: the runtimes for the exact solution in case 5 and case 6 are much larger than the bounds of the plot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DSatur Algorithm Pseudocode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DSatur (G)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while G has uncolored vertices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v =&gt; max_degree_of_saturation (G)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color v the lowest color not used by its neighbors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Analysis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Since each iteration colors one uncolored vertex, G will be fully colored after V iterations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Finding the max degree of saturation requires checking each vertex in G, also V iterations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DSatur has a runtime complexity of O(V²)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5057500" y="1384800"/>
            <a:ext cx="347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603800" y="3444675"/>
            <a:ext cx="5323200" cy="13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DSatur (G)</a:t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while G has uncolored vertices</a:t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	v =&gt; max_degree_of_saturation (G)</a:t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	color v the lowest color not used by its neighbors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DSatur Example</a:t>
            </a:r>
            <a:endParaRPr/>
          </a:p>
        </p:txBody>
      </p:sp>
      <p:sp>
        <p:nvSpPr>
          <p:cNvPr id="81" name="Google Shape;81;p17"/>
          <p:cNvSpPr/>
          <p:nvPr/>
        </p:nvSpPr>
        <p:spPr>
          <a:xfrm>
            <a:off x="2423275" y="3213189"/>
            <a:ext cx="636900" cy="5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3</a:t>
            </a:r>
            <a:endParaRPr/>
          </a:p>
        </p:txBody>
      </p:sp>
      <p:sp>
        <p:nvSpPr>
          <p:cNvPr id="82" name="Google Shape;82;p17"/>
          <p:cNvSpPr/>
          <p:nvPr/>
        </p:nvSpPr>
        <p:spPr>
          <a:xfrm>
            <a:off x="4714547" y="3213205"/>
            <a:ext cx="636900" cy="5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6</a:t>
            </a:r>
            <a:endParaRPr/>
          </a:p>
        </p:txBody>
      </p:sp>
      <p:sp>
        <p:nvSpPr>
          <p:cNvPr id="83" name="Google Shape;83;p17"/>
          <p:cNvSpPr/>
          <p:nvPr/>
        </p:nvSpPr>
        <p:spPr>
          <a:xfrm>
            <a:off x="2423272" y="1332547"/>
            <a:ext cx="636900" cy="5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4714546" y="1332546"/>
            <a:ext cx="636900" cy="5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4</a:t>
            </a:r>
            <a:endParaRPr/>
          </a:p>
        </p:txBody>
      </p:sp>
      <p:sp>
        <p:nvSpPr>
          <p:cNvPr id="85" name="Google Shape;85;p17"/>
          <p:cNvSpPr/>
          <p:nvPr/>
        </p:nvSpPr>
        <p:spPr>
          <a:xfrm>
            <a:off x="4714539" y="2272883"/>
            <a:ext cx="636900" cy="5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5</a:t>
            </a:r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2423267" y="2272866"/>
            <a:ext cx="636900" cy="5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2522575" y="1415025"/>
            <a:ext cx="43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r>
              <a:rPr baseline="-25000" lang="en"/>
              <a:t>1</a:t>
            </a:r>
            <a:endParaRPr baseline="-25000"/>
          </a:p>
        </p:txBody>
      </p:sp>
      <p:cxnSp>
        <p:nvCxnSpPr>
          <p:cNvPr id="88" name="Google Shape;88;p17"/>
          <p:cNvCxnSpPr>
            <a:stCxn id="83" idx="6"/>
            <a:endCxn id="84" idx="2"/>
          </p:cNvCxnSpPr>
          <p:nvPr/>
        </p:nvCxnSpPr>
        <p:spPr>
          <a:xfrm>
            <a:off x="3060172" y="1615147"/>
            <a:ext cx="165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7"/>
          <p:cNvCxnSpPr>
            <a:stCxn id="83" idx="6"/>
            <a:endCxn id="85" idx="2"/>
          </p:cNvCxnSpPr>
          <p:nvPr/>
        </p:nvCxnSpPr>
        <p:spPr>
          <a:xfrm>
            <a:off x="3060172" y="1615147"/>
            <a:ext cx="1654500" cy="9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7"/>
          <p:cNvCxnSpPr>
            <a:stCxn id="84" idx="2"/>
            <a:endCxn id="86" idx="6"/>
          </p:cNvCxnSpPr>
          <p:nvPr/>
        </p:nvCxnSpPr>
        <p:spPr>
          <a:xfrm flipH="1">
            <a:off x="3060046" y="1615146"/>
            <a:ext cx="1654500" cy="9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7"/>
          <p:cNvCxnSpPr>
            <a:stCxn id="81" idx="6"/>
            <a:endCxn id="82" idx="2"/>
          </p:cNvCxnSpPr>
          <p:nvPr/>
        </p:nvCxnSpPr>
        <p:spPr>
          <a:xfrm>
            <a:off x="3060175" y="3495789"/>
            <a:ext cx="165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7"/>
          <p:cNvCxnSpPr>
            <a:stCxn id="86" idx="6"/>
            <a:endCxn id="85" idx="2"/>
          </p:cNvCxnSpPr>
          <p:nvPr/>
        </p:nvCxnSpPr>
        <p:spPr>
          <a:xfrm>
            <a:off x="3060167" y="2555466"/>
            <a:ext cx="165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7"/>
          <p:cNvCxnSpPr>
            <a:stCxn id="86" idx="6"/>
            <a:endCxn id="82" idx="2"/>
          </p:cNvCxnSpPr>
          <p:nvPr/>
        </p:nvCxnSpPr>
        <p:spPr>
          <a:xfrm>
            <a:off x="3060167" y="2555466"/>
            <a:ext cx="1654500" cy="9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7"/>
          <p:cNvCxnSpPr>
            <a:stCxn id="81" idx="6"/>
            <a:endCxn id="85" idx="2"/>
          </p:cNvCxnSpPr>
          <p:nvPr/>
        </p:nvCxnSpPr>
        <p:spPr>
          <a:xfrm flipH="1" rot="10800000">
            <a:off x="3060175" y="2555589"/>
            <a:ext cx="1654500" cy="9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95" name="Google Shape;95;p17"/>
          <p:cNvGraphicFramePr/>
          <p:nvPr/>
        </p:nvGraphicFramePr>
        <p:xfrm>
          <a:off x="83775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{EE658C0C-15B8-4C51-89A8-06ECF6F2A99A}</a:tableStyleId>
              </a:tblPr>
              <a:tblGrid>
                <a:gridCol w="490375"/>
                <a:gridCol w="671375"/>
                <a:gridCol w="671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Vertex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Degree of Saturation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Degree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6" name="Google Shape;96;p17"/>
          <p:cNvSpPr/>
          <p:nvPr/>
        </p:nvSpPr>
        <p:spPr>
          <a:xfrm>
            <a:off x="7504397" y="1347972"/>
            <a:ext cx="636900" cy="565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7504397" y="2111047"/>
            <a:ext cx="636900" cy="565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7504397" y="2874122"/>
            <a:ext cx="636900" cy="56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7504397" y="3637197"/>
            <a:ext cx="636900" cy="5652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DSatur Example</a:t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2423275" y="3213189"/>
            <a:ext cx="636900" cy="5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3</a:t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4714547" y="3213205"/>
            <a:ext cx="636900" cy="5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6</a:t>
            </a:r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2423272" y="1332547"/>
            <a:ext cx="636900" cy="5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4714546" y="1332546"/>
            <a:ext cx="636900" cy="5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4</a:t>
            </a: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4714539" y="2272883"/>
            <a:ext cx="636900" cy="565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5</a:t>
            </a: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2423267" y="2272866"/>
            <a:ext cx="636900" cy="5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endParaRPr/>
          </a:p>
        </p:txBody>
      </p:sp>
      <p:sp>
        <p:nvSpPr>
          <p:cNvPr id="111" name="Google Shape;111;p18"/>
          <p:cNvSpPr txBox="1"/>
          <p:nvPr/>
        </p:nvSpPr>
        <p:spPr>
          <a:xfrm>
            <a:off x="2522575" y="1415025"/>
            <a:ext cx="43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r>
              <a:rPr baseline="-25000" lang="en"/>
              <a:t>1</a:t>
            </a:r>
            <a:endParaRPr baseline="-25000"/>
          </a:p>
        </p:txBody>
      </p:sp>
      <p:cxnSp>
        <p:nvCxnSpPr>
          <p:cNvPr id="112" name="Google Shape;112;p18"/>
          <p:cNvCxnSpPr>
            <a:stCxn id="107" idx="6"/>
            <a:endCxn id="108" idx="2"/>
          </p:cNvCxnSpPr>
          <p:nvPr/>
        </p:nvCxnSpPr>
        <p:spPr>
          <a:xfrm>
            <a:off x="3060172" y="1615147"/>
            <a:ext cx="165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8"/>
          <p:cNvCxnSpPr>
            <a:stCxn id="107" idx="6"/>
            <a:endCxn id="109" idx="2"/>
          </p:cNvCxnSpPr>
          <p:nvPr/>
        </p:nvCxnSpPr>
        <p:spPr>
          <a:xfrm>
            <a:off x="3060172" y="1615147"/>
            <a:ext cx="1654500" cy="9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8"/>
          <p:cNvCxnSpPr>
            <a:stCxn id="108" idx="2"/>
            <a:endCxn id="110" idx="6"/>
          </p:cNvCxnSpPr>
          <p:nvPr/>
        </p:nvCxnSpPr>
        <p:spPr>
          <a:xfrm flipH="1">
            <a:off x="3060046" y="1615146"/>
            <a:ext cx="1654500" cy="9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8"/>
          <p:cNvCxnSpPr>
            <a:stCxn id="105" idx="6"/>
            <a:endCxn id="106" idx="2"/>
          </p:cNvCxnSpPr>
          <p:nvPr/>
        </p:nvCxnSpPr>
        <p:spPr>
          <a:xfrm>
            <a:off x="3060175" y="3495789"/>
            <a:ext cx="165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8"/>
          <p:cNvCxnSpPr>
            <a:stCxn id="110" idx="6"/>
            <a:endCxn id="109" idx="2"/>
          </p:cNvCxnSpPr>
          <p:nvPr/>
        </p:nvCxnSpPr>
        <p:spPr>
          <a:xfrm>
            <a:off x="3060167" y="2555466"/>
            <a:ext cx="165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8"/>
          <p:cNvCxnSpPr>
            <a:stCxn id="110" idx="6"/>
            <a:endCxn id="106" idx="2"/>
          </p:cNvCxnSpPr>
          <p:nvPr/>
        </p:nvCxnSpPr>
        <p:spPr>
          <a:xfrm>
            <a:off x="3060167" y="2555466"/>
            <a:ext cx="1654500" cy="9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8"/>
          <p:cNvCxnSpPr>
            <a:stCxn id="105" idx="6"/>
            <a:endCxn id="109" idx="2"/>
          </p:cNvCxnSpPr>
          <p:nvPr/>
        </p:nvCxnSpPr>
        <p:spPr>
          <a:xfrm flipH="1" rot="10800000">
            <a:off x="3060175" y="2555589"/>
            <a:ext cx="1654500" cy="9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19" name="Google Shape;119;p18"/>
          <p:cNvGraphicFramePr/>
          <p:nvPr/>
        </p:nvGraphicFramePr>
        <p:xfrm>
          <a:off x="83775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{EE658C0C-15B8-4C51-89A8-06ECF6F2A99A}</a:tableStyleId>
              </a:tblPr>
              <a:tblGrid>
                <a:gridCol w="490375"/>
                <a:gridCol w="671375"/>
                <a:gridCol w="671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Vertex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Degree of Saturation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Degree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0" name="Google Shape;120;p18"/>
          <p:cNvSpPr/>
          <p:nvPr/>
        </p:nvSpPr>
        <p:spPr>
          <a:xfrm>
            <a:off x="7504397" y="1347972"/>
            <a:ext cx="636900" cy="565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7504397" y="2111047"/>
            <a:ext cx="636900" cy="565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7504397" y="2874122"/>
            <a:ext cx="636900" cy="56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7504397" y="3637197"/>
            <a:ext cx="636900" cy="5652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DSatur Example</a:t>
            </a:r>
            <a:endParaRPr/>
          </a:p>
        </p:txBody>
      </p:sp>
      <p:sp>
        <p:nvSpPr>
          <p:cNvPr id="129" name="Google Shape;129;p19"/>
          <p:cNvSpPr/>
          <p:nvPr/>
        </p:nvSpPr>
        <p:spPr>
          <a:xfrm>
            <a:off x="2423275" y="3213189"/>
            <a:ext cx="636900" cy="5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3</a:t>
            </a:r>
            <a:endParaRPr/>
          </a:p>
        </p:txBody>
      </p:sp>
      <p:sp>
        <p:nvSpPr>
          <p:cNvPr id="130" name="Google Shape;130;p19"/>
          <p:cNvSpPr/>
          <p:nvPr/>
        </p:nvSpPr>
        <p:spPr>
          <a:xfrm>
            <a:off x="4714547" y="3213205"/>
            <a:ext cx="636900" cy="5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6</a:t>
            </a: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2423272" y="1332547"/>
            <a:ext cx="636900" cy="5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4714546" y="1332546"/>
            <a:ext cx="636900" cy="5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4</a:t>
            </a: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4714539" y="2272883"/>
            <a:ext cx="636900" cy="565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5</a:t>
            </a: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2423267" y="2272866"/>
            <a:ext cx="636900" cy="565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endParaRPr/>
          </a:p>
        </p:txBody>
      </p:sp>
      <p:sp>
        <p:nvSpPr>
          <p:cNvPr id="135" name="Google Shape;135;p19"/>
          <p:cNvSpPr txBox="1"/>
          <p:nvPr/>
        </p:nvSpPr>
        <p:spPr>
          <a:xfrm>
            <a:off x="2522575" y="1415025"/>
            <a:ext cx="43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r>
              <a:rPr baseline="-25000" lang="en"/>
              <a:t>1</a:t>
            </a:r>
            <a:endParaRPr baseline="-25000"/>
          </a:p>
        </p:txBody>
      </p:sp>
      <p:cxnSp>
        <p:nvCxnSpPr>
          <p:cNvPr id="136" name="Google Shape;136;p19"/>
          <p:cNvCxnSpPr>
            <a:stCxn id="131" idx="6"/>
            <a:endCxn id="132" idx="2"/>
          </p:cNvCxnSpPr>
          <p:nvPr/>
        </p:nvCxnSpPr>
        <p:spPr>
          <a:xfrm>
            <a:off x="3060172" y="1615147"/>
            <a:ext cx="165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9"/>
          <p:cNvCxnSpPr>
            <a:stCxn id="131" idx="6"/>
            <a:endCxn id="133" idx="2"/>
          </p:cNvCxnSpPr>
          <p:nvPr/>
        </p:nvCxnSpPr>
        <p:spPr>
          <a:xfrm>
            <a:off x="3060172" y="1615147"/>
            <a:ext cx="1654500" cy="9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19"/>
          <p:cNvCxnSpPr>
            <a:stCxn id="132" idx="2"/>
            <a:endCxn id="134" idx="6"/>
          </p:cNvCxnSpPr>
          <p:nvPr/>
        </p:nvCxnSpPr>
        <p:spPr>
          <a:xfrm flipH="1">
            <a:off x="3060046" y="1615146"/>
            <a:ext cx="1654500" cy="9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19"/>
          <p:cNvCxnSpPr>
            <a:stCxn id="129" idx="6"/>
            <a:endCxn id="130" idx="2"/>
          </p:cNvCxnSpPr>
          <p:nvPr/>
        </p:nvCxnSpPr>
        <p:spPr>
          <a:xfrm>
            <a:off x="3060175" y="3495789"/>
            <a:ext cx="165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19"/>
          <p:cNvCxnSpPr>
            <a:stCxn id="134" idx="6"/>
            <a:endCxn id="133" idx="2"/>
          </p:cNvCxnSpPr>
          <p:nvPr/>
        </p:nvCxnSpPr>
        <p:spPr>
          <a:xfrm>
            <a:off x="3060167" y="2555466"/>
            <a:ext cx="165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9"/>
          <p:cNvCxnSpPr>
            <a:stCxn id="134" idx="6"/>
            <a:endCxn id="130" idx="2"/>
          </p:cNvCxnSpPr>
          <p:nvPr/>
        </p:nvCxnSpPr>
        <p:spPr>
          <a:xfrm>
            <a:off x="3060167" y="2555466"/>
            <a:ext cx="1654500" cy="9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9"/>
          <p:cNvCxnSpPr>
            <a:stCxn id="129" idx="6"/>
            <a:endCxn id="133" idx="2"/>
          </p:cNvCxnSpPr>
          <p:nvPr/>
        </p:nvCxnSpPr>
        <p:spPr>
          <a:xfrm flipH="1" rot="10800000">
            <a:off x="3060175" y="2555589"/>
            <a:ext cx="1654500" cy="9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43" name="Google Shape;143;p19"/>
          <p:cNvGraphicFramePr/>
          <p:nvPr/>
        </p:nvGraphicFramePr>
        <p:xfrm>
          <a:off x="83775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{EE658C0C-15B8-4C51-89A8-06ECF6F2A99A}</a:tableStyleId>
              </a:tblPr>
              <a:tblGrid>
                <a:gridCol w="490375"/>
                <a:gridCol w="671375"/>
                <a:gridCol w="671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Vertex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Degree of Saturation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Degree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4" name="Google Shape;144;p19"/>
          <p:cNvSpPr/>
          <p:nvPr/>
        </p:nvSpPr>
        <p:spPr>
          <a:xfrm>
            <a:off x="7504397" y="1347972"/>
            <a:ext cx="636900" cy="565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45" name="Google Shape;145;p19"/>
          <p:cNvSpPr/>
          <p:nvPr/>
        </p:nvSpPr>
        <p:spPr>
          <a:xfrm>
            <a:off x="7504397" y="2111047"/>
            <a:ext cx="636900" cy="565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46" name="Google Shape;146;p19"/>
          <p:cNvSpPr/>
          <p:nvPr/>
        </p:nvSpPr>
        <p:spPr>
          <a:xfrm>
            <a:off x="7504397" y="2874122"/>
            <a:ext cx="636900" cy="56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47" name="Google Shape;147;p19"/>
          <p:cNvSpPr/>
          <p:nvPr/>
        </p:nvSpPr>
        <p:spPr>
          <a:xfrm>
            <a:off x="7504397" y="3637197"/>
            <a:ext cx="636900" cy="5652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DSatur Example</a:t>
            </a:r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2423275" y="3213189"/>
            <a:ext cx="636900" cy="5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3</a:t>
            </a:r>
            <a:endParaRPr/>
          </a:p>
        </p:txBody>
      </p:sp>
      <p:sp>
        <p:nvSpPr>
          <p:cNvPr id="154" name="Google Shape;154;p20"/>
          <p:cNvSpPr/>
          <p:nvPr/>
        </p:nvSpPr>
        <p:spPr>
          <a:xfrm>
            <a:off x="4714547" y="3213205"/>
            <a:ext cx="636900" cy="5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6</a:t>
            </a:r>
            <a:endParaRPr/>
          </a:p>
        </p:txBody>
      </p:sp>
      <p:sp>
        <p:nvSpPr>
          <p:cNvPr id="155" name="Google Shape;155;p20"/>
          <p:cNvSpPr/>
          <p:nvPr/>
        </p:nvSpPr>
        <p:spPr>
          <a:xfrm>
            <a:off x="2423272" y="1332547"/>
            <a:ext cx="636900" cy="5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4714546" y="1332546"/>
            <a:ext cx="636900" cy="565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4</a:t>
            </a:r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4714539" y="2272883"/>
            <a:ext cx="636900" cy="565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5</a:t>
            </a:r>
            <a:endParaRPr/>
          </a:p>
        </p:txBody>
      </p:sp>
      <p:sp>
        <p:nvSpPr>
          <p:cNvPr id="158" name="Google Shape;158;p20"/>
          <p:cNvSpPr/>
          <p:nvPr/>
        </p:nvSpPr>
        <p:spPr>
          <a:xfrm>
            <a:off x="2423267" y="2272866"/>
            <a:ext cx="636900" cy="565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endParaRPr/>
          </a:p>
        </p:txBody>
      </p:sp>
      <p:sp>
        <p:nvSpPr>
          <p:cNvPr id="159" name="Google Shape;159;p20"/>
          <p:cNvSpPr txBox="1"/>
          <p:nvPr/>
        </p:nvSpPr>
        <p:spPr>
          <a:xfrm>
            <a:off x="2522575" y="1415025"/>
            <a:ext cx="43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r>
              <a:rPr baseline="-25000" lang="en"/>
              <a:t>1</a:t>
            </a:r>
            <a:endParaRPr baseline="-25000"/>
          </a:p>
        </p:txBody>
      </p:sp>
      <p:cxnSp>
        <p:nvCxnSpPr>
          <p:cNvPr id="160" name="Google Shape;160;p20"/>
          <p:cNvCxnSpPr>
            <a:stCxn id="155" idx="6"/>
            <a:endCxn id="156" idx="2"/>
          </p:cNvCxnSpPr>
          <p:nvPr/>
        </p:nvCxnSpPr>
        <p:spPr>
          <a:xfrm>
            <a:off x="3060172" y="1615147"/>
            <a:ext cx="165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0"/>
          <p:cNvCxnSpPr>
            <a:stCxn id="155" idx="6"/>
            <a:endCxn id="157" idx="2"/>
          </p:cNvCxnSpPr>
          <p:nvPr/>
        </p:nvCxnSpPr>
        <p:spPr>
          <a:xfrm>
            <a:off x="3060172" y="1615147"/>
            <a:ext cx="1654500" cy="9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0"/>
          <p:cNvCxnSpPr>
            <a:stCxn id="156" idx="2"/>
            <a:endCxn id="158" idx="6"/>
          </p:cNvCxnSpPr>
          <p:nvPr/>
        </p:nvCxnSpPr>
        <p:spPr>
          <a:xfrm flipH="1">
            <a:off x="3060046" y="1615146"/>
            <a:ext cx="1654500" cy="9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0"/>
          <p:cNvCxnSpPr>
            <a:stCxn id="153" idx="6"/>
            <a:endCxn id="154" idx="2"/>
          </p:cNvCxnSpPr>
          <p:nvPr/>
        </p:nvCxnSpPr>
        <p:spPr>
          <a:xfrm>
            <a:off x="3060175" y="3495789"/>
            <a:ext cx="165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0"/>
          <p:cNvCxnSpPr>
            <a:stCxn id="158" idx="6"/>
            <a:endCxn id="157" idx="2"/>
          </p:cNvCxnSpPr>
          <p:nvPr/>
        </p:nvCxnSpPr>
        <p:spPr>
          <a:xfrm>
            <a:off x="3060167" y="2555466"/>
            <a:ext cx="165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20"/>
          <p:cNvCxnSpPr>
            <a:stCxn id="158" idx="6"/>
            <a:endCxn id="154" idx="2"/>
          </p:cNvCxnSpPr>
          <p:nvPr/>
        </p:nvCxnSpPr>
        <p:spPr>
          <a:xfrm>
            <a:off x="3060167" y="2555466"/>
            <a:ext cx="1654500" cy="9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20"/>
          <p:cNvCxnSpPr>
            <a:stCxn id="153" idx="6"/>
            <a:endCxn id="157" idx="2"/>
          </p:cNvCxnSpPr>
          <p:nvPr/>
        </p:nvCxnSpPr>
        <p:spPr>
          <a:xfrm flipH="1" rot="10800000">
            <a:off x="3060175" y="2555589"/>
            <a:ext cx="1654500" cy="9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67" name="Google Shape;167;p20"/>
          <p:cNvGraphicFramePr/>
          <p:nvPr/>
        </p:nvGraphicFramePr>
        <p:xfrm>
          <a:off x="83775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{EE658C0C-15B8-4C51-89A8-06ECF6F2A99A}</a:tableStyleId>
              </a:tblPr>
              <a:tblGrid>
                <a:gridCol w="490375"/>
                <a:gridCol w="671375"/>
                <a:gridCol w="671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Vertex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Degree of Saturation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Degree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8" name="Google Shape;168;p20"/>
          <p:cNvSpPr/>
          <p:nvPr/>
        </p:nvSpPr>
        <p:spPr>
          <a:xfrm>
            <a:off x="7504397" y="1347972"/>
            <a:ext cx="636900" cy="565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69" name="Google Shape;169;p20"/>
          <p:cNvSpPr/>
          <p:nvPr/>
        </p:nvSpPr>
        <p:spPr>
          <a:xfrm>
            <a:off x="7504397" y="2111047"/>
            <a:ext cx="636900" cy="565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70" name="Google Shape;170;p20"/>
          <p:cNvSpPr/>
          <p:nvPr/>
        </p:nvSpPr>
        <p:spPr>
          <a:xfrm>
            <a:off x="7504397" y="2874122"/>
            <a:ext cx="636900" cy="56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71" name="Google Shape;171;p20"/>
          <p:cNvSpPr/>
          <p:nvPr/>
        </p:nvSpPr>
        <p:spPr>
          <a:xfrm>
            <a:off x="7504397" y="3637197"/>
            <a:ext cx="636900" cy="5652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DSatur Example</a:t>
            </a:r>
            <a:endParaRPr/>
          </a:p>
        </p:txBody>
      </p:sp>
      <p:sp>
        <p:nvSpPr>
          <p:cNvPr id="177" name="Google Shape;177;p21"/>
          <p:cNvSpPr/>
          <p:nvPr/>
        </p:nvSpPr>
        <p:spPr>
          <a:xfrm>
            <a:off x="2423275" y="3213189"/>
            <a:ext cx="636900" cy="5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3</a:t>
            </a:r>
            <a:endParaRPr/>
          </a:p>
        </p:txBody>
      </p:sp>
      <p:sp>
        <p:nvSpPr>
          <p:cNvPr id="178" name="Google Shape;178;p21"/>
          <p:cNvSpPr/>
          <p:nvPr/>
        </p:nvSpPr>
        <p:spPr>
          <a:xfrm>
            <a:off x="4714547" y="3213205"/>
            <a:ext cx="636900" cy="565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6</a:t>
            </a:r>
            <a:endParaRPr/>
          </a:p>
        </p:txBody>
      </p:sp>
      <p:sp>
        <p:nvSpPr>
          <p:cNvPr id="179" name="Google Shape;179;p21"/>
          <p:cNvSpPr/>
          <p:nvPr/>
        </p:nvSpPr>
        <p:spPr>
          <a:xfrm>
            <a:off x="2423272" y="1332547"/>
            <a:ext cx="636900" cy="5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1"/>
          <p:cNvSpPr/>
          <p:nvPr/>
        </p:nvSpPr>
        <p:spPr>
          <a:xfrm>
            <a:off x="4714546" y="1332546"/>
            <a:ext cx="636900" cy="565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4</a:t>
            </a:r>
            <a:endParaRPr/>
          </a:p>
        </p:txBody>
      </p:sp>
      <p:sp>
        <p:nvSpPr>
          <p:cNvPr id="181" name="Google Shape;181;p21"/>
          <p:cNvSpPr/>
          <p:nvPr/>
        </p:nvSpPr>
        <p:spPr>
          <a:xfrm>
            <a:off x="4714539" y="2272883"/>
            <a:ext cx="636900" cy="565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5</a:t>
            </a:r>
            <a:endParaRPr/>
          </a:p>
        </p:txBody>
      </p:sp>
      <p:sp>
        <p:nvSpPr>
          <p:cNvPr id="182" name="Google Shape;182;p21"/>
          <p:cNvSpPr/>
          <p:nvPr/>
        </p:nvSpPr>
        <p:spPr>
          <a:xfrm>
            <a:off x="2423267" y="2272866"/>
            <a:ext cx="636900" cy="565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endParaRPr/>
          </a:p>
        </p:txBody>
      </p:sp>
      <p:sp>
        <p:nvSpPr>
          <p:cNvPr id="183" name="Google Shape;183;p21"/>
          <p:cNvSpPr txBox="1"/>
          <p:nvPr/>
        </p:nvSpPr>
        <p:spPr>
          <a:xfrm>
            <a:off x="2522575" y="1415025"/>
            <a:ext cx="43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r>
              <a:rPr baseline="-25000" lang="en"/>
              <a:t>1</a:t>
            </a:r>
            <a:endParaRPr baseline="-25000"/>
          </a:p>
        </p:txBody>
      </p:sp>
      <p:cxnSp>
        <p:nvCxnSpPr>
          <p:cNvPr id="184" name="Google Shape;184;p21"/>
          <p:cNvCxnSpPr>
            <a:stCxn id="179" idx="6"/>
            <a:endCxn id="180" idx="2"/>
          </p:cNvCxnSpPr>
          <p:nvPr/>
        </p:nvCxnSpPr>
        <p:spPr>
          <a:xfrm>
            <a:off x="3060172" y="1615147"/>
            <a:ext cx="165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21"/>
          <p:cNvCxnSpPr>
            <a:stCxn id="179" idx="6"/>
            <a:endCxn id="181" idx="2"/>
          </p:cNvCxnSpPr>
          <p:nvPr/>
        </p:nvCxnSpPr>
        <p:spPr>
          <a:xfrm>
            <a:off x="3060172" y="1615147"/>
            <a:ext cx="1654500" cy="9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21"/>
          <p:cNvCxnSpPr>
            <a:stCxn id="180" idx="2"/>
            <a:endCxn id="182" idx="6"/>
          </p:cNvCxnSpPr>
          <p:nvPr/>
        </p:nvCxnSpPr>
        <p:spPr>
          <a:xfrm flipH="1">
            <a:off x="3060046" y="1615146"/>
            <a:ext cx="1654500" cy="9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21"/>
          <p:cNvCxnSpPr>
            <a:stCxn id="177" idx="6"/>
            <a:endCxn id="178" idx="2"/>
          </p:cNvCxnSpPr>
          <p:nvPr/>
        </p:nvCxnSpPr>
        <p:spPr>
          <a:xfrm>
            <a:off x="3060175" y="3495789"/>
            <a:ext cx="165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21"/>
          <p:cNvCxnSpPr>
            <a:stCxn id="182" idx="6"/>
            <a:endCxn id="181" idx="2"/>
          </p:cNvCxnSpPr>
          <p:nvPr/>
        </p:nvCxnSpPr>
        <p:spPr>
          <a:xfrm>
            <a:off x="3060167" y="2555466"/>
            <a:ext cx="165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21"/>
          <p:cNvCxnSpPr>
            <a:stCxn id="182" idx="6"/>
            <a:endCxn id="178" idx="2"/>
          </p:cNvCxnSpPr>
          <p:nvPr/>
        </p:nvCxnSpPr>
        <p:spPr>
          <a:xfrm>
            <a:off x="3060167" y="2555466"/>
            <a:ext cx="1654500" cy="9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21"/>
          <p:cNvCxnSpPr>
            <a:stCxn id="177" idx="6"/>
            <a:endCxn id="181" idx="2"/>
          </p:cNvCxnSpPr>
          <p:nvPr/>
        </p:nvCxnSpPr>
        <p:spPr>
          <a:xfrm flipH="1" rot="10800000">
            <a:off x="3060175" y="2555589"/>
            <a:ext cx="1654500" cy="9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91" name="Google Shape;191;p21"/>
          <p:cNvGraphicFramePr/>
          <p:nvPr/>
        </p:nvGraphicFramePr>
        <p:xfrm>
          <a:off x="83775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{EE658C0C-15B8-4C51-89A8-06ECF6F2A99A}</a:tableStyleId>
              </a:tblPr>
              <a:tblGrid>
                <a:gridCol w="490375"/>
                <a:gridCol w="671375"/>
                <a:gridCol w="671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Vertex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Degree of Saturation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Degree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2" name="Google Shape;192;p21"/>
          <p:cNvSpPr/>
          <p:nvPr/>
        </p:nvSpPr>
        <p:spPr>
          <a:xfrm>
            <a:off x="7504397" y="1347972"/>
            <a:ext cx="636900" cy="565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93" name="Google Shape;193;p21"/>
          <p:cNvSpPr/>
          <p:nvPr/>
        </p:nvSpPr>
        <p:spPr>
          <a:xfrm>
            <a:off x="7504397" y="2111047"/>
            <a:ext cx="636900" cy="565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94" name="Google Shape;194;p21"/>
          <p:cNvSpPr/>
          <p:nvPr/>
        </p:nvSpPr>
        <p:spPr>
          <a:xfrm>
            <a:off x="7504397" y="2874122"/>
            <a:ext cx="636900" cy="56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95" name="Google Shape;195;p21"/>
          <p:cNvSpPr/>
          <p:nvPr/>
        </p:nvSpPr>
        <p:spPr>
          <a:xfrm>
            <a:off x="7504397" y="3637197"/>
            <a:ext cx="636900" cy="5652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