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69" r:id="rId5"/>
    <p:sldId id="264" r:id="rId6"/>
    <p:sldId id="265" r:id="rId7"/>
    <p:sldId id="266" r:id="rId8"/>
    <p:sldId id="267" r:id="rId9"/>
    <p:sldId id="261" r:id="rId10"/>
    <p:sldId id="258" r:id="rId11"/>
    <p:sldId id="259" r:id="rId12"/>
    <p:sldId id="260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5285-35FE-467E-BC6C-C3DA36F1569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DDB5-9248-4AE8-A60E-0C6937FF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7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5285-35FE-467E-BC6C-C3DA36F1569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DDB5-9248-4AE8-A60E-0C6937FF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0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5285-35FE-467E-BC6C-C3DA36F1569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DDB5-9248-4AE8-A60E-0C6937FF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1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5285-35FE-467E-BC6C-C3DA36F1569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DDB5-9248-4AE8-A60E-0C6937FF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6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5285-35FE-467E-BC6C-C3DA36F1569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DDB5-9248-4AE8-A60E-0C6937FF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3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5285-35FE-467E-BC6C-C3DA36F1569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DDB5-9248-4AE8-A60E-0C6937FF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3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5285-35FE-467E-BC6C-C3DA36F1569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DDB5-9248-4AE8-A60E-0C6937FF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3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5285-35FE-467E-BC6C-C3DA36F1569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DDB5-9248-4AE8-A60E-0C6937FF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7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5285-35FE-467E-BC6C-C3DA36F1569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DDB5-9248-4AE8-A60E-0C6937FF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5285-35FE-467E-BC6C-C3DA36F1569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DDB5-9248-4AE8-A60E-0C6937FF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4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5285-35FE-467E-BC6C-C3DA36F1569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DDB5-9248-4AE8-A60E-0C6937FF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9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B5285-35FE-467E-BC6C-C3DA36F1569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DDB5-9248-4AE8-A60E-0C6937FF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6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170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Industrial Process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81405"/>
          </a:xfrm>
        </p:spPr>
        <p:txBody>
          <a:bodyPr>
            <a:normAutofit/>
          </a:bodyPr>
          <a:lstStyle/>
          <a:p>
            <a:r>
              <a:rPr lang="en-US" dirty="0" smtClean="0"/>
              <a:t>A Model-Based Approach to Industrial Cybersecurity, Risk Assessment and Quality Control</a:t>
            </a:r>
            <a:endParaRPr lang="en-US" dirty="0" smtClean="0"/>
          </a:p>
          <a:p>
            <a:r>
              <a:rPr lang="en-US" dirty="0" smtClean="0"/>
              <a:t>Lawrence A. Waller</a:t>
            </a:r>
          </a:p>
          <a:p>
            <a:r>
              <a:rPr lang="en-US" dirty="0" smtClean="0"/>
              <a:t>Project Mentor: Jules White</a:t>
            </a:r>
          </a:p>
          <a:p>
            <a:r>
              <a:rPr lang="en-US" dirty="0" smtClean="0"/>
              <a:t>Tuesday, December 1</a:t>
            </a:r>
            <a:r>
              <a:rPr lang="en-US" baseline="30000" dirty="0" smtClean="0"/>
              <a:t>st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5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Process Validation: Hardware Validation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278"/>
            <a:ext cx="598370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Are all machines assigned to processes for which they were designed?</a:t>
            </a:r>
          </a:p>
          <a:p>
            <a:pPr lvl="1"/>
            <a:r>
              <a:rPr lang="en-US" dirty="0" smtClean="0"/>
              <a:t>Throw an error if, for example, a 3D Printer is assigned to a glassblowing process.</a:t>
            </a:r>
          </a:p>
          <a:p>
            <a:r>
              <a:rPr lang="en-US" dirty="0" smtClean="0"/>
              <a:t>Are machines operating within material input constraints?</a:t>
            </a:r>
          </a:p>
          <a:p>
            <a:pPr lvl="1"/>
            <a:r>
              <a:rPr lang="en-US" dirty="0" smtClean="0"/>
              <a:t>Throw an error if a spot welder is assigned plastic or glass parts to join.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298" t="41221" r="52872" b="30008"/>
          <a:stretch/>
        </p:blipFill>
        <p:spPr>
          <a:xfrm>
            <a:off x="6192651" y="1324738"/>
            <a:ext cx="5418199" cy="315100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821905" y="4549201"/>
            <a:ext cx="4412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This model would register as invalid because the </a:t>
            </a:r>
            <a:r>
              <a:rPr lang="en-US" i="1" dirty="0" err="1" smtClean="0"/>
              <a:t>Makerbot</a:t>
            </a:r>
            <a:r>
              <a:rPr lang="en-US" i="1" dirty="0" smtClean="0"/>
              <a:t> Replicator2 physical asset cannot be assigned to the “Metal Hydroforming” process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189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smtClean="0"/>
              <a:t>Process Validation: Software Validation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356" y="1325563"/>
            <a:ext cx="106278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What software is necessary for an industrial process?</a:t>
            </a:r>
          </a:p>
          <a:p>
            <a:pPr lvl="1"/>
            <a:r>
              <a:rPr lang="en-US" dirty="0" smtClean="0"/>
              <a:t>Throw an error if the company does not own all of the right software.</a:t>
            </a:r>
          </a:p>
          <a:p>
            <a:r>
              <a:rPr lang="en-US" dirty="0" smtClean="0"/>
              <a:t>What are the sandbox requirements of that software?</a:t>
            </a:r>
          </a:p>
          <a:p>
            <a:pPr lvl="1"/>
            <a:r>
              <a:rPr lang="en-US" dirty="0" smtClean="0"/>
              <a:t>Throw an error if sandbox software is incompatible with proprietary process software. For example, if a particular CNC plywood cutting software only runs on Windows XP, but a company’s computers are all set up for Fedora.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772" t="22281" b="36433"/>
          <a:stretch/>
        </p:blipFill>
        <p:spPr>
          <a:xfrm>
            <a:off x="493295" y="4009247"/>
            <a:ext cx="8381999" cy="239647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047747" y="4009247"/>
            <a:ext cx="25386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This model will be caught as invalid because the CNC Engraving Software requires the Fedora Operating System, but the model places it in an OS X sandbox environment.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394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Validation: Human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Certification</a:t>
            </a:r>
          </a:p>
          <a:p>
            <a:pPr lvl="1"/>
            <a:r>
              <a:rPr lang="en-US" dirty="0" smtClean="0"/>
              <a:t>Is a particular employee certified for the process to which he is assigned?</a:t>
            </a:r>
          </a:p>
          <a:p>
            <a:pPr marL="0" indent="0">
              <a:buNone/>
            </a:pPr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Example: Two employees collaborate on a 3-D printing process</a:t>
            </a:r>
          </a:p>
          <a:p>
            <a:pPr lvl="1"/>
            <a:r>
              <a:rPr lang="en-US" dirty="0" smtClean="0"/>
              <a:t>One designs the print, the other cuts it out after it is rafted.</a:t>
            </a:r>
          </a:p>
          <a:p>
            <a:pPr lvl="1"/>
            <a:r>
              <a:rPr lang="en-US" dirty="0" smtClean="0"/>
              <a:t>Within that process, is an employee certified to fill a specific role?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627" t="15615" r="58859" b="60642"/>
          <a:stretch/>
        </p:blipFill>
        <p:spPr>
          <a:xfrm>
            <a:off x="950494" y="4514573"/>
            <a:ext cx="4114801" cy="207271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4517" t="49854" b="39239"/>
          <a:stretch/>
        </p:blipFill>
        <p:spPr>
          <a:xfrm>
            <a:off x="7844590" y="4989916"/>
            <a:ext cx="2831430" cy="11220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5422231" y="5197642"/>
            <a:ext cx="2057400" cy="914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29990" y="4728306"/>
            <a:ext cx="203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</a:rPr>
              <a:t>This is valid!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231" y="239044"/>
            <a:ext cx="11121189" cy="1325563"/>
          </a:xfrm>
        </p:spPr>
        <p:txBody>
          <a:bodyPr/>
          <a:lstStyle/>
          <a:p>
            <a:r>
              <a:rPr lang="en-US" dirty="0" smtClean="0"/>
              <a:t>NIST Vulnerability Detected, Quality Control Required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785" t="13158" r="27017" b="23333"/>
          <a:stretch/>
        </p:blipFill>
        <p:spPr>
          <a:xfrm>
            <a:off x="6029825" y="1302386"/>
            <a:ext cx="5692039" cy="3377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5351" t="1462" r="12412" b="11988"/>
          <a:stretch/>
        </p:blipFill>
        <p:spPr>
          <a:xfrm>
            <a:off x="84838" y="1690688"/>
            <a:ext cx="4944361" cy="4608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2476" y="4866463"/>
            <a:ext cx="6883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Due to the vulnerability of Windows XP as employed by </a:t>
            </a:r>
            <a:r>
              <a:rPr lang="en-US" dirty="0" err="1" smtClean="0"/>
              <a:t>Makerbot’s</a:t>
            </a:r>
            <a:r>
              <a:rPr lang="en-US" dirty="0" smtClean="0"/>
              <a:t> software, all products coming out of the 3D printing process are suspect. </a:t>
            </a:r>
          </a:p>
          <a:p>
            <a:r>
              <a:rPr lang="en-US" b="1" dirty="0" smtClean="0"/>
              <a:t>Possible solutions</a:t>
            </a:r>
            <a:r>
              <a:rPr lang="en-US" dirty="0" smtClean="0"/>
              <a:t>: Iterate through the “Possible Critical Failures” array and test products by hand before proceeding to the next process.  Replace Windows XP with a better OS, if possible.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11442" y="3994735"/>
            <a:ext cx="1245576" cy="3366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65026" y="3132974"/>
            <a:ext cx="1245576" cy="8339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orkwise.org.uk/assets/files/uploads/Workwise-CNC-Cutting-Service-Wo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867" y="1163492"/>
            <a:ext cx="4017880" cy="248726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Manufacturing processes are increasingly automated…</a:t>
            </a:r>
            <a:endParaRPr lang="en-US" dirty="0"/>
          </a:p>
        </p:txBody>
      </p:sp>
      <p:pic>
        <p:nvPicPr>
          <p:cNvPr id="2054" name="Picture 6" descr="http://thecarpenterandthecook.flywheelsites.com/wp-content/uploads/2013/10/Carpent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7"/>
          <a:stretch/>
        </p:blipFill>
        <p:spPr bwMode="auto">
          <a:xfrm>
            <a:off x="838200" y="1277224"/>
            <a:ext cx="2907719" cy="2259797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158213">
            <a:off x="4476095" y="1976443"/>
            <a:ext cx="2822877" cy="998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https://i.ytimg.com/vi/4jfLU8LkgNQ/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304" y="4771753"/>
            <a:ext cx="3138889" cy="176562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8620" y="3600389"/>
            <a:ext cx="290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One-off carpentry by hand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96867" y="3716441"/>
            <a:ext cx="401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CNC Wood Slicing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8284" y="5308378"/>
            <a:ext cx="129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Metal Engraving</a:t>
            </a:r>
            <a:endParaRPr lang="en-US" i="1" dirty="0"/>
          </a:p>
        </p:txBody>
      </p:sp>
      <p:sp>
        <p:nvSpPr>
          <p:cNvPr id="14" name="Right Arrow 13"/>
          <p:cNvSpPr/>
          <p:nvPr/>
        </p:nvSpPr>
        <p:spPr>
          <a:xfrm>
            <a:off x="4845064" y="4956088"/>
            <a:ext cx="2361852" cy="998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http://www.engravingmachinesdirect.com/assets/images/roland_egx-30a_engraving_machine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787" y="4303560"/>
            <a:ext cx="3250379" cy="2325499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831345" y="4846713"/>
            <a:ext cx="1139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AutoCAD-controlled Engraving Printer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844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1908"/>
            <a:ext cx="10515600" cy="1325563"/>
          </a:xfrm>
        </p:spPr>
        <p:txBody>
          <a:bodyPr/>
          <a:lstStyle/>
          <a:p>
            <a:r>
              <a:rPr lang="en-US" dirty="0" smtClean="0"/>
              <a:t>Imagine a scenario in the near future…</a:t>
            </a:r>
            <a:endParaRPr lang="en-US" dirty="0"/>
          </a:p>
        </p:txBody>
      </p:sp>
      <p:pic>
        <p:nvPicPr>
          <p:cNvPr id="4098" name="Picture 2" descr="http://hartung-glass.com/images/hgi-TabContent-Imgs-Cutti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6"/>
          <a:stretch/>
        </p:blipFill>
        <p:spPr bwMode="auto">
          <a:xfrm>
            <a:off x="8854829" y="635012"/>
            <a:ext cx="2731581" cy="203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static5.businessinsider.com/image/51d6bd25eab8eabb14000013/the-nsa-trained-edward-snowden-to-be-an-elite-hack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90" y="4035796"/>
            <a:ext cx="2640242" cy="197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92608" y="2698177"/>
            <a:ext cx="3056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CNC controlled Glass Scoring Machine, creating Aircraft glass</a:t>
            </a:r>
            <a:endParaRPr lang="en-US" dirty="0"/>
          </a:p>
        </p:txBody>
      </p:sp>
      <p:pic>
        <p:nvPicPr>
          <p:cNvPr id="4102" name="Picture 6" descr="http://www.partitionwizard.com/images/tu/tuu/windows2000profession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59" y="931477"/>
            <a:ext cx="2725720" cy="19067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encrypted-tbn0.gstatic.com/images?q=tbn:ANd9GcTA29a8SnGMYE3DHugeLRB4KkndfRSkYlmKqRVGGfUuOsyQs6v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041" y="4589715"/>
            <a:ext cx="1519542" cy="20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49389" y="5007800"/>
            <a:ext cx="2526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Glass Scoring is set too shallow, creates </a:t>
            </a:r>
            <a:r>
              <a:rPr lang="en-US" i="1" dirty="0" err="1" smtClean="0"/>
              <a:t>microfractures</a:t>
            </a:r>
            <a:r>
              <a:rPr lang="en-US" i="1" dirty="0" smtClean="0"/>
              <a:t> in the glass.</a:t>
            </a:r>
            <a:endParaRPr lang="en-US" i="1" dirty="0"/>
          </a:p>
        </p:txBody>
      </p:sp>
      <p:pic>
        <p:nvPicPr>
          <p:cNvPr id="4106" name="Picture 10" descr="https://www.nitrd.gov/nitrdgroups/skins/vector/images/sd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766" y="1535478"/>
            <a:ext cx="2378797" cy="178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05153" y="3407248"/>
            <a:ext cx="3056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CNC Glass Cutting Software, only compatible with Windows 2000.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929035" y="1837194"/>
            <a:ext cx="1155031" cy="433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9017473">
            <a:off x="7699798" y="1829386"/>
            <a:ext cx="1155031" cy="433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4330819">
            <a:off x="9250466" y="3855409"/>
            <a:ext cx="1155031" cy="433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6884" y="6171275"/>
            <a:ext cx="4802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Depressurization at high altitudes shatters multiple windows, causing an aircraft to crash.</a:t>
            </a:r>
            <a:endParaRPr lang="en-US" i="1" dirty="0"/>
          </a:p>
        </p:txBody>
      </p:sp>
      <p:pic>
        <p:nvPicPr>
          <p:cNvPr id="4108" name="Picture 12" descr="https://i.ytimg.com/vi/yoYZB1wf17c/hqdefaul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2" b="17254"/>
          <a:stretch/>
        </p:blipFill>
        <p:spPr bwMode="auto">
          <a:xfrm>
            <a:off x="4097607" y="4532776"/>
            <a:ext cx="3314155" cy="163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 rot="11622669">
            <a:off x="7598413" y="5208695"/>
            <a:ext cx="636638" cy="433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4500" y="6008047"/>
            <a:ext cx="3056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cyberterrorist downloads the NIST vulnerabilities database.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6058" y="2936292"/>
            <a:ext cx="439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 finds a bad patch to Windows 2000, then searches for companies still using it.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6200000">
            <a:off x="1581880" y="3272960"/>
            <a:ext cx="490826" cy="953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Dr. White, my primary goal was to create a </a:t>
            </a:r>
            <a:r>
              <a:rPr lang="en-US" dirty="0" err="1" smtClean="0"/>
              <a:t>metamodel</a:t>
            </a:r>
            <a:r>
              <a:rPr lang="en-US" dirty="0" smtClean="0"/>
              <a:t>, model, and interpreter for industrial processes.</a:t>
            </a:r>
          </a:p>
          <a:p>
            <a:r>
              <a:rPr lang="en-US" dirty="0" smtClean="0"/>
              <a:t>The interpreter provides a 5-step validation schema for identifying potential industrial problems (inexperienced employee, vulnerable software, mismatched materials, etc.)</a:t>
            </a:r>
          </a:p>
          <a:p>
            <a:r>
              <a:rPr lang="en-US" dirty="0" smtClean="0"/>
              <a:t>In order to achieve this goal, I had to study a lot of material science in order to understand how cyberterrorists could sabotage industrial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Understand the Subject Matter</a:t>
            </a:r>
            <a:endParaRPr lang="en-US" dirty="0"/>
          </a:p>
        </p:txBody>
      </p:sp>
      <p:pic>
        <p:nvPicPr>
          <p:cNvPr id="3074" name="Picture 2" descr="http://www.solidsmack.com/wp-content/uploads/2014/12/ManufacturingProcessesBo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251" y="2527683"/>
            <a:ext cx="6023811" cy="33842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3files.core77.com/blog/images/2012/07/Making-It-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63" y="1639641"/>
            <a:ext cx="5245265" cy="3810664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7763" y="5450305"/>
            <a:ext cx="5034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Chris </a:t>
            </a:r>
            <a:r>
              <a:rPr lang="en-US" dirty="0" err="1" smtClean="0"/>
              <a:t>Lefteri</a:t>
            </a:r>
            <a:endParaRPr lang="en-US" dirty="0" smtClean="0"/>
          </a:p>
          <a:p>
            <a:r>
              <a:rPr lang="en-US" i="1" dirty="0" smtClean="0"/>
              <a:t>Making it: Manufacturing Techniques for Product Design, 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Edition.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917529" y="1690688"/>
            <a:ext cx="581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“What is an Electron Beam Welder? I didn’t take Materials Science!”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9479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Create a </a:t>
            </a:r>
            <a:r>
              <a:rPr lang="en-US" dirty="0" err="1" smtClean="0"/>
              <a:t>Metamodel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456" t="12690" r="56228" b="32690"/>
          <a:stretch/>
        </p:blipFill>
        <p:spPr>
          <a:xfrm>
            <a:off x="6581273" y="1474253"/>
            <a:ext cx="4940970" cy="4847548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0568" cy="47797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Products</a:t>
            </a:r>
          </a:p>
          <a:p>
            <a:pPr lvl="1"/>
            <a:r>
              <a:rPr lang="en-US" dirty="0" smtClean="0"/>
              <a:t>Raw, Intermediate, Complete</a:t>
            </a:r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Forming, Cutting, Joining, Finishing</a:t>
            </a:r>
          </a:p>
          <a:p>
            <a:r>
              <a:rPr lang="en-US" dirty="0" smtClean="0"/>
              <a:t>Assets</a:t>
            </a:r>
          </a:p>
          <a:p>
            <a:pPr lvl="1"/>
            <a:r>
              <a:rPr lang="en-US" dirty="0" smtClean="0"/>
              <a:t>Physical, Human, Software, Sandbox</a:t>
            </a:r>
          </a:p>
          <a:p>
            <a:r>
              <a:rPr lang="en-US" dirty="0" smtClean="0"/>
              <a:t>Encompassing Model</a:t>
            </a:r>
          </a:p>
          <a:p>
            <a:pPr lvl="1"/>
            <a:r>
              <a:rPr lang="en-US" dirty="0" smtClean="0"/>
              <a:t>Industrial “Factory” as base model type, can contain countless processes</a:t>
            </a:r>
          </a:p>
          <a:p>
            <a:r>
              <a:rPr lang="en-US" dirty="0" smtClean="0"/>
              <a:t>Connections</a:t>
            </a:r>
          </a:p>
          <a:p>
            <a:pPr lvl="1"/>
            <a:r>
              <a:rPr lang="en-US" dirty="0" smtClean="0"/>
              <a:t>Connecting Processes, Products, and Assets within a Factory </a:t>
            </a:r>
          </a:p>
        </p:txBody>
      </p:sp>
    </p:spTree>
    <p:extLst>
      <p:ext uri="{BB962C8B-B14F-4D97-AF65-F5344CB8AC3E}">
        <p14:creationId xmlns:p14="http://schemas.microsoft.com/office/powerpoint/2010/main" val="38075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Create and experiment with Models</a:t>
            </a:r>
            <a:br>
              <a:rPr lang="en-US" dirty="0" smtClean="0"/>
            </a:br>
            <a:r>
              <a:rPr lang="en-US" sz="3600" dirty="0" smtClean="0"/>
              <a:t>(Also modify </a:t>
            </a:r>
            <a:r>
              <a:rPr lang="en-US" sz="3600" dirty="0" err="1" smtClean="0"/>
              <a:t>Metamodel</a:t>
            </a:r>
            <a:r>
              <a:rPr lang="en-US" sz="3600" dirty="0" smtClean="0"/>
              <a:t> to address functionality problems)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86" y="1690688"/>
            <a:ext cx="8587428" cy="483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4: Write an interpreter to provide validation and functionality.</a:t>
            </a:r>
            <a:endParaRPr lang="en-US" dirty="0"/>
          </a:p>
        </p:txBody>
      </p:sp>
      <p:pic>
        <p:nvPicPr>
          <p:cNvPr id="5122" name="Picture 2" descr="http://www.nist.gov/el/building_materials/images/nistlogo_flushleft_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336" y="1943099"/>
            <a:ext cx="3288633" cy="15100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63200" cy="4351338"/>
          </a:xfrm>
        </p:spPr>
        <p:txBody>
          <a:bodyPr/>
          <a:lstStyle/>
          <a:p>
            <a:r>
              <a:rPr lang="en-US" dirty="0" smtClean="0"/>
              <a:t>Hardware Validation of Model</a:t>
            </a:r>
          </a:p>
          <a:p>
            <a:r>
              <a:rPr lang="en-US" dirty="0" smtClean="0"/>
              <a:t>Software Validation of Model</a:t>
            </a:r>
          </a:p>
          <a:p>
            <a:r>
              <a:rPr lang="en-US" dirty="0" smtClean="0"/>
              <a:t>Human Resources Validation of Model</a:t>
            </a:r>
          </a:p>
          <a:p>
            <a:r>
              <a:rPr lang="en-US" dirty="0" smtClean="0"/>
              <a:t>Thematic Analysis</a:t>
            </a:r>
          </a:p>
          <a:p>
            <a:r>
              <a:rPr lang="en-US" dirty="0" smtClean="0"/>
              <a:t>NIST Vulnerability Analysis and Suggested Employment of </a:t>
            </a:r>
            <a:r>
              <a:rPr lang="en-US" dirty="0" err="1" smtClean="0"/>
              <a:t>Cyberterror</a:t>
            </a:r>
            <a:r>
              <a:rPr lang="en-US" dirty="0" smtClean="0"/>
              <a:t> Countermeasures</a:t>
            </a:r>
          </a:p>
        </p:txBody>
      </p:sp>
    </p:spTree>
    <p:extLst>
      <p:ext uri="{BB962C8B-B14F-4D97-AF65-F5344CB8AC3E}">
        <p14:creationId xmlns:p14="http://schemas.microsoft.com/office/powerpoint/2010/main" val="4766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Validation: Thematic Validation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68015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Is a process being employed according to the model’s material validation laws?</a:t>
            </a:r>
          </a:p>
          <a:p>
            <a:pPr lvl="1"/>
            <a:r>
              <a:rPr lang="en-US" dirty="0" smtClean="0"/>
              <a:t>An operable materials attribute specifies which input materials a process can operate over.</a:t>
            </a:r>
          </a:p>
          <a:p>
            <a:r>
              <a:rPr lang="en-US" dirty="0" smtClean="0"/>
              <a:t>Does a better process exist to </a:t>
            </a:r>
            <a:r>
              <a:rPr lang="en-US" dirty="0" smtClean="0"/>
              <a:t>execute that task?</a:t>
            </a:r>
          </a:p>
          <a:p>
            <a:pPr lvl="1"/>
            <a:r>
              <a:rPr lang="en-US" dirty="0" smtClean="0"/>
              <a:t>An algorithm can also be tied in to help evaluate which processes might be more effective. For example, one can use a water jet cutter or </a:t>
            </a:r>
            <a:r>
              <a:rPr lang="en-US" dirty="0" smtClean="0"/>
              <a:t>a plasma cutter </a:t>
            </a:r>
            <a:r>
              <a:rPr lang="en-US" dirty="0" smtClean="0"/>
              <a:t>to cut titanium, but thicker titanium sheets are harder to cut with the water jet—there is a speed vs accuracy tradeoff.</a:t>
            </a:r>
            <a:endParaRPr lang="en-US" dirty="0" smtClean="0"/>
          </a:p>
        </p:txBody>
      </p:sp>
      <p:pic>
        <p:nvPicPr>
          <p:cNvPr id="8194" name="Picture 2" descr="http://image.thefabricator.com/a/waterjet-makes-it-into-the-mainstream-waterjet-speed-ta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382" y="1825625"/>
            <a:ext cx="3087569" cy="249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95084" y="4427621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Water jet cutting can become inaccurate, leading to an undesirable taper. Use a plasma cutter instead.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731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11398</TotalTime>
  <Words>772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Industrial Process Modeling</vt:lpstr>
      <vt:lpstr>Manufacturing processes are increasingly automated…</vt:lpstr>
      <vt:lpstr>Imagine a scenario in the near future…</vt:lpstr>
      <vt:lpstr>Project Goals</vt:lpstr>
      <vt:lpstr>Step 1: Understand the Subject Matter</vt:lpstr>
      <vt:lpstr>Step 2: Create a Metamodel</vt:lpstr>
      <vt:lpstr>Step 3: Create and experiment with Models (Also modify Metamodel to address functionality problems)</vt:lpstr>
      <vt:lpstr>Step 4: Write an interpreter to provide validation and functionality.</vt:lpstr>
      <vt:lpstr>Process Validation: Thematic Validation</vt:lpstr>
      <vt:lpstr>Process Validation: Hardware Validation</vt:lpstr>
      <vt:lpstr>Process Validation: Software Validation</vt:lpstr>
      <vt:lpstr>Process Validation: Human Resources</vt:lpstr>
      <vt:lpstr>NIST Vulnerability Detected, Quality Control Required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Process Modeling</dc:title>
  <dc:creator>Lawrence Waller</dc:creator>
  <cp:lastModifiedBy>Lawrence Waller</cp:lastModifiedBy>
  <cp:revision>14</cp:revision>
  <dcterms:created xsi:type="dcterms:W3CDTF">2015-12-01T05:30:53Z</dcterms:created>
  <dcterms:modified xsi:type="dcterms:W3CDTF">2015-12-09T03:29:11Z</dcterms:modified>
</cp:coreProperties>
</file>