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Squada One"/>
      <p:regular r:id="rId30"/>
    </p:embeddedFont>
    <p:embeddedFont>
      <p:font typeface="Roboto Condensed Light"/>
      <p:regular r:id="rId31"/>
      <p:bold r:id="rId32"/>
      <p:italic r:id="rId33"/>
      <p:boldItalic r:id="rId34"/>
    </p:embeddedFont>
    <p:embeddedFont>
      <p:font typeface="Fira Sans Condensed"/>
      <p:regular r:id="rId35"/>
      <p:bold r:id="rId36"/>
      <p:italic r:id="rId37"/>
      <p:boldItalic r:id="rId38"/>
    </p:embeddedFont>
    <p:embeddedFont>
      <p:font typeface="Fira Sans Extra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gNYqL1jE7GHCjGe2+wd+Jmh6o8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42B5E1-ED04-47B0-BFBB-E82C5D03D660}">
  <a:tblStyle styleId="{8C42B5E1-ED04-47B0-BFBB-E82C5D03D6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.fntdata"/><Relationship Id="rId42" Type="http://schemas.openxmlformats.org/officeDocument/2006/relationships/font" Target="fonts/FiraSansExtraCondensed-boldItalic.fntdata"/><Relationship Id="rId41" Type="http://schemas.openxmlformats.org/officeDocument/2006/relationships/font" Target="fonts/FiraSansExtraCondensed-italic.fntdata"/><Relationship Id="rId4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regular.fntdata"/><Relationship Id="rId30" Type="http://schemas.openxmlformats.org/officeDocument/2006/relationships/font" Target="fonts/SquadaOne-regular.fntdata"/><Relationship Id="rId33" Type="http://schemas.openxmlformats.org/officeDocument/2006/relationships/font" Target="fonts/RobotoCondensedLight-italic.fntdata"/><Relationship Id="rId32" Type="http://schemas.openxmlformats.org/officeDocument/2006/relationships/font" Target="fonts/RobotoCondensedLight-bold.fntdata"/><Relationship Id="rId35" Type="http://schemas.openxmlformats.org/officeDocument/2006/relationships/font" Target="fonts/FiraSansCondensed-regular.fntdata"/><Relationship Id="rId34" Type="http://schemas.openxmlformats.org/officeDocument/2006/relationships/font" Target="fonts/RobotoCondensedLight-boldItalic.fntdata"/><Relationship Id="rId37" Type="http://schemas.openxmlformats.org/officeDocument/2006/relationships/font" Target="fonts/FiraSansCondensed-italic.fntdata"/><Relationship Id="rId36" Type="http://schemas.openxmlformats.org/officeDocument/2006/relationships/font" Target="fonts/FiraSansCondensed-bold.fntdata"/><Relationship Id="rId39" Type="http://schemas.openxmlformats.org/officeDocument/2006/relationships/font" Target="fonts/FiraSansExtraCondensed-regular.fntdata"/><Relationship Id="rId38" Type="http://schemas.openxmlformats.org/officeDocument/2006/relationships/font" Target="fonts/FiraSansCondensed-boldItalic.fntdata"/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26" Type="http://schemas.openxmlformats.org/officeDocument/2006/relationships/font" Target="fonts/RobotoCondensed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29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4ac6d77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4ac6d7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d4ac6d779f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d4ac6d779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d491fa2d07_2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2d491fa2d07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d491fa2d07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g2d491fa2d0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d4a2d519a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2d4a2d519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d4942ccdd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2d4942ccd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d4ac6d77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d4ac6d77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" name="Google Shape;11;p96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2" name="Google Shape;12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6"/>
          <p:cNvSpPr txBox="1"/>
          <p:nvPr>
            <p:ph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4" name="Google Shape;14;p96"/>
          <p:cNvSpPr txBox="1"/>
          <p:nvPr>
            <p:ph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" name="Google Shape;15;p96"/>
          <p:cNvSpPr txBox="1"/>
          <p:nvPr>
            <p:ph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" name="Google Shape;16;p96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96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" name="Google Shape;18;p96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96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96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5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05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6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06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06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106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106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06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106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06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06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06"/>
          <p:cNvSpPr txBox="1"/>
          <p:nvPr>
            <p:ph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3" name="Google Shape;133;p106"/>
          <p:cNvSpPr txBox="1"/>
          <p:nvPr>
            <p:ph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4" name="Google Shape;134;p106"/>
          <p:cNvSpPr txBox="1"/>
          <p:nvPr>
            <p:ph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5" name="Google Shape;135;p106"/>
          <p:cNvSpPr txBox="1"/>
          <p:nvPr>
            <p:ph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7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38" name="Google Shape;138;p107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39" name="Google Shape;139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8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43" name="Google Shape;143;p108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44" name="Google Shape;144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09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109"/>
          <p:cNvSpPr txBox="1"/>
          <p:nvPr>
            <p:ph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0" name="Google Shape;150;p109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51" name="Google Shape;151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0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" name="Google Shape;159;p110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0" name="Google Shape;160;p110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1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11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167" name="Google Shape;167;p111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2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112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3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113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76" name="Google Shape;176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4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9" name="Google Shape;179;p114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80" name="Google Shape;180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7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97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97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97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97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27" name="Google Shape;27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7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7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115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115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115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115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15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115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90" name="Google Shape;190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116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116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16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116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16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2" name="Google Shape;202;p116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3" name="Google Shape;203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6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6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6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6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6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6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11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15" name="Google Shape;215;p1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6" name="Google Shape;216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8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118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21" name="Google Shape;221;p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19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119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119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119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119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29" name="Google Shape;229;p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9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0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4" name="Google Shape;234;p120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35" name="Google Shape;235;p120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1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121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41" name="Google Shape;241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2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5" name="Google Shape;245;p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2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22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22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22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22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1" name="Google Shape;251;p122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2" name="Google Shape;252;p122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3" name="Google Shape;253;p122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3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56" name="Google Shape;256;p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3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23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23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23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23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3" name="Google Shape;263;p123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4" name="Google Shape;264;p123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5" name="Google Shape;265;p123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6" name="Google Shape;266;p123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3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3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3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4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72" name="Google Shape;272;p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24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24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24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24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24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9" name="Google Shape;279;p124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0" name="Google Shape;280;p124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1" name="Google Shape;281;p124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2" name="Google Shape;282;p124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4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4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4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4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4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4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4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9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34" name="Google Shape;34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8"/>
          <p:cNvSpPr txBox="1"/>
          <p:nvPr>
            <p:ph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9" name="Google Shape;39;p9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98"/>
          <p:cNvSpPr txBox="1"/>
          <p:nvPr>
            <p:ph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1" name="Google Shape;41;p9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98"/>
          <p:cNvSpPr txBox="1"/>
          <p:nvPr>
            <p:ph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3" name="Google Shape;43;p9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98"/>
          <p:cNvSpPr txBox="1"/>
          <p:nvPr>
            <p:ph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125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3" name="Google Shape;293;p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12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8" name="Google Shape;298;p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2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3" name="Google Shape;303;p127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27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27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27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27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8" name="Google Shape;308;p127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9" name="Google Shape;309;p127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0" name="Google Shape;310;p127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8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13" name="Google Shape;313;p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28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28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28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28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128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9" name="Google Shape;319;p128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20" name="Google Shape;320;p128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28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28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29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129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29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29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29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1" name="Google Shape;331;p129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2" name="Google Shape;332;p129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3" name="Google Shape;333;p129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4" name="Google Shape;334;p129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5" name="Google Shape;335;p129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6" name="Google Shape;336;p129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9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9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9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0" name="Google Shape;340;p129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1" name="Google Shape;341;p129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3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3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32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" name="Google Shape;361;p133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33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33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33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133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6" name="Google Shape;366;p133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4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69" name="Google Shape;369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34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34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34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134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134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134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9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99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99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9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99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99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99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99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99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9"/>
          <p:cNvSpPr txBox="1"/>
          <p:nvPr>
            <p:ph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99"/>
          <p:cNvSpPr txBox="1"/>
          <p:nvPr>
            <p:ph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99"/>
          <p:cNvSpPr txBox="1"/>
          <p:nvPr>
            <p:ph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8" name="Google Shape;58;p99"/>
          <p:cNvSpPr txBox="1"/>
          <p:nvPr>
            <p:ph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pic>
        <p:nvPicPr>
          <p:cNvPr id="59" name="Google Shape;59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9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9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9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9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5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1" name="Google Shape;381;p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35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35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4" name="Google Shape;384;p135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5" name="Google Shape;385;p135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35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7" name="Google Shape;387;p135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8" name="Google Shape;388;p135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35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90" name="Google Shape;390;p135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91" name="Google Shape;391;p135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5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5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6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36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36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36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0" name="Google Shape;400;p136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1" name="Google Shape;401;p136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402" name="Google Shape;402;p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36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7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37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37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11" name="Google Shape;411;p137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412" name="Google Shape;412;p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37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8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9" name="Google Shape;419;p138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138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1" name="Google Shape;421;p138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2" name="Google Shape;422;p138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3" name="Google Shape;423;p138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4" name="Google Shape;424;p138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5" name="Google Shape;425;p138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6" name="Google Shape;426;p138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27" name="Google Shape;427;p138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138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9" name="Google Shape;429;p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139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6" name="Google Shape;436;p139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7" name="Google Shape;437;p139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8" name="Google Shape;438;p139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9" name="Google Shape;439;p139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0" name="Google Shape;440;p139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1" name="Google Shape;441;p139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2" name="Google Shape;442;p139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43" name="Google Shape;443;p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39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9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39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9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53" name="Google Shape;453;p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1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57" name="Google Shape;457;p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42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43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143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467" name="Google Shape;467;p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4"/>
          <p:cNvSpPr txBox="1"/>
          <p:nvPr>
            <p:ph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73" name="Google Shape;473;p144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4" name="Google Shape;474;p1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44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0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00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00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0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00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0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00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73" name="Google Shape;73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0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100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0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00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00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00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0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0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0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0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0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0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79" name="Google Shape;479;p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45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45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45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45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4" name="Google Shape;484;p145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145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4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0" name="Google Shape;490;p146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46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46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146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4" name="Google Shape;494;p146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146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146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46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46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46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46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46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47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6" name="Google Shape;506;p147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7" name="Google Shape;507;p147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147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9" name="Google Shape;509;p147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147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1" name="Google Shape;511;p147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2" name="Google Shape;512;p147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3" name="Google Shape;513;p147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4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9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22" name="Google Shape;522;p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50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6" name="Google Shape;526;p150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150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28" name="Google Shape;528;p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1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2" name="Google Shape;532;p151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3" name="Google Shape;533;p151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4" name="Google Shape;534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52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8" name="Google Shape;538;p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16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0" name="Google Shape;90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1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2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5" name="Google Shape;95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3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03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3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3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3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4" name="Google Shape;104;p103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5" name="Google Shape;105;p103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6" name="Google Shape;106;p103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3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3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9" name="Google Shape;109;p103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04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13" name="Google Shape;113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4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15" name="Google Shape;115;p104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b="0" i="0" sz="30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5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b="0" i="0" sz="18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cbordin" TargetMode="External"/><Relationship Id="rId4" Type="http://schemas.openxmlformats.org/officeDocument/2006/relationships/hyperlink" Target="https://github.com/tdshendler" TargetMode="External"/><Relationship Id="rId5" Type="http://schemas.openxmlformats.org/officeDocument/2006/relationships/hyperlink" Target="https://www.linkedin.com/in/tdshendler/" TargetMode="External"/><Relationship Id="rId6" Type="http://schemas.openxmlformats.org/officeDocument/2006/relationships/hyperlink" Target="https://github.com/wallinsonoliveira" TargetMode="External"/><Relationship Id="rId7" Type="http://schemas.openxmlformats.org/officeDocument/2006/relationships/hyperlink" Target="https://www.linkedin.com/in/wallinson-oliveira-schutt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d4ac6d779f_0_0"/>
          <p:cNvSpPr txBox="1"/>
          <p:nvPr>
            <p:ph type="ctrTitle"/>
          </p:nvPr>
        </p:nvSpPr>
        <p:spPr>
          <a:xfrm flipH="1">
            <a:off x="540000" y="874039"/>
            <a:ext cx="8064000" cy="128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Projeto Otimização de Abordagens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Polícia Rodoviária Federal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g2d4ac6d779f_0_0"/>
          <p:cNvSpPr txBox="1"/>
          <p:nvPr/>
        </p:nvSpPr>
        <p:spPr>
          <a:xfrm>
            <a:off x="363125" y="2748650"/>
            <a:ext cx="58689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Professores: Erick Muzart e Fernando Melo</a:t>
            </a:r>
            <a:endParaRPr sz="19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Condensed Light"/>
              <a:buChar char="●"/>
            </a:pPr>
            <a:r>
              <a:rPr lang="en" sz="19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Roberto Carlos Bordin - (PRF - Paraná)</a:t>
            </a:r>
            <a:endParaRPr sz="19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Condensed Light"/>
              <a:buChar char="●"/>
            </a:pPr>
            <a:r>
              <a:rPr lang="en" sz="19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Thiago dos Santos Hendler - (PRF - São Paulo)</a:t>
            </a:r>
            <a:endParaRPr sz="19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Condensed Light"/>
              <a:buChar char="●"/>
            </a:pPr>
            <a:r>
              <a:rPr lang="en" sz="19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Wallinson Oliveira Schutte (UFVJM - Teófilo Otoni/MG)</a:t>
            </a:r>
            <a:endParaRPr sz="19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62" name="Google Shape;562;g2d4ac6d779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300" y="2270975"/>
            <a:ext cx="2329549" cy="23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8"/>
          <p:cNvGrpSpPr/>
          <p:nvPr/>
        </p:nvGrpSpPr>
        <p:grpSpPr>
          <a:xfrm>
            <a:off x="1619076" y="2261113"/>
            <a:ext cx="5905842" cy="1383295"/>
            <a:chOff x="1247650" y="2075423"/>
            <a:chExt cx="6648477" cy="1557238"/>
          </a:xfrm>
        </p:grpSpPr>
        <p:sp>
          <p:nvSpPr>
            <p:cNvPr id="729" name="Google Shape;729;p8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8"/>
          <p:cNvSpPr/>
          <p:nvPr/>
        </p:nvSpPr>
        <p:spPr>
          <a:xfrm>
            <a:off x="5537253" y="3097679"/>
            <a:ext cx="340239" cy="340168"/>
          </a:xfrm>
          <a:custGeom>
            <a:rect b="b" l="l" r="r" t="t"/>
            <a:pathLst>
              <a:path extrusionOk="0" h="19325" w="19329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8"/>
          <p:cNvSpPr/>
          <p:nvPr/>
        </p:nvSpPr>
        <p:spPr>
          <a:xfrm>
            <a:off x="6618802" y="2434943"/>
            <a:ext cx="429891" cy="395493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8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PUBLICAÇÃO E CONTINUAÇÃO DO PROJETO</a:t>
            </a:r>
            <a:endParaRPr/>
          </a:p>
        </p:txBody>
      </p:sp>
      <p:sp>
        <p:nvSpPr>
          <p:cNvPr id="738" name="Google Shape;738;p8"/>
          <p:cNvSpPr txBox="1"/>
          <p:nvPr>
            <p:ph idx="1" type="subTitle"/>
          </p:nvPr>
        </p:nvSpPr>
        <p:spPr>
          <a:xfrm>
            <a:off x="705750" y="1942813"/>
            <a:ext cx="33288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https://bit.ly/48qAc83</a:t>
            </a:r>
            <a:endParaRPr sz="1100" u="sng">
              <a:solidFill>
                <a:srgbClr val="F1C23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9" name="Google Shape;739;p8"/>
          <p:cNvSpPr txBox="1"/>
          <p:nvPr>
            <p:ph idx="4" type="subTitle"/>
          </p:nvPr>
        </p:nvSpPr>
        <p:spPr>
          <a:xfrm>
            <a:off x="1555725" y="1653025"/>
            <a:ext cx="169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GITHUB DO PROJETO</a:t>
            </a:r>
            <a:endParaRPr sz="1700"/>
          </a:p>
        </p:txBody>
      </p:sp>
      <p:sp>
        <p:nvSpPr>
          <p:cNvPr id="740" name="Google Shape;740;p8"/>
          <p:cNvSpPr txBox="1"/>
          <p:nvPr>
            <p:ph idx="5" type="subTitle"/>
          </p:nvPr>
        </p:nvSpPr>
        <p:spPr>
          <a:xfrm>
            <a:off x="3469500" y="1582288"/>
            <a:ext cx="2205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PROJETO CONT</a:t>
            </a:r>
            <a:r>
              <a:rPr lang="en" sz="1700"/>
              <a:t>ÍNUO </a:t>
            </a:r>
            <a:r>
              <a:rPr lang="en" sz="1700"/>
              <a:t>INSTITUCIONALIZADO</a:t>
            </a:r>
            <a:endParaRPr sz="1700"/>
          </a:p>
        </p:txBody>
      </p:sp>
      <p:sp>
        <p:nvSpPr>
          <p:cNvPr id="741" name="Google Shape;741;p8"/>
          <p:cNvSpPr txBox="1"/>
          <p:nvPr>
            <p:ph idx="7" type="subTitle"/>
          </p:nvPr>
        </p:nvSpPr>
        <p:spPr>
          <a:xfrm>
            <a:off x="2421175" y="3644400"/>
            <a:ext cx="2139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F1C232"/>
                </a:solidFill>
              </a:rPr>
              <a:t>https://bit.ly/projetoenapprf2024</a:t>
            </a:r>
            <a:endParaRPr sz="1100">
              <a:solidFill>
                <a:srgbClr val="F1C23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742" name="Google Shape;742;p8"/>
          <p:cNvSpPr txBox="1"/>
          <p:nvPr>
            <p:ph idx="9" type="subTitle"/>
          </p:nvPr>
        </p:nvSpPr>
        <p:spPr>
          <a:xfrm>
            <a:off x="2692499" y="3852985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</a:t>
            </a:r>
            <a:r>
              <a:rPr lang="en" sz="2000"/>
              <a:t>ugging face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/>
          </a:p>
        </p:txBody>
      </p:sp>
      <p:sp>
        <p:nvSpPr>
          <p:cNvPr id="743" name="Google Shape;743;p8"/>
          <p:cNvSpPr txBox="1"/>
          <p:nvPr>
            <p:ph idx="13" type="subTitle"/>
          </p:nvPr>
        </p:nvSpPr>
        <p:spPr>
          <a:xfrm>
            <a:off x="4699825" y="3693525"/>
            <a:ext cx="1968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AMPLIA</a:t>
            </a:r>
            <a:r>
              <a:rPr lang="en" sz="1700"/>
              <a:t>ÇÃO DO ESCOPO</a:t>
            </a:r>
            <a:endParaRPr sz="1700"/>
          </a:p>
        </p:txBody>
      </p:sp>
      <p:sp>
        <p:nvSpPr>
          <p:cNvPr id="744" name="Google Shape;744;p8"/>
          <p:cNvSpPr txBox="1"/>
          <p:nvPr/>
        </p:nvSpPr>
        <p:spPr>
          <a:xfrm>
            <a:off x="4637725" y="4002625"/>
            <a:ext cx="213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MAIOR ÁREA MONITORADA,TIPOS CRIMINAIS, NOVAS </a:t>
            </a:r>
            <a:r>
              <a:rPr lang="en" sz="800">
                <a:solidFill>
                  <a:schemeClr val="lt1"/>
                </a:solidFill>
              </a:rPr>
              <a:t>FEATURES DE MOVIMENTAÇÃO VEICULAR, OCUPANTES DO VEÍCULO, AVALIAÇÃO DOS DADOS CONTÍNUO EM TEMPO REAL</a:t>
            </a:r>
            <a:endParaRPr sz="9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745" name="Google Shape;745;p8"/>
          <p:cNvGrpSpPr/>
          <p:nvPr/>
        </p:nvGrpSpPr>
        <p:grpSpPr>
          <a:xfrm>
            <a:off x="2105851" y="2385998"/>
            <a:ext cx="528603" cy="493393"/>
            <a:chOff x="4250674" y="1212583"/>
            <a:chExt cx="818778" cy="764239"/>
          </a:xfrm>
        </p:grpSpPr>
        <p:sp>
          <p:nvSpPr>
            <p:cNvPr id="746" name="Google Shape;746;p8"/>
            <p:cNvSpPr/>
            <p:nvPr/>
          </p:nvSpPr>
          <p:spPr>
            <a:xfrm>
              <a:off x="4346473" y="1581063"/>
              <a:ext cx="113518" cy="395759"/>
            </a:xfrm>
            <a:custGeom>
              <a:rect b="b" l="l" r="r" t="t"/>
              <a:pathLst>
                <a:path extrusionOk="0" h="22560" w="6471">
                  <a:moveTo>
                    <a:pt x="6470" y="0"/>
                  </a:moveTo>
                  <a:lnTo>
                    <a:pt x="1" y="421"/>
                  </a:lnTo>
                  <a:lnTo>
                    <a:pt x="1" y="22560"/>
                  </a:lnTo>
                  <a:lnTo>
                    <a:pt x="85" y="22560"/>
                  </a:lnTo>
                  <a:cubicBezTo>
                    <a:pt x="1891" y="22560"/>
                    <a:pt x="3446" y="21215"/>
                    <a:pt x="3698" y="19451"/>
                  </a:cubicBezTo>
                  <a:lnTo>
                    <a:pt x="6470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346473" y="1581063"/>
              <a:ext cx="113518" cy="395759"/>
            </a:xfrm>
            <a:custGeom>
              <a:rect b="b" l="l" r="r" t="t"/>
              <a:pathLst>
                <a:path extrusionOk="0" fill="none" h="22560" w="6471">
                  <a:moveTo>
                    <a:pt x="1" y="421"/>
                  </a:moveTo>
                  <a:lnTo>
                    <a:pt x="1" y="22560"/>
                  </a:lnTo>
                  <a:lnTo>
                    <a:pt x="85" y="22560"/>
                  </a:lnTo>
                  <a:cubicBezTo>
                    <a:pt x="1891" y="22560"/>
                    <a:pt x="3446" y="21215"/>
                    <a:pt x="3698" y="19451"/>
                  </a:cubicBezTo>
                  <a:lnTo>
                    <a:pt x="6470" y="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515250" y="1415585"/>
              <a:ext cx="174671" cy="159303"/>
            </a:xfrm>
            <a:custGeom>
              <a:rect b="b" l="l" r="r" t="t"/>
              <a:pathLst>
                <a:path extrusionOk="0" h="9081" w="9957">
                  <a:moveTo>
                    <a:pt x="4957" y="0"/>
                  </a:moveTo>
                  <a:cubicBezTo>
                    <a:pt x="2874" y="0"/>
                    <a:pt x="984" y="1481"/>
                    <a:pt x="546" y="3594"/>
                  </a:cubicBezTo>
                  <a:cubicBezTo>
                    <a:pt x="0" y="6031"/>
                    <a:pt x="1555" y="8467"/>
                    <a:pt x="4033" y="8971"/>
                  </a:cubicBezTo>
                  <a:cubicBezTo>
                    <a:pt x="4362" y="9045"/>
                    <a:pt x="4692" y="9081"/>
                    <a:pt x="5016" y="9081"/>
                  </a:cubicBezTo>
                  <a:cubicBezTo>
                    <a:pt x="7093" y="9081"/>
                    <a:pt x="8974" y="7628"/>
                    <a:pt x="9410" y="5485"/>
                  </a:cubicBezTo>
                  <a:cubicBezTo>
                    <a:pt x="9957" y="3048"/>
                    <a:pt x="8402" y="611"/>
                    <a:pt x="5924" y="107"/>
                  </a:cubicBezTo>
                  <a:cubicBezTo>
                    <a:pt x="5600" y="35"/>
                    <a:pt x="5276" y="0"/>
                    <a:pt x="495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250674" y="1325346"/>
              <a:ext cx="308801" cy="339746"/>
            </a:xfrm>
            <a:custGeom>
              <a:rect b="b" l="l" r="r" t="t"/>
              <a:pathLst>
                <a:path extrusionOk="0" h="19367" w="17603">
                  <a:moveTo>
                    <a:pt x="17603" y="0"/>
                  </a:moveTo>
                  <a:cubicBezTo>
                    <a:pt x="17561" y="2479"/>
                    <a:pt x="15544" y="4495"/>
                    <a:pt x="13108" y="4495"/>
                  </a:cubicBezTo>
                  <a:lnTo>
                    <a:pt x="5000" y="4495"/>
                  </a:lnTo>
                  <a:cubicBezTo>
                    <a:pt x="2185" y="4579"/>
                    <a:pt x="1" y="6848"/>
                    <a:pt x="1" y="9662"/>
                  </a:cubicBezTo>
                  <a:cubicBezTo>
                    <a:pt x="1" y="12477"/>
                    <a:pt x="2185" y="14746"/>
                    <a:pt x="5000" y="14872"/>
                  </a:cubicBezTo>
                  <a:lnTo>
                    <a:pt x="13108" y="14872"/>
                  </a:lnTo>
                  <a:cubicBezTo>
                    <a:pt x="13133" y="14871"/>
                    <a:pt x="13158" y="14871"/>
                    <a:pt x="13184" y="14871"/>
                  </a:cubicBezTo>
                  <a:cubicBezTo>
                    <a:pt x="15627" y="14871"/>
                    <a:pt x="17603" y="16872"/>
                    <a:pt x="17603" y="19367"/>
                  </a:cubicBezTo>
                  <a:lnTo>
                    <a:pt x="17603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394382" y="1404200"/>
              <a:ext cx="18" cy="176881"/>
            </a:xfrm>
            <a:custGeom>
              <a:rect b="b" l="l" r="r" t="t"/>
              <a:pathLst>
                <a:path extrusionOk="0" fill="none" h="10083" w="1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4559457" y="1282595"/>
              <a:ext cx="42769" cy="419353"/>
            </a:xfrm>
            <a:custGeom>
              <a:rect b="b" l="l" r="r" t="t"/>
              <a:pathLst>
                <a:path extrusionOk="0" h="23905" w="2438">
                  <a:moveTo>
                    <a:pt x="1219" y="1"/>
                  </a:moveTo>
                  <a:cubicBezTo>
                    <a:pt x="547" y="1"/>
                    <a:pt x="1" y="547"/>
                    <a:pt x="1" y="1261"/>
                  </a:cubicBezTo>
                  <a:lnTo>
                    <a:pt x="1" y="22644"/>
                  </a:lnTo>
                  <a:cubicBezTo>
                    <a:pt x="1" y="23316"/>
                    <a:pt x="547" y="23904"/>
                    <a:pt x="1219" y="23904"/>
                  </a:cubicBezTo>
                  <a:cubicBezTo>
                    <a:pt x="1891" y="23862"/>
                    <a:pt x="2437" y="23316"/>
                    <a:pt x="2437" y="22644"/>
                  </a:cubicBezTo>
                  <a:lnTo>
                    <a:pt x="2437" y="1261"/>
                  </a:lnTo>
                  <a:cubicBezTo>
                    <a:pt x="2437" y="547"/>
                    <a:pt x="1891" y="1"/>
                    <a:pt x="121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4865293" y="1212583"/>
              <a:ext cx="70030" cy="53084"/>
            </a:xfrm>
            <a:custGeom>
              <a:rect b="b" l="l" r="r" t="t"/>
              <a:pathLst>
                <a:path extrusionOk="0" h="3026" w="3992">
                  <a:moveTo>
                    <a:pt x="1" y="3025"/>
                  </a:moveTo>
                  <a:lnTo>
                    <a:pt x="3992" y="1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865293" y="1212583"/>
              <a:ext cx="70030" cy="53084"/>
            </a:xfrm>
            <a:custGeom>
              <a:rect b="b" l="l" r="r" t="t"/>
              <a:pathLst>
                <a:path extrusionOk="0" fill="none" h="3026" w="3992">
                  <a:moveTo>
                    <a:pt x="1" y="3025"/>
                  </a:moveTo>
                  <a:lnTo>
                    <a:pt x="3992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4702428" y="1312067"/>
              <a:ext cx="101729" cy="77398"/>
            </a:xfrm>
            <a:custGeom>
              <a:rect b="b" l="l" r="r" t="t"/>
              <a:pathLst>
                <a:path extrusionOk="0" h="4412" w="5799">
                  <a:moveTo>
                    <a:pt x="1" y="4412"/>
                  </a:moveTo>
                  <a:lnTo>
                    <a:pt x="5798" y="1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4702428" y="1312067"/>
              <a:ext cx="101729" cy="77398"/>
            </a:xfrm>
            <a:custGeom>
              <a:rect b="b" l="l" r="r" t="t"/>
              <a:pathLst>
                <a:path extrusionOk="0" fill="none" h="4412" w="5799">
                  <a:moveTo>
                    <a:pt x="1" y="4412"/>
                  </a:moveTo>
                  <a:lnTo>
                    <a:pt x="5798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4723058" y="1415988"/>
              <a:ext cx="78134" cy="39067"/>
            </a:xfrm>
            <a:custGeom>
              <a:rect b="b" l="l" r="r" t="t"/>
              <a:pathLst>
                <a:path extrusionOk="0" h="2227" w="4454">
                  <a:moveTo>
                    <a:pt x="4454" y="0"/>
                  </a:moveTo>
                  <a:lnTo>
                    <a:pt x="1" y="2227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4723058" y="1415988"/>
              <a:ext cx="78134" cy="39067"/>
            </a:xfrm>
            <a:custGeom>
              <a:rect b="b" l="l" r="r" t="t"/>
              <a:pathLst>
                <a:path extrusionOk="0" fill="none" h="2227" w="4454">
                  <a:moveTo>
                    <a:pt x="4454" y="0"/>
                  </a:moveTo>
                  <a:lnTo>
                    <a:pt x="1" y="2227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4870450" y="1323136"/>
              <a:ext cx="113518" cy="58224"/>
            </a:xfrm>
            <a:custGeom>
              <a:rect b="b" l="l" r="r" t="t"/>
              <a:pathLst>
                <a:path extrusionOk="0" h="3319" w="6471">
                  <a:moveTo>
                    <a:pt x="6470" y="0"/>
                  </a:moveTo>
                  <a:lnTo>
                    <a:pt x="1" y="3319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4870450" y="1323136"/>
              <a:ext cx="113518" cy="58224"/>
            </a:xfrm>
            <a:custGeom>
              <a:rect b="b" l="l" r="r" t="t"/>
              <a:pathLst>
                <a:path extrusionOk="0" fill="none" h="3319" w="6471">
                  <a:moveTo>
                    <a:pt x="6470" y="0"/>
                  </a:moveTo>
                  <a:lnTo>
                    <a:pt x="1" y="331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4865293" y="1718140"/>
              <a:ext cx="70030" cy="53066"/>
            </a:xfrm>
            <a:custGeom>
              <a:rect b="b" l="l" r="r" t="t"/>
              <a:pathLst>
                <a:path extrusionOk="0" h="3025" w="3992">
                  <a:moveTo>
                    <a:pt x="1" y="0"/>
                  </a:moveTo>
                  <a:lnTo>
                    <a:pt x="3992" y="3025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4865293" y="1718140"/>
              <a:ext cx="70030" cy="53066"/>
            </a:xfrm>
            <a:custGeom>
              <a:rect b="b" l="l" r="r" t="t"/>
              <a:pathLst>
                <a:path extrusionOk="0" fill="none" h="3025" w="3992">
                  <a:moveTo>
                    <a:pt x="1" y="0"/>
                  </a:moveTo>
                  <a:lnTo>
                    <a:pt x="3992" y="3025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4702428" y="1594326"/>
              <a:ext cx="101729" cy="77398"/>
            </a:xfrm>
            <a:custGeom>
              <a:rect b="b" l="l" r="r" t="t"/>
              <a:pathLst>
                <a:path extrusionOk="0" h="4412" w="5799">
                  <a:moveTo>
                    <a:pt x="1" y="1"/>
                  </a:moveTo>
                  <a:lnTo>
                    <a:pt x="5798" y="4412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4702428" y="1594326"/>
              <a:ext cx="101729" cy="77398"/>
            </a:xfrm>
            <a:custGeom>
              <a:rect b="b" l="l" r="r" t="t"/>
              <a:pathLst>
                <a:path extrusionOk="0" fill="none" h="4412" w="5799">
                  <a:moveTo>
                    <a:pt x="1" y="1"/>
                  </a:moveTo>
                  <a:lnTo>
                    <a:pt x="5798" y="441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4723058" y="1528734"/>
              <a:ext cx="78134" cy="39085"/>
            </a:xfrm>
            <a:custGeom>
              <a:rect b="b" l="l" r="r" t="t"/>
              <a:pathLst>
                <a:path extrusionOk="0" h="2228" w="4454">
                  <a:moveTo>
                    <a:pt x="4454" y="2227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4723058" y="1528734"/>
              <a:ext cx="78134" cy="39085"/>
            </a:xfrm>
            <a:custGeom>
              <a:rect b="b" l="l" r="r" t="t"/>
              <a:pathLst>
                <a:path extrusionOk="0" fill="none" h="2228" w="4454">
                  <a:moveTo>
                    <a:pt x="4454" y="222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4870450" y="1602430"/>
              <a:ext cx="113518" cy="58241"/>
            </a:xfrm>
            <a:custGeom>
              <a:rect b="b" l="l" r="r" t="t"/>
              <a:pathLst>
                <a:path extrusionOk="0" h="3320" w="6471">
                  <a:moveTo>
                    <a:pt x="6470" y="3320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4870450" y="1602430"/>
              <a:ext cx="113518" cy="58241"/>
            </a:xfrm>
            <a:custGeom>
              <a:rect b="b" l="l" r="r" t="t"/>
              <a:pathLst>
                <a:path extrusionOk="0" fill="none" h="3320" w="6471">
                  <a:moveTo>
                    <a:pt x="6470" y="332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4773177" y="1491895"/>
              <a:ext cx="46453" cy="18"/>
            </a:xfrm>
            <a:custGeom>
              <a:rect b="b" l="l" r="r" t="t"/>
              <a:pathLst>
                <a:path extrusionOk="0" fill="none" h="1" w="2648">
                  <a:moveTo>
                    <a:pt x="1" y="0"/>
                  </a:moveTo>
                  <a:lnTo>
                    <a:pt x="2647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4870450" y="1491895"/>
              <a:ext cx="98782" cy="18"/>
            </a:xfrm>
            <a:custGeom>
              <a:rect b="b" l="l" r="r" t="t"/>
              <a:pathLst>
                <a:path extrusionOk="0" fill="none" h="1" w="5631">
                  <a:moveTo>
                    <a:pt x="1" y="0"/>
                  </a:moveTo>
                  <a:lnTo>
                    <a:pt x="5630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028894" y="1492632"/>
              <a:ext cx="40558" cy="18"/>
            </a:xfrm>
            <a:custGeom>
              <a:rect b="b" l="l" r="r" t="t"/>
              <a:pathLst>
                <a:path extrusionOk="0" fill="none" h="1" w="2312">
                  <a:moveTo>
                    <a:pt x="1" y="0"/>
                  </a:moveTo>
                  <a:lnTo>
                    <a:pt x="2312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8"/>
          <p:cNvGrpSpPr/>
          <p:nvPr/>
        </p:nvGrpSpPr>
        <p:grpSpPr>
          <a:xfrm>
            <a:off x="3261210" y="3056999"/>
            <a:ext cx="418398" cy="445123"/>
            <a:chOff x="6388578" y="3475039"/>
            <a:chExt cx="530626" cy="564519"/>
          </a:xfrm>
        </p:grpSpPr>
        <p:sp>
          <p:nvSpPr>
            <p:cNvPr id="772" name="Google Shape;772;p8"/>
            <p:cNvSpPr/>
            <p:nvPr/>
          </p:nvSpPr>
          <p:spPr>
            <a:xfrm>
              <a:off x="6388578" y="3475039"/>
              <a:ext cx="530626" cy="438492"/>
            </a:xfrm>
            <a:custGeom>
              <a:rect b="b" l="l" r="r" t="t"/>
              <a:pathLst>
                <a:path extrusionOk="0" h="24996" w="30248">
                  <a:moveTo>
                    <a:pt x="2017" y="0"/>
                  </a:moveTo>
                  <a:cubicBezTo>
                    <a:pt x="925" y="0"/>
                    <a:pt x="1" y="924"/>
                    <a:pt x="1" y="2058"/>
                  </a:cubicBezTo>
                  <a:lnTo>
                    <a:pt x="1" y="22979"/>
                  </a:lnTo>
                  <a:cubicBezTo>
                    <a:pt x="1" y="24114"/>
                    <a:pt x="925" y="24996"/>
                    <a:pt x="2017" y="24996"/>
                  </a:cubicBezTo>
                  <a:lnTo>
                    <a:pt x="28231" y="24996"/>
                  </a:lnTo>
                  <a:cubicBezTo>
                    <a:pt x="29324" y="24996"/>
                    <a:pt x="30248" y="24114"/>
                    <a:pt x="30248" y="22979"/>
                  </a:cubicBezTo>
                  <a:lnTo>
                    <a:pt x="30248" y="2058"/>
                  </a:lnTo>
                  <a:cubicBezTo>
                    <a:pt x="30248" y="924"/>
                    <a:pt x="29324" y="0"/>
                    <a:pt x="28231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6388578" y="3797085"/>
              <a:ext cx="530626" cy="18"/>
            </a:xfrm>
            <a:custGeom>
              <a:rect b="b" l="l" r="r" t="t"/>
              <a:pathLst>
                <a:path extrusionOk="0" fill="none" h="1" w="30248">
                  <a:moveTo>
                    <a:pt x="1" y="0"/>
                  </a:moveTo>
                  <a:lnTo>
                    <a:pt x="30248" y="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6625893" y="3837573"/>
              <a:ext cx="48645" cy="41611"/>
            </a:xfrm>
            <a:custGeom>
              <a:rect b="b" l="l" r="r" t="t"/>
              <a:pathLst>
                <a:path extrusionOk="0" h="2372" w="2773">
                  <a:moveTo>
                    <a:pt x="1665" y="0"/>
                  </a:moveTo>
                  <a:cubicBezTo>
                    <a:pt x="1642" y="0"/>
                    <a:pt x="1619" y="1"/>
                    <a:pt x="1596" y="3"/>
                  </a:cubicBezTo>
                  <a:cubicBezTo>
                    <a:pt x="504" y="3"/>
                    <a:pt x="0" y="1263"/>
                    <a:pt x="756" y="2019"/>
                  </a:cubicBezTo>
                  <a:cubicBezTo>
                    <a:pt x="1000" y="2263"/>
                    <a:pt x="1296" y="2371"/>
                    <a:pt x="1585" y="2371"/>
                  </a:cubicBezTo>
                  <a:cubicBezTo>
                    <a:pt x="2194" y="2371"/>
                    <a:pt x="2773" y="1891"/>
                    <a:pt x="2773" y="1179"/>
                  </a:cubicBezTo>
                  <a:cubicBezTo>
                    <a:pt x="2773" y="531"/>
                    <a:pt x="2265" y="0"/>
                    <a:pt x="166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6590510" y="3913514"/>
              <a:ext cx="126780" cy="69293"/>
            </a:xfrm>
            <a:custGeom>
              <a:rect b="b" l="l" r="r" t="t"/>
              <a:pathLst>
                <a:path extrusionOk="0" h="3950" w="7227">
                  <a:moveTo>
                    <a:pt x="1" y="1"/>
                  </a:moveTo>
                  <a:lnTo>
                    <a:pt x="1" y="3950"/>
                  </a:lnTo>
                  <a:lnTo>
                    <a:pt x="7226" y="3950"/>
                  </a:lnTo>
                  <a:lnTo>
                    <a:pt x="722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6510920" y="3982790"/>
              <a:ext cx="285960" cy="56768"/>
            </a:xfrm>
            <a:custGeom>
              <a:rect b="b" l="l" r="r" t="t"/>
              <a:pathLst>
                <a:path extrusionOk="0" h="3236" w="16301">
                  <a:moveTo>
                    <a:pt x="1219" y="1"/>
                  </a:moveTo>
                  <a:cubicBezTo>
                    <a:pt x="547" y="1"/>
                    <a:pt x="1" y="547"/>
                    <a:pt x="1" y="1219"/>
                  </a:cubicBezTo>
                  <a:lnTo>
                    <a:pt x="1" y="2017"/>
                  </a:lnTo>
                  <a:cubicBezTo>
                    <a:pt x="1" y="2689"/>
                    <a:pt x="547" y="3235"/>
                    <a:pt x="1219" y="3235"/>
                  </a:cubicBezTo>
                  <a:lnTo>
                    <a:pt x="15082" y="3235"/>
                  </a:lnTo>
                  <a:cubicBezTo>
                    <a:pt x="15754" y="3235"/>
                    <a:pt x="16300" y="2689"/>
                    <a:pt x="16300" y="2017"/>
                  </a:cubicBezTo>
                  <a:lnTo>
                    <a:pt x="16300" y="1219"/>
                  </a:lnTo>
                  <a:cubicBezTo>
                    <a:pt x="16300" y="547"/>
                    <a:pt x="15754" y="1"/>
                    <a:pt x="1508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420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8"/>
          <p:cNvGrpSpPr/>
          <p:nvPr/>
        </p:nvGrpSpPr>
        <p:grpSpPr>
          <a:xfrm>
            <a:off x="4373854" y="2434960"/>
            <a:ext cx="361451" cy="387608"/>
            <a:chOff x="3381811" y="2695328"/>
            <a:chExt cx="458403" cy="491576"/>
          </a:xfrm>
        </p:grpSpPr>
        <p:sp>
          <p:nvSpPr>
            <p:cNvPr id="778" name="Google Shape;778;p8"/>
            <p:cNvSpPr/>
            <p:nvPr/>
          </p:nvSpPr>
          <p:spPr>
            <a:xfrm>
              <a:off x="3381811" y="3099191"/>
              <a:ext cx="409758" cy="87713"/>
            </a:xfrm>
            <a:custGeom>
              <a:rect b="b" l="l" r="r" t="t"/>
              <a:pathLst>
                <a:path extrusionOk="0" fill="none" h="5000" w="23358">
                  <a:moveTo>
                    <a:pt x="0" y="0"/>
                  </a:moveTo>
                  <a:lnTo>
                    <a:pt x="0" y="1891"/>
                  </a:lnTo>
                  <a:cubicBezTo>
                    <a:pt x="0" y="3571"/>
                    <a:pt x="1387" y="4999"/>
                    <a:pt x="3067" y="4999"/>
                  </a:cubicBezTo>
                  <a:lnTo>
                    <a:pt x="23358" y="4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484242" y="2695328"/>
              <a:ext cx="355972" cy="491576"/>
            </a:xfrm>
            <a:custGeom>
              <a:rect b="b" l="l" r="r" t="t"/>
              <a:pathLst>
                <a:path extrusionOk="0" h="28022" w="20292">
                  <a:moveTo>
                    <a:pt x="1" y="1"/>
                  </a:moveTo>
                  <a:lnTo>
                    <a:pt x="1" y="23022"/>
                  </a:lnTo>
                  <a:lnTo>
                    <a:pt x="14704" y="23022"/>
                  </a:lnTo>
                  <a:lnTo>
                    <a:pt x="14704" y="25207"/>
                  </a:lnTo>
                  <a:cubicBezTo>
                    <a:pt x="14704" y="26761"/>
                    <a:pt x="15964" y="28021"/>
                    <a:pt x="17519" y="28021"/>
                  </a:cubicBezTo>
                  <a:cubicBezTo>
                    <a:pt x="19031" y="28021"/>
                    <a:pt x="20291" y="26761"/>
                    <a:pt x="20291" y="25207"/>
                  </a:cubicBezTo>
                  <a:lnTo>
                    <a:pt x="2029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381811" y="2695328"/>
              <a:ext cx="458403" cy="491576"/>
            </a:xfrm>
            <a:custGeom>
              <a:rect b="b" l="l" r="r" t="t"/>
              <a:pathLst>
                <a:path extrusionOk="0" fill="none" h="28022" w="26131">
                  <a:moveTo>
                    <a:pt x="5840" y="23022"/>
                  </a:moveTo>
                  <a:lnTo>
                    <a:pt x="5840" y="1"/>
                  </a:lnTo>
                  <a:lnTo>
                    <a:pt x="26130" y="1"/>
                  </a:lnTo>
                  <a:lnTo>
                    <a:pt x="26130" y="25207"/>
                  </a:lnTo>
                  <a:cubicBezTo>
                    <a:pt x="26130" y="26761"/>
                    <a:pt x="24870" y="28021"/>
                    <a:pt x="23358" y="28021"/>
                  </a:cubicBezTo>
                  <a:lnTo>
                    <a:pt x="23358" y="28021"/>
                  </a:lnTo>
                  <a:cubicBezTo>
                    <a:pt x="21803" y="28021"/>
                    <a:pt x="20543" y="26761"/>
                    <a:pt x="20543" y="25207"/>
                  </a:cubicBezTo>
                  <a:lnTo>
                    <a:pt x="20543" y="23022"/>
                  </a:lnTo>
                  <a:lnTo>
                    <a:pt x="0" y="2302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549833" y="2787461"/>
              <a:ext cx="192371" cy="18"/>
            </a:xfrm>
            <a:custGeom>
              <a:rect b="b" l="l" r="r" t="t"/>
              <a:pathLst>
                <a:path extrusionOk="0" fill="none" h="1" w="10966">
                  <a:moveTo>
                    <a:pt x="1" y="0"/>
                  </a:moveTo>
                  <a:lnTo>
                    <a:pt x="10965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549833" y="2979797"/>
              <a:ext cx="192371" cy="18"/>
            </a:xfrm>
            <a:custGeom>
              <a:rect b="b" l="l" r="r" t="t"/>
              <a:pathLst>
                <a:path extrusionOk="0" fill="none" h="1" w="10966">
                  <a:moveTo>
                    <a:pt x="1" y="1"/>
                  </a:moveTo>
                  <a:lnTo>
                    <a:pt x="10965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3549833" y="2915679"/>
              <a:ext cx="192371" cy="18"/>
            </a:xfrm>
            <a:custGeom>
              <a:rect b="b" l="l" r="r" t="t"/>
              <a:pathLst>
                <a:path extrusionOk="0" fill="none" h="1" w="10966">
                  <a:moveTo>
                    <a:pt x="1" y="1"/>
                  </a:moveTo>
                  <a:lnTo>
                    <a:pt x="10965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3549833" y="2851561"/>
              <a:ext cx="131200" cy="18"/>
            </a:xfrm>
            <a:custGeom>
              <a:rect b="b" l="l" r="r" t="t"/>
              <a:pathLst>
                <a:path extrusionOk="0" fill="none" h="1" w="7479">
                  <a:moveTo>
                    <a:pt x="1" y="1"/>
                  </a:moveTo>
                  <a:lnTo>
                    <a:pt x="7478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"/>
          <p:cNvSpPr txBox="1"/>
          <p:nvPr>
            <p:ph type="title"/>
          </p:nvPr>
        </p:nvSpPr>
        <p:spPr>
          <a:xfrm>
            <a:off x="1774150" y="1740200"/>
            <a:ext cx="5282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/>
              <a:t>M</a:t>
            </a:r>
            <a:r>
              <a:rPr lang="en" sz="6600"/>
              <a:t>UITO OBRIGADO!!</a:t>
            </a:r>
            <a:endParaRPr sz="6600"/>
          </a:p>
        </p:txBody>
      </p:sp>
      <p:sp>
        <p:nvSpPr>
          <p:cNvPr id="790" name="Google Shape;790;p9"/>
          <p:cNvSpPr txBox="1"/>
          <p:nvPr>
            <p:ph idx="4294967295" type="subTitle"/>
          </p:nvPr>
        </p:nvSpPr>
        <p:spPr>
          <a:xfrm>
            <a:off x="996225" y="3922769"/>
            <a:ext cx="76308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Roberto Carlos Bordin - (PRF - Paraná) - 👉</a:t>
            </a:r>
            <a:r>
              <a:rPr lang="en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​ </a:t>
            </a:r>
            <a:r>
              <a:rPr lang="en" sz="13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3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Thiago dos Santos Hendler - (PRF - São Paulo) - 👉​ </a:t>
            </a:r>
            <a:r>
              <a:rPr lang="en" sz="13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n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3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3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Wallinson Oliveira Schutte (UFVJM - Teófilo Otoni/MG) - 👉​ </a:t>
            </a:r>
            <a:r>
              <a:rPr lang="en" sz="13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300" u="sng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800"/>
          </a:p>
        </p:txBody>
      </p:sp>
      <p:sp>
        <p:nvSpPr>
          <p:cNvPr id="791" name="Google Shape;791;p9"/>
          <p:cNvSpPr txBox="1"/>
          <p:nvPr>
            <p:ph idx="4294967295" type="subTitle"/>
          </p:nvPr>
        </p:nvSpPr>
        <p:spPr>
          <a:xfrm>
            <a:off x="615902" y="3308100"/>
            <a:ext cx="1874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EQUIPE</a:t>
            </a:r>
            <a:endParaRPr b="1" sz="2400">
              <a:solidFill>
                <a:srgbClr val="EFEFE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g2d4ac6d779f_2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"/>
          <p:cNvSpPr/>
          <p:nvPr/>
        </p:nvSpPr>
        <p:spPr>
          <a:xfrm rot="5400000">
            <a:off x="3707563" y="1319179"/>
            <a:ext cx="2162069" cy="1874055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1"/>
          <p:cNvCxnSpPr/>
          <p:nvPr/>
        </p:nvCxnSpPr>
        <p:spPr>
          <a:xfrm>
            <a:off x="5726504" y="1720136"/>
            <a:ext cx="1824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9" name="Google Shape;569;p1"/>
          <p:cNvSpPr/>
          <p:nvPr/>
        </p:nvSpPr>
        <p:spPr>
          <a:xfrm rot="5400000">
            <a:off x="3219047" y="3125053"/>
            <a:ext cx="1623409" cy="1407151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1"/>
          <p:cNvCxnSpPr/>
          <p:nvPr/>
        </p:nvCxnSpPr>
        <p:spPr>
          <a:xfrm rot="10800000">
            <a:off x="1513661" y="3416536"/>
            <a:ext cx="18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1" name="Google Shape;571;p1"/>
          <p:cNvGrpSpPr/>
          <p:nvPr/>
        </p:nvGrpSpPr>
        <p:grpSpPr>
          <a:xfrm>
            <a:off x="4844026" y="3205889"/>
            <a:ext cx="2591207" cy="859508"/>
            <a:chOff x="5704632" y="3221152"/>
            <a:chExt cx="2591207" cy="859508"/>
          </a:xfrm>
        </p:grpSpPr>
        <p:cxnSp>
          <p:nvCxnSpPr>
            <p:cNvPr id="572" name="Google Shape;572;p1"/>
            <p:cNvCxnSpPr/>
            <p:nvPr/>
          </p:nvCxnSpPr>
          <p:spPr>
            <a:xfrm>
              <a:off x="6446339" y="3443682"/>
              <a:ext cx="1849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3" name="Google Shape;573;p1"/>
            <p:cNvSpPr/>
            <p:nvPr/>
          </p:nvSpPr>
          <p:spPr>
            <a:xfrm rot="5400000">
              <a:off x="5647349" y="3278435"/>
              <a:ext cx="859508" cy="744942"/>
            </a:xfrm>
            <a:custGeom>
              <a:rect b="b" l="l" r="r" t="t"/>
              <a:pathLst>
                <a:path extrusionOk="0" h="27693" w="31949">
                  <a:moveTo>
                    <a:pt x="7959" y="1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49" y="13846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1"/>
          <p:cNvSpPr txBox="1"/>
          <p:nvPr>
            <p:ph type="ctrTitle"/>
          </p:nvPr>
        </p:nvSpPr>
        <p:spPr>
          <a:xfrm flipH="1">
            <a:off x="8448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PROBLEMA DO CRIME FRONTEIRI</a:t>
            </a:r>
            <a:r>
              <a:rPr lang="en"/>
              <a:t>ÇO</a:t>
            </a:r>
            <a:endParaRPr/>
          </a:p>
        </p:txBody>
      </p:sp>
      <p:sp>
        <p:nvSpPr>
          <p:cNvPr id="575" name="Google Shape;575;p1"/>
          <p:cNvSpPr txBox="1"/>
          <p:nvPr>
            <p:ph idx="1" type="subTitle"/>
          </p:nvPr>
        </p:nvSpPr>
        <p:spPr>
          <a:xfrm>
            <a:off x="14368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FRONTEIRA</a:t>
            </a:r>
            <a:endParaRPr/>
          </a:p>
        </p:txBody>
      </p:sp>
      <p:sp>
        <p:nvSpPr>
          <p:cNvPr id="576" name="Google Shape;576;p1"/>
          <p:cNvSpPr txBox="1"/>
          <p:nvPr>
            <p:ph idx="2" type="title"/>
          </p:nvPr>
        </p:nvSpPr>
        <p:spPr>
          <a:xfrm>
            <a:off x="40306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61 MIL KM</a:t>
            </a:r>
            <a:endParaRPr/>
          </a:p>
        </p:txBody>
      </p:sp>
      <p:sp>
        <p:nvSpPr>
          <p:cNvPr id="577" name="Google Shape;577;p1"/>
          <p:cNvSpPr txBox="1"/>
          <p:nvPr>
            <p:ph idx="3" type="title"/>
          </p:nvPr>
        </p:nvSpPr>
        <p:spPr>
          <a:xfrm>
            <a:off x="33272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15 mil km</a:t>
            </a:r>
            <a:endParaRPr/>
          </a:p>
        </p:txBody>
      </p:sp>
      <p:sp>
        <p:nvSpPr>
          <p:cNvPr id="578" name="Google Shape;578;p1"/>
          <p:cNvSpPr txBox="1"/>
          <p:nvPr>
            <p:ph idx="4" type="title"/>
          </p:nvPr>
        </p:nvSpPr>
        <p:spPr>
          <a:xfrm>
            <a:off x="4750603" y="3296746"/>
            <a:ext cx="897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12.579</a:t>
            </a:r>
            <a:endParaRPr/>
          </a:p>
        </p:txBody>
      </p:sp>
      <p:sp>
        <p:nvSpPr>
          <p:cNvPr id="579" name="Google Shape;579;p1"/>
          <p:cNvSpPr txBox="1"/>
          <p:nvPr>
            <p:ph idx="5" type="subTitle"/>
          </p:nvPr>
        </p:nvSpPr>
        <p:spPr>
          <a:xfrm>
            <a:off x="57498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MALHA VIÁRIA FEDERAL</a:t>
            </a:r>
            <a:endParaRPr/>
          </a:p>
        </p:txBody>
      </p:sp>
      <p:sp>
        <p:nvSpPr>
          <p:cNvPr id="580" name="Google Shape;580;p1"/>
          <p:cNvSpPr txBox="1"/>
          <p:nvPr>
            <p:ph idx="6" type="subTitle"/>
          </p:nvPr>
        </p:nvSpPr>
        <p:spPr>
          <a:xfrm>
            <a:off x="5631024" y="3441195"/>
            <a:ext cx="1982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POLICIAIS RODOVIÁRIOS</a:t>
            </a:r>
            <a:endParaRPr/>
          </a:p>
        </p:txBody>
      </p:sp>
      <p:sp>
        <p:nvSpPr>
          <p:cNvPr id="581" name="Google Shape;581;p1"/>
          <p:cNvSpPr txBox="1"/>
          <p:nvPr>
            <p:ph idx="7" type="subTitle"/>
          </p:nvPr>
        </p:nvSpPr>
        <p:spPr>
          <a:xfrm>
            <a:off x="57443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Rodovias Federais que cruzam todo o territ</a:t>
            </a:r>
            <a:r>
              <a:rPr lang="en"/>
              <a:t>ório nacional</a:t>
            </a:r>
            <a:endParaRPr/>
          </a:p>
        </p:txBody>
      </p:sp>
      <p:sp>
        <p:nvSpPr>
          <p:cNvPr id="582" name="Google Shape;582;p1"/>
          <p:cNvSpPr txBox="1"/>
          <p:nvPr>
            <p:ph idx="8" type="subTitle"/>
          </p:nvPr>
        </p:nvSpPr>
        <p:spPr>
          <a:xfrm>
            <a:off x="5633725" y="3808995"/>
            <a:ext cx="209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PRF tem 12.579 policiais para cobrir toda a malha viária</a:t>
            </a:r>
            <a:endParaRPr/>
          </a:p>
        </p:txBody>
      </p:sp>
      <p:sp>
        <p:nvSpPr>
          <p:cNvPr id="583" name="Google Shape;583;p1"/>
          <p:cNvSpPr txBox="1"/>
          <p:nvPr>
            <p:ph idx="9" type="subTitle"/>
          </p:nvPr>
        </p:nvSpPr>
        <p:spPr>
          <a:xfrm>
            <a:off x="1436800" y="3862115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Dificuldade em selecionar VE</a:t>
            </a:r>
            <a:r>
              <a:rPr lang="en"/>
              <a:t>ÍCULOS em atividade CRIMINOSA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g2d491fa2d07_2_53"/>
          <p:cNvGrpSpPr/>
          <p:nvPr/>
        </p:nvGrpSpPr>
        <p:grpSpPr>
          <a:xfrm>
            <a:off x="4051812" y="1122767"/>
            <a:ext cx="2994015" cy="4028514"/>
            <a:chOff x="3899425" y="1624475"/>
            <a:chExt cx="2994015" cy="3526669"/>
          </a:xfrm>
        </p:grpSpPr>
        <p:sp>
          <p:nvSpPr>
            <p:cNvPr id="589" name="Google Shape;589;g2d491fa2d07_2_53"/>
            <p:cNvSpPr/>
            <p:nvPr/>
          </p:nvSpPr>
          <p:spPr>
            <a:xfrm>
              <a:off x="6271750" y="1624475"/>
              <a:ext cx="621690" cy="3526669"/>
            </a:xfrm>
            <a:custGeom>
              <a:rect b="b" l="l" r="r" t="t"/>
              <a:pathLst>
                <a:path extrusionOk="0" h="6814820" w="1178559">
                  <a:moveTo>
                    <a:pt x="589000" y="0"/>
                  </a:moveTo>
                  <a:lnTo>
                    <a:pt x="0" y="408266"/>
                  </a:lnTo>
                  <a:lnTo>
                    <a:pt x="0" y="6814413"/>
                  </a:lnTo>
                  <a:lnTo>
                    <a:pt x="1178001" y="6814413"/>
                  </a:lnTo>
                  <a:lnTo>
                    <a:pt x="1178001" y="408266"/>
                  </a:lnTo>
                  <a:lnTo>
                    <a:pt x="58900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g2d491fa2d07_2_53"/>
            <p:cNvCxnSpPr/>
            <p:nvPr/>
          </p:nvCxnSpPr>
          <p:spPr>
            <a:xfrm rot="10800000">
              <a:off x="3899425" y="1975953"/>
              <a:ext cx="2377200" cy="87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diamond"/>
            </a:ln>
          </p:spPr>
        </p:cxnSp>
        <p:grpSp>
          <p:nvGrpSpPr>
            <p:cNvPr id="591" name="Google Shape;591;g2d491fa2d07_2_53"/>
            <p:cNvGrpSpPr/>
            <p:nvPr/>
          </p:nvGrpSpPr>
          <p:grpSpPr>
            <a:xfrm>
              <a:off x="6416309" y="1851228"/>
              <a:ext cx="332587" cy="329962"/>
              <a:chOff x="2508825" y="2318350"/>
              <a:chExt cx="297750" cy="295400"/>
            </a:xfrm>
          </p:grpSpPr>
          <p:sp>
            <p:nvSpPr>
              <p:cNvPr id="592" name="Google Shape;592;g2d491fa2d07_2_53"/>
              <p:cNvSpPr/>
              <p:nvPr/>
            </p:nvSpPr>
            <p:spPr>
              <a:xfrm>
                <a:off x="2508825" y="2318350"/>
                <a:ext cx="297750" cy="295400"/>
              </a:xfrm>
              <a:custGeom>
                <a:rect b="b" l="l" r="r" t="t"/>
                <a:pathLst>
                  <a:path extrusionOk="0" h="11816" w="11910">
                    <a:moveTo>
                      <a:pt x="5892" y="694"/>
                    </a:moveTo>
                    <a:cubicBezTo>
                      <a:pt x="7625" y="694"/>
                      <a:pt x="9043" y="2112"/>
                      <a:pt x="9043" y="3845"/>
                    </a:cubicBezTo>
                    <a:cubicBezTo>
                      <a:pt x="9043" y="5483"/>
                      <a:pt x="7751" y="6838"/>
                      <a:pt x="6081" y="6932"/>
                    </a:cubicBezTo>
                    <a:cubicBezTo>
                      <a:pt x="6018" y="6932"/>
                      <a:pt x="5987" y="6901"/>
                      <a:pt x="5924" y="6869"/>
                    </a:cubicBezTo>
                    <a:lnTo>
                      <a:pt x="5766" y="6711"/>
                    </a:lnTo>
                    <a:cubicBezTo>
                      <a:pt x="5297" y="6298"/>
                      <a:pt x="4683" y="6101"/>
                      <a:pt x="4072" y="6101"/>
                    </a:cubicBezTo>
                    <a:cubicBezTo>
                      <a:pt x="3985" y="6101"/>
                      <a:pt x="3899" y="6105"/>
                      <a:pt x="3813" y="6113"/>
                    </a:cubicBezTo>
                    <a:cubicBezTo>
                      <a:pt x="3151" y="5577"/>
                      <a:pt x="2773" y="4727"/>
                      <a:pt x="2773" y="3845"/>
                    </a:cubicBezTo>
                    <a:cubicBezTo>
                      <a:pt x="2773" y="2112"/>
                      <a:pt x="4191" y="694"/>
                      <a:pt x="5892" y="694"/>
                    </a:cubicBezTo>
                    <a:close/>
                    <a:moveTo>
                      <a:pt x="4171" y="6822"/>
                    </a:moveTo>
                    <a:cubicBezTo>
                      <a:pt x="4577" y="6822"/>
                      <a:pt x="4979" y="6964"/>
                      <a:pt x="5294" y="7247"/>
                    </a:cubicBezTo>
                    <a:cubicBezTo>
                      <a:pt x="5420" y="7373"/>
                      <a:pt x="5735" y="7657"/>
                      <a:pt x="5892" y="7657"/>
                    </a:cubicBezTo>
                    <a:lnTo>
                      <a:pt x="7972" y="7657"/>
                    </a:lnTo>
                    <a:cubicBezTo>
                      <a:pt x="8192" y="7657"/>
                      <a:pt x="8350" y="7814"/>
                      <a:pt x="8350" y="8003"/>
                    </a:cubicBezTo>
                    <a:cubicBezTo>
                      <a:pt x="8350" y="8192"/>
                      <a:pt x="8192" y="8350"/>
                      <a:pt x="7972" y="8350"/>
                    </a:cubicBezTo>
                    <a:lnTo>
                      <a:pt x="5514" y="8350"/>
                    </a:lnTo>
                    <a:cubicBezTo>
                      <a:pt x="5294" y="8350"/>
                      <a:pt x="5136" y="8507"/>
                      <a:pt x="5136" y="8728"/>
                    </a:cubicBezTo>
                    <a:cubicBezTo>
                      <a:pt x="5136" y="8917"/>
                      <a:pt x="5294" y="9074"/>
                      <a:pt x="5514" y="9074"/>
                    </a:cubicBezTo>
                    <a:lnTo>
                      <a:pt x="8224" y="9074"/>
                    </a:lnTo>
                    <a:cubicBezTo>
                      <a:pt x="8507" y="9074"/>
                      <a:pt x="8759" y="8948"/>
                      <a:pt x="8980" y="8759"/>
                    </a:cubicBezTo>
                    <a:lnTo>
                      <a:pt x="10492" y="7090"/>
                    </a:lnTo>
                    <a:cubicBezTo>
                      <a:pt x="10568" y="7033"/>
                      <a:pt x="10666" y="6987"/>
                      <a:pt x="10766" y="6987"/>
                    </a:cubicBezTo>
                    <a:cubicBezTo>
                      <a:pt x="10833" y="6987"/>
                      <a:pt x="10902" y="7008"/>
                      <a:pt x="10965" y="7058"/>
                    </a:cubicBezTo>
                    <a:cubicBezTo>
                      <a:pt x="11122" y="7184"/>
                      <a:pt x="11185" y="7373"/>
                      <a:pt x="11059" y="7531"/>
                    </a:cubicBezTo>
                    <a:lnTo>
                      <a:pt x="9389" y="9767"/>
                    </a:lnTo>
                    <a:cubicBezTo>
                      <a:pt x="9074" y="10209"/>
                      <a:pt x="8570" y="10492"/>
                      <a:pt x="8035" y="10492"/>
                    </a:cubicBezTo>
                    <a:lnTo>
                      <a:pt x="2773" y="10492"/>
                    </a:lnTo>
                    <a:lnTo>
                      <a:pt x="2773" y="7468"/>
                    </a:lnTo>
                    <a:lnTo>
                      <a:pt x="3025" y="7247"/>
                    </a:lnTo>
                    <a:cubicBezTo>
                      <a:pt x="3356" y="6964"/>
                      <a:pt x="3766" y="6822"/>
                      <a:pt x="4171" y="6822"/>
                    </a:cubicBezTo>
                    <a:close/>
                    <a:moveTo>
                      <a:pt x="1734" y="6932"/>
                    </a:moveTo>
                    <a:cubicBezTo>
                      <a:pt x="1923" y="6932"/>
                      <a:pt x="2080" y="7090"/>
                      <a:pt x="2080" y="7310"/>
                    </a:cubicBezTo>
                    <a:lnTo>
                      <a:pt x="2080" y="10807"/>
                    </a:lnTo>
                    <a:cubicBezTo>
                      <a:pt x="2080" y="10996"/>
                      <a:pt x="1923" y="11154"/>
                      <a:pt x="1734" y="11154"/>
                    </a:cubicBezTo>
                    <a:lnTo>
                      <a:pt x="662" y="11154"/>
                    </a:lnTo>
                    <a:lnTo>
                      <a:pt x="662" y="6932"/>
                    </a:lnTo>
                    <a:close/>
                    <a:moveTo>
                      <a:pt x="5924" y="1"/>
                    </a:moveTo>
                    <a:cubicBezTo>
                      <a:pt x="3844" y="1"/>
                      <a:pt x="2112" y="1734"/>
                      <a:pt x="2112" y="3845"/>
                    </a:cubicBezTo>
                    <a:cubicBezTo>
                      <a:pt x="2112" y="4790"/>
                      <a:pt x="2458" y="5672"/>
                      <a:pt x="3088" y="6396"/>
                    </a:cubicBezTo>
                    <a:cubicBezTo>
                      <a:pt x="2931" y="6459"/>
                      <a:pt x="2773" y="6585"/>
                      <a:pt x="2616" y="6711"/>
                    </a:cubicBezTo>
                    <a:cubicBezTo>
                      <a:pt x="2427" y="6428"/>
                      <a:pt x="2112" y="6270"/>
                      <a:pt x="1765" y="6270"/>
                    </a:cubicBezTo>
                    <a:lnTo>
                      <a:pt x="347" y="6270"/>
                    </a:lnTo>
                    <a:cubicBezTo>
                      <a:pt x="158" y="6270"/>
                      <a:pt x="1" y="6428"/>
                      <a:pt x="1" y="6585"/>
                    </a:cubicBezTo>
                    <a:lnTo>
                      <a:pt x="1" y="11469"/>
                    </a:lnTo>
                    <a:cubicBezTo>
                      <a:pt x="1" y="11658"/>
                      <a:pt x="158" y="11815"/>
                      <a:pt x="347" y="11815"/>
                    </a:cubicBezTo>
                    <a:lnTo>
                      <a:pt x="1765" y="11815"/>
                    </a:lnTo>
                    <a:cubicBezTo>
                      <a:pt x="2238" y="11815"/>
                      <a:pt x="2584" y="11563"/>
                      <a:pt x="2742" y="11122"/>
                    </a:cubicBezTo>
                    <a:lnTo>
                      <a:pt x="8035" y="11122"/>
                    </a:lnTo>
                    <a:cubicBezTo>
                      <a:pt x="8759" y="11122"/>
                      <a:pt x="9515" y="10776"/>
                      <a:pt x="9956" y="10146"/>
                    </a:cubicBezTo>
                    <a:lnTo>
                      <a:pt x="11595" y="7877"/>
                    </a:lnTo>
                    <a:cubicBezTo>
                      <a:pt x="11910" y="7468"/>
                      <a:pt x="11878" y="6838"/>
                      <a:pt x="11437" y="6459"/>
                    </a:cubicBezTo>
                    <a:cubicBezTo>
                      <a:pt x="11249" y="6301"/>
                      <a:pt x="11015" y="6221"/>
                      <a:pt x="10780" y="6221"/>
                    </a:cubicBezTo>
                    <a:cubicBezTo>
                      <a:pt x="10503" y="6221"/>
                      <a:pt x="10224" y="6332"/>
                      <a:pt x="10019" y="6554"/>
                    </a:cubicBezTo>
                    <a:lnTo>
                      <a:pt x="9011" y="7657"/>
                    </a:lnTo>
                    <a:cubicBezTo>
                      <a:pt x="8885" y="7247"/>
                      <a:pt x="8539" y="6932"/>
                      <a:pt x="8098" y="6932"/>
                    </a:cubicBezTo>
                    <a:cubicBezTo>
                      <a:pt x="8287" y="6838"/>
                      <a:pt x="8444" y="6680"/>
                      <a:pt x="8602" y="6522"/>
                    </a:cubicBezTo>
                    <a:cubicBezTo>
                      <a:pt x="9358" y="5798"/>
                      <a:pt x="9767" y="4821"/>
                      <a:pt x="9767" y="3845"/>
                    </a:cubicBezTo>
                    <a:cubicBezTo>
                      <a:pt x="9767" y="1734"/>
                      <a:pt x="8035" y="1"/>
                      <a:pt x="5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g2d491fa2d07_2_53"/>
              <p:cNvSpPr/>
              <p:nvPr/>
            </p:nvSpPr>
            <p:spPr>
              <a:xfrm>
                <a:off x="2629350" y="2353025"/>
                <a:ext cx="54350" cy="121300"/>
              </a:xfrm>
              <a:custGeom>
                <a:rect b="b" l="l" r="r" t="t"/>
                <a:pathLst>
                  <a:path extrusionOk="0" h="4852" w="2174">
                    <a:moveTo>
                      <a:pt x="1071" y="0"/>
                    </a:moveTo>
                    <a:cubicBezTo>
                      <a:pt x="882" y="0"/>
                      <a:pt x="725" y="158"/>
                      <a:pt x="725" y="347"/>
                    </a:cubicBezTo>
                    <a:lnTo>
                      <a:pt x="725" y="756"/>
                    </a:lnTo>
                    <a:cubicBezTo>
                      <a:pt x="315" y="914"/>
                      <a:pt x="63" y="1292"/>
                      <a:pt x="63" y="1733"/>
                    </a:cubicBezTo>
                    <a:cubicBezTo>
                      <a:pt x="0" y="2332"/>
                      <a:pt x="473" y="2804"/>
                      <a:pt x="1071" y="2804"/>
                    </a:cubicBezTo>
                    <a:cubicBezTo>
                      <a:pt x="1260" y="2804"/>
                      <a:pt x="1418" y="2962"/>
                      <a:pt x="1418" y="3151"/>
                    </a:cubicBezTo>
                    <a:cubicBezTo>
                      <a:pt x="1418" y="3308"/>
                      <a:pt x="1355" y="3434"/>
                      <a:pt x="1229" y="3466"/>
                    </a:cubicBezTo>
                    <a:cubicBezTo>
                      <a:pt x="1185" y="3492"/>
                      <a:pt x="1140" y="3503"/>
                      <a:pt x="1093" y="3503"/>
                    </a:cubicBezTo>
                    <a:cubicBezTo>
                      <a:pt x="970" y="3503"/>
                      <a:pt x="839" y="3422"/>
                      <a:pt x="725" y="3308"/>
                    </a:cubicBezTo>
                    <a:cubicBezTo>
                      <a:pt x="662" y="3245"/>
                      <a:pt x="575" y="3214"/>
                      <a:pt x="488" y="3214"/>
                    </a:cubicBezTo>
                    <a:cubicBezTo>
                      <a:pt x="402" y="3214"/>
                      <a:pt x="315" y="3245"/>
                      <a:pt x="252" y="3308"/>
                    </a:cubicBezTo>
                    <a:cubicBezTo>
                      <a:pt x="126" y="3434"/>
                      <a:pt x="126" y="3655"/>
                      <a:pt x="252" y="3781"/>
                    </a:cubicBezTo>
                    <a:cubicBezTo>
                      <a:pt x="410" y="3938"/>
                      <a:pt x="567" y="4064"/>
                      <a:pt x="756" y="4096"/>
                    </a:cubicBezTo>
                    <a:lnTo>
                      <a:pt x="756" y="4505"/>
                    </a:lnTo>
                    <a:cubicBezTo>
                      <a:pt x="756" y="4694"/>
                      <a:pt x="914" y="4852"/>
                      <a:pt x="1103" y="4852"/>
                    </a:cubicBezTo>
                    <a:cubicBezTo>
                      <a:pt x="1323" y="4852"/>
                      <a:pt x="1481" y="4694"/>
                      <a:pt x="1481" y="4505"/>
                    </a:cubicBezTo>
                    <a:lnTo>
                      <a:pt x="1481" y="4096"/>
                    </a:lnTo>
                    <a:cubicBezTo>
                      <a:pt x="1481" y="4096"/>
                      <a:pt x="1512" y="4096"/>
                      <a:pt x="1512" y="4064"/>
                    </a:cubicBezTo>
                    <a:cubicBezTo>
                      <a:pt x="1890" y="3907"/>
                      <a:pt x="2142" y="3497"/>
                      <a:pt x="2142" y="3119"/>
                    </a:cubicBezTo>
                    <a:cubicBezTo>
                      <a:pt x="2142" y="2521"/>
                      <a:pt x="1670" y="2079"/>
                      <a:pt x="1103" y="2079"/>
                    </a:cubicBezTo>
                    <a:cubicBezTo>
                      <a:pt x="914" y="2079"/>
                      <a:pt x="756" y="1922"/>
                      <a:pt x="756" y="1733"/>
                    </a:cubicBezTo>
                    <a:cubicBezTo>
                      <a:pt x="756" y="1575"/>
                      <a:pt x="851" y="1449"/>
                      <a:pt x="1008" y="1418"/>
                    </a:cubicBezTo>
                    <a:cubicBezTo>
                      <a:pt x="1047" y="1405"/>
                      <a:pt x="1085" y="1399"/>
                      <a:pt x="1124" y="1399"/>
                    </a:cubicBezTo>
                    <a:cubicBezTo>
                      <a:pt x="1273" y="1399"/>
                      <a:pt x="1418" y="1494"/>
                      <a:pt x="1544" y="1670"/>
                    </a:cubicBezTo>
                    <a:cubicBezTo>
                      <a:pt x="1610" y="1753"/>
                      <a:pt x="1703" y="1792"/>
                      <a:pt x="1795" y="1792"/>
                    </a:cubicBezTo>
                    <a:cubicBezTo>
                      <a:pt x="1876" y="1792"/>
                      <a:pt x="1957" y="1761"/>
                      <a:pt x="2016" y="1701"/>
                    </a:cubicBezTo>
                    <a:cubicBezTo>
                      <a:pt x="2174" y="1575"/>
                      <a:pt x="2174" y="1323"/>
                      <a:pt x="2048" y="1229"/>
                    </a:cubicBezTo>
                    <a:cubicBezTo>
                      <a:pt x="1859" y="977"/>
                      <a:pt x="1670" y="819"/>
                      <a:pt x="1418" y="756"/>
                    </a:cubicBezTo>
                    <a:lnTo>
                      <a:pt x="1418" y="347"/>
                    </a:ln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4" name="Google Shape;594;g2d491fa2d07_2_53"/>
          <p:cNvGrpSpPr/>
          <p:nvPr/>
        </p:nvGrpSpPr>
        <p:grpSpPr>
          <a:xfrm>
            <a:off x="4051917" y="1959312"/>
            <a:ext cx="2683562" cy="3184891"/>
            <a:chOff x="3899425" y="2359004"/>
            <a:chExt cx="2683562" cy="2785213"/>
          </a:xfrm>
        </p:grpSpPr>
        <p:sp>
          <p:nvSpPr>
            <p:cNvPr id="595" name="Google Shape;595;g2d491fa2d07_2_53"/>
            <p:cNvSpPr/>
            <p:nvPr/>
          </p:nvSpPr>
          <p:spPr>
            <a:xfrm>
              <a:off x="5961297" y="2359004"/>
              <a:ext cx="621690" cy="2785213"/>
            </a:xfrm>
            <a:custGeom>
              <a:rect b="b" l="l" r="r" t="t"/>
              <a:pathLst>
                <a:path extrusionOk="0" h="5280025" w="1178559">
                  <a:moveTo>
                    <a:pt x="589000" y="0"/>
                  </a:moveTo>
                  <a:lnTo>
                    <a:pt x="0" y="408266"/>
                  </a:lnTo>
                  <a:lnTo>
                    <a:pt x="0" y="5279859"/>
                  </a:lnTo>
                  <a:lnTo>
                    <a:pt x="1178001" y="5279859"/>
                  </a:lnTo>
                  <a:lnTo>
                    <a:pt x="1178001" y="408266"/>
                  </a:lnTo>
                  <a:lnTo>
                    <a:pt x="58900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6" name="Google Shape;596;g2d491fa2d07_2_53"/>
            <p:cNvCxnSpPr/>
            <p:nvPr/>
          </p:nvCxnSpPr>
          <p:spPr>
            <a:xfrm rot="10800000">
              <a:off x="3899425" y="2716482"/>
              <a:ext cx="2071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diamond"/>
            </a:ln>
          </p:spPr>
        </p:cxnSp>
      </p:grpSp>
      <p:grpSp>
        <p:nvGrpSpPr>
          <p:cNvPr id="597" name="Google Shape;597;g2d491fa2d07_2_53"/>
          <p:cNvGrpSpPr/>
          <p:nvPr/>
        </p:nvGrpSpPr>
        <p:grpSpPr>
          <a:xfrm>
            <a:off x="4051783" y="2857540"/>
            <a:ext cx="2373090" cy="2282954"/>
            <a:chOff x="3899425" y="2954925"/>
            <a:chExt cx="2373090" cy="2185273"/>
          </a:xfrm>
        </p:grpSpPr>
        <p:sp>
          <p:nvSpPr>
            <p:cNvPr id="598" name="Google Shape;598;g2d491fa2d07_2_53"/>
            <p:cNvSpPr/>
            <p:nvPr/>
          </p:nvSpPr>
          <p:spPr>
            <a:xfrm>
              <a:off x="5650825" y="2954925"/>
              <a:ext cx="621690" cy="2185273"/>
            </a:xfrm>
            <a:custGeom>
              <a:rect b="b" l="l" r="r" t="t"/>
              <a:pathLst>
                <a:path extrusionOk="0" h="3884929" w="1178559">
                  <a:moveTo>
                    <a:pt x="589000" y="0"/>
                  </a:moveTo>
                  <a:lnTo>
                    <a:pt x="0" y="408266"/>
                  </a:lnTo>
                  <a:lnTo>
                    <a:pt x="0" y="3884307"/>
                  </a:lnTo>
                  <a:lnTo>
                    <a:pt x="1178001" y="3884307"/>
                  </a:lnTo>
                  <a:lnTo>
                    <a:pt x="1178001" y="408266"/>
                  </a:lnTo>
                  <a:lnTo>
                    <a:pt x="58900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9" name="Google Shape;599;g2d491fa2d07_2_53"/>
            <p:cNvCxnSpPr/>
            <p:nvPr/>
          </p:nvCxnSpPr>
          <p:spPr>
            <a:xfrm rot="10800000">
              <a:off x="3899425" y="3300394"/>
              <a:ext cx="1759800" cy="1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diamond"/>
            </a:ln>
          </p:spPr>
        </p:cxnSp>
      </p:grpSp>
      <p:sp>
        <p:nvSpPr>
          <p:cNvPr id="600" name="Google Shape;600;g2d491fa2d07_2_53"/>
          <p:cNvSpPr txBox="1"/>
          <p:nvPr>
            <p:ph type="ctrTitle"/>
          </p:nvPr>
        </p:nvSpPr>
        <p:spPr>
          <a:xfrm flipH="1">
            <a:off x="609600" y="143312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ABORDAGEM </a:t>
            </a:r>
            <a:endParaRPr/>
          </a:p>
        </p:txBody>
      </p:sp>
      <p:sp>
        <p:nvSpPr>
          <p:cNvPr id="601" name="Google Shape;601;g2d491fa2d07_2_53"/>
          <p:cNvSpPr txBox="1"/>
          <p:nvPr/>
        </p:nvSpPr>
        <p:spPr>
          <a:xfrm>
            <a:off x="1699525" y="813791"/>
            <a:ext cx="23523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Indicação de abordagem ao Policial dos veículos ILÍCITOS para filtrar dentre os 10Mi veículos monitorados diariamente.</a:t>
            </a:r>
            <a:endParaRPr b="1" i="0" sz="14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2" name="Google Shape;602;g2d491fa2d07_2_53"/>
          <p:cNvSpPr txBox="1"/>
          <p:nvPr/>
        </p:nvSpPr>
        <p:spPr>
          <a:xfrm>
            <a:off x="1699525" y="2002254"/>
            <a:ext cx="235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Treinamento supervisionado de modelos de Machine Learning.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3" name="Google Shape;603;g2d491fa2d07_2_53"/>
          <p:cNvSpPr txBox="1"/>
          <p:nvPr/>
        </p:nvSpPr>
        <p:spPr>
          <a:xfrm>
            <a:off x="1699475" y="2774646"/>
            <a:ext cx="235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Coleta de dados de registros de abordagens com valores positivos e negativos para ilícito e outros dados de caracteristicas.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4" name="Google Shape;604;g2d491fa2d07_2_53"/>
          <p:cNvSpPr txBox="1"/>
          <p:nvPr/>
        </p:nvSpPr>
        <p:spPr>
          <a:xfrm>
            <a:off x="1699525" y="4033550"/>
            <a:ext cx="2513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DELIMITAÇÃO DO ESCOPO: Fronteira do estado do PR com o Paraguai; crime DESCAMINHO.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605" name="Google Shape;605;g2d491fa2d07_2_53"/>
          <p:cNvGrpSpPr/>
          <p:nvPr/>
        </p:nvGrpSpPr>
        <p:grpSpPr>
          <a:xfrm>
            <a:off x="5592880" y="4033552"/>
            <a:ext cx="403141" cy="385144"/>
            <a:chOff x="2569676" y="2351025"/>
            <a:chExt cx="511276" cy="488451"/>
          </a:xfrm>
        </p:grpSpPr>
        <p:sp>
          <p:nvSpPr>
            <p:cNvPr id="606" name="Google Shape;606;g2d491fa2d07_2_53"/>
            <p:cNvSpPr/>
            <p:nvPr/>
          </p:nvSpPr>
          <p:spPr>
            <a:xfrm>
              <a:off x="2838755" y="2351025"/>
              <a:ext cx="164733" cy="173700"/>
            </a:xfrm>
            <a:custGeom>
              <a:rect b="b" l="l" r="r" t="t"/>
              <a:pathLst>
                <a:path extrusionOk="0" h="8949" w="8487">
                  <a:moveTo>
                    <a:pt x="1" y="0"/>
                  </a:moveTo>
                  <a:lnTo>
                    <a:pt x="1471" y="8948"/>
                  </a:lnTo>
                  <a:lnTo>
                    <a:pt x="8487" y="3235"/>
                  </a:lnTo>
                  <a:cubicBezTo>
                    <a:pt x="6176" y="1134"/>
                    <a:pt x="3194" y="0"/>
                    <a:pt x="85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2d491fa2d07_2_53"/>
            <p:cNvSpPr/>
            <p:nvPr/>
          </p:nvSpPr>
          <p:spPr>
            <a:xfrm>
              <a:off x="2599858" y="2363254"/>
              <a:ext cx="195711" cy="194081"/>
            </a:xfrm>
            <a:custGeom>
              <a:rect b="b" l="l" r="r" t="t"/>
              <a:pathLst>
                <a:path extrusionOk="0" h="9999" w="10083">
                  <a:moveTo>
                    <a:pt x="8486" y="0"/>
                  </a:moveTo>
                  <a:cubicBezTo>
                    <a:pt x="3991" y="1471"/>
                    <a:pt x="714" y="5335"/>
                    <a:pt x="0" y="9998"/>
                  </a:cubicBezTo>
                  <a:lnTo>
                    <a:pt x="10082" y="9998"/>
                  </a:lnTo>
                  <a:lnTo>
                    <a:pt x="8486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2d491fa2d07_2_53"/>
            <p:cNvSpPr/>
            <p:nvPr/>
          </p:nvSpPr>
          <p:spPr>
            <a:xfrm>
              <a:off x="2946402" y="2472512"/>
              <a:ext cx="134550" cy="84822"/>
            </a:xfrm>
            <a:custGeom>
              <a:rect b="b" l="l" r="r" t="t"/>
              <a:pathLst>
                <a:path extrusionOk="0" h="4370" w="6932">
                  <a:moveTo>
                    <a:pt x="5378" y="0"/>
                  </a:moveTo>
                  <a:lnTo>
                    <a:pt x="0" y="4369"/>
                  </a:lnTo>
                  <a:lnTo>
                    <a:pt x="6932" y="4369"/>
                  </a:lnTo>
                  <a:cubicBezTo>
                    <a:pt x="6680" y="2857"/>
                    <a:pt x="6134" y="1345"/>
                    <a:pt x="537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2d491fa2d07_2_53"/>
            <p:cNvSpPr/>
            <p:nvPr/>
          </p:nvSpPr>
          <p:spPr>
            <a:xfrm>
              <a:off x="2662629" y="2660050"/>
              <a:ext cx="179426" cy="179426"/>
            </a:xfrm>
            <a:custGeom>
              <a:rect b="b" l="l" r="r" t="t"/>
              <a:pathLst>
                <a:path extrusionOk="0" h="9244" w="9244">
                  <a:moveTo>
                    <a:pt x="7731" y="1"/>
                  </a:moveTo>
                  <a:lnTo>
                    <a:pt x="1" y="5336"/>
                  </a:lnTo>
                  <a:cubicBezTo>
                    <a:pt x="2361" y="7820"/>
                    <a:pt x="5619" y="9244"/>
                    <a:pt x="9011" y="9244"/>
                  </a:cubicBezTo>
                  <a:cubicBezTo>
                    <a:pt x="9060" y="9244"/>
                    <a:pt x="9110" y="9243"/>
                    <a:pt x="9159" y="9243"/>
                  </a:cubicBezTo>
                  <a:lnTo>
                    <a:pt x="9243" y="9243"/>
                  </a:lnTo>
                  <a:lnTo>
                    <a:pt x="7731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2d491fa2d07_2_53"/>
            <p:cNvSpPr/>
            <p:nvPr/>
          </p:nvSpPr>
          <p:spPr>
            <a:xfrm>
              <a:off x="2884426" y="2633148"/>
              <a:ext cx="196526" cy="194896"/>
            </a:xfrm>
            <a:custGeom>
              <a:rect b="b" l="l" r="r" t="t"/>
              <a:pathLst>
                <a:path extrusionOk="0" h="10041" w="10125">
                  <a:moveTo>
                    <a:pt x="1" y="0"/>
                  </a:moveTo>
                  <a:lnTo>
                    <a:pt x="1597" y="10041"/>
                  </a:lnTo>
                  <a:cubicBezTo>
                    <a:pt x="6092" y="8528"/>
                    <a:pt x="9369" y="4663"/>
                    <a:pt x="10125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2d491fa2d07_2_53"/>
            <p:cNvSpPr/>
            <p:nvPr/>
          </p:nvSpPr>
          <p:spPr>
            <a:xfrm>
              <a:off x="2569676" y="2621735"/>
              <a:ext cx="53843" cy="82376"/>
            </a:xfrm>
            <a:custGeom>
              <a:rect b="b" l="l" r="r" t="t"/>
              <a:pathLst>
                <a:path extrusionOk="0" fill="none" h="4244" w="2774">
                  <a:moveTo>
                    <a:pt x="1471" y="0"/>
                  </a:moveTo>
                  <a:lnTo>
                    <a:pt x="1" y="2773"/>
                  </a:lnTo>
                  <a:lnTo>
                    <a:pt x="2773" y="4243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2d491fa2d07_2_53"/>
            <p:cNvSpPr/>
            <p:nvPr/>
          </p:nvSpPr>
          <p:spPr>
            <a:xfrm>
              <a:off x="2595782" y="2616029"/>
              <a:ext cx="196526" cy="50563"/>
            </a:xfrm>
            <a:custGeom>
              <a:rect b="b" l="l" r="r" t="t"/>
              <a:pathLst>
                <a:path extrusionOk="0" fill="none" h="2605" w="10125">
                  <a:moveTo>
                    <a:pt x="0" y="2605"/>
                  </a:moveTo>
                  <a:lnTo>
                    <a:pt x="10124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g2d491fa2d07_2_53"/>
          <p:cNvGrpSpPr/>
          <p:nvPr/>
        </p:nvGrpSpPr>
        <p:grpSpPr>
          <a:xfrm>
            <a:off x="4051806" y="3874125"/>
            <a:ext cx="2062640" cy="1269755"/>
            <a:chOff x="3899425" y="3765299"/>
            <a:chExt cx="2062640" cy="1378371"/>
          </a:xfrm>
        </p:grpSpPr>
        <p:cxnSp>
          <p:nvCxnSpPr>
            <p:cNvPr id="614" name="Google Shape;614;g2d491fa2d07_2_53"/>
            <p:cNvCxnSpPr/>
            <p:nvPr/>
          </p:nvCxnSpPr>
          <p:spPr>
            <a:xfrm rot="10800000">
              <a:off x="3899425" y="4207170"/>
              <a:ext cx="1432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diamond"/>
            </a:ln>
          </p:spPr>
        </p:cxnSp>
        <p:sp>
          <p:nvSpPr>
            <p:cNvPr id="615" name="Google Shape;615;g2d491fa2d07_2_53"/>
            <p:cNvSpPr/>
            <p:nvPr/>
          </p:nvSpPr>
          <p:spPr>
            <a:xfrm>
              <a:off x="5340375" y="3765299"/>
              <a:ext cx="621690" cy="1378371"/>
            </a:xfrm>
            <a:custGeom>
              <a:rect b="b" l="l" r="r" t="t"/>
              <a:pathLst>
                <a:path extrusionOk="0" h="2613025" w="1178559">
                  <a:moveTo>
                    <a:pt x="589000" y="0"/>
                  </a:moveTo>
                  <a:lnTo>
                    <a:pt x="0" y="408254"/>
                  </a:lnTo>
                  <a:lnTo>
                    <a:pt x="0" y="2612885"/>
                  </a:lnTo>
                  <a:lnTo>
                    <a:pt x="1178001" y="2612885"/>
                  </a:lnTo>
                  <a:lnTo>
                    <a:pt x="1178001" y="408254"/>
                  </a:lnTo>
                  <a:lnTo>
                    <a:pt x="58900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g2d491fa2d07_2_53"/>
          <p:cNvGrpSpPr/>
          <p:nvPr/>
        </p:nvGrpSpPr>
        <p:grpSpPr>
          <a:xfrm>
            <a:off x="5899628" y="3153690"/>
            <a:ext cx="458568" cy="454592"/>
            <a:chOff x="1190625" y="238125"/>
            <a:chExt cx="5264850" cy="5219200"/>
          </a:xfrm>
        </p:grpSpPr>
        <p:sp>
          <p:nvSpPr>
            <p:cNvPr id="617" name="Google Shape;617;g2d491fa2d07_2_53"/>
            <p:cNvSpPr/>
            <p:nvPr/>
          </p:nvSpPr>
          <p:spPr>
            <a:xfrm>
              <a:off x="1487450" y="535775"/>
              <a:ext cx="3526225" cy="3525400"/>
            </a:xfrm>
            <a:custGeom>
              <a:rect b="b" l="l" r="r" t="t"/>
              <a:pathLst>
                <a:path extrusionOk="0" h="141016" w="141049">
                  <a:moveTo>
                    <a:pt x="70525" y="0"/>
                  </a:moveTo>
                  <a:cubicBezTo>
                    <a:pt x="55781" y="0"/>
                    <a:pt x="41624" y="4502"/>
                    <a:pt x="29652" y="13048"/>
                  </a:cubicBezTo>
                  <a:cubicBezTo>
                    <a:pt x="28282" y="14027"/>
                    <a:pt x="27956" y="15919"/>
                    <a:pt x="28934" y="17321"/>
                  </a:cubicBezTo>
                  <a:cubicBezTo>
                    <a:pt x="29526" y="18150"/>
                    <a:pt x="30464" y="18597"/>
                    <a:pt x="31416" y="18597"/>
                  </a:cubicBezTo>
                  <a:cubicBezTo>
                    <a:pt x="32038" y="18597"/>
                    <a:pt x="32666" y="18406"/>
                    <a:pt x="33208" y="18006"/>
                  </a:cubicBezTo>
                  <a:cubicBezTo>
                    <a:pt x="44135" y="10210"/>
                    <a:pt x="57053" y="6100"/>
                    <a:pt x="70525" y="6100"/>
                  </a:cubicBezTo>
                  <a:cubicBezTo>
                    <a:pt x="106048" y="6100"/>
                    <a:pt x="134949" y="35001"/>
                    <a:pt x="134949" y="70492"/>
                  </a:cubicBezTo>
                  <a:cubicBezTo>
                    <a:pt x="134949" y="106015"/>
                    <a:pt x="106048" y="134916"/>
                    <a:pt x="70525" y="134916"/>
                  </a:cubicBezTo>
                  <a:cubicBezTo>
                    <a:pt x="35034" y="134916"/>
                    <a:pt x="6133" y="106015"/>
                    <a:pt x="6133" y="70492"/>
                  </a:cubicBezTo>
                  <a:cubicBezTo>
                    <a:pt x="6133" y="54965"/>
                    <a:pt x="11744" y="39960"/>
                    <a:pt x="21921" y="28249"/>
                  </a:cubicBezTo>
                  <a:cubicBezTo>
                    <a:pt x="23030" y="26977"/>
                    <a:pt x="22900" y="25052"/>
                    <a:pt x="21628" y="23943"/>
                  </a:cubicBezTo>
                  <a:cubicBezTo>
                    <a:pt x="21048" y="23438"/>
                    <a:pt x="20333" y="23190"/>
                    <a:pt x="19622" y="23190"/>
                  </a:cubicBezTo>
                  <a:cubicBezTo>
                    <a:pt x="18771" y="23190"/>
                    <a:pt x="17926" y="23544"/>
                    <a:pt x="17322" y="24237"/>
                  </a:cubicBezTo>
                  <a:cubicBezTo>
                    <a:pt x="6166" y="37056"/>
                    <a:pt x="1" y="53497"/>
                    <a:pt x="1" y="70492"/>
                  </a:cubicBezTo>
                  <a:cubicBezTo>
                    <a:pt x="1" y="109375"/>
                    <a:pt x="31642" y="141016"/>
                    <a:pt x="70525" y="141016"/>
                  </a:cubicBezTo>
                  <a:cubicBezTo>
                    <a:pt x="109408" y="141016"/>
                    <a:pt x="141049" y="109375"/>
                    <a:pt x="141049" y="70492"/>
                  </a:cubicBezTo>
                  <a:cubicBezTo>
                    <a:pt x="141049" y="31609"/>
                    <a:pt x="109408" y="0"/>
                    <a:pt x="70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d491fa2d07_2_53"/>
            <p:cNvSpPr/>
            <p:nvPr/>
          </p:nvSpPr>
          <p:spPr>
            <a:xfrm>
              <a:off x="2002025" y="1331700"/>
              <a:ext cx="2497900" cy="1668325"/>
            </a:xfrm>
            <a:custGeom>
              <a:rect b="b" l="l" r="r" t="t"/>
              <a:pathLst>
                <a:path extrusionOk="0" h="66733" w="99916">
                  <a:moveTo>
                    <a:pt x="49954" y="6125"/>
                  </a:moveTo>
                  <a:cubicBezTo>
                    <a:pt x="50839" y="6125"/>
                    <a:pt x="51720" y="6247"/>
                    <a:pt x="52584" y="6492"/>
                  </a:cubicBezTo>
                  <a:cubicBezTo>
                    <a:pt x="55683" y="7340"/>
                    <a:pt x="58651" y="9590"/>
                    <a:pt x="61261" y="12722"/>
                  </a:cubicBezTo>
                  <a:cubicBezTo>
                    <a:pt x="57722" y="14565"/>
                    <a:pt x="53832" y="15487"/>
                    <a:pt x="49942" y="15487"/>
                  </a:cubicBezTo>
                  <a:cubicBezTo>
                    <a:pt x="46052" y="15487"/>
                    <a:pt x="42162" y="14565"/>
                    <a:pt x="38623" y="12722"/>
                  </a:cubicBezTo>
                  <a:cubicBezTo>
                    <a:pt x="41265" y="9590"/>
                    <a:pt x="44201" y="7340"/>
                    <a:pt x="47300" y="6492"/>
                  </a:cubicBezTo>
                  <a:cubicBezTo>
                    <a:pt x="48180" y="6247"/>
                    <a:pt x="49069" y="6125"/>
                    <a:pt x="49954" y="6125"/>
                  </a:cubicBezTo>
                  <a:close/>
                  <a:moveTo>
                    <a:pt x="20474" y="24832"/>
                  </a:moveTo>
                  <a:cubicBezTo>
                    <a:pt x="20551" y="24832"/>
                    <a:pt x="20633" y="24873"/>
                    <a:pt x="20714" y="24954"/>
                  </a:cubicBezTo>
                  <a:lnTo>
                    <a:pt x="24074" y="29130"/>
                  </a:lnTo>
                  <a:cubicBezTo>
                    <a:pt x="23259" y="32490"/>
                    <a:pt x="22802" y="35882"/>
                    <a:pt x="22737" y="39111"/>
                  </a:cubicBezTo>
                  <a:cubicBezTo>
                    <a:pt x="21144" y="36650"/>
                    <a:pt x="18392" y="34707"/>
                    <a:pt x="15522" y="34707"/>
                  </a:cubicBezTo>
                  <a:cubicBezTo>
                    <a:pt x="14512" y="34707"/>
                    <a:pt x="13488" y="34947"/>
                    <a:pt x="12494" y="35491"/>
                  </a:cubicBezTo>
                  <a:cubicBezTo>
                    <a:pt x="12494" y="35425"/>
                    <a:pt x="12527" y="35360"/>
                    <a:pt x="12559" y="35295"/>
                  </a:cubicBezTo>
                  <a:lnTo>
                    <a:pt x="20258" y="24954"/>
                  </a:lnTo>
                  <a:cubicBezTo>
                    <a:pt x="20323" y="24873"/>
                    <a:pt x="20396" y="24832"/>
                    <a:pt x="20474" y="24832"/>
                  </a:cubicBezTo>
                  <a:close/>
                  <a:moveTo>
                    <a:pt x="79414" y="24832"/>
                  </a:moveTo>
                  <a:cubicBezTo>
                    <a:pt x="79495" y="24832"/>
                    <a:pt x="79577" y="24873"/>
                    <a:pt x="79658" y="24954"/>
                  </a:cubicBezTo>
                  <a:lnTo>
                    <a:pt x="87324" y="35295"/>
                  </a:lnTo>
                  <a:cubicBezTo>
                    <a:pt x="87389" y="35360"/>
                    <a:pt x="87389" y="35425"/>
                    <a:pt x="87389" y="35491"/>
                  </a:cubicBezTo>
                  <a:cubicBezTo>
                    <a:pt x="86478" y="35235"/>
                    <a:pt x="85575" y="35109"/>
                    <a:pt x="84695" y="35109"/>
                  </a:cubicBezTo>
                  <a:cubicBezTo>
                    <a:pt x="81763" y="35109"/>
                    <a:pt x="79078" y="36502"/>
                    <a:pt x="77147" y="39111"/>
                  </a:cubicBezTo>
                  <a:cubicBezTo>
                    <a:pt x="77082" y="35882"/>
                    <a:pt x="76625" y="32490"/>
                    <a:pt x="75842" y="29130"/>
                  </a:cubicBezTo>
                  <a:lnTo>
                    <a:pt x="79169" y="24954"/>
                  </a:lnTo>
                  <a:cubicBezTo>
                    <a:pt x="79251" y="24873"/>
                    <a:pt x="79332" y="24832"/>
                    <a:pt x="79414" y="24832"/>
                  </a:cubicBezTo>
                  <a:close/>
                  <a:moveTo>
                    <a:pt x="64784" y="17778"/>
                  </a:moveTo>
                  <a:cubicBezTo>
                    <a:pt x="66676" y="21073"/>
                    <a:pt x="68274" y="24759"/>
                    <a:pt x="69351" y="28575"/>
                  </a:cubicBezTo>
                  <a:cubicBezTo>
                    <a:pt x="69351" y="29065"/>
                    <a:pt x="69481" y="29521"/>
                    <a:pt x="69742" y="29978"/>
                  </a:cubicBezTo>
                  <a:cubicBezTo>
                    <a:pt x="70590" y="33273"/>
                    <a:pt x="71047" y="36600"/>
                    <a:pt x="71047" y="39731"/>
                  </a:cubicBezTo>
                  <a:cubicBezTo>
                    <a:pt x="71047" y="51474"/>
                    <a:pt x="64523" y="56726"/>
                    <a:pt x="49942" y="56726"/>
                  </a:cubicBezTo>
                  <a:cubicBezTo>
                    <a:pt x="35361" y="56726"/>
                    <a:pt x="28869" y="51474"/>
                    <a:pt x="28869" y="39731"/>
                  </a:cubicBezTo>
                  <a:cubicBezTo>
                    <a:pt x="28869" y="32522"/>
                    <a:pt x="31316" y="24302"/>
                    <a:pt x="35132" y="17778"/>
                  </a:cubicBezTo>
                  <a:cubicBezTo>
                    <a:pt x="39732" y="20322"/>
                    <a:pt x="44820" y="21627"/>
                    <a:pt x="49942" y="21627"/>
                  </a:cubicBezTo>
                  <a:cubicBezTo>
                    <a:pt x="55063" y="21627"/>
                    <a:pt x="60184" y="20322"/>
                    <a:pt x="64784" y="17778"/>
                  </a:cubicBezTo>
                  <a:close/>
                  <a:moveTo>
                    <a:pt x="49954" y="0"/>
                  </a:moveTo>
                  <a:cubicBezTo>
                    <a:pt x="49330" y="0"/>
                    <a:pt x="48702" y="33"/>
                    <a:pt x="48082" y="98"/>
                  </a:cubicBezTo>
                  <a:cubicBezTo>
                    <a:pt x="42080" y="816"/>
                    <a:pt x="36372" y="4893"/>
                    <a:pt x="31642" y="11809"/>
                  </a:cubicBezTo>
                  <a:cubicBezTo>
                    <a:pt x="29457" y="14973"/>
                    <a:pt x="27662" y="18528"/>
                    <a:pt x="26260" y="22084"/>
                  </a:cubicBezTo>
                  <a:lnTo>
                    <a:pt x="25510" y="21105"/>
                  </a:lnTo>
                  <a:cubicBezTo>
                    <a:pt x="23815" y="19506"/>
                    <a:pt x="22135" y="18707"/>
                    <a:pt x="20472" y="18707"/>
                  </a:cubicBezTo>
                  <a:cubicBezTo>
                    <a:pt x="18742" y="18707"/>
                    <a:pt x="17028" y="19572"/>
                    <a:pt x="15332" y="21301"/>
                  </a:cubicBezTo>
                  <a:lnTo>
                    <a:pt x="7634" y="31674"/>
                  </a:lnTo>
                  <a:cubicBezTo>
                    <a:pt x="6818" y="32751"/>
                    <a:pt x="6394" y="34121"/>
                    <a:pt x="6394" y="35491"/>
                  </a:cubicBezTo>
                  <a:lnTo>
                    <a:pt x="6394" y="42667"/>
                  </a:lnTo>
                  <a:lnTo>
                    <a:pt x="1371" y="49419"/>
                  </a:lnTo>
                  <a:cubicBezTo>
                    <a:pt x="490" y="50626"/>
                    <a:pt x="1" y="52094"/>
                    <a:pt x="1" y="53562"/>
                  </a:cubicBezTo>
                  <a:lnTo>
                    <a:pt x="1" y="63772"/>
                  </a:lnTo>
                  <a:cubicBezTo>
                    <a:pt x="1" y="65746"/>
                    <a:pt x="1526" y="66732"/>
                    <a:pt x="3051" y="66732"/>
                  </a:cubicBezTo>
                  <a:cubicBezTo>
                    <a:pt x="4576" y="66732"/>
                    <a:pt x="6101" y="65746"/>
                    <a:pt x="6101" y="63772"/>
                  </a:cubicBezTo>
                  <a:lnTo>
                    <a:pt x="6101" y="53562"/>
                  </a:lnTo>
                  <a:cubicBezTo>
                    <a:pt x="6101" y="53399"/>
                    <a:pt x="6166" y="53236"/>
                    <a:pt x="6264" y="53073"/>
                  </a:cubicBezTo>
                  <a:lnTo>
                    <a:pt x="15169" y="41101"/>
                  </a:lnTo>
                  <a:cubicBezTo>
                    <a:pt x="15385" y="40869"/>
                    <a:pt x="15609" y="40755"/>
                    <a:pt x="15834" y="40755"/>
                  </a:cubicBezTo>
                  <a:cubicBezTo>
                    <a:pt x="16050" y="40755"/>
                    <a:pt x="16266" y="40861"/>
                    <a:pt x="16474" y="41069"/>
                  </a:cubicBezTo>
                  <a:lnTo>
                    <a:pt x="25575" y="52388"/>
                  </a:lnTo>
                  <a:cubicBezTo>
                    <a:pt x="31936" y="60347"/>
                    <a:pt x="39927" y="62826"/>
                    <a:pt x="49942" y="62826"/>
                  </a:cubicBezTo>
                  <a:cubicBezTo>
                    <a:pt x="59858" y="62826"/>
                    <a:pt x="68078" y="60184"/>
                    <a:pt x="74341" y="52388"/>
                  </a:cubicBezTo>
                  <a:lnTo>
                    <a:pt x="83410" y="41069"/>
                  </a:lnTo>
                  <a:cubicBezTo>
                    <a:pt x="83634" y="40861"/>
                    <a:pt x="83850" y="40755"/>
                    <a:pt x="84066" y="40755"/>
                  </a:cubicBezTo>
                  <a:cubicBezTo>
                    <a:pt x="84290" y="40755"/>
                    <a:pt x="84515" y="40869"/>
                    <a:pt x="84747" y="41101"/>
                  </a:cubicBezTo>
                  <a:lnTo>
                    <a:pt x="93620" y="53073"/>
                  </a:lnTo>
                  <a:cubicBezTo>
                    <a:pt x="93750" y="53236"/>
                    <a:pt x="93783" y="53399"/>
                    <a:pt x="93783" y="53562"/>
                  </a:cubicBezTo>
                  <a:lnTo>
                    <a:pt x="93783" y="63772"/>
                  </a:lnTo>
                  <a:cubicBezTo>
                    <a:pt x="93783" y="65746"/>
                    <a:pt x="95316" y="66732"/>
                    <a:pt x="96849" y="66732"/>
                  </a:cubicBezTo>
                  <a:cubicBezTo>
                    <a:pt x="98382" y="66732"/>
                    <a:pt x="99915" y="65746"/>
                    <a:pt x="99915" y="63772"/>
                  </a:cubicBezTo>
                  <a:lnTo>
                    <a:pt x="99915" y="53562"/>
                  </a:lnTo>
                  <a:cubicBezTo>
                    <a:pt x="99915" y="52094"/>
                    <a:pt x="99426" y="50626"/>
                    <a:pt x="98545" y="49419"/>
                  </a:cubicBezTo>
                  <a:lnTo>
                    <a:pt x="93522" y="42667"/>
                  </a:lnTo>
                  <a:lnTo>
                    <a:pt x="93522" y="35491"/>
                  </a:lnTo>
                  <a:cubicBezTo>
                    <a:pt x="93522" y="34121"/>
                    <a:pt x="93065" y="32751"/>
                    <a:pt x="92250" y="31674"/>
                  </a:cubicBezTo>
                  <a:lnTo>
                    <a:pt x="84584" y="21301"/>
                  </a:lnTo>
                  <a:cubicBezTo>
                    <a:pt x="82888" y="19572"/>
                    <a:pt x="81175" y="18707"/>
                    <a:pt x="79445" y="18707"/>
                  </a:cubicBezTo>
                  <a:cubicBezTo>
                    <a:pt x="77781" y="18707"/>
                    <a:pt x="76102" y="19506"/>
                    <a:pt x="74407" y="21105"/>
                  </a:cubicBezTo>
                  <a:lnTo>
                    <a:pt x="73624" y="22084"/>
                  </a:lnTo>
                  <a:cubicBezTo>
                    <a:pt x="72254" y="18528"/>
                    <a:pt x="70460" y="14973"/>
                    <a:pt x="68274" y="11809"/>
                  </a:cubicBezTo>
                  <a:cubicBezTo>
                    <a:pt x="63544" y="4893"/>
                    <a:pt x="57803" y="816"/>
                    <a:pt x="51801" y="98"/>
                  </a:cubicBezTo>
                  <a:cubicBezTo>
                    <a:pt x="51198" y="33"/>
                    <a:pt x="50578" y="0"/>
                    <a:pt x="49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2d491fa2d07_2_53"/>
            <p:cNvSpPr/>
            <p:nvPr/>
          </p:nvSpPr>
          <p:spPr>
            <a:xfrm>
              <a:off x="2890925" y="1946575"/>
              <a:ext cx="719300" cy="719300"/>
            </a:xfrm>
            <a:custGeom>
              <a:rect b="b" l="l" r="r" t="t"/>
              <a:pathLst>
                <a:path extrusionOk="0" h="28772" w="28772">
                  <a:moveTo>
                    <a:pt x="14386" y="6133"/>
                  </a:moveTo>
                  <a:cubicBezTo>
                    <a:pt x="18953" y="6133"/>
                    <a:pt x="22671" y="9852"/>
                    <a:pt x="22671" y="14386"/>
                  </a:cubicBezTo>
                  <a:cubicBezTo>
                    <a:pt x="22671" y="18953"/>
                    <a:pt x="18953" y="22671"/>
                    <a:pt x="14386" y="22671"/>
                  </a:cubicBezTo>
                  <a:cubicBezTo>
                    <a:pt x="9852" y="22671"/>
                    <a:pt x="6133" y="18953"/>
                    <a:pt x="6133" y="14386"/>
                  </a:cubicBezTo>
                  <a:cubicBezTo>
                    <a:pt x="6133" y="9852"/>
                    <a:pt x="9852" y="6133"/>
                    <a:pt x="14386" y="6133"/>
                  </a:cubicBezTo>
                  <a:close/>
                  <a:moveTo>
                    <a:pt x="14386" y="1"/>
                  </a:moveTo>
                  <a:cubicBezTo>
                    <a:pt x="6459" y="1"/>
                    <a:pt x="0" y="6459"/>
                    <a:pt x="0" y="14386"/>
                  </a:cubicBezTo>
                  <a:cubicBezTo>
                    <a:pt x="0" y="22345"/>
                    <a:pt x="6459" y="28771"/>
                    <a:pt x="14386" y="28771"/>
                  </a:cubicBezTo>
                  <a:cubicBezTo>
                    <a:pt x="22312" y="28771"/>
                    <a:pt x="28771" y="22345"/>
                    <a:pt x="28771" y="14386"/>
                  </a:cubicBezTo>
                  <a:cubicBezTo>
                    <a:pt x="28771" y="6459"/>
                    <a:pt x="22312" y="1"/>
                    <a:pt x="14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2d491fa2d07_2_53"/>
            <p:cNvSpPr/>
            <p:nvPr/>
          </p:nvSpPr>
          <p:spPr>
            <a:xfrm>
              <a:off x="3151875" y="2230375"/>
              <a:ext cx="197375" cy="152525"/>
            </a:xfrm>
            <a:custGeom>
              <a:rect b="b" l="l" r="r" t="t"/>
              <a:pathLst>
                <a:path extrusionOk="0" h="6101" w="7895">
                  <a:moveTo>
                    <a:pt x="3948" y="0"/>
                  </a:moveTo>
                  <a:cubicBezTo>
                    <a:pt x="33" y="0"/>
                    <a:pt x="1" y="6100"/>
                    <a:pt x="3948" y="6100"/>
                  </a:cubicBezTo>
                  <a:cubicBezTo>
                    <a:pt x="7895" y="6100"/>
                    <a:pt x="7895" y="0"/>
                    <a:pt x="3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2d491fa2d07_2_53"/>
            <p:cNvSpPr/>
            <p:nvPr/>
          </p:nvSpPr>
          <p:spPr>
            <a:xfrm>
              <a:off x="1190625" y="238125"/>
              <a:ext cx="5264850" cy="5219200"/>
            </a:xfrm>
            <a:custGeom>
              <a:rect b="b" l="l" r="r" t="t"/>
              <a:pathLst>
                <a:path extrusionOk="0" h="208768" w="210594">
                  <a:moveTo>
                    <a:pt x="143886" y="137297"/>
                  </a:moveTo>
                  <a:lnTo>
                    <a:pt x="158663" y="152074"/>
                  </a:lnTo>
                  <a:lnTo>
                    <a:pt x="152074" y="158663"/>
                  </a:lnTo>
                  <a:lnTo>
                    <a:pt x="137297" y="143886"/>
                  </a:lnTo>
                  <a:cubicBezTo>
                    <a:pt x="138439" y="142842"/>
                    <a:pt x="139580" y="141766"/>
                    <a:pt x="140689" y="140689"/>
                  </a:cubicBezTo>
                  <a:cubicBezTo>
                    <a:pt x="141766" y="139580"/>
                    <a:pt x="142842" y="138439"/>
                    <a:pt x="143886" y="137297"/>
                  </a:cubicBezTo>
                  <a:close/>
                  <a:moveTo>
                    <a:pt x="82398" y="6133"/>
                  </a:moveTo>
                  <a:cubicBezTo>
                    <a:pt x="102785" y="6133"/>
                    <a:pt x="121933" y="14059"/>
                    <a:pt x="136351" y="28477"/>
                  </a:cubicBezTo>
                  <a:cubicBezTo>
                    <a:pt x="150769" y="42863"/>
                    <a:pt x="158696" y="62043"/>
                    <a:pt x="158696" y="82398"/>
                  </a:cubicBezTo>
                  <a:cubicBezTo>
                    <a:pt x="158696" y="102785"/>
                    <a:pt x="150769" y="121933"/>
                    <a:pt x="136351" y="136351"/>
                  </a:cubicBezTo>
                  <a:cubicBezTo>
                    <a:pt x="121933" y="150769"/>
                    <a:pt x="102785" y="158696"/>
                    <a:pt x="82398" y="158696"/>
                  </a:cubicBezTo>
                  <a:cubicBezTo>
                    <a:pt x="62043" y="158696"/>
                    <a:pt x="42863" y="150769"/>
                    <a:pt x="28477" y="136351"/>
                  </a:cubicBezTo>
                  <a:cubicBezTo>
                    <a:pt x="14059" y="121933"/>
                    <a:pt x="6133" y="102785"/>
                    <a:pt x="6133" y="82398"/>
                  </a:cubicBezTo>
                  <a:cubicBezTo>
                    <a:pt x="6133" y="62043"/>
                    <a:pt x="14059" y="42863"/>
                    <a:pt x="28477" y="28477"/>
                  </a:cubicBezTo>
                  <a:cubicBezTo>
                    <a:pt x="42863" y="14059"/>
                    <a:pt x="62043" y="6133"/>
                    <a:pt x="82398" y="6133"/>
                  </a:cubicBezTo>
                  <a:close/>
                  <a:moveTo>
                    <a:pt x="82398" y="0"/>
                  </a:moveTo>
                  <a:cubicBezTo>
                    <a:pt x="60379" y="0"/>
                    <a:pt x="39698" y="8579"/>
                    <a:pt x="24139" y="24139"/>
                  </a:cubicBezTo>
                  <a:cubicBezTo>
                    <a:pt x="8579" y="39698"/>
                    <a:pt x="0" y="60412"/>
                    <a:pt x="0" y="82398"/>
                  </a:cubicBezTo>
                  <a:cubicBezTo>
                    <a:pt x="0" y="104416"/>
                    <a:pt x="8579" y="125130"/>
                    <a:pt x="24139" y="140689"/>
                  </a:cubicBezTo>
                  <a:cubicBezTo>
                    <a:pt x="39698" y="156249"/>
                    <a:pt x="60379" y="164828"/>
                    <a:pt x="82398" y="164828"/>
                  </a:cubicBezTo>
                  <a:cubicBezTo>
                    <a:pt x="100795" y="164828"/>
                    <a:pt x="118247" y="158826"/>
                    <a:pt x="132567" y="147801"/>
                  </a:cubicBezTo>
                  <a:lnTo>
                    <a:pt x="147735" y="162969"/>
                  </a:lnTo>
                  <a:lnTo>
                    <a:pt x="147018" y="163719"/>
                  </a:lnTo>
                  <a:cubicBezTo>
                    <a:pt x="144245" y="166492"/>
                    <a:pt x="144245" y="171026"/>
                    <a:pt x="147018" y="173799"/>
                  </a:cubicBezTo>
                  <a:lnTo>
                    <a:pt x="176506" y="203287"/>
                  </a:lnTo>
                  <a:cubicBezTo>
                    <a:pt x="180160" y="206940"/>
                    <a:pt x="185028" y="208767"/>
                    <a:pt x="189897" y="208767"/>
                  </a:cubicBezTo>
                  <a:cubicBezTo>
                    <a:pt x="194765" y="208767"/>
                    <a:pt x="199634" y="206940"/>
                    <a:pt x="203287" y="203287"/>
                  </a:cubicBezTo>
                  <a:cubicBezTo>
                    <a:pt x="210594" y="195980"/>
                    <a:pt x="210594" y="183813"/>
                    <a:pt x="203287" y="176506"/>
                  </a:cubicBezTo>
                  <a:lnTo>
                    <a:pt x="190239" y="163458"/>
                  </a:lnTo>
                  <a:cubicBezTo>
                    <a:pt x="189636" y="162855"/>
                    <a:pt x="188853" y="162553"/>
                    <a:pt x="188070" y="162553"/>
                  </a:cubicBezTo>
                  <a:cubicBezTo>
                    <a:pt x="187287" y="162553"/>
                    <a:pt x="186504" y="162855"/>
                    <a:pt x="185901" y="163458"/>
                  </a:cubicBezTo>
                  <a:cubicBezTo>
                    <a:pt x="184726" y="164665"/>
                    <a:pt x="184726" y="166590"/>
                    <a:pt x="185901" y="167797"/>
                  </a:cubicBezTo>
                  <a:lnTo>
                    <a:pt x="198949" y="180845"/>
                  </a:lnTo>
                  <a:cubicBezTo>
                    <a:pt x="203907" y="185770"/>
                    <a:pt x="203907" y="194023"/>
                    <a:pt x="198949" y="198949"/>
                  </a:cubicBezTo>
                  <a:cubicBezTo>
                    <a:pt x="196486" y="201428"/>
                    <a:pt x="193191" y="202667"/>
                    <a:pt x="189892" y="202667"/>
                  </a:cubicBezTo>
                  <a:cubicBezTo>
                    <a:pt x="186594" y="202667"/>
                    <a:pt x="183291" y="201428"/>
                    <a:pt x="180812" y="198949"/>
                  </a:cubicBezTo>
                  <a:lnTo>
                    <a:pt x="151356" y="169493"/>
                  </a:lnTo>
                  <a:cubicBezTo>
                    <a:pt x="150932" y="169069"/>
                    <a:pt x="150932" y="168449"/>
                    <a:pt x="151356" y="168025"/>
                  </a:cubicBezTo>
                  <a:lnTo>
                    <a:pt x="168025" y="151356"/>
                  </a:lnTo>
                  <a:cubicBezTo>
                    <a:pt x="168237" y="151160"/>
                    <a:pt x="168498" y="151063"/>
                    <a:pt x="168759" y="151063"/>
                  </a:cubicBezTo>
                  <a:cubicBezTo>
                    <a:pt x="169020" y="151063"/>
                    <a:pt x="169281" y="151160"/>
                    <a:pt x="169493" y="151356"/>
                  </a:cubicBezTo>
                  <a:lnTo>
                    <a:pt x="174418" y="156314"/>
                  </a:lnTo>
                  <a:cubicBezTo>
                    <a:pt x="175022" y="156902"/>
                    <a:pt x="175805" y="157195"/>
                    <a:pt x="176588" y="157195"/>
                  </a:cubicBezTo>
                  <a:cubicBezTo>
                    <a:pt x="177371" y="157195"/>
                    <a:pt x="178153" y="156902"/>
                    <a:pt x="178757" y="156314"/>
                  </a:cubicBezTo>
                  <a:cubicBezTo>
                    <a:pt x="179964" y="155107"/>
                    <a:pt x="179964" y="153183"/>
                    <a:pt x="178757" y="151976"/>
                  </a:cubicBezTo>
                  <a:lnTo>
                    <a:pt x="173799" y="147018"/>
                  </a:lnTo>
                  <a:cubicBezTo>
                    <a:pt x="172412" y="145631"/>
                    <a:pt x="170586" y="144938"/>
                    <a:pt x="168759" y="144938"/>
                  </a:cubicBezTo>
                  <a:cubicBezTo>
                    <a:pt x="166932" y="144938"/>
                    <a:pt x="165105" y="145631"/>
                    <a:pt x="163719" y="147018"/>
                  </a:cubicBezTo>
                  <a:lnTo>
                    <a:pt x="162969" y="147735"/>
                  </a:lnTo>
                  <a:lnTo>
                    <a:pt x="147801" y="132567"/>
                  </a:lnTo>
                  <a:cubicBezTo>
                    <a:pt x="158826" y="118247"/>
                    <a:pt x="164828" y="100795"/>
                    <a:pt x="164828" y="82398"/>
                  </a:cubicBezTo>
                  <a:cubicBezTo>
                    <a:pt x="164828" y="60412"/>
                    <a:pt x="156249" y="39698"/>
                    <a:pt x="140689" y="24139"/>
                  </a:cubicBezTo>
                  <a:cubicBezTo>
                    <a:pt x="125097" y="8579"/>
                    <a:pt x="104416" y="0"/>
                    <a:pt x="8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g2d491fa2d07_2_53"/>
          <p:cNvGrpSpPr/>
          <p:nvPr/>
        </p:nvGrpSpPr>
        <p:grpSpPr>
          <a:xfrm>
            <a:off x="6181153" y="2173818"/>
            <a:ext cx="464509" cy="464509"/>
            <a:chOff x="1190625" y="238125"/>
            <a:chExt cx="5219200" cy="5219200"/>
          </a:xfrm>
        </p:grpSpPr>
        <p:sp>
          <p:nvSpPr>
            <p:cNvPr id="623" name="Google Shape;623;g2d491fa2d07_2_53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132665" y="40775"/>
                  </a:moveTo>
                  <a:cubicBezTo>
                    <a:pt x="135014" y="40775"/>
                    <a:pt x="136938" y="42699"/>
                    <a:pt x="136938" y="45048"/>
                  </a:cubicBezTo>
                  <a:cubicBezTo>
                    <a:pt x="136938" y="47429"/>
                    <a:pt x="135014" y="49321"/>
                    <a:pt x="132665" y="49321"/>
                  </a:cubicBezTo>
                  <a:cubicBezTo>
                    <a:pt x="130284" y="49321"/>
                    <a:pt x="128359" y="47429"/>
                    <a:pt x="128359" y="45048"/>
                  </a:cubicBezTo>
                  <a:cubicBezTo>
                    <a:pt x="128359" y="42699"/>
                    <a:pt x="130284" y="40775"/>
                    <a:pt x="132665" y="40775"/>
                  </a:cubicBezTo>
                  <a:close/>
                  <a:moveTo>
                    <a:pt x="156021" y="62663"/>
                  </a:moveTo>
                  <a:cubicBezTo>
                    <a:pt x="158402" y="62663"/>
                    <a:pt x="160327" y="64587"/>
                    <a:pt x="160327" y="66936"/>
                  </a:cubicBezTo>
                  <a:cubicBezTo>
                    <a:pt x="160327" y="69285"/>
                    <a:pt x="158402" y="71209"/>
                    <a:pt x="156021" y="71209"/>
                  </a:cubicBezTo>
                  <a:cubicBezTo>
                    <a:pt x="153672" y="71209"/>
                    <a:pt x="151748" y="69285"/>
                    <a:pt x="151748" y="66936"/>
                  </a:cubicBezTo>
                  <a:cubicBezTo>
                    <a:pt x="151748" y="64587"/>
                    <a:pt x="153672" y="62663"/>
                    <a:pt x="156021" y="62663"/>
                  </a:cubicBezTo>
                  <a:close/>
                  <a:moveTo>
                    <a:pt x="182410" y="81419"/>
                  </a:moveTo>
                  <a:cubicBezTo>
                    <a:pt x="184759" y="81419"/>
                    <a:pt x="186683" y="83344"/>
                    <a:pt x="186683" y="85692"/>
                  </a:cubicBezTo>
                  <a:cubicBezTo>
                    <a:pt x="186683" y="88041"/>
                    <a:pt x="184759" y="89966"/>
                    <a:pt x="182410" y="89966"/>
                  </a:cubicBezTo>
                  <a:cubicBezTo>
                    <a:pt x="180029" y="89966"/>
                    <a:pt x="178104" y="88041"/>
                    <a:pt x="178104" y="85692"/>
                  </a:cubicBezTo>
                  <a:cubicBezTo>
                    <a:pt x="178104" y="83344"/>
                    <a:pt x="180029" y="81419"/>
                    <a:pt x="182410" y="81419"/>
                  </a:cubicBezTo>
                  <a:close/>
                  <a:moveTo>
                    <a:pt x="154129" y="100176"/>
                  </a:moveTo>
                  <a:cubicBezTo>
                    <a:pt x="156477" y="100176"/>
                    <a:pt x="158402" y="102100"/>
                    <a:pt x="158402" y="104449"/>
                  </a:cubicBezTo>
                  <a:cubicBezTo>
                    <a:pt x="158402" y="106797"/>
                    <a:pt x="156477" y="108722"/>
                    <a:pt x="154129" y="108722"/>
                  </a:cubicBezTo>
                  <a:cubicBezTo>
                    <a:pt x="151780" y="108722"/>
                    <a:pt x="149856" y="106797"/>
                    <a:pt x="149856" y="104449"/>
                  </a:cubicBezTo>
                  <a:cubicBezTo>
                    <a:pt x="149856" y="102100"/>
                    <a:pt x="151780" y="100176"/>
                    <a:pt x="154129" y="100176"/>
                  </a:cubicBezTo>
                  <a:close/>
                  <a:moveTo>
                    <a:pt x="182410" y="118802"/>
                  </a:moveTo>
                  <a:cubicBezTo>
                    <a:pt x="184759" y="118802"/>
                    <a:pt x="186683" y="120726"/>
                    <a:pt x="186683" y="123075"/>
                  </a:cubicBezTo>
                  <a:cubicBezTo>
                    <a:pt x="186683" y="125423"/>
                    <a:pt x="184759" y="127348"/>
                    <a:pt x="182410" y="127348"/>
                  </a:cubicBezTo>
                  <a:cubicBezTo>
                    <a:pt x="180029" y="127348"/>
                    <a:pt x="178104" y="125423"/>
                    <a:pt x="178104" y="123075"/>
                  </a:cubicBezTo>
                  <a:cubicBezTo>
                    <a:pt x="178104" y="120726"/>
                    <a:pt x="180029" y="118802"/>
                    <a:pt x="182410" y="118802"/>
                  </a:cubicBezTo>
                  <a:close/>
                  <a:moveTo>
                    <a:pt x="156021" y="137558"/>
                  </a:moveTo>
                  <a:cubicBezTo>
                    <a:pt x="158402" y="137558"/>
                    <a:pt x="160327" y="139483"/>
                    <a:pt x="160327" y="141831"/>
                  </a:cubicBezTo>
                  <a:cubicBezTo>
                    <a:pt x="160327" y="144180"/>
                    <a:pt x="158402" y="146104"/>
                    <a:pt x="156021" y="146104"/>
                  </a:cubicBezTo>
                  <a:cubicBezTo>
                    <a:pt x="153672" y="146104"/>
                    <a:pt x="151748" y="144180"/>
                    <a:pt x="151748" y="141831"/>
                  </a:cubicBezTo>
                  <a:cubicBezTo>
                    <a:pt x="151748" y="139483"/>
                    <a:pt x="153672" y="137558"/>
                    <a:pt x="156021" y="137558"/>
                  </a:cubicBezTo>
                  <a:close/>
                  <a:moveTo>
                    <a:pt x="132665" y="159446"/>
                  </a:moveTo>
                  <a:cubicBezTo>
                    <a:pt x="135014" y="159446"/>
                    <a:pt x="136938" y="161338"/>
                    <a:pt x="136938" y="163719"/>
                  </a:cubicBezTo>
                  <a:cubicBezTo>
                    <a:pt x="136938" y="166068"/>
                    <a:pt x="135014" y="167992"/>
                    <a:pt x="132665" y="167992"/>
                  </a:cubicBezTo>
                  <a:cubicBezTo>
                    <a:pt x="130284" y="167992"/>
                    <a:pt x="128359" y="166068"/>
                    <a:pt x="128359" y="163719"/>
                  </a:cubicBezTo>
                  <a:cubicBezTo>
                    <a:pt x="128359" y="161338"/>
                    <a:pt x="130284" y="159446"/>
                    <a:pt x="132665" y="159446"/>
                  </a:cubicBezTo>
                  <a:close/>
                  <a:moveTo>
                    <a:pt x="104220" y="0"/>
                  </a:moveTo>
                  <a:cubicBezTo>
                    <a:pt x="102524" y="0"/>
                    <a:pt x="101154" y="1370"/>
                    <a:pt x="101154" y="3066"/>
                  </a:cubicBezTo>
                  <a:lnTo>
                    <a:pt x="101154" y="19115"/>
                  </a:lnTo>
                  <a:cubicBezTo>
                    <a:pt x="96424" y="13570"/>
                    <a:pt x="89411" y="10014"/>
                    <a:pt x="81582" y="10014"/>
                  </a:cubicBezTo>
                  <a:cubicBezTo>
                    <a:pt x="68339" y="10014"/>
                    <a:pt x="57411" y="20094"/>
                    <a:pt x="56041" y="32946"/>
                  </a:cubicBezTo>
                  <a:cubicBezTo>
                    <a:pt x="55123" y="32846"/>
                    <a:pt x="54199" y="32797"/>
                    <a:pt x="53274" y="32797"/>
                  </a:cubicBezTo>
                  <a:cubicBezTo>
                    <a:pt x="49661" y="32797"/>
                    <a:pt x="46037" y="33553"/>
                    <a:pt x="42765" y="35034"/>
                  </a:cubicBezTo>
                  <a:cubicBezTo>
                    <a:pt x="39590" y="36435"/>
                    <a:pt x="41105" y="40897"/>
                    <a:pt x="43967" y="40897"/>
                  </a:cubicBezTo>
                  <a:cubicBezTo>
                    <a:pt x="44369" y="40897"/>
                    <a:pt x="44798" y="40809"/>
                    <a:pt x="45244" y="40612"/>
                  </a:cubicBezTo>
                  <a:cubicBezTo>
                    <a:pt x="47751" y="39490"/>
                    <a:pt x="50488" y="38930"/>
                    <a:pt x="53224" y="38930"/>
                  </a:cubicBezTo>
                  <a:cubicBezTo>
                    <a:pt x="54865" y="38930"/>
                    <a:pt x="56506" y="39132"/>
                    <a:pt x="58096" y="39535"/>
                  </a:cubicBezTo>
                  <a:cubicBezTo>
                    <a:pt x="66545" y="41721"/>
                    <a:pt x="72775" y="49386"/>
                    <a:pt x="72775" y="58487"/>
                  </a:cubicBezTo>
                  <a:cubicBezTo>
                    <a:pt x="72775" y="60461"/>
                    <a:pt x="74308" y="61448"/>
                    <a:pt x="75841" y="61448"/>
                  </a:cubicBezTo>
                  <a:cubicBezTo>
                    <a:pt x="77374" y="61448"/>
                    <a:pt x="78907" y="60461"/>
                    <a:pt x="78907" y="58487"/>
                  </a:cubicBezTo>
                  <a:cubicBezTo>
                    <a:pt x="78907" y="47429"/>
                    <a:pt x="71862" y="37970"/>
                    <a:pt x="62043" y="34381"/>
                  </a:cubicBezTo>
                  <a:cubicBezTo>
                    <a:pt x="62761" y="24204"/>
                    <a:pt x="71242" y="16147"/>
                    <a:pt x="81582" y="16147"/>
                  </a:cubicBezTo>
                  <a:cubicBezTo>
                    <a:pt x="92379" y="16147"/>
                    <a:pt x="101154" y="24922"/>
                    <a:pt x="101154" y="35719"/>
                  </a:cubicBezTo>
                  <a:lnTo>
                    <a:pt x="101154" y="173048"/>
                  </a:lnTo>
                  <a:cubicBezTo>
                    <a:pt x="101154" y="183846"/>
                    <a:pt x="92379" y="192620"/>
                    <a:pt x="81582" y="192620"/>
                  </a:cubicBezTo>
                  <a:cubicBezTo>
                    <a:pt x="71242" y="192620"/>
                    <a:pt x="62728" y="184563"/>
                    <a:pt x="62043" y="174386"/>
                  </a:cubicBezTo>
                  <a:cubicBezTo>
                    <a:pt x="66969" y="172592"/>
                    <a:pt x="71307" y="169297"/>
                    <a:pt x="74373" y="164828"/>
                  </a:cubicBezTo>
                  <a:cubicBezTo>
                    <a:pt x="75984" y="162494"/>
                    <a:pt x="73869" y="160059"/>
                    <a:pt x="71711" y="160059"/>
                  </a:cubicBezTo>
                  <a:cubicBezTo>
                    <a:pt x="70854" y="160059"/>
                    <a:pt x="69990" y="160443"/>
                    <a:pt x="69350" y="161370"/>
                  </a:cubicBezTo>
                  <a:cubicBezTo>
                    <a:pt x="65729" y="166622"/>
                    <a:pt x="59564" y="169852"/>
                    <a:pt x="53203" y="169852"/>
                  </a:cubicBezTo>
                  <a:cubicBezTo>
                    <a:pt x="42406" y="169852"/>
                    <a:pt x="33631" y="161077"/>
                    <a:pt x="33631" y="150280"/>
                  </a:cubicBezTo>
                  <a:lnTo>
                    <a:pt x="33631" y="144343"/>
                  </a:lnTo>
                  <a:cubicBezTo>
                    <a:pt x="39927" y="141472"/>
                    <a:pt x="44265" y="134851"/>
                    <a:pt x="44265" y="127902"/>
                  </a:cubicBezTo>
                  <a:cubicBezTo>
                    <a:pt x="44265" y="121313"/>
                    <a:pt x="49647" y="115931"/>
                    <a:pt x="56237" y="115931"/>
                  </a:cubicBezTo>
                  <a:cubicBezTo>
                    <a:pt x="60184" y="115931"/>
                    <a:pt x="60184" y="109831"/>
                    <a:pt x="56237" y="109831"/>
                  </a:cubicBezTo>
                  <a:cubicBezTo>
                    <a:pt x="46451" y="109831"/>
                    <a:pt x="38459" y="117627"/>
                    <a:pt x="38165" y="127348"/>
                  </a:cubicBezTo>
                  <a:cubicBezTo>
                    <a:pt x="36567" y="136025"/>
                    <a:pt x="33338" y="137721"/>
                    <a:pt x="25313" y="139972"/>
                  </a:cubicBezTo>
                  <a:cubicBezTo>
                    <a:pt x="14712" y="139776"/>
                    <a:pt x="6100" y="131067"/>
                    <a:pt x="6100" y="120400"/>
                  </a:cubicBezTo>
                  <a:lnTo>
                    <a:pt x="6100" y="91499"/>
                  </a:lnTo>
                  <a:cubicBezTo>
                    <a:pt x="6100" y="80754"/>
                    <a:pt x="15159" y="71939"/>
                    <a:pt x="25726" y="71939"/>
                  </a:cubicBezTo>
                  <a:cubicBezTo>
                    <a:pt x="26323" y="71939"/>
                    <a:pt x="26925" y="71967"/>
                    <a:pt x="27531" y="72025"/>
                  </a:cubicBezTo>
                  <a:lnTo>
                    <a:pt x="27531" y="79853"/>
                  </a:lnTo>
                  <a:cubicBezTo>
                    <a:pt x="27531" y="81827"/>
                    <a:pt x="29056" y="82814"/>
                    <a:pt x="30581" y="82814"/>
                  </a:cubicBezTo>
                  <a:cubicBezTo>
                    <a:pt x="32106" y="82814"/>
                    <a:pt x="33631" y="81827"/>
                    <a:pt x="33631" y="79853"/>
                  </a:cubicBezTo>
                  <a:lnTo>
                    <a:pt x="33631" y="69415"/>
                  </a:lnTo>
                  <a:lnTo>
                    <a:pt x="33631" y="58487"/>
                  </a:lnTo>
                  <a:cubicBezTo>
                    <a:pt x="33631" y="55584"/>
                    <a:pt x="34251" y="52779"/>
                    <a:pt x="35490" y="50137"/>
                  </a:cubicBezTo>
                  <a:cubicBezTo>
                    <a:pt x="36616" y="47777"/>
                    <a:pt x="34566" y="45833"/>
                    <a:pt x="32564" y="45833"/>
                  </a:cubicBezTo>
                  <a:cubicBezTo>
                    <a:pt x="31550" y="45833"/>
                    <a:pt x="30548" y="46332"/>
                    <a:pt x="29978" y="47527"/>
                  </a:cubicBezTo>
                  <a:cubicBezTo>
                    <a:pt x="28347" y="50985"/>
                    <a:pt x="27531" y="54671"/>
                    <a:pt x="27531" y="58487"/>
                  </a:cubicBezTo>
                  <a:lnTo>
                    <a:pt x="27531" y="65892"/>
                  </a:lnTo>
                  <a:cubicBezTo>
                    <a:pt x="26920" y="65847"/>
                    <a:pt x="26311" y="65825"/>
                    <a:pt x="25707" y="65825"/>
                  </a:cubicBezTo>
                  <a:cubicBezTo>
                    <a:pt x="11832" y="65825"/>
                    <a:pt x="0" y="77464"/>
                    <a:pt x="0" y="91499"/>
                  </a:cubicBezTo>
                  <a:lnTo>
                    <a:pt x="0" y="120400"/>
                  </a:lnTo>
                  <a:cubicBezTo>
                    <a:pt x="0" y="134557"/>
                    <a:pt x="11515" y="146104"/>
                    <a:pt x="25704" y="146104"/>
                  </a:cubicBezTo>
                  <a:cubicBezTo>
                    <a:pt x="26292" y="146104"/>
                    <a:pt x="26911" y="146072"/>
                    <a:pt x="27531" y="146039"/>
                  </a:cubicBezTo>
                  <a:lnTo>
                    <a:pt x="27531" y="150280"/>
                  </a:lnTo>
                  <a:cubicBezTo>
                    <a:pt x="27531" y="164437"/>
                    <a:pt x="39046" y="175952"/>
                    <a:pt x="53203" y="175952"/>
                  </a:cubicBezTo>
                  <a:cubicBezTo>
                    <a:pt x="54149" y="175952"/>
                    <a:pt x="55095" y="175919"/>
                    <a:pt x="56041" y="175821"/>
                  </a:cubicBezTo>
                  <a:cubicBezTo>
                    <a:pt x="57411" y="188673"/>
                    <a:pt x="68339" y="198753"/>
                    <a:pt x="81582" y="198753"/>
                  </a:cubicBezTo>
                  <a:cubicBezTo>
                    <a:pt x="89411" y="198753"/>
                    <a:pt x="96424" y="195197"/>
                    <a:pt x="101154" y="189652"/>
                  </a:cubicBezTo>
                  <a:lnTo>
                    <a:pt x="101154" y="205701"/>
                  </a:lnTo>
                  <a:cubicBezTo>
                    <a:pt x="101154" y="207397"/>
                    <a:pt x="102524" y="208767"/>
                    <a:pt x="104188" y="208767"/>
                  </a:cubicBezTo>
                  <a:cubicBezTo>
                    <a:pt x="105884" y="208767"/>
                    <a:pt x="107254" y="207397"/>
                    <a:pt x="107254" y="205701"/>
                  </a:cubicBezTo>
                  <a:lnTo>
                    <a:pt x="107254" y="189652"/>
                  </a:lnTo>
                  <a:cubicBezTo>
                    <a:pt x="112180" y="195360"/>
                    <a:pt x="119454" y="198753"/>
                    <a:pt x="126989" y="198753"/>
                  </a:cubicBezTo>
                  <a:cubicBezTo>
                    <a:pt x="141668" y="198753"/>
                    <a:pt x="156119" y="194773"/>
                    <a:pt x="168710" y="187303"/>
                  </a:cubicBezTo>
                  <a:cubicBezTo>
                    <a:pt x="170178" y="186455"/>
                    <a:pt x="170635" y="184563"/>
                    <a:pt x="169786" y="183095"/>
                  </a:cubicBezTo>
                  <a:cubicBezTo>
                    <a:pt x="169226" y="182147"/>
                    <a:pt x="168210" y="181612"/>
                    <a:pt x="167171" y="181612"/>
                  </a:cubicBezTo>
                  <a:cubicBezTo>
                    <a:pt x="166637" y="181612"/>
                    <a:pt x="166098" y="181753"/>
                    <a:pt x="165611" y="182051"/>
                  </a:cubicBezTo>
                  <a:cubicBezTo>
                    <a:pt x="153933" y="188967"/>
                    <a:pt x="140592" y="192620"/>
                    <a:pt x="126989" y="192620"/>
                  </a:cubicBezTo>
                  <a:cubicBezTo>
                    <a:pt x="116453" y="192620"/>
                    <a:pt x="107091" y="183715"/>
                    <a:pt x="107254" y="173048"/>
                  </a:cubicBezTo>
                  <a:lnTo>
                    <a:pt x="107254" y="126011"/>
                  </a:lnTo>
                  <a:lnTo>
                    <a:pt x="129175" y="126011"/>
                  </a:lnTo>
                  <a:lnTo>
                    <a:pt x="129175" y="153901"/>
                  </a:lnTo>
                  <a:cubicBezTo>
                    <a:pt x="125162" y="155336"/>
                    <a:pt x="122259" y="159185"/>
                    <a:pt x="122259" y="163719"/>
                  </a:cubicBezTo>
                  <a:cubicBezTo>
                    <a:pt x="122259" y="169460"/>
                    <a:pt x="126924" y="174125"/>
                    <a:pt x="132665" y="174125"/>
                  </a:cubicBezTo>
                  <a:cubicBezTo>
                    <a:pt x="138373" y="174125"/>
                    <a:pt x="143038" y="169460"/>
                    <a:pt x="143038" y="163719"/>
                  </a:cubicBezTo>
                  <a:cubicBezTo>
                    <a:pt x="143038" y="158891"/>
                    <a:pt x="139744" y="154846"/>
                    <a:pt x="135307" y="153672"/>
                  </a:cubicBezTo>
                  <a:lnTo>
                    <a:pt x="135307" y="144897"/>
                  </a:lnTo>
                  <a:lnTo>
                    <a:pt x="146104" y="144897"/>
                  </a:lnTo>
                  <a:cubicBezTo>
                    <a:pt x="147409" y="149138"/>
                    <a:pt x="151356" y="152237"/>
                    <a:pt x="156021" y="152237"/>
                  </a:cubicBezTo>
                  <a:cubicBezTo>
                    <a:pt x="161762" y="152237"/>
                    <a:pt x="166427" y="147572"/>
                    <a:pt x="166427" y="141831"/>
                  </a:cubicBezTo>
                  <a:cubicBezTo>
                    <a:pt x="166427" y="136090"/>
                    <a:pt x="161762" y="131425"/>
                    <a:pt x="156021" y="131425"/>
                  </a:cubicBezTo>
                  <a:cubicBezTo>
                    <a:pt x="151356" y="131425"/>
                    <a:pt x="147409" y="134524"/>
                    <a:pt x="146104" y="138765"/>
                  </a:cubicBezTo>
                  <a:lnTo>
                    <a:pt x="135307" y="138765"/>
                  </a:lnTo>
                  <a:lnTo>
                    <a:pt x="135307" y="126011"/>
                  </a:lnTo>
                  <a:lnTo>
                    <a:pt x="172429" y="126011"/>
                  </a:lnTo>
                  <a:cubicBezTo>
                    <a:pt x="173701" y="130316"/>
                    <a:pt x="177680" y="133480"/>
                    <a:pt x="182410" y="133480"/>
                  </a:cubicBezTo>
                  <a:cubicBezTo>
                    <a:pt x="188119" y="133480"/>
                    <a:pt x="192783" y="128816"/>
                    <a:pt x="192783" y="123075"/>
                  </a:cubicBezTo>
                  <a:cubicBezTo>
                    <a:pt x="192783" y="117334"/>
                    <a:pt x="188119" y="112669"/>
                    <a:pt x="182410" y="112669"/>
                  </a:cubicBezTo>
                  <a:cubicBezTo>
                    <a:pt x="177778" y="112669"/>
                    <a:pt x="173864" y="115703"/>
                    <a:pt x="172494" y="119878"/>
                  </a:cubicBezTo>
                  <a:lnTo>
                    <a:pt x="107254" y="119617"/>
                  </a:lnTo>
                  <a:lnTo>
                    <a:pt x="107254" y="107515"/>
                  </a:lnTo>
                  <a:lnTo>
                    <a:pt x="144180" y="107515"/>
                  </a:lnTo>
                  <a:cubicBezTo>
                    <a:pt x="145485" y="111756"/>
                    <a:pt x="149464" y="114855"/>
                    <a:pt x="154129" y="114855"/>
                  </a:cubicBezTo>
                  <a:cubicBezTo>
                    <a:pt x="159870" y="114855"/>
                    <a:pt x="164535" y="110190"/>
                    <a:pt x="164535" y="104449"/>
                  </a:cubicBezTo>
                  <a:cubicBezTo>
                    <a:pt x="164535" y="98708"/>
                    <a:pt x="159870" y="94043"/>
                    <a:pt x="154129" y="94043"/>
                  </a:cubicBezTo>
                  <a:cubicBezTo>
                    <a:pt x="149464" y="94043"/>
                    <a:pt x="145485" y="97142"/>
                    <a:pt x="144180" y="101383"/>
                  </a:cubicBezTo>
                  <a:lnTo>
                    <a:pt x="107254" y="101383"/>
                  </a:lnTo>
                  <a:lnTo>
                    <a:pt x="107254" y="88889"/>
                  </a:lnTo>
                  <a:lnTo>
                    <a:pt x="172494" y="88889"/>
                  </a:lnTo>
                  <a:cubicBezTo>
                    <a:pt x="173864" y="93064"/>
                    <a:pt x="177778" y="96098"/>
                    <a:pt x="182410" y="96098"/>
                  </a:cubicBezTo>
                  <a:cubicBezTo>
                    <a:pt x="188119" y="96098"/>
                    <a:pt x="192783" y="91433"/>
                    <a:pt x="192783" y="85692"/>
                  </a:cubicBezTo>
                  <a:cubicBezTo>
                    <a:pt x="192783" y="79951"/>
                    <a:pt x="188119" y="75287"/>
                    <a:pt x="182410" y="75287"/>
                  </a:cubicBezTo>
                  <a:cubicBezTo>
                    <a:pt x="177680" y="75287"/>
                    <a:pt x="173701" y="78451"/>
                    <a:pt x="172429" y="82789"/>
                  </a:cubicBezTo>
                  <a:lnTo>
                    <a:pt x="135307" y="82789"/>
                  </a:lnTo>
                  <a:lnTo>
                    <a:pt x="135307" y="70002"/>
                  </a:lnTo>
                  <a:lnTo>
                    <a:pt x="146104" y="70002"/>
                  </a:lnTo>
                  <a:cubicBezTo>
                    <a:pt x="147409" y="74243"/>
                    <a:pt x="151356" y="77342"/>
                    <a:pt x="156021" y="77342"/>
                  </a:cubicBezTo>
                  <a:cubicBezTo>
                    <a:pt x="161762" y="77342"/>
                    <a:pt x="166427" y="72677"/>
                    <a:pt x="166427" y="66936"/>
                  </a:cubicBezTo>
                  <a:cubicBezTo>
                    <a:pt x="166427" y="61195"/>
                    <a:pt x="161762" y="56530"/>
                    <a:pt x="156021" y="56530"/>
                  </a:cubicBezTo>
                  <a:cubicBezTo>
                    <a:pt x="151356" y="56530"/>
                    <a:pt x="147409" y="59629"/>
                    <a:pt x="146104" y="63870"/>
                  </a:cubicBezTo>
                  <a:lnTo>
                    <a:pt x="135307" y="63870"/>
                  </a:lnTo>
                  <a:lnTo>
                    <a:pt x="135307" y="55095"/>
                  </a:lnTo>
                  <a:cubicBezTo>
                    <a:pt x="139744" y="53921"/>
                    <a:pt x="143038" y="49876"/>
                    <a:pt x="143038" y="45048"/>
                  </a:cubicBezTo>
                  <a:cubicBezTo>
                    <a:pt x="143038" y="39340"/>
                    <a:pt x="138373" y="34675"/>
                    <a:pt x="132665" y="34675"/>
                  </a:cubicBezTo>
                  <a:cubicBezTo>
                    <a:pt x="126924" y="34675"/>
                    <a:pt x="122259" y="39340"/>
                    <a:pt x="122259" y="45048"/>
                  </a:cubicBezTo>
                  <a:cubicBezTo>
                    <a:pt x="122259" y="49582"/>
                    <a:pt x="125162" y="53431"/>
                    <a:pt x="129175" y="54867"/>
                  </a:cubicBezTo>
                  <a:lnTo>
                    <a:pt x="129175" y="82789"/>
                  </a:lnTo>
                  <a:lnTo>
                    <a:pt x="107254" y="82789"/>
                  </a:lnTo>
                  <a:lnTo>
                    <a:pt x="107254" y="35719"/>
                  </a:lnTo>
                  <a:cubicBezTo>
                    <a:pt x="107254" y="25052"/>
                    <a:pt x="116355" y="16147"/>
                    <a:pt x="126989" y="16147"/>
                  </a:cubicBezTo>
                  <a:cubicBezTo>
                    <a:pt x="168710" y="16147"/>
                    <a:pt x="202635" y="49908"/>
                    <a:pt x="202635" y="91401"/>
                  </a:cubicBezTo>
                  <a:lnTo>
                    <a:pt x="202635" y="117366"/>
                  </a:lnTo>
                  <a:cubicBezTo>
                    <a:pt x="202635" y="138373"/>
                    <a:pt x="193697" y="158565"/>
                    <a:pt x="178039" y="172820"/>
                  </a:cubicBezTo>
                  <a:cubicBezTo>
                    <a:pt x="176800" y="173962"/>
                    <a:pt x="176702" y="175886"/>
                    <a:pt x="177844" y="177158"/>
                  </a:cubicBezTo>
                  <a:cubicBezTo>
                    <a:pt x="178449" y="177816"/>
                    <a:pt x="179276" y="178153"/>
                    <a:pt x="180104" y="178153"/>
                  </a:cubicBezTo>
                  <a:cubicBezTo>
                    <a:pt x="180835" y="178153"/>
                    <a:pt x="181568" y="177890"/>
                    <a:pt x="182149" y="177354"/>
                  </a:cubicBezTo>
                  <a:cubicBezTo>
                    <a:pt x="199079" y="161958"/>
                    <a:pt x="208767" y="140070"/>
                    <a:pt x="208767" y="117366"/>
                  </a:cubicBezTo>
                  <a:lnTo>
                    <a:pt x="208767" y="91401"/>
                  </a:lnTo>
                  <a:cubicBezTo>
                    <a:pt x="208767" y="46516"/>
                    <a:pt x="172070" y="10014"/>
                    <a:pt x="126989" y="10014"/>
                  </a:cubicBezTo>
                  <a:cubicBezTo>
                    <a:pt x="119454" y="10014"/>
                    <a:pt x="112180" y="13407"/>
                    <a:pt x="107254" y="19115"/>
                  </a:cubicBezTo>
                  <a:lnTo>
                    <a:pt x="107254" y="3066"/>
                  </a:lnTo>
                  <a:cubicBezTo>
                    <a:pt x="107254" y="1370"/>
                    <a:pt x="105884" y="0"/>
                    <a:pt x="10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2d491fa2d07_2_53"/>
            <p:cNvSpPr/>
            <p:nvPr/>
          </p:nvSpPr>
          <p:spPr>
            <a:xfrm>
              <a:off x="3019775" y="2166150"/>
              <a:ext cx="569550" cy="774025"/>
            </a:xfrm>
            <a:custGeom>
              <a:rect b="b" l="l" r="r" t="t"/>
              <a:pathLst>
                <a:path extrusionOk="0" h="30961" w="22782">
                  <a:moveTo>
                    <a:pt x="3050" y="1"/>
                  </a:moveTo>
                  <a:cubicBezTo>
                    <a:pt x="1525" y="1"/>
                    <a:pt x="0" y="987"/>
                    <a:pt x="0" y="2961"/>
                  </a:cubicBezTo>
                  <a:cubicBezTo>
                    <a:pt x="0" y="14704"/>
                    <a:pt x="6492" y="25305"/>
                    <a:pt x="16963" y="30622"/>
                  </a:cubicBezTo>
                  <a:cubicBezTo>
                    <a:pt x="17422" y="30856"/>
                    <a:pt x="17872" y="30960"/>
                    <a:pt x="18298" y="30960"/>
                  </a:cubicBezTo>
                  <a:cubicBezTo>
                    <a:pt x="21023" y="30960"/>
                    <a:pt x="22782" y="26726"/>
                    <a:pt x="19735" y="25175"/>
                  </a:cubicBezTo>
                  <a:cubicBezTo>
                    <a:pt x="11319" y="20902"/>
                    <a:pt x="6100" y="12388"/>
                    <a:pt x="6100" y="2961"/>
                  </a:cubicBezTo>
                  <a:cubicBezTo>
                    <a:pt x="6100" y="987"/>
                    <a:pt x="4575" y="1"/>
                    <a:pt x="3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" name="Google Shape;629;g2d491fa2d07_2_17"/>
          <p:cNvGraphicFramePr/>
          <p:nvPr/>
        </p:nvGraphicFramePr>
        <p:xfrm>
          <a:off x="316125" y="15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{8C42B5E1-ED04-47B0-BFBB-E82C5D03D660}</a:tableStyleId>
              </a:tblPr>
              <a:tblGrid>
                <a:gridCol w="1014000"/>
                <a:gridCol w="2219700"/>
              </a:tblGrid>
              <a:tr h="730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DADOS BRUTOS</a:t>
                      </a:r>
                      <a:endParaRPr b="1" sz="1500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 hMerge="1"/>
              </a:tr>
              <a:tr h="31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VARIÁVEIS </a:t>
                      </a: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DESCARTADAS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veiculo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7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VARIÁVEIS NUMÉRICAS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tempofronteira, anomodelo, dataemissaocrv (milissegundos)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7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VARIÁVEIS CATEGÓRICAS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marcamodelo</a:t>
                      </a:r>
                      <a:endParaRPr sz="12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30" name="Google Shape;630;g2d491fa2d07_2_17"/>
          <p:cNvGraphicFramePr/>
          <p:nvPr/>
        </p:nvGraphicFramePr>
        <p:xfrm>
          <a:off x="5408800" y="15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{8C42B5E1-ED04-47B0-BFBB-E82C5D03D660}</a:tableStyleId>
              </a:tblPr>
              <a:tblGrid>
                <a:gridCol w="1033050"/>
                <a:gridCol w="2200650"/>
              </a:tblGrid>
              <a:tr h="730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DADOS TRATADOS</a:t>
                      </a:r>
                      <a:endParaRPr b="1" sz="1500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 hMerge="1"/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NOVAS </a:t>
                      </a: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VARIÁVEIS</a:t>
                      </a:r>
                      <a:endParaRPr b="1" sz="1500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nicodono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7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VARIÁVEIS NUMÉRICAS</a:t>
                      </a:r>
                      <a:endParaRPr sz="16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dataemissaocrv (conversão para data)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7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VARIÁVEIS CATEGÓRICAS</a:t>
                      </a:r>
                      <a:endParaRPr sz="16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arca / modelo </a:t>
                      </a:r>
                      <a:endParaRPr sz="12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31" name="Google Shape;631;g2d491fa2d07_2_17"/>
          <p:cNvGraphicFramePr/>
          <p:nvPr/>
        </p:nvGraphicFramePr>
        <p:xfrm>
          <a:off x="3231375" y="447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{8C42B5E1-ED04-47B0-BFBB-E82C5D03D660}</a:tableStyleId>
              </a:tblPr>
              <a:tblGrid>
                <a:gridCol w="761125"/>
                <a:gridCol w="1666125"/>
              </a:tblGrid>
              <a:tr h="46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TARGET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 (ilícito) / 0 (lícito)</a:t>
                      </a:r>
                      <a:endParaRPr sz="12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pSp>
        <p:nvGrpSpPr>
          <p:cNvPr id="632" name="Google Shape;632;g2d491fa2d07_2_17"/>
          <p:cNvGrpSpPr/>
          <p:nvPr/>
        </p:nvGrpSpPr>
        <p:grpSpPr>
          <a:xfrm>
            <a:off x="3557510" y="2521461"/>
            <a:ext cx="1843622" cy="896849"/>
            <a:chOff x="4458420" y="5169625"/>
            <a:chExt cx="178850" cy="56275"/>
          </a:xfrm>
        </p:grpSpPr>
        <p:sp>
          <p:nvSpPr>
            <p:cNvPr id="633" name="Google Shape;633;g2d491fa2d07_2_17"/>
            <p:cNvSpPr/>
            <p:nvPr/>
          </p:nvSpPr>
          <p:spPr>
            <a:xfrm>
              <a:off x="4592170" y="5169625"/>
              <a:ext cx="45100" cy="52300"/>
            </a:xfrm>
            <a:custGeom>
              <a:rect b="b" l="l" r="r" t="t"/>
              <a:pathLst>
                <a:path extrusionOk="0" h="2092" w="1804">
                  <a:moveTo>
                    <a:pt x="0" y="0"/>
                  </a:moveTo>
                  <a:lnTo>
                    <a:pt x="0" y="2092"/>
                  </a:lnTo>
                  <a:lnTo>
                    <a:pt x="1803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2d491fa2d07_2_17"/>
            <p:cNvSpPr/>
            <p:nvPr/>
          </p:nvSpPr>
          <p:spPr>
            <a:xfrm>
              <a:off x="4535534" y="5181700"/>
              <a:ext cx="57525" cy="28150"/>
            </a:xfrm>
            <a:custGeom>
              <a:rect b="b" l="l" r="r" t="t"/>
              <a:pathLst>
                <a:path extrusionOk="0" h="1126" w="2301">
                  <a:moveTo>
                    <a:pt x="0" y="0"/>
                  </a:moveTo>
                  <a:lnTo>
                    <a:pt x="0" y="1125"/>
                  </a:lnTo>
                  <a:lnTo>
                    <a:pt x="2301" y="112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2d491fa2d07_2_17"/>
            <p:cNvSpPr/>
            <p:nvPr/>
          </p:nvSpPr>
          <p:spPr>
            <a:xfrm>
              <a:off x="4535175" y="5181700"/>
              <a:ext cx="23650" cy="44200"/>
            </a:xfrm>
            <a:custGeom>
              <a:rect b="b" l="l" r="r" t="t"/>
              <a:pathLst>
                <a:path extrusionOk="0" h="1768" w="946">
                  <a:moveTo>
                    <a:pt x="1" y="0"/>
                  </a:moveTo>
                  <a:lnTo>
                    <a:pt x="1" y="1125"/>
                  </a:lnTo>
                  <a:lnTo>
                    <a:pt x="946" y="1767"/>
                  </a:lnTo>
                  <a:lnTo>
                    <a:pt x="946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2d491fa2d07_2_17"/>
            <p:cNvSpPr/>
            <p:nvPr/>
          </p:nvSpPr>
          <p:spPr>
            <a:xfrm>
              <a:off x="4458420" y="5197375"/>
              <a:ext cx="100625" cy="28525"/>
            </a:xfrm>
            <a:custGeom>
              <a:rect b="b" l="l" r="r" t="t"/>
              <a:pathLst>
                <a:path extrusionOk="0" h="1141" w="4025">
                  <a:moveTo>
                    <a:pt x="0" y="1"/>
                  </a:moveTo>
                  <a:lnTo>
                    <a:pt x="0" y="1140"/>
                  </a:lnTo>
                  <a:lnTo>
                    <a:pt x="4025" y="1140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g2d491fa2d07_2_17"/>
          <p:cNvSpPr txBox="1"/>
          <p:nvPr/>
        </p:nvSpPr>
        <p:spPr>
          <a:xfrm>
            <a:off x="3549825" y="2940400"/>
            <a:ext cx="11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 ENGINEERING</a:t>
            </a:r>
            <a:endParaRPr b="1"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638" name="Google Shape;638;g2d491fa2d07_2_17"/>
          <p:cNvGraphicFramePr/>
          <p:nvPr/>
        </p:nvGraphicFramePr>
        <p:xfrm>
          <a:off x="1643250" y="23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{8C42B5E1-ED04-47B0-BFBB-E82C5D03D660}</a:tableStyleId>
              </a:tblPr>
              <a:tblGrid>
                <a:gridCol w="1906750"/>
                <a:gridCol w="4061850"/>
              </a:tblGrid>
              <a:tr h="4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TODAS</a:t>
                      </a:r>
                      <a:r>
                        <a:rPr b="1" lang="en" sz="1700">
                          <a:solidFill>
                            <a:schemeClr val="accen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 AS VARIÁVEIS DO DATASET</a:t>
                      </a:r>
                      <a:endParaRPr b="1" sz="2200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eiculo; tempofronteira; anomodelo; categoria (Aluguel, Particular); cor; dataemissaocrv; tipodocumentoproprietario 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(CPF/CNPJ)</a:t>
                      </a: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; marcamodelo; municipioemplacamento; ufemplacamento; tipodoveiculo (Carro/Caminhão/Ônibus); consulta (Restrições jud/fis/adm); ilicito</a:t>
                      </a:r>
                      <a:endParaRPr sz="11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"/>
          <p:cNvSpPr txBox="1"/>
          <p:nvPr>
            <p:ph type="ctrTitle"/>
          </p:nvPr>
        </p:nvSpPr>
        <p:spPr>
          <a:xfrm>
            <a:off x="457200" y="862193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TREINAMENTO E AVALIAÇÃO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MODELOS</a:t>
            </a:r>
            <a:endParaRPr/>
          </a:p>
        </p:txBody>
      </p:sp>
      <p:sp>
        <p:nvSpPr>
          <p:cNvPr id="644" name="Google Shape;644;p5"/>
          <p:cNvSpPr txBox="1"/>
          <p:nvPr>
            <p:ph idx="2" type="ctrTitle"/>
          </p:nvPr>
        </p:nvSpPr>
        <p:spPr>
          <a:xfrm>
            <a:off x="3675800" y="1562700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645" name="Google Shape;645;p5"/>
          <p:cNvSpPr txBox="1"/>
          <p:nvPr>
            <p:ph idx="1" type="subTitle"/>
          </p:nvPr>
        </p:nvSpPr>
        <p:spPr>
          <a:xfrm>
            <a:off x="3623213" y="1944013"/>
            <a:ext cx="19542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Decision Tree </a:t>
            </a:r>
            <a:r>
              <a:rPr lang="en" sz="1300"/>
              <a:t>RandomForest, Logistic Regression, KNN, SVM, XGBoost, Redes Neurais</a:t>
            </a:r>
            <a:endParaRPr sz="1300"/>
          </a:p>
        </p:txBody>
      </p:sp>
      <p:sp>
        <p:nvSpPr>
          <p:cNvPr id="646" name="Google Shape;646;p5"/>
          <p:cNvSpPr txBox="1"/>
          <p:nvPr>
            <p:ph idx="3" type="ctrTitle"/>
          </p:nvPr>
        </p:nvSpPr>
        <p:spPr>
          <a:xfrm>
            <a:off x="5921301" y="1552601"/>
            <a:ext cx="181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ENSEMBLE</a:t>
            </a:r>
            <a:endParaRPr/>
          </a:p>
        </p:txBody>
      </p:sp>
      <p:sp>
        <p:nvSpPr>
          <p:cNvPr id="647" name="Google Shape;647;p5"/>
          <p:cNvSpPr txBox="1"/>
          <p:nvPr>
            <p:ph idx="4" type="subTitle"/>
          </p:nvPr>
        </p:nvSpPr>
        <p:spPr>
          <a:xfrm>
            <a:off x="5898455" y="2150301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VotingClassifier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648" name="Google Shape;648;p5"/>
          <p:cNvSpPr txBox="1"/>
          <p:nvPr>
            <p:ph idx="5" type="ctrTitle"/>
          </p:nvPr>
        </p:nvSpPr>
        <p:spPr>
          <a:xfrm>
            <a:off x="1413972" y="1562700"/>
            <a:ext cx="188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649" name="Google Shape;649;p5"/>
          <p:cNvSpPr txBox="1"/>
          <p:nvPr>
            <p:ph idx="6" type="subTitle"/>
          </p:nvPr>
        </p:nvSpPr>
        <p:spPr>
          <a:xfrm>
            <a:off x="1416525" y="2042750"/>
            <a:ext cx="1954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Pré-processamento Models com diversos </a:t>
            </a:r>
            <a:r>
              <a:rPr lang="en" sz="1300"/>
              <a:t>algoritmos</a:t>
            </a:r>
            <a:r>
              <a:rPr lang="en" sz="1300"/>
              <a:t> de classificação</a:t>
            </a:r>
            <a:endParaRPr sz="1300"/>
          </a:p>
        </p:txBody>
      </p:sp>
      <p:sp>
        <p:nvSpPr>
          <p:cNvPr id="650" name="Google Shape;650;p5"/>
          <p:cNvSpPr txBox="1"/>
          <p:nvPr>
            <p:ph idx="7" type="ctrTitle"/>
          </p:nvPr>
        </p:nvSpPr>
        <p:spPr>
          <a:xfrm>
            <a:off x="5920295" y="31367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COMPARAÇÃO</a:t>
            </a:r>
            <a:endParaRPr/>
          </a:p>
        </p:txBody>
      </p:sp>
      <p:sp>
        <p:nvSpPr>
          <p:cNvPr id="651" name="Google Shape;651;p5"/>
          <p:cNvSpPr txBox="1"/>
          <p:nvPr>
            <p:ph idx="8" type="subTitle"/>
          </p:nvPr>
        </p:nvSpPr>
        <p:spPr>
          <a:xfrm>
            <a:off x="5920252" y="35820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Definir melhor modelo com os melhores hiperparâmetros</a:t>
            </a:r>
            <a:endParaRPr/>
          </a:p>
        </p:txBody>
      </p:sp>
      <p:sp>
        <p:nvSpPr>
          <p:cNvPr id="652" name="Google Shape;652;p5"/>
          <p:cNvSpPr txBox="1"/>
          <p:nvPr>
            <p:ph idx="9" type="ctrTitle"/>
          </p:nvPr>
        </p:nvSpPr>
        <p:spPr>
          <a:xfrm>
            <a:off x="1413969" y="31367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653" name="Google Shape;653;p5"/>
          <p:cNvSpPr txBox="1"/>
          <p:nvPr>
            <p:ph idx="13" type="subTitle"/>
          </p:nvPr>
        </p:nvSpPr>
        <p:spPr>
          <a:xfrm>
            <a:off x="1437376" y="356526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Avalia</a:t>
            </a:r>
            <a:r>
              <a:rPr lang="en"/>
              <a:t>ção o desempenho dos modelos</a:t>
            </a:r>
            <a:endParaRPr/>
          </a:p>
        </p:txBody>
      </p:sp>
      <p:sp>
        <p:nvSpPr>
          <p:cNvPr id="654" name="Google Shape;654;p5"/>
          <p:cNvSpPr txBox="1"/>
          <p:nvPr>
            <p:ph idx="14" type="ctrTitle"/>
          </p:nvPr>
        </p:nvSpPr>
        <p:spPr>
          <a:xfrm>
            <a:off x="3675843" y="31367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HIPERPARÂMETROS</a:t>
            </a:r>
            <a:endParaRPr/>
          </a:p>
        </p:txBody>
      </p:sp>
      <p:sp>
        <p:nvSpPr>
          <p:cNvPr id="655" name="Google Shape;655;p5"/>
          <p:cNvSpPr txBox="1"/>
          <p:nvPr>
            <p:ph idx="15" type="subTitle"/>
          </p:nvPr>
        </p:nvSpPr>
        <p:spPr>
          <a:xfrm>
            <a:off x="3667088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GridSearch, Busca Bayesiana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d4a2d519a9_0_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AVALIAÇÃO E MÉTRICAS DE PERFORMANCE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661" name="Google Shape;661;g2d4a2d519a9_0_3"/>
          <p:cNvGrpSpPr/>
          <p:nvPr/>
        </p:nvGrpSpPr>
        <p:grpSpPr>
          <a:xfrm>
            <a:off x="2449274" y="3694264"/>
            <a:ext cx="4450907" cy="445074"/>
            <a:chOff x="4351371" y="4209917"/>
            <a:chExt cx="1410300" cy="181500"/>
          </a:xfrm>
        </p:grpSpPr>
        <p:sp>
          <p:nvSpPr>
            <p:cNvPr id="662" name="Google Shape;662;g2d4a2d519a9_0_3"/>
            <p:cNvSpPr/>
            <p:nvPr/>
          </p:nvSpPr>
          <p:spPr>
            <a:xfrm rot="10800000">
              <a:off x="4351371" y="4209917"/>
              <a:ext cx="1281600" cy="1815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3" name="Google Shape;663;g2d4a2d519a9_0_3"/>
            <p:cNvCxnSpPr>
              <a:stCxn id="662" idx="1"/>
              <a:endCxn id="664" idx="1"/>
            </p:cNvCxnSpPr>
            <p:nvPr/>
          </p:nvCxnSpPr>
          <p:spPr>
            <a:xfrm>
              <a:off x="5632971" y="4300667"/>
              <a:ext cx="128700" cy="2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5" name="Google Shape;665;g2d4a2d519a9_0_3"/>
          <p:cNvGrpSpPr/>
          <p:nvPr/>
        </p:nvGrpSpPr>
        <p:grpSpPr>
          <a:xfrm>
            <a:off x="2533050" y="3143263"/>
            <a:ext cx="3580834" cy="445074"/>
            <a:chOff x="4377917" y="3985221"/>
            <a:chExt cx="1134612" cy="181500"/>
          </a:xfrm>
        </p:grpSpPr>
        <p:sp>
          <p:nvSpPr>
            <p:cNvPr id="666" name="Google Shape;666;g2d4a2d519a9_0_3"/>
            <p:cNvSpPr/>
            <p:nvPr/>
          </p:nvSpPr>
          <p:spPr>
            <a:xfrm rot="10800000">
              <a:off x="4471829" y="3985221"/>
              <a:ext cx="1040700" cy="181500"/>
            </a:xfrm>
            <a:prstGeom prst="rect">
              <a:avLst/>
            </a:pr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7" name="Google Shape;667;g2d4a2d519a9_0_3"/>
            <p:cNvCxnSpPr>
              <a:stCxn id="668" idx="3"/>
              <a:endCxn id="666" idx="3"/>
            </p:cNvCxnSpPr>
            <p:nvPr/>
          </p:nvCxnSpPr>
          <p:spPr>
            <a:xfrm>
              <a:off x="4377917" y="4075971"/>
              <a:ext cx="939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9" name="Google Shape;669;g2d4a2d519a9_0_3"/>
          <p:cNvGrpSpPr/>
          <p:nvPr/>
        </p:nvGrpSpPr>
        <p:grpSpPr>
          <a:xfrm>
            <a:off x="3292978" y="2607116"/>
            <a:ext cx="3643286" cy="445074"/>
            <a:chOff x="4618704" y="3766582"/>
            <a:chExt cx="1154400" cy="181500"/>
          </a:xfrm>
        </p:grpSpPr>
        <p:sp>
          <p:nvSpPr>
            <p:cNvPr id="670" name="Google Shape;670;g2d4a2d519a9_0_3"/>
            <p:cNvSpPr/>
            <p:nvPr/>
          </p:nvSpPr>
          <p:spPr>
            <a:xfrm rot="10800000">
              <a:off x="4618704" y="3766582"/>
              <a:ext cx="747000" cy="1815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1" name="Google Shape;671;g2d4a2d519a9_0_3"/>
            <p:cNvCxnSpPr>
              <a:stCxn id="670" idx="1"/>
            </p:cNvCxnSpPr>
            <p:nvPr/>
          </p:nvCxnSpPr>
          <p:spPr>
            <a:xfrm flipH="1" rot="10800000">
              <a:off x="5365704" y="3854632"/>
              <a:ext cx="407400" cy="2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2" name="Google Shape;672;g2d4a2d519a9_0_3"/>
          <p:cNvGrpSpPr/>
          <p:nvPr/>
        </p:nvGrpSpPr>
        <p:grpSpPr>
          <a:xfrm>
            <a:off x="2265502" y="2070961"/>
            <a:ext cx="2855955" cy="445074"/>
            <a:chOff x="4285777" y="3547942"/>
            <a:chExt cx="912300" cy="181500"/>
          </a:xfrm>
        </p:grpSpPr>
        <p:sp>
          <p:nvSpPr>
            <p:cNvPr id="673" name="Google Shape;673;g2d4a2d519a9_0_3"/>
            <p:cNvSpPr/>
            <p:nvPr/>
          </p:nvSpPr>
          <p:spPr>
            <a:xfrm rot="10800000">
              <a:off x="4786477" y="3547942"/>
              <a:ext cx="411600" cy="181500"/>
            </a:xfrm>
            <a:prstGeom prst="rect">
              <a:avLst/>
            </a:pr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4" name="Google Shape;674;g2d4a2d519a9_0_3"/>
            <p:cNvCxnSpPr>
              <a:endCxn id="673" idx="3"/>
            </p:cNvCxnSpPr>
            <p:nvPr/>
          </p:nvCxnSpPr>
          <p:spPr>
            <a:xfrm flipH="1" rot="10800000">
              <a:off x="4285777" y="3638692"/>
              <a:ext cx="500700" cy="2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75" name="Google Shape;675;g2d4a2d519a9_0_3"/>
          <p:cNvSpPr txBox="1"/>
          <p:nvPr/>
        </p:nvSpPr>
        <p:spPr>
          <a:xfrm>
            <a:off x="69025" y="1827425"/>
            <a:ext cx="22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Tolera-se perder alguns veículos ilícitos para aumentar  o aproveitamento das abordagens. Espera-se aumentar as métricas RECALL + e PRECISION -</a:t>
            </a:r>
            <a:endParaRPr b="0" i="0" sz="10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68" name="Google Shape;668;g2d4a2d519a9_0_3"/>
          <p:cNvSpPr txBox="1"/>
          <p:nvPr/>
        </p:nvSpPr>
        <p:spPr>
          <a:xfrm>
            <a:off x="67950" y="3109450"/>
            <a:ext cx="2465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Proporção de previsões corretas do total (visão geral do modelo)</a:t>
            </a:r>
            <a:endParaRPr b="0" i="0" sz="13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6" name="Google Shape;676;g2d4a2d519a9_0_3"/>
          <p:cNvSpPr txBox="1"/>
          <p:nvPr/>
        </p:nvSpPr>
        <p:spPr>
          <a:xfrm>
            <a:off x="6876575" y="2328500"/>
            <a:ext cx="2281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Objetivo de negócio é diminuir a abordagem errada (perda de tempo e recurso humano), desejável menor falso positivo possível. Espera-se aumentar as métricas PRECISION + e RECALL -</a:t>
            </a:r>
            <a:endParaRPr sz="1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64" name="Google Shape;664;g2d4a2d519a9_0_3"/>
          <p:cNvSpPr txBox="1"/>
          <p:nvPr/>
        </p:nvSpPr>
        <p:spPr>
          <a:xfrm>
            <a:off x="6899800" y="3666275"/>
            <a:ext cx="17748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Técnica utilizada para avaliar o desempenho dos modelos de forma mais robusta</a:t>
            </a:r>
            <a:endParaRPr b="0" i="0" sz="13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7" name="Google Shape;677;g2d4a2d519a9_0_3"/>
          <p:cNvSpPr txBox="1"/>
          <p:nvPr/>
        </p:nvSpPr>
        <p:spPr>
          <a:xfrm>
            <a:off x="3590675" y="2630063"/>
            <a:ext cx="1774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FALSO POSITIVO</a:t>
            </a:r>
            <a:endParaRPr sz="16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78" name="Google Shape;678;g2d4a2d519a9_0_3"/>
          <p:cNvSpPr txBox="1"/>
          <p:nvPr/>
        </p:nvSpPr>
        <p:spPr>
          <a:xfrm>
            <a:off x="3616350" y="2116850"/>
            <a:ext cx="1717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FALSO NEGATIVO</a:t>
            </a:r>
            <a:endParaRPr b="0" i="0" sz="1600" u="none" cap="none" strike="noStrike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79" name="Google Shape;679;g2d4a2d519a9_0_3"/>
          <p:cNvSpPr txBox="1"/>
          <p:nvPr/>
        </p:nvSpPr>
        <p:spPr>
          <a:xfrm>
            <a:off x="3616350" y="3162175"/>
            <a:ext cx="1774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ACURÁCIA</a:t>
            </a:r>
            <a:endParaRPr b="0" i="0" sz="1600" u="none" cap="none" strike="noStrike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80" name="Google Shape;680;g2d4a2d519a9_0_3"/>
          <p:cNvSpPr txBox="1"/>
          <p:nvPr/>
        </p:nvSpPr>
        <p:spPr>
          <a:xfrm>
            <a:off x="3616350" y="3679412"/>
            <a:ext cx="1774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CROSS-VALIDATION</a:t>
            </a:r>
            <a:endParaRPr b="0" i="0" sz="1600" u="none" cap="none" strike="noStrike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" name="Google Shape;685;g2d4942ccdd3_0_17"/>
          <p:cNvGraphicFramePr/>
          <p:nvPr/>
        </p:nvGraphicFramePr>
        <p:xfrm>
          <a:off x="2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{8C42B5E1-ED04-47B0-BFBB-E82C5D03D660}</a:tableStyleId>
              </a:tblPr>
              <a:tblGrid>
                <a:gridCol w="1301100"/>
                <a:gridCol w="763100"/>
                <a:gridCol w="519125"/>
                <a:gridCol w="544125"/>
                <a:gridCol w="648625"/>
                <a:gridCol w="496375"/>
                <a:gridCol w="486025"/>
                <a:gridCol w="589550"/>
                <a:gridCol w="506750"/>
                <a:gridCol w="548150"/>
                <a:gridCol w="548150"/>
                <a:gridCol w="548150"/>
                <a:gridCol w="548150"/>
                <a:gridCol w="548150"/>
                <a:gridCol w="548150"/>
              </a:tblGrid>
              <a:tr h="69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Algoritimo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Limiar (threshold)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Normalização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0-1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Otim. Hip.Par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Permut.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Exclusão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Colunas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CV Média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CV STD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Acuracy Score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F1 Score Pos</a:t>
                      </a:r>
                      <a:endParaRPr b="1" sz="1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F1 Score Neg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VN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VP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FP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FN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Total de Erros</a:t>
                      </a:r>
                      <a:endParaRPr sz="1000">
                        <a:solidFill>
                          <a:schemeClr val="accent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8823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1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900"/>
                        <a:t>Árvore de Decisão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82,05%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0,97%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81,22%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79,00%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54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26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KNN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Sim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Sim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78,52%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1,04%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81,21%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78,00%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51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24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29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KNN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0,1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78,52%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1,04%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91,25%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91,00%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73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r>
                        <a:rPr b="1" lang="en" sz="1000"/>
                        <a:t>  </a:t>
                      </a:r>
                      <a:r>
                        <a:rPr b="1" lang="en" sz="1000">
                          <a:highlight>
                            <a:schemeClr val="lt1"/>
                          </a:highlight>
                        </a:rPr>
                        <a:t>  </a:t>
                      </a:r>
                      <a:endParaRPr b="1" sz="1000">
                        <a:highlight>
                          <a:schemeClr val="lt1"/>
                        </a:highlight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900"/>
                        <a:t>RandomForest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Sim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79,86%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1,82%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87,25%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87,00%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61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14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5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0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900"/>
                        <a:t>RandomForest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82,72%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0,93%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86,58%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86,00%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62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900"/>
                        <a:t>RandomForest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0,4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79,86%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1,82%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88,59%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88,00%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65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2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900"/>
                        <a:t>Regressão Logística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80,54%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0,64%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85,91%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85,00%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59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16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5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5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Regressão Logística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0,4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80,54%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0,64%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85,91%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85,00%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61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14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Stacking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Não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85,75%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1,77%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86,58%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86,00%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63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12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900"/>
                        <a:t>Stacking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0,15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Não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85,75%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1,77%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88,59%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89,00%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71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13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900"/>
                        <a:t>SVM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78,02%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1,69%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78,52%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76,00%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50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25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900"/>
                        <a:t>Votting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83,22%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1,69%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85,23%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84,00%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59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16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6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XGBoost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Auto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Não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Não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81,54%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2,55%</a:t>
                      </a:r>
                      <a:endParaRPr b="1"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83,22%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82,00%</a:t>
                      </a:r>
                      <a:endParaRPr b="1"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84,00%</a:t>
                      </a:r>
                      <a:endParaRPr sz="9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56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</a:t>
                      </a:r>
                      <a:endParaRPr b="1"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  <p:grpSp>
        <p:nvGrpSpPr>
          <p:cNvPr id="686" name="Google Shape;686;g2d4942ccdd3_0_17"/>
          <p:cNvGrpSpPr/>
          <p:nvPr/>
        </p:nvGrpSpPr>
        <p:grpSpPr>
          <a:xfrm>
            <a:off x="101641" y="1297853"/>
            <a:ext cx="198964" cy="271740"/>
            <a:chOff x="-62148800" y="3377700"/>
            <a:chExt cx="311125" cy="316750"/>
          </a:xfrm>
        </p:grpSpPr>
        <p:sp>
          <p:nvSpPr>
            <p:cNvPr id="687" name="Google Shape;687;g2d4942ccdd3_0_17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D809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2d4942ccdd3_0_17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D809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g2d4942ccdd3_0_17"/>
          <p:cNvGrpSpPr/>
          <p:nvPr/>
        </p:nvGrpSpPr>
        <p:grpSpPr>
          <a:xfrm>
            <a:off x="113266" y="3579291"/>
            <a:ext cx="198964" cy="271740"/>
            <a:chOff x="-62148800" y="3377700"/>
            <a:chExt cx="311125" cy="316750"/>
          </a:xfrm>
        </p:grpSpPr>
        <p:sp>
          <p:nvSpPr>
            <p:cNvPr id="690" name="Google Shape;690;g2d4942ccdd3_0_17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D809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2d4942ccdd3_0_17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D809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g2d4942ccdd3_0_17"/>
          <p:cNvGrpSpPr/>
          <p:nvPr/>
        </p:nvGrpSpPr>
        <p:grpSpPr>
          <a:xfrm>
            <a:off x="101641" y="2198041"/>
            <a:ext cx="198964" cy="271740"/>
            <a:chOff x="-62148800" y="3377700"/>
            <a:chExt cx="311125" cy="316750"/>
          </a:xfrm>
        </p:grpSpPr>
        <p:sp>
          <p:nvSpPr>
            <p:cNvPr id="693" name="Google Shape;693;g2d4942ccdd3_0_17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D809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2d4942ccdd3_0_17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FD809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g2d4942ccdd3_0_17"/>
          <p:cNvGrpSpPr/>
          <p:nvPr/>
        </p:nvGrpSpPr>
        <p:grpSpPr>
          <a:xfrm>
            <a:off x="7418270" y="1348784"/>
            <a:ext cx="198951" cy="203898"/>
            <a:chOff x="5037700" y="2430325"/>
            <a:chExt cx="75950" cy="65850"/>
          </a:xfrm>
        </p:grpSpPr>
        <p:sp>
          <p:nvSpPr>
            <p:cNvPr id="696" name="Google Shape;696;g2d4942ccdd3_0_17"/>
            <p:cNvSpPr/>
            <p:nvPr/>
          </p:nvSpPr>
          <p:spPr>
            <a:xfrm>
              <a:off x="5059700" y="2430325"/>
              <a:ext cx="53950" cy="65850"/>
            </a:xfrm>
            <a:custGeom>
              <a:rect b="b" l="l" r="r" t="t"/>
              <a:pathLst>
                <a:path extrusionOk="0" h="2634" w="2158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2d4942ccdd3_0_17"/>
            <p:cNvSpPr/>
            <p:nvPr/>
          </p:nvSpPr>
          <p:spPr>
            <a:xfrm>
              <a:off x="5037700" y="2430325"/>
              <a:ext cx="34100" cy="65850"/>
            </a:xfrm>
            <a:custGeom>
              <a:rect b="b" l="l" r="r" t="t"/>
              <a:pathLst>
                <a:path extrusionOk="0" h="2634" w="1364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g2d4942ccdd3_0_17"/>
          <p:cNvGrpSpPr/>
          <p:nvPr/>
        </p:nvGrpSpPr>
        <p:grpSpPr>
          <a:xfrm>
            <a:off x="7418270" y="3613222"/>
            <a:ext cx="198951" cy="203898"/>
            <a:chOff x="5037700" y="2430325"/>
            <a:chExt cx="75950" cy="65850"/>
          </a:xfrm>
        </p:grpSpPr>
        <p:sp>
          <p:nvSpPr>
            <p:cNvPr id="699" name="Google Shape;699;g2d4942ccdd3_0_17"/>
            <p:cNvSpPr/>
            <p:nvPr/>
          </p:nvSpPr>
          <p:spPr>
            <a:xfrm>
              <a:off x="5059700" y="2430325"/>
              <a:ext cx="53950" cy="65850"/>
            </a:xfrm>
            <a:custGeom>
              <a:rect b="b" l="l" r="r" t="t"/>
              <a:pathLst>
                <a:path extrusionOk="0" h="2634" w="2158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2d4942ccdd3_0_17"/>
            <p:cNvSpPr/>
            <p:nvPr/>
          </p:nvSpPr>
          <p:spPr>
            <a:xfrm>
              <a:off x="5037700" y="2430325"/>
              <a:ext cx="34100" cy="65850"/>
            </a:xfrm>
            <a:custGeom>
              <a:rect b="b" l="l" r="r" t="t"/>
              <a:pathLst>
                <a:path extrusionOk="0" h="2634" w="1364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g2d4942ccdd3_0_17"/>
          <p:cNvGrpSpPr/>
          <p:nvPr/>
        </p:nvGrpSpPr>
        <p:grpSpPr>
          <a:xfrm>
            <a:off x="7418270" y="2231972"/>
            <a:ext cx="198951" cy="203898"/>
            <a:chOff x="5037700" y="2430325"/>
            <a:chExt cx="75950" cy="65850"/>
          </a:xfrm>
        </p:grpSpPr>
        <p:sp>
          <p:nvSpPr>
            <p:cNvPr id="702" name="Google Shape;702;g2d4942ccdd3_0_17"/>
            <p:cNvSpPr/>
            <p:nvPr/>
          </p:nvSpPr>
          <p:spPr>
            <a:xfrm>
              <a:off x="5059700" y="2430325"/>
              <a:ext cx="53950" cy="65850"/>
            </a:xfrm>
            <a:custGeom>
              <a:rect b="b" l="l" r="r" t="t"/>
              <a:pathLst>
                <a:path extrusionOk="0" h="2634" w="2158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2d4942ccdd3_0_17"/>
            <p:cNvSpPr/>
            <p:nvPr/>
          </p:nvSpPr>
          <p:spPr>
            <a:xfrm>
              <a:off x="5037700" y="2430325"/>
              <a:ext cx="34100" cy="65850"/>
            </a:xfrm>
            <a:custGeom>
              <a:rect b="b" l="l" r="r" t="t"/>
              <a:pathLst>
                <a:path extrusionOk="0" h="2634" w="1364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"/>
          <p:cNvSpPr txBox="1"/>
          <p:nvPr/>
        </p:nvSpPr>
        <p:spPr>
          <a:xfrm>
            <a:off x="668075" y="325325"/>
            <a:ext cx="2823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9" name="Google Shape;709;p7"/>
          <p:cNvSpPr txBox="1"/>
          <p:nvPr/>
        </p:nvSpPr>
        <p:spPr>
          <a:xfrm>
            <a:off x="232325" y="766800"/>
            <a:ext cx="36948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710" name="Google Shape;710;p7"/>
          <p:cNvPicPr preferRelativeResize="0"/>
          <p:nvPr/>
        </p:nvPicPr>
        <p:blipFill rotWithShape="1">
          <a:blip r:embed="rId3">
            <a:alphaModFix/>
          </a:blip>
          <a:srcRect b="6974" l="6942" r="13069" t="7555"/>
          <a:stretch/>
        </p:blipFill>
        <p:spPr>
          <a:xfrm>
            <a:off x="108850" y="68025"/>
            <a:ext cx="8926325" cy="49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"/>
          <p:cNvSpPr txBox="1"/>
          <p:nvPr/>
        </p:nvSpPr>
        <p:spPr>
          <a:xfrm>
            <a:off x="5837475" y="985050"/>
            <a:ext cx="3197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RES1: Não há restrições para este veículo no DENATRAN BASE 24h/7d.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RES2: Veículo com restrição judicial no sistema DENATRAN BASE 24h/7d!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RES3: Veículo com restrição na Receita Federal no sistema DENATRAN BASE 24h/7d!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RES4: Veículo comunicação de venda no sistema DENATRAN BASE 24h/7d!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RES5: Veículo com indicador de Recall ativo no sistema DENATRAN BASE 24h/7d!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RES6: Veículo com registro de Roubo/Furto no sistema DENATRAN BASE 24h/7d!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12" name="Google Shape;712;p7"/>
          <p:cNvSpPr txBox="1"/>
          <p:nvPr/>
        </p:nvSpPr>
        <p:spPr>
          <a:xfrm>
            <a:off x="6048550" y="349175"/>
            <a:ext cx="261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ÁRVORE DE DECISÃO</a:t>
            </a:r>
            <a:endParaRPr sz="2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713" name="Google Shape;71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0"/>
            <a:ext cx="2313200" cy="15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7"/>
          <p:cNvSpPr/>
          <p:nvPr/>
        </p:nvSpPr>
        <p:spPr>
          <a:xfrm>
            <a:off x="8164168" y="89796"/>
            <a:ext cx="857400" cy="2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g2d4ac6d779f_2_0"/>
          <p:cNvPicPr preferRelativeResize="0"/>
          <p:nvPr/>
        </p:nvPicPr>
        <p:blipFill rotWithShape="1">
          <a:blip r:embed="rId3">
            <a:alphaModFix/>
          </a:blip>
          <a:srcRect b="-239" l="0" r="0" t="240"/>
          <a:stretch/>
        </p:blipFill>
        <p:spPr>
          <a:xfrm>
            <a:off x="30726" y="26396"/>
            <a:ext cx="4455800" cy="252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g2d4ac6d779f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666" y="25651"/>
            <a:ext cx="4593875" cy="252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g2d4ac6d779f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51" y="2580327"/>
            <a:ext cx="4455801" cy="252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g2d4ac6d779f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8249" y="2579193"/>
            <a:ext cx="4593875" cy="252207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2d4ac6d779f_2_0"/>
          <p:cNvSpPr txBox="1"/>
          <p:nvPr/>
        </p:nvSpPr>
        <p:spPr>
          <a:xfrm>
            <a:off x="2211325" y="1010475"/>
            <a:ext cx="20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Menores  margens de erro nas features</a:t>
            </a:r>
            <a:r>
              <a:rPr lang="en" sz="1200">
                <a:solidFill>
                  <a:srgbClr val="FF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sz="1200">
              <a:solidFill>
                <a:srgbClr val="FF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