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10"/>
    <p:sldId id="258" r:id="rId11"/>
    <p:sldId id="259" r:id="rId12"/>
    <p:sldId id="260" r:id="rId13"/>
    <p:sldId id="261" r:id="rId14"/>
    <p:sldId id="262" r:id="rId9"/>
    <p:sldId id="263" r:id="rId8"/>
    <p:sldId id="264" r:id="rId7"/>
    <p:sldId id="265" r:id="rId6"/>
    <p:sldId id="266" r:id="rId5"/>
    <p:sldId id="267" r:id="rId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34595-61AD-41C8-B7E6-8EA488A89665}" v="13" dt="2025-10-23T05:41:42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4" Type="http://schemas.openxmlformats.org/officeDocument/2006/relationships/slide" Target="slides/slide12.xml"/><Relationship Id="rId5" Type="http://schemas.openxmlformats.org/officeDocument/2006/relationships/slide" Target="slides/slide11.xml"/><Relationship Id="rId6" Type="http://schemas.openxmlformats.org/officeDocument/2006/relationships/slide" Target="slides/slide10.xml"/><Relationship Id="rId7" Type="http://schemas.openxmlformats.org/officeDocument/2006/relationships/slide" Target="slides/slide9.xml"/><Relationship Id="rId8" Type="http://schemas.openxmlformats.org/officeDocument/2006/relationships/slide" Target="slides/slide8.xml"/><Relationship Id="rId9" Type="http://schemas.openxmlformats.org/officeDocument/2006/relationships/slide" Target="slides/slide7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n Figueroa Gil" userId="568eee5b71194f4f" providerId="LiveId" clId="{DC534595-61AD-41C8-B7E6-8EA488A89665}"/>
    <pc:docChg chg="undo custSel modSld">
      <pc:chgData name="Jonatan Figueroa Gil" userId="568eee5b71194f4f" providerId="LiveId" clId="{DC534595-61AD-41C8-B7E6-8EA488A89665}" dt="2025-10-23T05:41:42.053" v="33"/>
      <pc:docMkLst>
        <pc:docMk/>
      </pc:docMkLst>
      <pc:sldChg chg="addSp modSp">
        <pc:chgData name="Jonatan Figueroa Gil" userId="568eee5b71194f4f" providerId="LiveId" clId="{DC534595-61AD-41C8-B7E6-8EA488A89665}" dt="2025-10-23T05:41:12.079" v="20"/>
        <pc:sldMkLst>
          <pc:docMk/>
          <pc:sldMk cId="0" sldId="256"/>
        </pc:sldMkLst>
        <pc:picChg chg="add mod">
          <ac:chgData name="Jonatan Figueroa Gil" userId="568eee5b71194f4f" providerId="LiveId" clId="{DC534595-61AD-41C8-B7E6-8EA488A89665}" dt="2025-10-23T05:41:12.079" v="20"/>
          <ac:picMkLst>
            <pc:docMk/>
            <pc:sldMk cId="0" sldId="256"/>
            <ac:picMk id="8" creationId="{230A2782-9461-771E-5BE7-95483C303EC2}"/>
          </ac:picMkLst>
        </pc:picChg>
      </pc:sldChg>
      <pc:sldChg chg="addSp modSp">
        <pc:chgData name="Jonatan Figueroa Gil" userId="568eee5b71194f4f" providerId="LiveId" clId="{DC534595-61AD-41C8-B7E6-8EA488A89665}" dt="2025-10-23T05:41:14.961" v="21"/>
        <pc:sldMkLst>
          <pc:docMk/>
          <pc:sldMk cId="0" sldId="257"/>
        </pc:sldMkLst>
        <pc:picChg chg="add mod">
          <ac:chgData name="Jonatan Figueroa Gil" userId="568eee5b71194f4f" providerId="LiveId" clId="{DC534595-61AD-41C8-B7E6-8EA488A89665}" dt="2025-10-23T05:41:14.961" v="21"/>
          <ac:picMkLst>
            <pc:docMk/>
            <pc:sldMk cId="0" sldId="257"/>
            <ac:picMk id="11" creationId="{C4180531-01A2-D29E-B92F-48ADA7FA44CB}"/>
          </ac:picMkLst>
        </pc:picChg>
      </pc:sldChg>
      <pc:sldChg chg="addSp modSp mod">
        <pc:chgData name="Jonatan Figueroa Gil" userId="568eee5b71194f4f" providerId="LiveId" clId="{DC534595-61AD-41C8-B7E6-8EA488A89665}" dt="2025-10-23T05:41:18.977" v="23" actId="1036"/>
        <pc:sldMkLst>
          <pc:docMk/>
          <pc:sldMk cId="0" sldId="258"/>
        </pc:sldMkLst>
        <pc:picChg chg="add mod">
          <ac:chgData name="Jonatan Figueroa Gil" userId="568eee5b71194f4f" providerId="LiveId" clId="{DC534595-61AD-41C8-B7E6-8EA488A89665}" dt="2025-10-23T05:41:18.977" v="23" actId="1036"/>
          <ac:picMkLst>
            <pc:docMk/>
            <pc:sldMk cId="0" sldId="258"/>
            <ac:picMk id="16" creationId="{E72008E6-5C54-BB4A-5C2B-425A8D950845}"/>
          </ac:picMkLst>
        </pc:picChg>
      </pc:sldChg>
      <pc:sldChg chg="addSp modSp mod">
        <pc:chgData name="Jonatan Figueroa Gil" userId="568eee5b71194f4f" providerId="LiveId" clId="{DC534595-61AD-41C8-B7E6-8EA488A89665}" dt="2025-10-23T05:41:21.738" v="24"/>
        <pc:sldMkLst>
          <pc:docMk/>
          <pc:sldMk cId="0" sldId="259"/>
        </pc:sldMkLst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4" creationId="{00000000-0000-0000-0000-000000000000}"/>
          </ac:spMkLst>
        </pc:spChg>
        <pc:picChg chg="add mod">
          <ac:chgData name="Jonatan Figueroa Gil" userId="568eee5b71194f4f" providerId="LiveId" clId="{DC534595-61AD-41C8-B7E6-8EA488A89665}" dt="2025-10-23T05:41:21.738" v="24"/>
          <ac:picMkLst>
            <pc:docMk/>
            <pc:sldMk cId="0" sldId="259"/>
            <ac:picMk id="30" creationId="{2B384721-E632-DD7F-0095-0DA64622D388}"/>
          </ac:picMkLst>
        </pc:picChg>
      </pc:sldChg>
      <pc:sldChg chg="addSp modSp">
        <pc:chgData name="Jonatan Figueroa Gil" userId="568eee5b71194f4f" providerId="LiveId" clId="{DC534595-61AD-41C8-B7E6-8EA488A89665}" dt="2025-10-23T05:41:23.777" v="25"/>
        <pc:sldMkLst>
          <pc:docMk/>
          <pc:sldMk cId="0" sldId="260"/>
        </pc:sldMkLst>
        <pc:picChg chg="add mod">
          <ac:chgData name="Jonatan Figueroa Gil" userId="568eee5b71194f4f" providerId="LiveId" clId="{DC534595-61AD-41C8-B7E6-8EA488A89665}" dt="2025-10-23T05:41:23.777" v="25"/>
          <ac:picMkLst>
            <pc:docMk/>
            <pc:sldMk cId="0" sldId="260"/>
            <ac:picMk id="12" creationId="{86A3F042-1A0F-1D24-8B84-40D1005023BB}"/>
          </ac:picMkLst>
        </pc:picChg>
      </pc:sldChg>
      <pc:sldChg chg="addSp modSp">
        <pc:chgData name="Jonatan Figueroa Gil" userId="568eee5b71194f4f" providerId="LiveId" clId="{DC534595-61AD-41C8-B7E6-8EA488A89665}" dt="2025-10-23T05:41:26.692" v="26"/>
        <pc:sldMkLst>
          <pc:docMk/>
          <pc:sldMk cId="0" sldId="261"/>
        </pc:sldMkLst>
        <pc:picChg chg="add mod">
          <ac:chgData name="Jonatan Figueroa Gil" userId="568eee5b71194f4f" providerId="LiveId" clId="{DC534595-61AD-41C8-B7E6-8EA488A89665}" dt="2025-10-23T05:41:26.692" v="26"/>
          <ac:picMkLst>
            <pc:docMk/>
            <pc:sldMk cId="0" sldId="261"/>
            <ac:picMk id="17" creationId="{F1464842-51A8-0C57-EFBF-E6320B29B95D}"/>
          </ac:picMkLst>
        </pc:picChg>
      </pc:sldChg>
      <pc:sldChg chg="addSp delSp modSp mod">
        <pc:chgData name="Jonatan Figueroa Gil" userId="568eee5b71194f4f" providerId="LiveId" clId="{DC534595-61AD-41C8-B7E6-8EA488A89665}" dt="2025-10-23T05:41:29.326" v="27"/>
        <pc:sldMkLst>
          <pc:docMk/>
          <pc:sldMk cId="0" sldId="262"/>
        </pc:sldMkLst>
        <pc:spChg chg="del mod">
          <ac:chgData name="Jonatan Figueroa Gil" userId="568eee5b71194f4f" providerId="LiveId" clId="{DC534595-61AD-41C8-B7E6-8EA488A89665}" dt="2025-10-23T05:38:21.826" v="11" actId="478"/>
          <ac:spMkLst>
            <pc:docMk/>
            <pc:sldMk cId="0" sldId="262"/>
            <ac:spMk id="5" creationId="{00000000-0000-0000-0000-000000000000}"/>
          </ac:spMkLst>
        </pc:spChg>
        <pc:graphicFrameChg chg="mod modGraphic">
          <ac:chgData name="Jonatan Figueroa Gil" userId="568eee5b71194f4f" providerId="LiveId" clId="{DC534595-61AD-41C8-B7E6-8EA488A89665}" dt="2025-10-23T05:38:53.673" v="13" actId="2164"/>
          <ac:graphicFrameMkLst>
            <pc:docMk/>
            <pc:sldMk cId="0" sldId="262"/>
            <ac:graphicFrameMk id="8" creationId="{00000000-0000-0000-0000-000000000000}"/>
          </ac:graphicFrameMkLst>
        </pc:graphicFrameChg>
        <pc:picChg chg="add mod">
          <ac:chgData name="Jonatan Figueroa Gil" userId="568eee5b71194f4f" providerId="LiveId" clId="{DC534595-61AD-41C8-B7E6-8EA488A89665}" dt="2025-10-23T05:41:29.326" v="27"/>
          <ac:picMkLst>
            <pc:docMk/>
            <pc:sldMk cId="0" sldId="262"/>
            <ac:picMk id="6" creationId="{D02E2CFA-E41D-46D2-ACBB-9583EFBD73E4}"/>
          </ac:picMkLst>
        </pc:picChg>
      </pc:sldChg>
      <pc:sldChg chg="addSp modSp">
        <pc:chgData name="Jonatan Figueroa Gil" userId="568eee5b71194f4f" providerId="LiveId" clId="{DC534595-61AD-41C8-B7E6-8EA488A89665}" dt="2025-10-23T05:41:30.478" v="28"/>
        <pc:sldMkLst>
          <pc:docMk/>
          <pc:sldMk cId="0" sldId="263"/>
        </pc:sldMkLst>
        <pc:picChg chg="add mod">
          <ac:chgData name="Jonatan Figueroa Gil" userId="568eee5b71194f4f" providerId="LiveId" clId="{DC534595-61AD-41C8-B7E6-8EA488A89665}" dt="2025-10-23T05:41:30.478" v="28"/>
          <ac:picMkLst>
            <pc:docMk/>
            <pc:sldMk cId="0" sldId="263"/>
            <ac:picMk id="17" creationId="{22214872-6BB1-94C1-43E9-98968A64430A}"/>
          </ac:picMkLst>
        </pc:picChg>
      </pc:sldChg>
      <pc:sldChg chg="addSp modSp mod">
        <pc:chgData name="Jonatan Figueroa Gil" userId="568eee5b71194f4f" providerId="LiveId" clId="{DC534595-61AD-41C8-B7E6-8EA488A89665}" dt="2025-10-23T05:41:31.462" v="29"/>
        <pc:sldMkLst>
          <pc:docMk/>
          <pc:sldMk cId="0" sldId="264"/>
        </pc:sldMkLst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9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9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9" creationId="{00000000-0000-0000-0000-000000000000}"/>
          </ac:spMkLst>
        </pc:spChg>
        <pc:picChg chg="add mod">
          <ac:chgData name="Jonatan Figueroa Gil" userId="568eee5b71194f4f" providerId="LiveId" clId="{DC534595-61AD-41C8-B7E6-8EA488A89665}" dt="2025-10-23T05:41:31.462" v="29"/>
          <ac:picMkLst>
            <pc:docMk/>
            <pc:sldMk cId="0" sldId="264"/>
            <ac:picMk id="30" creationId="{6EE70B7F-1109-37F5-B118-857C0571F0AF}"/>
          </ac:picMkLst>
        </pc:picChg>
      </pc:sldChg>
      <pc:sldChg chg="addSp modSp">
        <pc:chgData name="Jonatan Figueroa Gil" userId="568eee5b71194f4f" providerId="LiveId" clId="{DC534595-61AD-41C8-B7E6-8EA488A89665}" dt="2025-10-23T05:41:32.483" v="30"/>
        <pc:sldMkLst>
          <pc:docMk/>
          <pc:sldMk cId="0" sldId="265"/>
        </pc:sldMkLst>
        <pc:picChg chg="add mod">
          <ac:chgData name="Jonatan Figueroa Gil" userId="568eee5b71194f4f" providerId="LiveId" clId="{DC534595-61AD-41C8-B7E6-8EA488A89665}" dt="2025-10-23T05:41:32.483" v="30"/>
          <ac:picMkLst>
            <pc:docMk/>
            <pc:sldMk cId="0" sldId="265"/>
            <ac:picMk id="21" creationId="{A5204FE0-3D8D-C5DE-016F-5F7EF3DE362B}"/>
          </ac:picMkLst>
        </pc:picChg>
      </pc:sldChg>
      <pc:sldChg chg="addSp modSp">
        <pc:chgData name="Jonatan Figueroa Gil" userId="568eee5b71194f4f" providerId="LiveId" clId="{DC534595-61AD-41C8-B7E6-8EA488A89665}" dt="2025-10-23T05:41:33.464" v="31"/>
        <pc:sldMkLst>
          <pc:docMk/>
          <pc:sldMk cId="0" sldId="266"/>
        </pc:sldMkLst>
        <pc:picChg chg="add mod">
          <ac:chgData name="Jonatan Figueroa Gil" userId="568eee5b71194f4f" providerId="LiveId" clId="{DC534595-61AD-41C8-B7E6-8EA488A89665}" dt="2025-10-23T05:41:33.464" v="31"/>
          <ac:picMkLst>
            <pc:docMk/>
            <pc:sldMk cId="0" sldId="266"/>
            <ac:picMk id="20" creationId="{A79C13A8-529E-981F-991C-199ED802E9FB}"/>
          </ac:picMkLst>
        </pc:picChg>
      </pc:sldChg>
      <pc:sldChg chg="addSp modSp">
        <pc:chgData name="Jonatan Figueroa Gil" userId="568eee5b71194f4f" providerId="LiveId" clId="{DC534595-61AD-41C8-B7E6-8EA488A89665}" dt="2025-10-23T05:41:38.424" v="32"/>
        <pc:sldMkLst>
          <pc:docMk/>
          <pc:sldMk cId="0" sldId="267"/>
        </pc:sldMkLst>
        <pc:picChg chg="add mod">
          <ac:chgData name="Jonatan Figueroa Gil" userId="568eee5b71194f4f" providerId="LiveId" clId="{DC534595-61AD-41C8-B7E6-8EA488A89665}" dt="2025-10-23T05:41:38.424" v="32"/>
          <ac:picMkLst>
            <pc:docMk/>
            <pc:sldMk cId="0" sldId="267"/>
            <ac:picMk id="29" creationId="{9B1975A1-BD43-5EFF-66E3-159C882C22BD}"/>
          </ac:picMkLst>
        </pc:picChg>
      </pc:sldChg>
      <pc:sldChg chg="addSp modSp">
        <pc:chgData name="Jonatan Figueroa Gil" userId="568eee5b71194f4f" providerId="LiveId" clId="{DC534595-61AD-41C8-B7E6-8EA488A89665}" dt="2025-10-23T05:41:42.053" v="33"/>
        <pc:sldMkLst>
          <pc:docMk/>
          <pc:sldMk cId="0" sldId="268"/>
        </pc:sldMkLst>
        <pc:picChg chg="add mod">
          <ac:chgData name="Jonatan Figueroa Gil" userId="568eee5b71194f4f" providerId="LiveId" clId="{DC534595-61AD-41C8-B7E6-8EA488A89665}" dt="2025-10-23T05:41:42.053" v="33"/>
          <ac:picMkLst>
            <pc:docMk/>
            <pc:sldMk cId="0" sldId="268"/>
            <ac:picMk id="13" creationId="{155AB874-0E4B-2099-5C65-C67E5850186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65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91000" y="438150"/>
            <a:ext cx="762000" cy="762000"/>
          </a:xfrm>
          <a:prstGeom prst="roundRect">
            <a:avLst>
              <a:gd name="adj" fmla="val 25000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Image 0" descr="/tmp/rasterized-svg-b7a58df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438150"/>
            <a:ext cx="476250" cy="476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373198" y="1657350"/>
            <a:ext cx="239760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500"/>
              </a:lnSpc>
              <a:spcAft>
                <a:spcPts val="600"/>
              </a:spcAft>
              <a:buNone/>
            </a:pPr>
            <a:r>
              <a:rPr lang="en-US" sz="4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Sesión 6</a:t>
            </a:r>
            <a:endParaRPr lang="en-US" sz="4500" dirty="0"/>
          </a:p>
        </p:txBody>
      </p:sp>
      <p:sp>
        <p:nvSpPr>
          <p:cNvPr id="5" name="Text 2"/>
          <p:cNvSpPr/>
          <p:nvPr/>
        </p:nvSpPr>
        <p:spPr>
          <a:xfrm>
            <a:off x="2249692" y="2762250"/>
            <a:ext cx="464461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>
                    <a:alpha val="9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Recopilación y Preparación de Datos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3567660" y="3943350"/>
            <a:ext cx="20086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>
                    <a:alpha val="8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Curso Mentes Digitales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3567660" y="4400550"/>
            <a:ext cx="20086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FFFFFF">
                    <a:alpha val="70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Noviembre 2024</a:t>
            </a:r>
            <a:endParaRPr lang="en-US" sz="1350" dirty="0"/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👥 Actividad Práctica en Clase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1752" y="1307592"/>
            <a:ext cx="4041648" cy="758952"/>
          </a:xfrm>
          <a:prstGeom prst="rect">
            <a:avLst/>
          </a:prstGeom>
          <a:solidFill>
            <a:srgbClr val="CFFA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329184" y="1307592"/>
            <a:ext cx="0" cy="7589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94360" y="1536192"/>
            <a:ext cx="2551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06B6D4"/>
                </a:solidFill>
                <a:latin typeface="Arial"/>
              </a:defRPr>
            </a:pPr>
            <a:r>
              <a:t>⏱️ Tiempo: 20 minutos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752" y="2194560"/>
            <a:ext cx="4114800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A855F7"/>
                </a:solidFill>
                <a:latin typeface="Arial"/>
              </a:defRPr>
            </a:pPr>
            <a:r>
              <a:t>📝 Instrucciones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752" y="2569464"/>
            <a:ext cx="4041648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Define tu proyecto de IA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Identifica qué datos necesitas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Determina cuántas categorías tendrás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Comienza a recopilar ejemplos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752" y="3877056"/>
            <a:ext cx="4114800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F59E0B"/>
                </a:solidFill>
                <a:latin typeface="Arial"/>
              </a:defRPr>
            </a:pPr>
            <a:r>
              <a:t>💬 Presentación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752" y="4297680"/>
            <a:ext cx="41148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Comparte qué datos vas a recopilar y por qué.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0600" y="1682496"/>
            <a:ext cx="4114800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EC4899"/>
                </a:solidFill>
                <a:latin typeface="Arial"/>
              </a:defRPr>
            </a:pPr>
            <a:r>
              <a:t>📋 Ficha de Recopilación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2066543"/>
            <a:ext cx="4041648" cy="2121408"/>
          </a:xfrm>
          <a:prstGeom prst="rect">
            <a:avLst/>
          </a:prstGeom>
          <a:solidFill>
            <a:srgbClr val="FEF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5001768" y="2267712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t>Proyecto: _______________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1768" y="2569464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t>Tipo de datos: _______________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1768" y="2871216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t>Categorías: _______________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1768" y="3172968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t>Cantidad por categoría: _______________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1768" y="3474720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t>Herramienta: _______________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01768" y="3776472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>
                <a:solidFill>
                  <a:srgbClr val="1E293B"/>
                </a:solidFill>
                <a:latin typeface="Arial"/>
              </a:defRPr>
            </a:pPr>
            <a:r>
              <a:t>Fecha límite: _______________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⚠️ Consejos y Errores Comunes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435608"/>
            <a:ext cx="4114800" cy="978408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256032" y="1435608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66344" y="1618488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t>❌ Pocos datos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344" y="1993392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Sin suficientes ejemplos, la IA no aprende bien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1435608"/>
            <a:ext cx="4114800" cy="978408"/>
          </a:xfrm>
          <a:prstGeom prst="rect">
            <a:avLst/>
          </a:prstGeom>
          <a:solidFill>
            <a:srgbClr val="D1FA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828032" y="1435608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038344" y="1618488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t>✅ Datos abundantes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8344" y="1993392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Al menos 25-30 ejemplos por categoría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2633472"/>
            <a:ext cx="4114800" cy="978408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56032" y="2633472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466344" y="2816352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t>❌ Datos similares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344" y="3191256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Sin variedad, el modelo no generaliza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633472"/>
            <a:ext cx="4114800" cy="978408"/>
          </a:xfrm>
          <a:prstGeom prst="rect">
            <a:avLst/>
          </a:prstGeom>
          <a:solidFill>
            <a:srgbClr val="D1FA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828032" y="2633472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5038344" y="2816352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t>✅ Datos variados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38344" y="3191256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Diferentes ángulos, fondos y condiciones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" y="3840480"/>
            <a:ext cx="4114800" cy="978408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56032" y="3840480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466344" y="4023360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t>❌ Mala calidad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6344" y="4398264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Imágenes borrosas o audio con ruido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00600" y="3840480"/>
            <a:ext cx="4114800" cy="978408"/>
          </a:xfrm>
          <a:prstGeom prst="rect">
            <a:avLst/>
          </a:prstGeom>
          <a:solidFill>
            <a:srgbClr val="D1FA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828032" y="3840480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5038344" y="4023360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>
                <a:solidFill>
                  <a:srgbClr val="1E293B"/>
                </a:solidFill>
                <a:latin typeface="Arial"/>
              </a:defRPr>
            </a:pPr>
            <a:r>
              <a:t>✅ Alta calidad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38344" y="4398264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Datos claros, nítidos y representativos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🎯 Conclusión y Próximos Pasos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4048" y="877824"/>
            <a:ext cx="8385048" cy="18288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11480" y="877824"/>
            <a:ext cx="0" cy="18288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67512" y="1106424"/>
            <a:ext cx="402336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6366F1"/>
                </a:solidFill>
                <a:latin typeface="Arial"/>
              </a:defRPr>
            </a:pPr>
            <a:r>
              <a:t>📌 Puntos Clave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512" y="1600200"/>
            <a:ext cx="7863840" cy="87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Los datos son esenciales para entrenar modelos de IA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La calidad y variedad son más importantes que la cantidad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Organizar y etiquetar correctamente los datos es fundamental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4048" y="3163824"/>
            <a:ext cx="8385048" cy="182880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3255264" y="3465576"/>
            <a:ext cx="2633472" cy="347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50" b="1">
                <a:solidFill>
                  <a:srgbClr val="FFFFFF"/>
                </a:solidFill>
                <a:latin typeface="Arial"/>
              </a:defRPr>
            </a:pPr>
            <a:r>
              <a:t>🚀 Próxima Sesión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2112" y="3959352"/>
            <a:ext cx="27797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500">
                <a:solidFill>
                  <a:srgbClr val="FFFFFF"/>
                </a:solidFill>
                <a:latin typeface="Arial"/>
              </a:defRPr>
            </a:pPr>
            <a:r>
              <a:t>Sesión 7: Entrenando el Modelo de 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4416552"/>
            <a:ext cx="5038344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Arial"/>
              </a:defRPr>
            </a:pPr>
            <a:r>
              <a:t>Usaremos los datos recopilados para entrenar tu primer modelo de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Objetivo y Agenda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046720" y="1097280"/>
            <a:ext cx="548640" cy="548640"/>
          </a:xfrm>
          <a:prstGeom prst="ellipse">
            <a:avLst/>
          </a:prstGeom>
          <a:solidFill>
            <a:srgbClr val="A855F7"/>
          </a:solidFill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8156448" y="1261872"/>
            <a:ext cx="18288" cy="219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8293608" y="1261872"/>
            <a:ext cx="18288" cy="219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8430768" y="1261872"/>
            <a:ext cx="18288" cy="219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57200" y="1508760"/>
            <a:ext cx="8229600" cy="1124712"/>
          </a:xfrm>
          <a:prstGeom prst="rect">
            <a:avLst/>
          </a:prstGeom>
          <a:solidFill>
            <a:srgbClr val="EDE9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84632" y="1508760"/>
            <a:ext cx="0" cy="112471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40664" y="1737360"/>
            <a:ext cx="3941063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1">
                <a:solidFill>
                  <a:srgbClr val="A855F7"/>
                </a:solidFill>
                <a:latin typeface="Arial"/>
              </a:rPr>
              <a:t>🎯 Objetivo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0664" y="2103120"/>
            <a:ext cx="7872983" cy="265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350">
                <a:solidFill>
                  <a:srgbClr val="1E293B"/>
                </a:solidFill>
                <a:latin typeface="Arial"/>
              </a:rPr>
              <a:t>Enseñar la importancia de los datos para entrenar modelos de Inteligencia Artificial y cómo recopilar datos de calidad.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2862072"/>
            <a:ext cx="839419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500" b="1">
                <a:solidFill>
                  <a:srgbClr val="6366F1"/>
                </a:solidFill>
                <a:latin typeface="Arial"/>
              </a:rPr>
              <a:t>📋 Agenda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255264"/>
            <a:ext cx="82296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Importancia de los datos en IA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Tipos de datos para entrenar modelos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Cómo recopilar datos de calidad</a:t>
            </a:r>
          </a:p>
          <a:p>
            <a:pPr algn="l">
              <a:defRPr sz="1350">
                <a:solidFill>
                  <a:srgbClr val="1E293B"/>
                </a:solidFill>
                <a:latin typeface="Arial"/>
              </a:defRPr>
            </a:pPr>
            <a:r>
              <a:t>Actividad práctica: recopilación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¿Por qué son importantes los datos?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7955279" y="1005840"/>
            <a:ext cx="640080" cy="192024"/>
          </a:xfrm>
          <a:prstGeom prst="ellipse">
            <a:avLst/>
          </a:prstGeom>
          <a:solidFill>
            <a:srgbClr val="6366F1"/>
          </a:solidFill>
          <a:ln w="25400">
            <a:solidFill>
              <a:srgbClr val="6366F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7955279" y="1101852"/>
            <a:ext cx="640080" cy="320040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7955279" y="1357884"/>
            <a:ext cx="640080" cy="192024"/>
          </a:xfrm>
          <a:prstGeom prst="ellipse">
            <a:avLst/>
          </a:prstGeom>
          <a:solidFill>
            <a:srgbClr val="6366F1"/>
          </a:solidFill>
          <a:ln w="25400">
            <a:solidFill>
              <a:srgbClr val="6366F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01752" y="1499616"/>
            <a:ext cx="8531352" cy="1417320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30352" y="1847088"/>
            <a:ext cx="8083296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Arial"/>
              </a:defRPr>
            </a:pPr>
            <a:r>
              <a:t>Los datos son el combustible de la Inteligencia Artificial. Sin datos de calidad, los modelos de IA no pueden aprender correctamente.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1752" y="3374136"/>
            <a:ext cx="2542032" cy="1371600"/>
          </a:xfrm>
          <a:prstGeom prst="rect">
            <a:avLst/>
          </a:prstGeom>
          <a:solidFill>
            <a:srgbClr val="FEF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80160" y="3529584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1E293B"/>
                </a:solidFill>
                <a:latin typeface="Arial"/>
              </a:defRPr>
            </a:pPr>
            <a:r>
              <a:t>💡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8951" y="4288536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>
                <a:solidFill>
                  <a:srgbClr val="1E293B"/>
                </a:solidFill>
                <a:latin typeface="Arial"/>
              </a:defRPr>
            </a:pPr>
            <a:r>
              <a:t>Datos = Conocimiento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00984" y="3374136"/>
            <a:ext cx="2542032" cy="13716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279392" y="3529584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1E293B"/>
                </a:solidFill>
                <a:latin typeface="Arial"/>
              </a:defRPr>
            </a:pPr>
            <a:r>
              <a:t>🎯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58183" y="4288536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>
                <a:solidFill>
                  <a:srgbClr val="1E293B"/>
                </a:solidFill>
                <a:latin typeface="Arial"/>
              </a:defRPr>
            </a:pPr>
            <a:r>
              <a:t>Calidad &gt; Cantidad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00216" y="3374136"/>
            <a:ext cx="2542032" cy="1371600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278624" y="3529584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1E293B"/>
                </a:solidFill>
                <a:latin typeface="Arial"/>
              </a:defRPr>
            </a:pPr>
            <a:r>
              <a:t>📊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57416" y="4288536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>
                <a:solidFill>
                  <a:srgbClr val="1E293B"/>
                </a:solidFill>
                <a:latin typeface="Arial"/>
              </a:defRPr>
            </a:pPr>
            <a:r>
              <a:t>Variedad es clave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Tipos de Datos para Entrenar IA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8046720" y="1133856"/>
            <a:ext cx="640080" cy="384048"/>
          </a:xfrm>
          <a:prstGeom prst="roundRect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8238744" y="1197864"/>
            <a:ext cx="256031" cy="25603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228600" y="1179576"/>
            <a:ext cx="4114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EC48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75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EC4899"/>
                </a:solidFill>
                <a:latin typeface="Arial"/>
              </a:defRPr>
            </a:pPr>
            <a:r>
              <a:t>📸  Imágenes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Fotos de objetos, rostros,</a:t>
            </a:r>
          </a:p>
          <a:p>
            <a:r>
              <a:t>animales, plantas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00600" y="1179576"/>
            <a:ext cx="4114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047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06B6D4"/>
                </a:solidFill>
                <a:latin typeface="Arial"/>
              </a:defRPr>
            </a:pPr>
            <a:r>
              <a:t>🔊  Sonidos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47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Voces, música,</a:t>
            </a:r>
          </a:p>
          <a:p>
            <a:r>
              <a:t>sonidos ambientales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3236976"/>
            <a:ext cx="4114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59E0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75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F59E0B"/>
                </a:solidFill>
                <a:latin typeface="Arial"/>
              </a:defRPr>
            </a:pPr>
            <a:r>
              <a:t>🤸  Poses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Movimientos corporales,</a:t>
            </a:r>
          </a:p>
          <a:p>
            <a:r>
              <a:t>posturas, gestos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00600" y="3236976"/>
            <a:ext cx="4114800" cy="1828800"/>
          </a:xfrm>
          <a:prstGeom prst="rect">
            <a:avLst/>
          </a:prstGeom>
          <a:solidFill>
            <a:srgbClr val="FFFFFF"/>
          </a:solidFill>
          <a:ln w="38100">
            <a:solidFill>
              <a:srgbClr val="22C5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5047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22C55E"/>
                </a:solidFill>
                <a:latin typeface="Arial"/>
              </a:defRPr>
            </a:pPr>
            <a:r>
              <a:t>📝  Texto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47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Palabras, frases,</a:t>
            </a:r>
          </a:p>
          <a:p>
            <a:r>
              <a:t>etiquetas, descripciones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¿Cómo Recopilar Datos de Calidad?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955279" y="914400"/>
            <a:ext cx="457200" cy="548640"/>
          </a:xfrm>
          <a:prstGeom prst="round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8046719" y="1097280"/>
            <a:ext cx="274320" cy="36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8046719" y="1325880"/>
            <a:ext cx="274320" cy="36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8046719" y="1554480"/>
            <a:ext cx="274320" cy="36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48640" y="1197864"/>
            <a:ext cx="8055864" cy="1673352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850392" y="1581912"/>
            <a:ext cx="743407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Arial"/>
              </a:defRPr>
            </a:pPr>
            <a:r>
              <a:t>5 Reglas de Oro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80160" y="3328416"/>
            <a:ext cx="6583680" cy="1417320"/>
          </a:xfrm>
          <a:prstGeom prst="rect">
            <a:avLst/>
          </a:prstGeom>
          <a:solidFill>
            <a:srgbClr val="FEF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07592" y="3328416"/>
            <a:ext cx="0" cy="141732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508760" y="3557016"/>
            <a:ext cx="619048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500" b="1">
                <a:solidFill>
                  <a:srgbClr val="1E293B"/>
                </a:solidFill>
                <a:latin typeface="Arial"/>
              </a:defRPr>
            </a:pPr>
            <a:r>
              <a:t>💭 Reglas clave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63624" y="3950208"/>
            <a:ext cx="6071616" cy="56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350">
                <a:solidFill>
                  <a:srgbClr val="1E293B"/>
                </a:solidFill>
                <a:latin typeface="Arial"/>
              </a:defRPr>
            </a:pPr>
            <a:r>
              <a:t>Cantidad suficiente • Variedad • Claridad • Balance • Relevancia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Ejemplos de Datos en Acción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001000" y="1453896"/>
            <a:ext cx="82295" cy="192024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8129016" y="1261872"/>
            <a:ext cx="82295" cy="384048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8257031" y="1389888"/>
            <a:ext cx="82295" cy="256031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8385048" y="1197864"/>
            <a:ext cx="82295" cy="448055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228600" y="1563624"/>
            <a:ext cx="4114800" cy="1444752"/>
          </a:xfrm>
          <a:prstGeom prst="rect">
            <a:avLst/>
          </a:prstGeom>
          <a:solidFill>
            <a:srgbClr val="FEF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75488" y="1810512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t>🐕  Clasificador de Animales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488" y="2267712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Reconoce perros, gatos y pájaros mediante fotos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0600" y="1563624"/>
            <a:ext cx="4114800" cy="1444752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5047488" y="1810512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t>🗣️  Reconocedor de Voz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47488" y="2267712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Identifica diferentes voces y comandos hablados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3236976"/>
            <a:ext cx="4114800" cy="1444752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475488" y="3483864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t>👋  Detector de Gestos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5488" y="3941064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Reconoce movimientos de manos para controlar dispositivos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3236976"/>
            <a:ext cx="4114800" cy="1444752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5047488" y="3483864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1E293B"/>
                </a:solidFill>
                <a:latin typeface="Arial"/>
              </a:defRPr>
            </a:pPr>
            <a:r>
              <a:t>📚  Clasificador de Texto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47488" y="3941064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Categoriza comentarios como positivos o negativos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Pasos para Recopilar Datos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1752" y="1143000"/>
            <a:ext cx="2670048" cy="1737360"/>
          </a:xfrm>
          <a:prstGeom prst="rect">
            <a:avLst/>
          </a:prstGeom>
          <a:solidFill>
            <a:srgbClr val="FFFFFF"/>
          </a:solidFill>
          <a:ln w="25400">
            <a:solidFill>
              <a:srgbClr val="EC48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484632" y="1325880"/>
            <a:ext cx="457200" cy="457200"/>
          </a:xfrm>
          <a:prstGeom prst="ellipse">
            <a:avLst/>
          </a:prstGeom>
          <a:solidFill>
            <a:srgbClr val="EC48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84632" y="1389888"/>
            <a:ext cx="4572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FFFFFF"/>
                </a:solidFill>
                <a:latin typeface="Arial"/>
              </a:defRPr>
            </a:pPr>
            <a: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632" y="1920240"/>
            <a:ext cx="2304288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solidFill>
                  <a:srgbClr val="EC4899"/>
                </a:solidFill>
                <a:latin typeface="Arial"/>
              </a:defRPr>
            </a:pPr>
            <a:r>
              <a:t>Definir categorías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632" y="2331720"/>
            <a:ext cx="2304288" cy="41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Decide qué clases tendrá tu modelo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27248" y="1143000"/>
            <a:ext cx="2670048" cy="1737360"/>
          </a:xfrm>
          <a:prstGeom prst="rect">
            <a:avLst/>
          </a:prstGeom>
          <a:solidFill>
            <a:srgbClr val="FFFFFF"/>
          </a:solidFill>
          <a:ln w="25400">
            <a:solidFill>
              <a:srgbClr val="F59E0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310128" y="1325880"/>
            <a:ext cx="457200" cy="457200"/>
          </a:xfrm>
          <a:prstGeom prst="ellipse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3310128" y="1389888"/>
            <a:ext cx="4572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FFFFFF"/>
                </a:solidFill>
                <a:latin typeface="Arial"/>
              </a:defRPr>
            </a:pPr>
            <a: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10128" y="1920240"/>
            <a:ext cx="2304288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solidFill>
                  <a:srgbClr val="F59E0B"/>
                </a:solidFill>
                <a:latin typeface="Arial"/>
              </a:defRPr>
            </a:pPr>
            <a:r>
              <a:t>Recopilar ejemplos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10128" y="2331720"/>
            <a:ext cx="2304288" cy="41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Captura al menos 25-30 por categoría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43600" y="1143000"/>
            <a:ext cx="2670048" cy="1737360"/>
          </a:xfrm>
          <a:prstGeom prst="rect">
            <a:avLst/>
          </a:prstGeom>
          <a:solidFill>
            <a:srgbClr val="FFFFFF"/>
          </a:solidFill>
          <a:ln w="254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6126480" y="1325880"/>
            <a:ext cx="457200" cy="457200"/>
          </a:xfrm>
          <a:prstGeom prst="ellipse">
            <a:avLst/>
          </a:prstGeom>
          <a:solidFill>
            <a:srgbClr val="06B6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126480" y="1389888"/>
            <a:ext cx="4572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FFFFFF"/>
                </a:solidFill>
                <a:latin typeface="Arial"/>
              </a:defRPr>
            </a:pPr>
            <a: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26480" y="1920240"/>
            <a:ext cx="2304288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solidFill>
                  <a:srgbClr val="06B6D4"/>
                </a:solidFill>
                <a:latin typeface="Arial"/>
              </a:defRPr>
            </a:pPr>
            <a:r>
              <a:t>Asegurar variedad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6480" y="2331720"/>
            <a:ext cx="2304288" cy="41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Diferentes ángulos, iluminación, fondos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1752" y="3108960"/>
            <a:ext cx="2670048" cy="1737360"/>
          </a:xfrm>
          <a:prstGeom prst="rect">
            <a:avLst/>
          </a:prstGeom>
          <a:solidFill>
            <a:srgbClr val="FFFFFF"/>
          </a:solidFill>
          <a:ln w="25400">
            <a:solidFill>
              <a:srgbClr val="A855F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484632" y="3291840"/>
            <a:ext cx="457200" cy="457200"/>
          </a:xfrm>
          <a:prstGeom prst="ellipse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484632" y="3355848"/>
            <a:ext cx="4572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FFFFFF"/>
                </a:solidFill>
                <a:latin typeface="Arial"/>
              </a:defRPr>
            </a:pPr>
            <a: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4632" y="3886200"/>
            <a:ext cx="2304288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solidFill>
                  <a:srgbClr val="A855F7"/>
                </a:solidFill>
                <a:latin typeface="Arial"/>
              </a:defRPr>
            </a:pPr>
            <a:r>
              <a:t>Verificar calidad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4632" y="4297680"/>
            <a:ext cx="2304288" cy="41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Elimina datos borrosos o incorrectos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127248" y="3108960"/>
            <a:ext cx="2670048" cy="1737360"/>
          </a:xfrm>
          <a:prstGeom prst="rect">
            <a:avLst/>
          </a:prstGeom>
          <a:solidFill>
            <a:srgbClr val="FFFFFF"/>
          </a:solidFill>
          <a:ln w="25400">
            <a:solidFill>
              <a:srgbClr val="22C5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3310128" y="3291840"/>
            <a:ext cx="457200" cy="457200"/>
          </a:xfrm>
          <a:prstGeom prst="ellipse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310128" y="3355848"/>
            <a:ext cx="4572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FFFFFF"/>
                </a:solidFill>
                <a:latin typeface="Arial"/>
              </a:defRPr>
            </a:pPr>
            <a: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10128" y="3886200"/>
            <a:ext cx="2304288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solidFill>
                  <a:srgbClr val="22C55E"/>
                </a:solidFill>
                <a:latin typeface="Arial"/>
              </a:defRPr>
            </a:pPr>
            <a:r>
              <a:t>Organizar y etiquetar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10128" y="4297680"/>
            <a:ext cx="2304288" cy="41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Clasifica los datos en grupos claros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🛠️ Herramientas y Recursos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179576"/>
            <a:ext cx="4114800" cy="1828800"/>
          </a:xfrm>
          <a:prstGeom prst="rect">
            <a:avLst/>
          </a:prstGeom>
          <a:solidFill>
            <a:srgbClr val="FEF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5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t>Teachable Machine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Entrena modelos de IA sin código. Reconoce imágenes, sonidos y poses.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488" y="25328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t>teachablemachine.withgoogle.com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1179576"/>
            <a:ext cx="4114800" cy="1828800"/>
          </a:xfrm>
          <a:prstGeom prst="rect">
            <a:avLst/>
          </a:prstGeom>
          <a:solidFill>
            <a:srgbClr val="EDE9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047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t>Scratch + 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7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Programa con bloques y añade extensiones de machine learning.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47488" y="25328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t>scratch.mit.edu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3236976"/>
            <a:ext cx="4114800" cy="18288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75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t>Cámara y Micrófono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Usa tu celular o computadora para capturar imágenes, videos y audio.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488" y="45902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t>Dispositivos personales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3236976"/>
            <a:ext cx="4114800" cy="1828800"/>
          </a:xfrm>
          <a:prstGeom prst="rect">
            <a:avLst/>
          </a:prstGeom>
          <a:solidFill>
            <a:srgbClr val="DCFC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5047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>
                <a:solidFill>
                  <a:srgbClr val="1E293B"/>
                </a:solidFill>
                <a:latin typeface="Arial"/>
              </a:defRPr>
            </a:pPr>
            <a:r>
              <a:t>Colaboración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47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>
                <a:solidFill>
                  <a:srgbClr val="1E293B"/>
                </a:solidFill>
                <a:latin typeface="Arial"/>
              </a:defRPr>
            </a:pPr>
            <a:r>
              <a:t>Trabaja con compañeros para obtener más ejemplos y variedad.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47488" y="45902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>
                <a:solidFill>
                  <a:srgbClr val="1E293B"/>
                </a:solidFill>
                <a:latin typeface="Arial"/>
              </a:defRPr>
            </a:pPr>
            <a:r>
              <a:t>Trabajo en equipo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700" b="1">
                <a:solidFill>
                  <a:srgbClr val="FFFFFF"/>
                </a:solidFill>
                <a:latin typeface="Arial"/>
              </a:rPr>
              <a:t>📝 Ejercicio: Mi Primer Dataset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1752" y="1097280"/>
            <a:ext cx="8531352" cy="3931920"/>
          </a:xfrm>
          <a:prstGeom prst="rect">
            <a:avLst/>
          </a:prstGeom>
          <a:solidFill>
            <a:srgbClr val="F3F4F6"/>
          </a:solidFill>
          <a:ln w="38100">
            <a:solidFill>
              <a:srgbClr val="6366F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48640" y="1371600"/>
            <a:ext cx="8046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6366F1"/>
                </a:solidFill>
                <a:latin typeface="Arial"/>
              </a:defRPr>
            </a:pPr>
            <a:r>
              <a:t>🎓 Proyecto: Construye un Clasificador de Objetos Escolares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1828800"/>
            <a:ext cx="76809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00">
                <a:solidFill>
                  <a:srgbClr val="1E293B"/>
                </a:solidFill>
                <a:latin typeface="Arial"/>
              </a:defRPr>
            </a:pPr>
            <a:r>
              <a:t>Crea un modelo de IA que pueda reconocer 3 objetos escolares diferentes usando la cámara. Vas a recopilar tus propios datos y entrenar el modelo.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31520" y="2423160"/>
            <a:ext cx="3657600" cy="1143000"/>
          </a:xfrm>
          <a:prstGeom prst="roundRect">
            <a:avLst/>
          </a:prstGeom>
          <a:solidFill>
            <a:srgbClr val="FEF3C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914400" y="2560320"/>
            <a:ext cx="3291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1">
                <a:solidFill>
                  <a:srgbClr val="F59E0B"/>
                </a:solidFill>
                <a:latin typeface="Arial"/>
              </a:defRPr>
            </a:pPr>
            <a:r>
              <a:t>1️⃣ Selecciona tus objetos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288036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• Escoge 3 objetos: lápiz, libro, calculadora</a:t>
            </a:r>
          </a:p>
          <a:p>
            <a:r>
              <a:t>• Asegúrate de que sean fáciles de distinguir</a:t>
            </a:r>
          </a:p>
          <a:p>
            <a:r>
              <a:t>• Ten los objetos a la mano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617720" y="2423160"/>
            <a:ext cx="3657600" cy="1143000"/>
          </a:xfrm>
          <a:prstGeom prst="roundRect">
            <a:avLst/>
          </a:prstGeom>
          <a:solidFill>
            <a:srgbClr val="DBEA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800600" y="2560320"/>
            <a:ext cx="3291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1">
                <a:solidFill>
                  <a:srgbClr val="06B6D4"/>
                </a:solidFill>
                <a:latin typeface="Arial"/>
              </a:defRPr>
            </a:pPr>
            <a:r>
              <a:t>2️⃣ Recopila las imágenes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00600" y="288036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• 30 fotos de cada objeto (90 en total)</a:t>
            </a:r>
          </a:p>
          <a:p>
            <a:r>
              <a:t>• Varía: ángulos, distancia, iluminación</a:t>
            </a:r>
          </a:p>
          <a:p>
            <a:r>
              <a:t>• Usa fondos diferentes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31520" y="3703320"/>
            <a:ext cx="3657600" cy="1143000"/>
          </a:xfrm>
          <a:prstGeom prst="roundRect">
            <a:avLst/>
          </a:prstGeom>
          <a:solidFill>
            <a:srgbClr val="DCFCE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914400" y="3840480"/>
            <a:ext cx="3291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1">
                <a:solidFill>
                  <a:srgbClr val="22C55E"/>
                </a:solidFill>
                <a:latin typeface="Arial"/>
              </a:defRPr>
            </a:pPr>
            <a:r>
              <a:t>3️⃣ Entrena tu modelo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416052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• Ve a teachablemachine.withgoogle.com</a:t>
            </a:r>
          </a:p>
          <a:p>
            <a:r>
              <a:t>• Sube tus fotos en 3 clases</a:t>
            </a:r>
          </a:p>
          <a:p>
            <a:r>
              <a:t>• Entrena el modelo y pruébalo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617720" y="3703320"/>
            <a:ext cx="3657600" cy="1143000"/>
          </a:xfrm>
          <a:prstGeom prst="round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4800600" y="3840480"/>
            <a:ext cx="3291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1">
                <a:solidFill>
                  <a:srgbClr val="EC4899"/>
                </a:solidFill>
                <a:latin typeface="Arial"/>
              </a:defRPr>
            </a:pPr>
            <a:r>
              <a:t>4️⃣ Presenta tu proyecto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0600" y="4160520"/>
            <a:ext cx="329184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100">
                <a:solidFill>
                  <a:srgbClr val="1E293B"/>
                </a:solidFill>
                <a:latin typeface="Arial"/>
              </a:defRPr>
            </a:pPr>
            <a:r>
              <a:t>• Muestra tu modelo funcionando</a:t>
            </a:r>
          </a:p>
          <a:p>
            <a:r>
              <a:t>• Explica qué objetos reconoce</a:t>
            </a:r>
          </a:p>
          <a:p>
            <a:r>
              <a:t>• Comparte qué aprendiste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666</Words>
  <Application>Microsoft Office PowerPoint</Application>
  <PresentationFormat>Presentación en pantalla (16:9)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Curso de 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5: Prototipar tu Proyecto de IA</dc:title>
  <dc:subject>Prototipar Proyectos de IA</dc:subject>
  <dc:creator>Mentes Digitales</dc:creator>
  <cp:lastModifiedBy>Jonatan Figueroa Gil</cp:lastModifiedBy>
  <cp:revision>1</cp:revision>
  <dcterms:created xsi:type="dcterms:W3CDTF">2025-10-23T05:33:32Z</dcterms:created>
  <dcterms:modified xsi:type="dcterms:W3CDTF">2025-10-23T05:41:47Z</dcterms:modified>
</cp:coreProperties>
</file>