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4595-61AD-41C8-B7E6-8EA488A89665}" v="13" dt="2025-10-23T05:41:4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Figueroa Gil" userId="568eee5b71194f4f" providerId="LiveId" clId="{DC534595-61AD-41C8-B7E6-8EA488A89665}"/>
    <pc:docChg chg="undo custSel modSld">
      <pc:chgData name="Jonatan Figueroa Gil" userId="568eee5b71194f4f" providerId="LiveId" clId="{DC534595-61AD-41C8-B7E6-8EA488A89665}" dt="2025-10-23T05:41:42.053" v="33"/>
      <pc:docMkLst>
        <pc:docMk/>
      </pc:docMkLst>
      <pc:sldChg chg="addSp modSp">
        <pc:chgData name="Jonatan Figueroa Gil" userId="568eee5b71194f4f" providerId="LiveId" clId="{DC534595-61AD-41C8-B7E6-8EA488A89665}" dt="2025-10-23T05:41:12.079" v="20"/>
        <pc:sldMkLst>
          <pc:docMk/>
          <pc:sldMk cId="0" sldId="256"/>
        </pc:sldMkLst>
        <pc:picChg chg="add mod">
          <ac:chgData name="Jonatan Figueroa Gil" userId="568eee5b71194f4f" providerId="LiveId" clId="{DC534595-61AD-41C8-B7E6-8EA488A89665}" dt="2025-10-23T05:41:12.079" v="20"/>
          <ac:picMkLst>
            <pc:docMk/>
            <pc:sldMk cId="0" sldId="256"/>
            <ac:picMk id="8" creationId="{230A2782-9461-771E-5BE7-95483C303EC2}"/>
          </ac:picMkLst>
        </pc:picChg>
      </pc:sldChg>
      <pc:sldChg chg="addSp modSp">
        <pc:chgData name="Jonatan Figueroa Gil" userId="568eee5b71194f4f" providerId="LiveId" clId="{DC534595-61AD-41C8-B7E6-8EA488A89665}" dt="2025-10-23T05:41:14.961" v="21"/>
        <pc:sldMkLst>
          <pc:docMk/>
          <pc:sldMk cId="0" sldId="257"/>
        </pc:sldMkLst>
        <pc:picChg chg="add mod">
          <ac:chgData name="Jonatan Figueroa Gil" userId="568eee5b71194f4f" providerId="LiveId" clId="{DC534595-61AD-41C8-B7E6-8EA488A89665}" dt="2025-10-23T05:41:14.961" v="21"/>
          <ac:picMkLst>
            <pc:docMk/>
            <pc:sldMk cId="0" sldId="257"/>
            <ac:picMk id="11" creationId="{C4180531-01A2-D29E-B92F-48ADA7FA44CB}"/>
          </ac:picMkLst>
        </pc:picChg>
      </pc:sldChg>
      <pc:sldChg chg="addSp modSp mod">
        <pc:chgData name="Jonatan Figueroa Gil" userId="568eee5b71194f4f" providerId="LiveId" clId="{DC534595-61AD-41C8-B7E6-8EA488A89665}" dt="2025-10-23T05:41:18.977" v="23" actId="1036"/>
        <pc:sldMkLst>
          <pc:docMk/>
          <pc:sldMk cId="0" sldId="258"/>
        </pc:sldMkLst>
        <pc:picChg chg="add mod">
          <ac:chgData name="Jonatan Figueroa Gil" userId="568eee5b71194f4f" providerId="LiveId" clId="{DC534595-61AD-41C8-B7E6-8EA488A89665}" dt="2025-10-23T05:41:18.977" v="23" actId="1036"/>
          <ac:picMkLst>
            <pc:docMk/>
            <pc:sldMk cId="0" sldId="258"/>
            <ac:picMk id="16" creationId="{E72008E6-5C54-BB4A-5C2B-425A8D950845}"/>
          </ac:picMkLst>
        </pc:picChg>
      </pc:sldChg>
      <pc:sldChg chg="addSp modSp mod">
        <pc:chgData name="Jonatan Figueroa Gil" userId="568eee5b71194f4f" providerId="LiveId" clId="{DC534595-61AD-41C8-B7E6-8EA488A89665}" dt="2025-10-23T05:41:21.738" v="24"/>
        <pc:sldMkLst>
          <pc:docMk/>
          <pc:sldMk cId="0" sldId="259"/>
        </pc:sldMkLst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4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21.738" v="24"/>
          <ac:picMkLst>
            <pc:docMk/>
            <pc:sldMk cId="0" sldId="259"/>
            <ac:picMk id="30" creationId="{2B384721-E632-DD7F-0095-0DA64622D388}"/>
          </ac:picMkLst>
        </pc:picChg>
      </pc:sldChg>
      <pc:sldChg chg="addSp modSp">
        <pc:chgData name="Jonatan Figueroa Gil" userId="568eee5b71194f4f" providerId="LiveId" clId="{DC534595-61AD-41C8-B7E6-8EA488A89665}" dt="2025-10-23T05:41:23.777" v="25"/>
        <pc:sldMkLst>
          <pc:docMk/>
          <pc:sldMk cId="0" sldId="260"/>
        </pc:sldMkLst>
        <pc:picChg chg="add mod">
          <ac:chgData name="Jonatan Figueroa Gil" userId="568eee5b71194f4f" providerId="LiveId" clId="{DC534595-61AD-41C8-B7E6-8EA488A89665}" dt="2025-10-23T05:41:23.777" v="25"/>
          <ac:picMkLst>
            <pc:docMk/>
            <pc:sldMk cId="0" sldId="260"/>
            <ac:picMk id="12" creationId="{86A3F042-1A0F-1D24-8B84-40D1005023BB}"/>
          </ac:picMkLst>
        </pc:picChg>
      </pc:sldChg>
      <pc:sldChg chg="addSp modSp">
        <pc:chgData name="Jonatan Figueroa Gil" userId="568eee5b71194f4f" providerId="LiveId" clId="{DC534595-61AD-41C8-B7E6-8EA488A89665}" dt="2025-10-23T05:41:26.692" v="26"/>
        <pc:sldMkLst>
          <pc:docMk/>
          <pc:sldMk cId="0" sldId="261"/>
        </pc:sldMkLst>
        <pc:picChg chg="add mod">
          <ac:chgData name="Jonatan Figueroa Gil" userId="568eee5b71194f4f" providerId="LiveId" clId="{DC534595-61AD-41C8-B7E6-8EA488A89665}" dt="2025-10-23T05:41:26.692" v="26"/>
          <ac:picMkLst>
            <pc:docMk/>
            <pc:sldMk cId="0" sldId="261"/>
            <ac:picMk id="17" creationId="{F1464842-51A8-0C57-EFBF-E6320B29B95D}"/>
          </ac:picMkLst>
        </pc:picChg>
      </pc:sldChg>
      <pc:sldChg chg="addSp delSp modSp mod">
        <pc:chgData name="Jonatan Figueroa Gil" userId="568eee5b71194f4f" providerId="LiveId" clId="{DC534595-61AD-41C8-B7E6-8EA488A89665}" dt="2025-10-23T05:41:29.326" v="27"/>
        <pc:sldMkLst>
          <pc:docMk/>
          <pc:sldMk cId="0" sldId="262"/>
        </pc:sldMkLst>
        <pc:spChg chg="del mod">
          <ac:chgData name="Jonatan Figueroa Gil" userId="568eee5b71194f4f" providerId="LiveId" clId="{DC534595-61AD-41C8-B7E6-8EA488A89665}" dt="2025-10-23T05:38:21.826" v="11" actId="478"/>
          <ac:spMkLst>
            <pc:docMk/>
            <pc:sldMk cId="0" sldId="262"/>
            <ac:spMk id="5" creationId="{00000000-0000-0000-0000-000000000000}"/>
          </ac:spMkLst>
        </pc:spChg>
        <pc:graphicFrameChg chg="mod modGraphic">
          <ac:chgData name="Jonatan Figueroa Gil" userId="568eee5b71194f4f" providerId="LiveId" clId="{DC534595-61AD-41C8-B7E6-8EA488A89665}" dt="2025-10-23T05:38:53.673" v="13" actId="2164"/>
          <ac:graphicFrameMkLst>
            <pc:docMk/>
            <pc:sldMk cId="0" sldId="262"/>
            <ac:graphicFrameMk id="8" creationId="{00000000-0000-0000-0000-000000000000}"/>
          </ac:graphicFrameMkLst>
        </pc:graphicFrameChg>
        <pc:picChg chg="add mod">
          <ac:chgData name="Jonatan Figueroa Gil" userId="568eee5b71194f4f" providerId="LiveId" clId="{DC534595-61AD-41C8-B7E6-8EA488A89665}" dt="2025-10-23T05:41:29.326" v="27"/>
          <ac:picMkLst>
            <pc:docMk/>
            <pc:sldMk cId="0" sldId="262"/>
            <ac:picMk id="6" creationId="{D02E2CFA-E41D-46D2-ACBB-9583EFBD73E4}"/>
          </ac:picMkLst>
        </pc:picChg>
      </pc:sldChg>
      <pc:sldChg chg="addSp modSp">
        <pc:chgData name="Jonatan Figueroa Gil" userId="568eee5b71194f4f" providerId="LiveId" clId="{DC534595-61AD-41C8-B7E6-8EA488A89665}" dt="2025-10-23T05:41:30.478" v="28"/>
        <pc:sldMkLst>
          <pc:docMk/>
          <pc:sldMk cId="0" sldId="263"/>
        </pc:sldMkLst>
        <pc:picChg chg="add mod">
          <ac:chgData name="Jonatan Figueroa Gil" userId="568eee5b71194f4f" providerId="LiveId" clId="{DC534595-61AD-41C8-B7E6-8EA488A89665}" dt="2025-10-23T05:41:30.478" v="28"/>
          <ac:picMkLst>
            <pc:docMk/>
            <pc:sldMk cId="0" sldId="263"/>
            <ac:picMk id="17" creationId="{22214872-6BB1-94C1-43E9-98968A64430A}"/>
          </ac:picMkLst>
        </pc:picChg>
      </pc:sldChg>
      <pc:sldChg chg="addSp modSp mod">
        <pc:chgData name="Jonatan Figueroa Gil" userId="568eee5b71194f4f" providerId="LiveId" clId="{DC534595-61AD-41C8-B7E6-8EA488A89665}" dt="2025-10-23T05:41:31.462" v="29"/>
        <pc:sldMkLst>
          <pc:docMk/>
          <pc:sldMk cId="0" sldId="264"/>
        </pc:sldMkLst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9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31.462" v="29"/>
          <ac:picMkLst>
            <pc:docMk/>
            <pc:sldMk cId="0" sldId="264"/>
            <ac:picMk id="30" creationId="{6EE70B7F-1109-37F5-B118-857C0571F0AF}"/>
          </ac:picMkLst>
        </pc:picChg>
      </pc:sldChg>
      <pc:sldChg chg="addSp modSp">
        <pc:chgData name="Jonatan Figueroa Gil" userId="568eee5b71194f4f" providerId="LiveId" clId="{DC534595-61AD-41C8-B7E6-8EA488A89665}" dt="2025-10-23T05:41:32.483" v="30"/>
        <pc:sldMkLst>
          <pc:docMk/>
          <pc:sldMk cId="0" sldId="265"/>
        </pc:sldMkLst>
        <pc:picChg chg="add mod">
          <ac:chgData name="Jonatan Figueroa Gil" userId="568eee5b71194f4f" providerId="LiveId" clId="{DC534595-61AD-41C8-B7E6-8EA488A89665}" dt="2025-10-23T05:41:32.483" v="30"/>
          <ac:picMkLst>
            <pc:docMk/>
            <pc:sldMk cId="0" sldId="265"/>
            <ac:picMk id="21" creationId="{A5204FE0-3D8D-C5DE-016F-5F7EF3DE362B}"/>
          </ac:picMkLst>
        </pc:picChg>
      </pc:sldChg>
      <pc:sldChg chg="addSp modSp">
        <pc:chgData name="Jonatan Figueroa Gil" userId="568eee5b71194f4f" providerId="LiveId" clId="{DC534595-61AD-41C8-B7E6-8EA488A89665}" dt="2025-10-23T05:41:33.464" v="31"/>
        <pc:sldMkLst>
          <pc:docMk/>
          <pc:sldMk cId="0" sldId="266"/>
        </pc:sldMkLst>
        <pc:picChg chg="add mod">
          <ac:chgData name="Jonatan Figueroa Gil" userId="568eee5b71194f4f" providerId="LiveId" clId="{DC534595-61AD-41C8-B7E6-8EA488A89665}" dt="2025-10-23T05:41:33.464" v="31"/>
          <ac:picMkLst>
            <pc:docMk/>
            <pc:sldMk cId="0" sldId="266"/>
            <ac:picMk id="20" creationId="{A79C13A8-529E-981F-991C-199ED802E9FB}"/>
          </ac:picMkLst>
        </pc:picChg>
      </pc:sldChg>
      <pc:sldChg chg="addSp modSp">
        <pc:chgData name="Jonatan Figueroa Gil" userId="568eee5b71194f4f" providerId="LiveId" clId="{DC534595-61AD-41C8-B7E6-8EA488A89665}" dt="2025-10-23T05:41:38.424" v="32"/>
        <pc:sldMkLst>
          <pc:docMk/>
          <pc:sldMk cId="0" sldId="267"/>
        </pc:sldMkLst>
        <pc:picChg chg="add mod">
          <ac:chgData name="Jonatan Figueroa Gil" userId="568eee5b71194f4f" providerId="LiveId" clId="{DC534595-61AD-41C8-B7E6-8EA488A89665}" dt="2025-10-23T05:41:38.424" v="32"/>
          <ac:picMkLst>
            <pc:docMk/>
            <pc:sldMk cId="0" sldId="267"/>
            <ac:picMk id="29" creationId="{9B1975A1-BD43-5EFF-66E3-159C882C22BD}"/>
          </ac:picMkLst>
        </pc:picChg>
      </pc:sldChg>
      <pc:sldChg chg="addSp modSp">
        <pc:chgData name="Jonatan Figueroa Gil" userId="568eee5b71194f4f" providerId="LiveId" clId="{DC534595-61AD-41C8-B7E6-8EA488A89665}" dt="2025-10-23T05:41:42.053" v="33"/>
        <pc:sldMkLst>
          <pc:docMk/>
          <pc:sldMk cId="0" sldId="268"/>
        </pc:sldMkLst>
        <pc:picChg chg="add mod">
          <ac:chgData name="Jonatan Figueroa Gil" userId="568eee5b71194f4f" providerId="LiveId" clId="{DC534595-61AD-41C8-B7E6-8EA488A89665}" dt="2025-10-23T05:41:42.053" v="33"/>
          <ac:picMkLst>
            <pc:docMk/>
            <pc:sldMk cId="0" sldId="268"/>
            <ac:picMk id="13" creationId="{155AB874-0E4B-2099-5C65-C67E585018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0" y="438150"/>
            <a:ext cx="762000" cy="762000"/>
          </a:xfrm>
          <a:prstGeom prst="roundRect">
            <a:avLst>
              <a:gd name="adj" fmla="val 25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Image 0" descr="/tmp/rasterized-svg-b7a58d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438150"/>
            <a:ext cx="476250" cy="476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73198" y="1657350"/>
            <a:ext cx="239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spcAft>
                <a:spcPts val="600"/>
              </a:spcAft>
              <a:buNone/>
            </a:pPr>
            <a:r>
              <a:rPr lang="en-US" sz="4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Sesión 5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2249692" y="2762250"/>
            <a:ext cx="46446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Prototipar tu Proyecto de IA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567660" y="39433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8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 Mentes Digitales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567660" y="44005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>
                    <a:alpha val="7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Octubre 2024</a:t>
            </a:r>
            <a:endParaRPr lang="en-US" sz="1350" dirty="0"/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76059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🛠️ Herramientas y Recursos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228600" y="1181100"/>
            <a:ext cx="4114800" cy="18288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76250" y="14287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Teachable Machine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76250" y="18478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Entrena modelos de IA sin código. Reconoce imágenes, sonidos y poses.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76250" y="2533650"/>
            <a:ext cx="369189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teachablemachine.withgoogle.com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800600" y="1181100"/>
            <a:ext cx="4114800" cy="18288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5048250" y="14287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Scratch + ML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048250" y="18478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Programa con bloques y añade extensiones de machine learning.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048250" y="2533650"/>
            <a:ext cx="369189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scratch.mit.edu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228600" y="3238500"/>
            <a:ext cx="4114800" cy="18288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76250" y="34861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 AI Experiments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76250" y="39052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 experimentos interactivos para inspirarte y aprender.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476250" y="4591050"/>
            <a:ext cx="369189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experiments.withgoogle.com/collection/ai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800600" y="3238500"/>
            <a:ext cx="4114800" cy="18288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5048250" y="34861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ML5.js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5048250" y="39052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Biblioteca JavaScript para crear proyectos web con IA.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5048250" y="4591050"/>
            <a:ext cx="369189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ml5js.org</a:t>
            </a:r>
            <a:endParaRPr lang="en-US" sz="1050" dirty="0"/>
          </a:p>
        </p:txBody>
      </p:sp>
      <p:pic>
        <p:nvPicPr>
          <p:cNvPr id="21" name="Imagen 20" descr="Texto&#10;&#10;El contenido generado por IA puede ser incorrecto.">
            <a:extLst>
              <a:ext uri="{FF2B5EF4-FFF2-40B4-BE49-F238E27FC236}">
                <a16:creationId xmlns:a16="http://schemas.microsoft.com/office/drawing/2014/main" id="{A5204FE0-3D8D-C5DE-016F-5F7EF3DE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5207508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👥 Actividad de Lluvia de Ideas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04800" y="1306860"/>
            <a:ext cx="4038600" cy="762000"/>
          </a:xfrm>
          <a:prstGeom prst="roundRect">
            <a:avLst>
              <a:gd name="adj" fmla="val 15000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333375" y="1306860"/>
            <a:ext cx="0" cy="762000"/>
          </a:xfrm>
          <a:prstGeom prst="line">
            <a:avLst/>
          </a:prstGeom>
          <a:noFill/>
          <a:ln w="5715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7" name="Text 5"/>
          <p:cNvSpPr/>
          <p:nvPr/>
        </p:nvSpPr>
        <p:spPr>
          <a:xfrm>
            <a:off x="590550" y="1535460"/>
            <a:ext cx="255517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⏱️ Tiempo: 20 minutos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304800" y="2190750"/>
            <a:ext cx="41193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📝 Instrucciones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304800" y="2571750"/>
            <a:ext cx="40386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Formen grupos de 3-4 personas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Elijan un problema de su entorno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Usen las fases de Design Thinking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Completen la ficha de proyecto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304800" y="3874740"/>
            <a:ext cx="41193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💬 Presentación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04800" y="4293840"/>
            <a:ext cx="411937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Cada grupo presenta su idea en 2 minutos.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800600" y="1684139"/>
            <a:ext cx="41193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📋 Ficha de Proyecto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800600" y="2065139"/>
            <a:ext cx="4038600" cy="2118122"/>
          </a:xfrm>
          <a:prstGeom prst="roundRect">
            <a:avLst>
              <a:gd name="adj" fmla="val 3598"/>
            </a:avLst>
          </a:prstGeom>
          <a:solidFill>
            <a:srgbClr val="FFFFFF"/>
          </a:solidFill>
          <a:ln w="19050">
            <a:solidFill>
              <a:srgbClr val="10B981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002411" y="2266950"/>
            <a:ext cx="370767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Nombre del proyecto:</a:t>
            </a: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_______________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5002411" y="2571750"/>
            <a:ext cx="370767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 a resolver:</a:t>
            </a: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_______________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5002411" y="2876550"/>
            <a:ext cx="370767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¿A quién ayuda?:</a:t>
            </a: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_______________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5002411" y="3181350"/>
            <a:ext cx="370767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Datos necesarios:</a:t>
            </a: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_______________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5002411" y="3486150"/>
            <a:ext cx="370767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Herramienta:</a:t>
            </a: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_______________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5002411" y="3790950"/>
            <a:ext cx="370767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Resultado esperado:</a:t>
            </a: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_______________</a:t>
            </a:r>
            <a:endParaRPr lang="en-US" sz="1050" dirty="0"/>
          </a:p>
        </p:txBody>
      </p:sp>
      <p:pic>
        <p:nvPicPr>
          <p:cNvPr id="20" name="Imagen 19" descr="Texto&#10;&#10;El contenido generado por IA puede ser incorrecto.">
            <a:extLst>
              <a:ext uri="{FF2B5EF4-FFF2-40B4-BE49-F238E27FC236}">
                <a16:creationId xmlns:a16="http://schemas.microsoft.com/office/drawing/2014/main" id="{A79C13A8-529E-981F-991C-199ED802E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83831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Errores Comunes a Evitar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228600" y="1432917"/>
            <a:ext cx="4114800" cy="975122"/>
          </a:xfrm>
          <a:prstGeom prst="roundRect">
            <a:avLst>
              <a:gd name="adj" fmla="val 11722"/>
            </a:avLst>
          </a:prstGeom>
          <a:solidFill>
            <a:srgbClr val="FEE2E2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57175" y="1432917"/>
            <a:ext cx="0" cy="975122"/>
          </a:xfrm>
          <a:prstGeom prst="line">
            <a:avLst/>
          </a:prstGeom>
          <a:noFill/>
          <a:ln w="57150">
            <a:solidFill>
              <a:srgbClr val="DC2626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7" name="Text 5"/>
          <p:cNvSpPr/>
          <p:nvPr/>
        </p:nvSpPr>
        <p:spPr>
          <a:xfrm>
            <a:off x="468511" y="1615678"/>
            <a:ext cx="376597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991B1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Problema demasiado amplio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68511" y="1996678"/>
            <a:ext cx="3765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7F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un problema específico y acotado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800600" y="1432917"/>
            <a:ext cx="4114800" cy="975122"/>
          </a:xfrm>
          <a:prstGeom prst="roundRect">
            <a:avLst>
              <a:gd name="adj" fmla="val 11722"/>
            </a:avLst>
          </a:prstGeom>
          <a:solidFill>
            <a:srgbClr val="D1FAE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829175" y="1432917"/>
            <a:ext cx="0" cy="975122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11" name="Text 9"/>
          <p:cNvSpPr/>
          <p:nvPr/>
        </p:nvSpPr>
        <p:spPr>
          <a:xfrm>
            <a:off x="5040511" y="1615678"/>
            <a:ext cx="376597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65F4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Problema bien definido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5040511" y="1996678"/>
            <a:ext cx="3765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64E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Describe quién, qué, dónde y por qué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228600" y="2636639"/>
            <a:ext cx="4114800" cy="975122"/>
          </a:xfrm>
          <a:prstGeom prst="roundRect">
            <a:avLst>
              <a:gd name="adj" fmla="val 11722"/>
            </a:avLst>
          </a:prstGeom>
          <a:solidFill>
            <a:srgbClr val="FEE2E2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257175" y="2636639"/>
            <a:ext cx="0" cy="975122"/>
          </a:xfrm>
          <a:prstGeom prst="line">
            <a:avLst/>
          </a:prstGeom>
          <a:noFill/>
          <a:ln w="57150">
            <a:solidFill>
              <a:srgbClr val="DC2626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15" name="Text 13"/>
          <p:cNvSpPr/>
          <p:nvPr/>
        </p:nvSpPr>
        <p:spPr>
          <a:xfrm>
            <a:off x="468511" y="2819400"/>
            <a:ext cx="376597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991B1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Datos insuficientes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468511" y="3200400"/>
            <a:ext cx="3765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7F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 datos de calidad, la IA no aprende bien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800600" y="2636639"/>
            <a:ext cx="4114800" cy="975122"/>
          </a:xfrm>
          <a:prstGeom prst="roundRect">
            <a:avLst>
              <a:gd name="adj" fmla="val 11722"/>
            </a:avLst>
          </a:prstGeom>
          <a:solidFill>
            <a:srgbClr val="D1FAE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829175" y="2636639"/>
            <a:ext cx="0" cy="975122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19" name="Text 17"/>
          <p:cNvSpPr/>
          <p:nvPr/>
        </p:nvSpPr>
        <p:spPr>
          <a:xfrm>
            <a:off x="5040511" y="2819400"/>
            <a:ext cx="376597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65F4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Datos variados y abundantes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5040511" y="3200400"/>
            <a:ext cx="3765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64E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Recolecta al menos 50-100 ejemplos por categoría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228600" y="3840361"/>
            <a:ext cx="4114800" cy="975122"/>
          </a:xfrm>
          <a:prstGeom prst="roundRect">
            <a:avLst>
              <a:gd name="adj" fmla="val 11722"/>
            </a:avLst>
          </a:prstGeom>
          <a:solidFill>
            <a:srgbClr val="FEE2E2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257175" y="3840361"/>
            <a:ext cx="0" cy="975122"/>
          </a:xfrm>
          <a:prstGeom prst="line">
            <a:avLst/>
          </a:prstGeom>
          <a:noFill/>
          <a:ln w="57150">
            <a:solidFill>
              <a:srgbClr val="DC2626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23" name="Text 21"/>
          <p:cNvSpPr/>
          <p:nvPr/>
        </p:nvSpPr>
        <p:spPr>
          <a:xfrm>
            <a:off x="468511" y="4023122"/>
            <a:ext cx="376597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991B1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Objetivo poco claro</a:t>
            </a:r>
            <a:endParaRPr lang="en-US" sz="1350" dirty="0"/>
          </a:p>
        </p:txBody>
      </p:sp>
      <p:sp>
        <p:nvSpPr>
          <p:cNvPr id="24" name="Text 22"/>
          <p:cNvSpPr/>
          <p:nvPr/>
        </p:nvSpPr>
        <p:spPr>
          <a:xfrm>
            <a:off x="468511" y="4404122"/>
            <a:ext cx="3765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7F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 objetivo, el proyecto pierde dirección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800600" y="3840361"/>
            <a:ext cx="4114800" cy="975122"/>
          </a:xfrm>
          <a:prstGeom prst="roundRect">
            <a:avLst>
              <a:gd name="adj" fmla="val 11722"/>
            </a:avLst>
          </a:prstGeom>
          <a:solidFill>
            <a:srgbClr val="D1FAE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829175" y="3840361"/>
            <a:ext cx="0" cy="975122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27" name="Text 25"/>
          <p:cNvSpPr/>
          <p:nvPr/>
        </p:nvSpPr>
        <p:spPr>
          <a:xfrm>
            <a:off x="5040511" y="4023122"/>
            <a:ext cx="376597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65F4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Objetivo medible</a:t>
            </a:r>
            <a:endParaRPr lang="en-US" sz="1350" dirty="0"/>
          </a:p>
        </p:txBody>
      </p:sp>
      <p:sp>
        <p:nvSpPr>
          <p:cNvPr id="28" name="Text 26"/>
          <p:cNvSpPr/>
          <p:nvPr/>
        </p:nvSpPr>
        <p:spPr>
          <a:xfrm>
            <a:off x="5040511" y="4404122"/>
            <a:ext cx="3765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64E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cómo sabrás si tu proyecto funciona</a:t>
            </a:r>
            <a:endParaRPr lang="en-US" sz="1200" dirty="0"/>
          </a:p>
        </p:txBody>
      </p:sp>
      <p:pic>
        <p:nvPicPr>
          <p:cNvPr id="29" name="Imagen 28" descr="Texto&#10;&#10;El contenido generado por IA puede ser incorrecto.">
            <a:extLst>
              <a:ext uri="{FF2B5EF4-FFF2-40B4-BE49-F238E27FC236}">
                <a16:creationId xmlns:a16="http://schemas.microsoft.com/office/drawing/2014/main" id="{9B1975A1-BD43-5EFF-66E3-159C882C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555726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Conclusión y Próximos Pasos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81000" y="876300"/>
            <a:ext cx="8382000" cy="1828800"/>
          </a:xfrm>
          <a:prstGeom prst="roundRect">
            <a:avLst>
              <a:gd name="adj" fmla="val 6250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09575" y="876300"/>
            <a:ext cx="0" cy="1828800"/>
          </a:xfrm>
          <a:prstGeom prst="line">
            <a:avLst/>
          </a:prstGeom>
          <a:noFill/>
          <a:ln w="57150">
            <a:solidFill>
              <a:srgbClr val="6366F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7" name="Text 5"/>
          <p:cNvSpPr/>
          <p:nvPr/>
        </p:nvSpPr>
        <p:spPr>
          <a:xfrm>
            <a:off x="666750" y="1104900"/>
            <a:ext cx="402221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📌 Puntos Clave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66750" y="1600200"/>
            <a:ext cx="786765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Design Thinking diseña soluciones centradas en personas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IA tiene aplicaciones en múltiples campos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 buen prototipo necesita objetivo, datos y planificación</a:t>
            </a:r>
            <a:endParaRPr lang="en-US" sz="1350" dirty="0"/>
          </a:p>
        </p:txBody>
      </p:sp>
      <p:pic>
        <p:nvPicPr>
          <p:cNvPr id="9" name="Image 0" descr="/tmp/rasterized-gradient-4b839e1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62300"/>
            <a:ext cx="8382000" cy="182880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3256158" y="3467100"/>
            <a:ext cx="263153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🚀 Próxima Sesión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3183898" y="3962400"/>
            <a:ext cx="27762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Sesión 6: Recopilación de datos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2053106" y="4419600"/>
            <a:ext cx="503763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FFFFFF">
                    <a:alpha val="8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Aprenderemos a recopilar y organizar datos para entrenar modelos de IA</a:t>
            </a:r>
            <a:endParaRPr lang="en-US" sz="1200" dirty="0"/>
          </a:p>
        </p:txBody>
      </p:sp>
      <p:pic>
        <p:nvPicPr>
          <p:cNvPr id="13" name="Imagen 12" descr="Texto&#10;&#10;El contenido generado por IA puede ser incorrecto.">
            <a:extLst>
              <a:ext uri="{FF2B5EF4-FFF2-40B4-BE49-F238E27FC236}">
                <a16:creationId xmlns:a16="http://schemas.microsoft.com/office/drawing/2014/main" id="{155AB874-0E4B-2099-5C65-C67E5850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 y Agenda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457200" y="1508820"/>
            <a:ext cx="8229600" cy="1127671"/>
          </a:xfrm>
          <a:prstGeom prst="roundRect">
            <a:avLst>
              <a:gd name="adj" fmla="val 6757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85775" y="1508820"/>
            <a:ext cx="0" cy="1127671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7" name="Text 5"/>
          <p:cNvSpPr/>
          <p:nvPr/>
        </p:nvSpPr>
        <p:spPr>
          <a:xfrm>
            <a:off x="742950" y="1737420"/>
            <a:ext cx="3944493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Aft>
                <a:spcPts val="480"/>
              </a:spcAft>
              <a:buNone/>
            </a:pPr>
            <a:r>
              <a:rPr lang="en-US" sz="18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Objetivo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742950" y="2103090"/>
            <a:ext cx="786955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Guiar a los estudiantes en planificar y diseñar su propio proyecto de Inteligencia Artificial.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457200" y="2865090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960"/>
              </a:spcAft>
              <a:buNone/>
            </a:pPr>
            <a:r>
              <a:rPr lang="en-US" sz="15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📋 Agenda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57200" y="3253680"/>
            <a:ext cx="82296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Design Thinking y sus fases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Ideas de proyectos de IA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Planificación del prototipo</a:t>
            </a:r>
            <a:endParaRPr lang="en-US" sz="1350" dirty="0"/>
          </a:p>
          <a:p>
            <a:pPr marL="76200" indent="-762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Actividad práctica en grupos</a:t>
            </a:r>
            <a:endParaRPr lang="en-US" sz="1350" dirty="0"/>
          </a:p>
        </p:txBody>
      </p:sp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C4180531-01A2-D29E-B92F-48ADA7FA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¿Qué es Design Thinking?</a:t>
            </a:r>
            <a:endParaRPr lang="en-US" sz="2700" dirty="0"/>
          </a:p>
        </p:txBody>
      </p:sp>
      <p:pic>
        <p:nvPicPr>
          <p:cNvPr id="5" name="Image 0" descr="/tmp/rasterized-gradient-d86a06f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01229"/>
            <a:ext cx="8534400" cy="14171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30352" y="1844129"/>
            <a:ext cx="8083296" cy="731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Una metodología centrada en las personas para crear soluciones innovadoras a través de la </a:t>
            </a: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empatía</a:t>
            </a: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y la </a:t>
            </a: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colaboración</a:t>
            </a: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304800" y="3375571"/>
            <a:ext cx="2540050" cy="1371600"/>
          </a:xfrm>
          <a:prstGeom prst="roundRect">
            <a:avLst>
              <a:gd name="adj" fmla="val 5556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283891" y="3527971"/>
            <a:ext cx="58186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918499" y="4289971"/>
            <a:ext cx="13125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Enfoque creativo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3302050" y="3375571"/>
            <a:ext cx="2540050" cy="1371600"/>
          </a:xfrm>
          <a:prstGeom prst="roundRect">
            <a:avLst>
              <a:gd name="adj" fmla="val 5556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4281141" y="3527971"/>
            <a:ext cx="58186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👥</a:t>
            </a:r>
            <a:endParaRPr lang="en-US" sz="3600" dirty="0"/>
          </a:p>
        </p:txBody>
      </p:sp>
      <p:sp>
        <p:nvSpPr>
          <p:cNvPr id="12" name="Text 9"/>
          <p:cNvSpPr/>
          <p:nvPr/>
        </p:nvSpPr>
        <p:spPr>
          <a:xfrm>
            <a:off x="3870357" y="4289971"/>
            <a:ext cx="140343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Trabajo en equipo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6299299" y="3375571"/>
            <a:ext cx="2540050" cy="1371600"/>
          </a:xfrm>
          <a:prstGeom prst="roundRect">
            <a:avLst>
              <a:gd name="adj" fmla="val 5556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7278390" y="3527971"/>
            <a:ext cx="58186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🔄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6918008" y="4289971"/>
            <a:ext cx="13024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Proceso iterativo</a:t>
            </a:r>
            <a:endParaRPr lang="en-US" sz="1350" dirty="0"/>
          </a:p>
        </p:txBody>
      </p:sp>
      <p:pic>
        <p:nvPicPr>
          <p:cNvPr id="16" name="Imagen 15" descr="Texto&#10;&#10;El contenido generado por IA puede ser incorrecto.">
            <a:extLst>
              <a:ext uri="{FF2B5EF4-FFF2-40B4-BE49-F238E27FC236}">
                <a16:creationId xmlns:a16="http://schemas.microsoft.com/office/drawing/2014/main" id="{E72008E6-5C54-BB4A-5C2B-425A8D950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435" y="6531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541153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Las 5 Fases del Design Thinking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04800" y="989707"/>
            <a:ext cx="2019002" cy="1247775"/>
          </a:xfrm>
          <a:prstGeom prst="roundRect">
            <a:avLst>
              <a:gd name="adj" fmla="val 7634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76250" y="1161157"/>
            <a:ext cx="333375" cy="333375"/>
          </a:xfrm>
          <a:prstGeom prst="roundRect">
            <a:avLst>
              <a:gd name="adj" fmla="val 274286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89955" y="119449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23925" y="1194495"/>
            <a:ext cx="11027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🤝 Empatizar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476250" y="1646932"/>
            <a:ext cx="170962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Entender las necesidades del usuario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621132" y="989707"/>
            <a:ext cx="2019002" cy="1247775"/>
          </a:xfrm>
          <a:prstGeom prst="roundRect">
            <a:avLst>
              <a:gd name="adj" fmla="val 7634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930510" y="1172170"/>
            <a:ext cx="333375" cy="333375"/>
          </a:xfrm>
          <a:prstGeom prst="roundRect">
            <a:avLst>
              <a:gd name="adj" fmla="val 274286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044215" y="1205508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378185" y="1205508"/>
            <a:ext cx="8206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Definir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3930510" y="1657945"/>
            <a:ext cx="170962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Formular el problema claramente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304800" y="2328863"/>
            <a:ext cx="2019002" cy="1247775"/>
          </a:xfrm>
          <a:prstGeom prst="roundRect">
            <a:avLst>
              <a:gd name="adj" fmla="val 7634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76250" y="2500313"/>
            <a:ext cx="333375" cy="333375"/>
          </a:xfrm>
          <a:prstGeom prst="roundRect">
            <a:avLst>
              <a:gd name="adj" fmla="val 274286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589955" y="2533650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923925" y="2533650"/>
            <a:ext cx="68479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Idear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476250" y="2986088"/>
            <a:ext cx="170962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Generar soluciones creativas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3621132" y="2500313"/>
            <a:ext cx="2019002" cy="1057275"/>
          </a:xfrm>
          <a:prstGeom prst="roundRect">
            <a:avLst>
              <a:gd name="adj" fmla="val 9009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3792582" y="2671763"/>
            <a:ext cx="333375" cy="333375"/>
          </a:xfrm>
          <a:prstGeom prst="roundRect">
            <a:avLst>
              <a:gd name="adj" fmla="val 274286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3906287" y="2705100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4240257" y="2705100"/>
            <a:ext cx="110240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🔨 Prototipar</a:t>
            </a:r>
            <a:endParaRPr lang="en-US" sz="1350" dirty="0"/>
          </a:p>
        </p:txBody>
      </p:sp>
      <p:sp>
        <p:nvSpPr>
          <p:cNvPr id="24" name="Text 22"/>
          <p:cNvSpPr/>
          <p:nvPr/>
        </p:nvSpPr>
        <p:spPr>
          <a:xfrm>
            <a:off x="3792582" y="3157538"/>
            <a:ext cx="170962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Construir versiones simples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304800" y="3668018"/>
            <a:ext cx="4096494" cy="1057275"/>
          </a:xfrm>
          <a:prstGeom prst="roundRect">
            <a:avLst>
              <a:gd name="adj" fmla="val 9009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476250" y="3839468"/>
            <a:ext cx="333375" cy="333375"/>
          </a:xfrm>
          <a:prstGeom prst="roundRect">
            <a:avLst>
              <a:gd name="adj" fmla="val 274286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589955" y="3872805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923925" y="3872805"/>
            <a:ext cx="89868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Evaluar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476250" y="4325243"/>
            <a:ext cx="38286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Probar y refinar la solución</a:t>
            </a:r>
            <a:endParaRPr lang="en-US" sz="1050" dirty="0"/>
          </a:p>
        </p:txBody>
      </p:sp>
      <p:pic>
        <p:nvPicPr>
          <p:cNvPr id="30" name="Imagen 29" descr="Texto&#10;&#10;El contenido generado por IA puede ser incorrecto.">
            <a:extLst>
              <a:ext uri="{FF2B5EF4-FFF2-40B4-BE49-F238E27FC236}">
                <a16:creationId xmlns:a16="http://schemas.microsoft.com/office/drawing/2014/main" id="{2B384721-E632-DD7F-0095-0DA64622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Identificar un Problema</a:t>
            </a:r>
            <a:endParaRPr lang="en-US" sz="2700" dirty="0"/>
          </a:p>
        </p:txBody>
      </p:sp>
      <p:pic>
        <p:nvPicPr>
          <p:cNvPr id="5" name="Image 0" descr="/tmp/rasterized-gradient-c857c7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60" y="1196429"/>
            <a:ext cx="8054280" cy="16764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52937" y="1577429"/>
            <a:ext cx="743812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600"/>
              </a:lnSpc>
              <a:spcAft>
                <a:spcPts val="12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¿Qué problema quieres resolver?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852937" y="2187029"/>
            <a:ext cx="743812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IA es una herramienta poderosa que puede ayudarte en muchas áreas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1280220" y="3330029"/>
            <a:ext cx="6583561" cy="1417290"/>
          </a:xfrm>
          <a:prstGeom prst="roundRect">
            <a:avLst>
              <a:gd name="adj" fmla="val 8065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1308795" y="3330029"/>
            <a:ext cx="0" cy="1417290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10" name="Text 7"/>
          <p:cNvSpPr/>
          <p:nvPr/>
        </p:nvSpPr>
        <p:spPr>
          <a:xfrm>
            <a:off x="1505277" y="3558629"/>
            <a:ext cx="619059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Aft>
                <a:spcPts val="960"/>
              </a:spcAft>
              <a:buNone/>
            </a:pPr>
            <a:r>
              <a:rPr lang="en-US" sz="15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💭 Preguntas clave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1565970" y="3947220"/>
            <a:ext cx="6069211" cy="5715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marL="76200" indent="-76200" algn="ctr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¿Qué tareas podrían automatizarse?</a:t>
            </a:r>
            <a:endParaRPr lang="en-US" sz="1350" dirty="0"/>
          </a:p>
          <a:p>
            <a:pPr marL="76200" indent="-76200" algn="ctr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¿Dónde se necesita reconocer patrones?</a:t>
            </a:r>
            <a:endParaRPr lang="en-US" sz="1350" dirty="0"/>
          </a:p>
        </p:txBody>
      </p:sp>
      <p:pic>
        <p:nvPicPr>
          <p:cNvPr id="12" name="Imagen 11" descr="Texto&#10;&#10;El contenido generado por IA puede ser incorrecto.">
            <a:extLst>
              <a:ext uri="{FF2B5EF4-FFF2-40B4-BE49-F238E27FC236}">
                <a16:creationId xmlns:a16="http://schemas.microsoft.com/office/drawing/2014/main" id="{86A3F042-1A0F-1D24-8B84-40D100502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634422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 IA ya está transformando el mundo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228600" y="1562100"/>
            <a:ext cx="4114800" cy="1447800"/>
          </a:xfrm>
          <a:prstGeom prst="roundRect">
            <a:avLst>
              <a:gd name="adj" fmla="val 7895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76250" y="1809750"/>
            <a:ext cx="369189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🎨 Arte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76250" y="22669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Creación de imágenes, música y poesía mediante redes neuronales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800600" y="1562100"/>
            <a:ext cx="4114800" cy="1447800"/>
          </a:xfrm>
          <a:prstGeom prst="roundRect">
            <a:avLst>
              <a:gd name="adj" fmla="val 7895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048250" y="1809750"/>
            <a:ext cx="369189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⚽ Deportes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5048250" y="22669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Análisis de rendimiento, entrenamiento personalizado y prevención de lesiones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228600" y="3238500"/>
            <a:ext cx="4114800" cy="1447800"/>
          </a:xfrm>
          <a:prstGeom prst="roundRect">
            <a:avLst>
              <a:gd name="adj" fmla="val 7895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76250" y="3486150"/>
            <a:ext cx="369189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📰 Periodismo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476250" y="39433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Edición automática, visualización de datos y generación de noticias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800600" y="3238500"/>
            <a:ext cx="4114800" cy="1447800"/>
          </a:xfrm>
          <a:prstGeom prst="roundRect">
            <a:avLst>
              <a:gd name="adj" fmla="val 7895"/>
            </a:avLst>
          </a:prstGeom>
          <a:solidFill>
            <a:srgbClr val="FFFFFF"/>
          </a:solidFill>
          <a:ln w="19050">
            <a:solidFill>
              <a:srgbClr val="E2E8F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048250" y="3486150"/>
            <a:ext cx="369189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59E0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🌐 Idiomas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5048250" y="3943350"/>
            <a:ext cx="369189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Traducción instantánea y aplicaciones interactivas para aprender vocabulario</a:t>
            </a:r>
            <a:endParaRPr lang="en-US" sz="1200" dirty="0"/>
          </a:p>
        </p:txBody>
      </p:sp>
      <p:pic>
        <p:nvPicPr>
          <p:cNvPr id="17" name="Imagen 16" descr="Texto&#10;&#10;El contenido generado por IA puede ser incorrecto.">
            <a:extLst>
              <a:ext uri="{FF2B5EF4-FFF2-40B4-BE49-F238E27FC236}">
                <a16:creationId xmlns:a16="http://schemas.microsoft.com/office/drawing/2014/main" id="{F1464842-51A8-0C57-EFBF-E6320B29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Ideas de Proyectos</a:t>
            </a:r>
            <a:endParaRPr lang="en-US" sz="27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7419"/>
              </p:ext>
            </p:extLst>
          </p:nvPr>
        </p:nvGraphicFramePr>
        <p:xfrm>
          <a:off x="96584" y="1273636"/>
          <a:ext cx="8962507" cy="2148112"/>
        </p:xfrm>
        <a:graphic>
          <a:graphicData uri="http://schemas.openxmlformats.org/drawingml/2006/table">
            <a:tbl>
              <a:tblPr/>
              <a:tblGrid>
                <a:gridCol w="286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3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1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62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Tipo de Proyecto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Ejemplo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Herramienta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8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📷 Clasificación de imágenes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Juego que adivina objetos dibujados o fotos de animales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Teachable Machine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8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🎵 Reconocimiento de sonidos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App que identifica sonidos de animales o instrumentos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Teachable Machine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83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⚽ Deportes y salud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Entrenador virtual que analiza posturas y sugiere mejoras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</a:rPr>
                        <a:t>Teachable Machine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D02E2CFA-E41D-46D2-ACBB-9583EFBD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🌟 Casos de Éxito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81000" y="990600"/>
            <a:ext cx="8382000" cy="1143000"/>
          </a:xfrm>
          <a:prstGeom prst="roundRect">
            <a:avLst>
              <a:gd name="adj" fmla="val 10000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09575" y="990600"/>
            <a:ext cx="0" cy="1143000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7" name="Text 5"/>
          <p:cNvSpPr/>
          <p:nvPr/>
        </p:nvSpPr>
        <p:spPr>
          <a:xfrm>
            <a:off x="666750" y="1219200"/>
            <a:ext cx="80250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Quick, Draw! - Google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66750" y="1638300"/>
            <a:ext cx="80250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Juego que reconoce dibujos en tiempo real, entrenado con millones de bocetos.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81000" y="2362200"/>
            <a:ext cx="8382000" cy="1143000"/>
          </a:xfrm>
          <a:prstGeom prst="roundRect">
            <a:avLst>
              <a:gd name="adj" fmla="val 10000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09575" y="2362200"/>
            <a:ext cx="0" cy="1143000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11" name="Text 9"/>
          <p:cNvSpPr/>
          <p:nvPr/>
        </p:nvSpPr>
        <p:spPr>
          <a:xfrm>
            <a:off x="666750" y="2590800"/>
            <a:ext cx="80250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Shazam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66750" y="3009900"/>
            <a:ext cx="80250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Identifica canciones en segundos usando reconocimiento de audio.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381000" y="3733800"/>
            <a:ext cx="8382000" cy="1143000"/>
          </a:xfrm>
          <a:prstGeom prst="roundRect">
            <a:avLst>
              <a:gd name="adj" fmla="val 10000"/>
            </a:avLst>
          </a:prstGeom>
          <a:solidFill>
            <a:srgbClr val="F1F5F9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409575" y="3733800"/>
            <a:ext cx="0" cy="1143000"/>
          </a:xfrm>
          <a:prstGeom prst="line">
            <a:avLst/>
          </a:prstGeom>
          <a:noFill/>
          <a:ln w="57150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15" name="Text 13"/>
          <p:cNvSpPr/>
          <p:nvPr/>
        </p:nvSpPr>
        <p:spPr>
          <a:xfrm>
            <a:off x="666750" y="3962400"/>
            <a:ext cx="80250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Duolingo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666750" y="4381500"/>
            <a:ext cx="80250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Usa IA para personalizar lecciones según tu progreso.</a:t>
            </a:r>
            <a:endParaRPr lang="en-US" sz="1200" dirty="0"/>
          </a:p>
        </p:txBody>
      </p:sp>
      <p:pic>
        <p:nvPicPr>
          <p:cNvPr id="17" name="Imagen 16" descr="Texto&#10;&#10;El contenido generado por IA puede ser incorrecto.">
            <a:extLst>
              <a:ext uri="{FF2B5EF4-FFF2-40B4-BE49-F238E27FC236}">
                <a16:creationId xmlns:a16="http://schemas.microsoft.com/office/drawing/2014/main" id="{22214872-6BB1-94C1-43E9-98968A64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rgbClr val="6366F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57250"/>
            <a:ext cx="9144000" cy="0"/>
          </a:xfrm>
          <a:prstGeom prst="line">
            <a:avLst/>
          </a:prstGeom>
          <a:noFill/>
          <a:ln w="38100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es-PE"/>
          </a:p>
        </p:txBody>
      </p:sp>
      <p:sp>
        <p:nvSpPr>
          <p:cNvPr id="4" name="Text 2"/>
          <p:cNvSpPr/>
          <p:nvPr/>
        </p:nvSpPr>
        <p:spPr>
          <a:xfrm>
            <a:off x="228600" y="228600"/>
            <a:ext cx="494519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🔨 Planificación del Prototipo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81000" y="876300"/>
            <a:ext cx="8207829" cy="579537"/>
          </a:xfrm>
          <a:prstGeom prst="roundRect">
            <a:avLst>
              <a:gd name="adj" fmla="val 12021"/>
            </a:avLst>
          </a:prstGeom>
          <a:solidFill>
            <a:srgbClr val="FFFFFF"/>
          </a:solidFill>
          <a:ln w="19050">
            <a:solidFill>
              <a:srgbClr val="818CF8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42925" y="616401"/>
            <a:ext cx="279812" cy="208999"/>
          </a:xfrm>
          <a:prstGeom prst="roundRect">
            <a:avLst>
              <a:gd name="adj" fmla="val 320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7551" y="638098"/>
            <a:ext cx="76258" cy="140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12"/>
              </a:lnSpc>
              <a:buNone/>
            </a:pPr>
            <a:r>
              <a:rPr lang="en-US" sz="108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080" dirty="0"/>
          </a:p>
        </p:txBody>
      </p:sp>
      <p:sp>
        <p:nvSpPr>
          <p:cNvPr id="8" name="Text 6"/>
          <p:cNvSpPr/>
          <p:nvPr/>
        </p:nvSpPr>
        <p:spPr>
          <a:xfrm>
            <a:off x="552450" y="896326"/>
            <a:ext cx="8029495" cy="167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240"/>
              </a:spcAft>
              <a:buNone/>
            </a:pPr>
            <a:r>
              <a:rPr lang="en-US" sz="1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Definir objetivo y público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52450" y="1145053"/>
            <a:ext cx="8029495" cy="13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¿Qué problema resuelve? ¿Para quién?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81000" y="1775222"/>
            <a:ext cx="8207829" cy="579537"/>
          </a:xfrm>
          <a:prstGeom prst="roundRect">
            <a:avLst>
              <a:gd name="adj" fmla="val 12021"/>
            </a:avLst>
          </a:prstGeom>
          <a:solidFill>
            <a:srgbClr val="FFFFFF"/>
          </a:solidFill>
          <a:ln w="19050">
            <a:solidFill>
              <a:srgbClr val="818CF8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42925" y="1515323"/>
            <a:ext cx="279812" cy="208999"/>
          </a:xfrm>
          <a:prstGeom prst="roundRect">
            <a:avLst>
              <a:gd name="adj" fmla="val 320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47551" y="1537020"/>
            <a:ext cx="76258" cy="140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12"/>
              </a:lnSpc>
              <a:buNone/>
            </a:pPr>
            <a:r>
              <a:rPr lang="en-US" sz="108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080" dirty="0"/>
          </a:p>
        </p:txBody>
      </p:sp>
      <p:sp>
        <p:nvSpPr>
          <p:cNvPr id="13" name="Text 11"/>
          <p:cNvSpPr/>
          <p:nvPr/>
        </p:nvSpPr>
        <p:spPr>
          <a:xfrm>
            <a:off x="552450" y="1795248"/>
            <a:ext cx="8029495" cy="167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240"/>
              </a:spcAft>
              <a:buNone/>
            </a:pPr>
            <a:r>
              <a:rPr lang="en-US" sz="1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Recolectar datos necesarios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52450" y="2043975"/>
            <a:ext cx="8029495" cy="13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Imágenes, sonidos, textos, etc.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381000" y="2674144"/>
            <a:ext cx="8207829" cy="579537"/>
          </a:xfrm>
          <a:prstGeom prst="roundRect">
            <a:avLst>
              <a:gd name="adj" fmla="val 12021"/>
            </a:avLst>
          </a:prstGeom>
          <a:solidFill>
            <a:srgbClr val="FFFFFF"/>
          </a:solidFill>
          <a:ln w="19050">
            <a:solidFill>
              <a:srgbClr val="818CF8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542925" y="2414245"/>
            <a:ext cx="279812" cy="208999"/>
          </a:xfrm>
          <a:prstGeom prst="roundRect">
            <a:avLst>
              <a:gd name="adj" fmla="val 320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647551" y="2435941"/>
            <a:ext cx="76258" cy="140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12"/>
              </a:lnSpc>
              <a:buNone/>
            </a:pPr>
            <a:r>
              <a:rPr lang="en-US" sz="108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080" dirty="0"/>
          </a:p>
        </p:txBody>
      </p:sp>
      <p:sp>
        <p:nvSpPr>
          <p:cNvPr id="18" name="Text 16"/>
          <p:cNvSpPr/>
          <p:nvPr/>
        </p:nvSpPr>
        <p:spPr>
          <a:xfrm>
            <a:off x="552450" y="2694170"/>
            <a:ext cx="8029495" cy="167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240"/>
              </a:spcAft>
              <a:buNone/>
            </a:pPr>
            <a:r>
              <a:rPr lang="en-US" sz="1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Elegir herramientas accesibles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52450" y="2942896"/>
            <a:ext cx="8029495" cy="13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Teachable Machine, Scratch, etc.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381000" y="3573065"/>
            <a:ext cx="8207829" cy="579537"/>
          </a:xfrm>
          <a:prstGeom prst="roundRect">
            <a:avLst>
              <a:gd name="adj" fmla="val 12021"/>
            </a:avLst>
          </a:prstGeom>
          <a:solidFill>
            <a:srgbClr val="FFFFFF"/>
          </a:solidFill>
          <a:ln w="19050">
            <a:solidFill>
              <a:srgbClr val="818CF8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542925" y="3313166"/>
            <a:ext cx="279812" cy="208999"/>
          </a:xfrm>
          <a:prstGeom prst="roundRect">
            <a:avLst>
              <a:gd name="adj" fmla="val 320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47551" y="3334863"/>
            <a:ext cx="76258" cy="140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12"/>
              </a:lnSpc>
              <a:buNone/>
            </a:pPr>
            <a:r>
              <a:rPr lang="en-US" sz="108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080" dirty="0"/>
          </a:p>
        </p:txBody>
      </p:sp>
      <p:sp>
        <p:nvSpPr>
          <p:cNvPr id="23" name="Text 21"/>
          <p:cNvSpPr/>
          <p:nvPr/>
        </p:nvSpPr>
        <p:spPr>
          <a:xfrm>
            <a:off x="552450" y="3593091"/>
            <a:ext cx="8029495" cy="167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240"/>
              </a:spcAft>
              <a:buNone/>
            </a:pPr>
            <a:r>
              <a:rPr lang="en-US" sz="1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Diseñar el flujo de trabajo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552450" y="3841818"/>
            <a:ext cx="8029495" cy="13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 de cómo funcionará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381000" y="4471987"/>
            <a:ext cx="8207829" cy="579537"/>
          </a:xfrm>
          <a:prstGeom prst="roundRect">
            <a:avLst>
              <a:gd name="adj" fmla="val 12021"/>
            </a:avLst>
          </a:prstGeom>
          <a:solidFill>
            <a:srgbClr val="FFFFFF"/>
          </a:solidFill>
          <a:ln w="19050">
            <a:solidFill>
              <a:srgbClr val="818CF8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542925" y="4212088"/>
            <a:ext cx="279812" cy="208999"/>
          </a:xfrm>
          <a:prstGeom prst="roundRect">
            <a:avLst>
              <a:gd name="adj" fmla="val 320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647551" y="4233785"/>
            <a:ext cx="76258" cy="140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12"/>
              </a:lnSpc>
              <a:buNone/>
            </a:pPr>
            <a:r>
              <a:rPr lang="en-US" sz="108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080" dirty="0"/>
          </a:p>
        </p:txBody>
      </p:sp>
      <p:sp>
        <p:nvSpPr>
          <p:cNvPr id="28" name="Text 26"/>
          <p:cNvSpPr/>
          <p:nvPr/>
        </p:nvSpPr>
        <p:spPr>
          <a:xfrm>
            <a:off x="552450" y="4492013"/>
            <a:ext cx="8029495" cy="167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Aft>
                <a:spcPts val="240"/>
              </a:spcAft>
              <a:buNone/>
            </a:pPr>
            <a:r>
              <a:rPr lang="en-US" sz="1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Establecer plan y roles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552450" y="4740740"/>
            <a:ext cx="8029495" cy="13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Asignar tareas y tiempos</a:t>
            </a:r>
            <a:endParaRPr lang="en-US" sz="1050" dirty="0"/>
          </a:p>
        </p:txBody>
      </p:sp>
      <p:pic>
        <p:nvPicPr>
          <p:cNvPr id="30" name="Imagen 29" descr="Texto&#10;&#10;El contenido generado por IA puede ser incorrecto.">
            <a:extLst>
              <a:ext uri="{FF2B5EF4-FFF2-40B4-BE49-F238E27FC236}">
                <a16:creationId xmlns:a16="http://schemas.microsoft.com/office/drawing/2014/main" id="{6EE70B7F-1109-37F5-B118-857C0571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666</Words>
  <Application>Microsoft Office PowerPoint</Application>
  <PresentationFormat>Presentación en pantalla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Curso de 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5: Prototipar tu Proyecto de IA</dc:title>
  <dc:subject>Prototipar Proyectos de IA</dc:subject>
  <dc:creator>Mentes Digitales</dc:creator>
  <cp:lastModifiedBy>Jonatan Figueroa Gil</cp:lastModifiedBy>
  <cp:revision>1</cp:revision>
  <dcterms:created xsi:type="dcterms:W3CDTF">2025-10-23T05:33:32Z</dcterms:created>
  <dcterms:modified xsi:type="dcterms:W3CDTF">2025-10-23T05:41:47Z</dcterms:modified>
</cp:coreProperties>
</file>