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2004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 b="1">
                <a:solidFill>
                  <a:srgbClr val="FFFFFF"/>
                </a:solidFill>
              </a:defRPr>
            </a:pPr>
            <a:r>
              <a:t>🛣️ CORREDORES MINEROS Y TURÍSTICOS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 sz="2200">
                <a:solidFill>
                  <a:srgbClr val="FFFFFF"/>
                </a:solidFill>
              </a:defRPr>
            </a:pPr>
            <a:r>
              <a:t>Análisis Estadístico y Geoespacial para Identificar</a:t>
            </a:r>
            <a:br/>
            <a:r>
              <a:t>Corredores Complementarios a la Red Logística del MTC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743200"/>
            <a:ext cx="7315200" cy="365760"/>
          </a:xfrm>
          <a:prstGeom prst="round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⭐ Fortaleciendo la Competitividad Territorial con Inversión Pública y Privada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6400800" cy="256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defRPr sz="1800">
                <a:solidFill>
                  <a:srgbClr val="212121"/>
                </a:solidFill>
              </a:defRPr>
            </a:pPr>
            <a:r>
              <a:t>🏛️ Programa: Buena Gobernanza Territorial – GIZ Perú</a:t>
            </a:r>
          </a:p>
          <a:p>
            <a:pPr algn="l">
              <a:spcAft>
                <a:spcPts val="1200"/>
              </a:spcAft>
              <a:defRPr sz="1800">
                <a:solidFill>
                  <a:srgbClr val="212121"/>
                </a:solidFill>
              </a:defRPr>
            </a:pPr>
            <a:r>
              <a:t>👨‍💼 Consultor: Jonatan Silvester Figueroa Gil</a:t>
            </a:r>
          </a:p>
          <a:p>
            <a:pPr algn="l">
              <a:spcAft>
                <a:spcPts val="1200"/>
              </a:spcAft>
              <a:defRPr sz="1800">
                <a:solidFill>
                  <a:srgbClr val="212121"/>
                </a:solidFill>
              </a:defRPr>
            </a:pPr>
            <a:r>
              <a:t>📅 Periodo: 28 octubre 2025 – 16 marzo 2026</a:t>
            </a:r>
          </a:p>
          <a:p>
            <a:pPr algn="l">
              <a:spcAft>
                <a:spcPts val="1200"/>
              </a:spcAft>
              <a:defRPr sz="1800">
                <a:solidFill>
                  <a:srgbClr val="212121"/>
                </a:solidFill>
              </a:defRPr>
            </a:pPr>
            <a:r>
              <a:t>💰 Valor: S/ 24,500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7️⃣ Estructura de Trabajo y Entregables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1371600" y="3657600"/>
            <a:ext cx="6400800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645920" y="3474720"/>
            <a:ext cx="365760" cy="365760"/>
          </a:xfrm>
          <a:prstGeom prst="ellipse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10972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📄 P1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008768"/>
                </a:solidFill>
              </a:defRPr>
            </a:pPr>
            <a:r>
              <a:t>Plan de Trabajo</a:t>
            </a:r>
            <a:br/>
            <a:r>
              <a:t>y Avance Inicial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17 nov 2025</a:t>
            </a:r>
          </a:p>
        </p:txBody>
      </p:sp>
      <p:sp>
        <p:nvSpPr>
          <p:cNvPr id="8" name="Oval 7"/>
          <p:cNvSpPr/>
          <p:nvPr/>
        </p:nvSpPr>
        <p:spPr>
          <a:xfrm>
            <a:off x="4389120" y="34747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8404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📊 P2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004A97"/>
                </a:solidFill>
              </a:defRPr>
            </a:pPr>
            <a:r>
              <a:t>Informe Final</a:t>
            </a:r>
            <a:br/>
            <a:r>
              <a:t>Completo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4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30 ene 2026</a:t>
            </a:r>
          </a:p>
        </p:txBody>
      </p:sp>
      <p:sp>
        <p:nvSpPr>
          <p:cNvPr id="11" name="Oval 10"/>
          <p:cNvSpPr/>
          <p:nvPr/>
        </p:nvSpPr>
        <p:spPr>
          <a:xfrm>
            <a:off x="7132320" y="3474720"/>
            <a:ext cx="365760" cy="365760"/>
          </a:xfrm>
          <a:prstGeom prst="ellipse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6583680" y="2011680"/>
            <a:ext cx="1463040" cy="118872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400"/>
            </a:pPr>
            <a:r>
              <a:t>✅</a:t>
            </a:r>
          </a:p>
          <a:p>
            <a:pPr algn="ctr">
              <a:lnSpc>
                <a:spcPct val="110000"/>
              </a:lnSpc>
              <a:defRPr sz="1100" b="1">
                <a:solidFill>
                  <a:srgbClr val="FF7F27"/>
                </a:solidFill>
              </a:defRPr>
            </a:pPr>
            <a:r>
              <a:t>Cierre</a:t>
            </a:r>
            <a:br/>
            <a:r>
              <a:t>Contractual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80" y="4114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16 mar 2026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5029200"/>
            <a:ext cx="3657600" cy="731520"/>
          </a:xfrm>
          <a:prstGeom prst="roundRect">
            <a:avLst/>
          </a:prstGeom>
          <a:solidFill>
            <a:srgbClr val="E6FFE6"/>
          </a:solidFill>
          <a:ln w="254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08768"/>
                </a:solidFill>
              </a:defRPr>
            </a:pPr>
            <a:r>
              <a:t>💰 Valor Total del Contrato: S/ 24,500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8️⃣ Cronograma Detallado de Actividades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1168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2286000"/>
              </a:tblGrid>
              <a:tr h="877824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📅 Fase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📋 Actividades Principales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🎯 Producto/Resultado</a:t>
                      </a:r>
                    </a:p>
                  </a:txBody>
                  <a:tcPr>
                    <a:solidFill>
                      <a:srgbClr val="008768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F1 – Inicio</a:t>
                      </a:r>
                    </a:p>
                    <a:p>
                      <a:r>
                        <a:t>28 oct-17 nov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• Kick-off con contrapartes</a:t>
                      </a:r>
                    </a:p>
                    <a:p>
                      <a:r>
                        <a:t>• Inventario de bases</a:t>
                      </a:r>
                    </a:p>
                    <a:p>
                      <a:r>
                        <a:t>• Diseño metadata y Git</a:t>
                      </a:r>
                    </a:p>
                    <a:p>
                      <a:r>
                        <a:t>• Criterios de priorización</a:t>
                      </a:r>
                    </a:p>
                    <a:p>
                      <a:r>
                        <a:t>• Rutinas ETL y QA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📄 Producto 1</a:t>
                      </a:r>
                    </a:p>
                    <a:p>
                      <a:r>
                        <a:t>Plan de trabajo</a:t>
                      </a:r>
                    </a:p>
                  </a:txBody>
                  <a:tcPr>
                    <a:solidFill>
                      <a:srgbClr val="E6F0FF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F2 – Procesamiento</a:t>
                      </a:r>
                    </a:p>
                    <a:p>
                      <a:r>
                        <a:t>nov-dic 2025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• Depuración de bases</a:t>
                      </a:r>
                    </a:p>
                    <a:p>
                      <a:r>
                        <a:t>• Indicadores productividad</a:t>
                      </a:r>
                    </a:p>
                    <a:p>
                      <a:r>
                        <a:t>• Modelos econométricos</a:t>
                      </a:r>
                    </a:p>
                    <a:p>
                      <a:r>
                        <a:t>• Clusterización</a:t>
                      </a:r>
                    </a:p>
                    <a:p>
                      <a:r>
                        <a:t>• Cálculo IPC y mapas SIG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📊 Resultados intermedios y mapas</a:t>
                      </a:r>
                    </a:p>
                  </a:txBody>
                  <a:tcPr>
                    <a:solidFill>
                      <a:srgbClr val="E6FAF0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F3 – Validación</a:t>
                      </a:r>
                    </a:p>
                    <a:p>
                      <a:r>
                        <a:t>ene 2026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• Validación interna GIZ</a:t>
                      </a:r>
                    </a:p>
                    <a:p>
                      <a:r>
                        <a:t>• Taller técnico sectorial</a:t>
                      </a:r>
                    </a:p>
                    <a:p>
                      <a:r>
                        <a:t>• Ajustes metodológicos</a:t>
                      </a:r>
                    </a:p>
                    <a:p>
                      <a:r>
                        <a:t>• Definición corredores priorizados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📄 Producto 2</a:t>
                      </a:r>
                    </a:p>
                    <a:p>
                      <a:r>
                        <a:t>Informe Final preliminar</a:t>
                      </a:r>
                    </a:p>
                  </a:txBody>
                  <a:tcPr>
                    <a:solidFill>
                      <a:srgbClr val="FFF5E6"/>
                    </a:solidFill>
                  </a:tcPr>
                </a:tc>
              </a:tr>
              <a:tr h="877824"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F4 – Cierre</a:t>
                      </a:r>
                    </a:p>
                    <a:p>
                      <a:r>
                        <a:t>feb-mar 2026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• Consolidación base final</a:t>
                      </a:r>
                    </a:p>
                    <a:p>
                      <a:r>
                        <a:t>• Repositorio digital</a:t>
                      </a:r>
                    </a:p>
                    <a:p>
                      <a:r>
                        <a:t>• Manual de uso</a:t>
                      </a:r>
                    </a:p>
                    <a:p>
                      <a:r>
                        <a:t>• Lecciones aprendidas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000">
                          <a:solidFill>
                            <a:srgbClr val="212121"/>
                          </a:solidFill>
                        </a:defRPr>
                      </a:pPr>
                      <a:r>
                        <a:t>✅ Informe de cierre y transferencia</a:t>
                      </a:r>
                    </a:p>
                  </a:txBody>
                  <a:tcPr>
                    <a:solidFill>
                      <a:srgbClr val="F0E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9️⃣ Roles y Coordinación del Proyecto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103120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600" b="1">
                <a:solidFill>
                  <a:srgbClr val="FF7F27"/>
                </a:solidFill>
              </a:defRPr>
            </a:pPr>
            <a:r>
              <a:t>🏢  GIZ – Proyecto BGT</a:t>
            </a:r>
          </a:p>
          <a:p>
            <a:pPr>
              <a:lnSpc>
                <a:spcPct val="120000"/>
              </a:lnSpc>
              <a:defRPr sz="1400">
                <a:solidFill>
                  <a:srgbClr val="212121"/>
                </a:solidFill>
              </a:defRPr>
            </a:pPr>
            <a:r>
              <a:t>Supervisión técnica y validación de productos (Jessica Ocsas)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06323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600" b="1">
                <a:solidFill>
                  <a:srgbClr val="FF7F27"/>
                </a:solidFill>
              </a:defRPr>
            </a:pPr>
            <a:r>
              <a:t>👨‍💼  Consultor (J. Figueroa)</a:t>
            </a:r>
          </a:p>
          <a:p>
            <a:pPr>
              <a:lnSpc>
                <a:spcPct val="120000"/>
              </a:lnSpc>
              <a:defRPr sz="1400">
                <a:solidFill>
                  <a:srgbClr val="212121"/>
                </a:solidFill>
              </a:defRPr>
            </a:pPr>
            <a:r>
              <a:t>Diseño metodológico, procesamiento, análisis y coordinación técnica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02335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600" b="1">
                <a:solidFill>
                  <a:srgbClr val="FF7F27"/>
                </a:solidFill>
              </a:defRPr>
            </a:pPr>
            <a:r>
              <a:t>🏛️  MEF / MTC / MINEM / MINCETUR</a:t>
            </a:r>
          </a:p>
          <a:p>
            <a:pPr>
              <a:lnSpc>
                <a:spcPct val="120000"/>
              </a:lnSpc>
              <a:defRPr sz="1400">
                <a:solidFill>
                  <a:srgbClr val="212121"/>
                </a:solidFill>
              </a:defRPr>
            </a:pPr>
            <a:r>
              <a:t>Contrapartes sectoriales – validación técnica y acceso a bases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983479"/>
            <a:ext cx="7315200" cy="822960"/>
          </a:xfrm>
          <a:prstGeom prst="roundRect">
            <a:avLst/>
          </a:prstGeom>
          <a:solidFill>
            <a:srgbClr val="FFFAF0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182880"/>
          <a:lstStyle/>
          <a:p>
            <a:pPr algn="ctr">
              <a:defRPr sz="1600" b="1">
                <a:solidFill>
                  <a:srgbClr val="FF7F27"/>
                </a:solidFill>
              </a:defRPr>
            </a:pPr>
            <a:r>
              <a:t>🌎  GORE y actores regionales</a:t>
            </a:r>
          </a:p>
          <a:p>
            <a:pPr>
              <a:lnSpc>
                <a:spcPct val="120000"/>
              </a:lnSpc>
              <a:defRPr sz="1400">
                <a:solidFill>
                  <a:srgbClr val="212121"/>
                </a:solidFill>
              </a:defRPr>
            </a:pPr>
            <a:r>
              <a:t>Validación territorial de corredores priorizados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🔟 Próximos Pasos</a:t>
            </a:r>
          </a:p>
        </p:txBody>
      </p:sp>
      <p:sp>
        <p:nvSpPr>
          <p:cNvPr id="4" name="Oval 3"/>
          <p:cNvSpPr/>
          <p:nvPr/>
        </p:nvSpPr>
        <p:spPr>
          <a:xfrm>
            <a:off x="1097280" y="21031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5920" y="20574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212121"/>
                </a:solidFill>
              </a:defRPr>
            </a:pPr>
            <a:r>
              <a:t>📅 17 nov 2025  Validar el Plan de Trabajo (P1)</a:t>
            </a:r>
          </a:p>
        </p:txBody>
      </p:sp>
      <p:sp>
        <p:nvSpPr>
          <p:cNvPr id="6" name="Oval 5"/>
          <p:cNvSpPr/>
          <p:nvPr/>
        </p:nvSpPr>
        <p:spPr>
          <a:xfrm>
            <a:off x="1097280" y="27889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45920" y="27432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212121"/>
                </a:solidFill>
              </a:defRPr>
            </a:pPr>
            <a:r>
              <a:t>💾  Configurar repositorio reproducible y diccionario de datos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34747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45920" y="34290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212121"/>
                </a:solidFill>
              </a:defRPr>
            </a:pPr>
            <a:r>
              <a:t>👥 Enero 2026  Planificar taller técnico de validación con contrapartes</a:t>
            </a:r>
          </a:p>
        </p:txBody>
      </p:sp>
      <p:sp>
        <p:nvSpPr>
          <p:cNvPr id="10" name="Oval 9"/>
          <p:cNvSpPr/>
          <p:nvPr/>
        </p:nvSpPr>
        <p:spPr>
          <a:xfrm>
            <a:off x="1097280" y="41605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45920" y="41148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212121"/>
                </a:solidFill>
              </a:defRPr>
            </a:pPr>
            <a:r>
              <a:t>📄 30 ene 2026  Entregar Informe Final (P2)</a:t>
            </a:r>
          </a:p>
        </p:txBody>
      </p:sp>
      <p:sp>
        <p:nvSpPr>
          <p:cNvPr id="12" name="Oval 11"/>
          <p:cNvSpPr/>
          <p:nvPr/>
        </p:nvSpPr>
        <p:spPr>
          <a:xfrm>
            <a:off x="1097280" y="4846320"/>
            <a:ext cx="365760" cy="365760"/>
          </a:xfrm>
          <a:prstGeom prst="ellipse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45920" y="4800600"/>
            <a:ext cx="6400800" cy="457200"/>
          </a:xfrm>
          <a:prstGeom prst="roundRect">
            <a:avLst/>
          </a:prstGeom>
          <a:solidFill>
            <a:srgbClr val="E6F0FF"/>
          </a:solidFill>
          <a:ln w="1905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/>
          <a:lstStyle/>
          <a:p>
            <a:pPr algn="ctr">
              <a:defRPr sz="1400">
                <a:solidFill>
                  <a:srgbClr val="212121"/>
                </a:solidFill>
              </a:defRPr>
            </a:pPr>
            <a:r>
              <a:t>✅ 16 mar 2026  Cierre contractual y liquidación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1645920"/>
            <a:ext cx="7315200" cy="36576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274320" lIns="365760" rIns="365760"/>
          <a:lstStyle/>
          <a:p>
            <a:pPr algn="ctr">
              <a:spcAft>
                <a:spcPts val="2000"/>
              </a:spcAft>
              <a:defRPr sz="3200" b="1">
                <a:solidFill>
                  <a:srgbClr val="004A97"/>
                </a:solidFill>
              </a:defRPr>
            </a:pPr>
            <a:r>
              <a:t>🎯 Impacto Esperado</a:t>
            </a:r>
          </a:p>
          <a:p>
            <a:pPr algn="ctr">
              <a:lnSpc>
                <a:spcPct val="150000"/>
              </a:lnSpc>
              <a:defRPr sz="1600">
                <a:solidFill>
                  <a:srgbClr val="333333"/>
                </a:solidFill>
              </a:defRPr>
            </a:pPr>
            <a:r>
              <a:t>Este proyecto permitirá identificar corredores mineros y turísticos complementarios a la red logística del MTC, proporcionando evidencia estadística y geoespacial de alta calidad para orientar inversiones públicas y privadas hacia territorios con mayor potencial productivo, garantizando transparencia, reproducibilidad y enfoque territorial.</a:t>
            </a:r>
          </a:p>
          <a:p>
            <a:pPr>
              <a:spcAft>
                <a:spcPts val="1500"/>
              </a:spcAft>
            </a:pPr>
          </a:p>
          <a:p>
            <a:pPr algn="ctr">
              <a:defRPr sz="1400" b="1">
                <a:solidFill>
                  <a:srgbClr val="008768"/>
                </a:solidFill>
              </a:defRPr>
            </a:pPr>
            <a:r>
              <a:t>🛣️ Corredores Complementarios  |  ⛏️ Minería  |  🏔️ Turismo  |  💼 Inversión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76072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¡Gracias por su atención! 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📋 Agenda de la Reunión Kick-off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1️⃣  Propósito de la Reunión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2️⃣  El Contexto: ¿Por qué Corredores Complementarios?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3️⃣  OBJETIVO PRINCIPAL de la Consultoría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4️⃣  Objetivos Específicos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5️⃣  Actividades Detalladas (10 actividades)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6️⃣  Enfoque Metodológico Integrado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7️⃣  Estructura de Trabajo y Entregables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8️⃣  Cronograma Detallado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9️⃣  Roles y Gestión del Proyecto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212121"/>
                </a:solidFill>
              </a:defRPr>
            </a:pPr>
            <a:r>
              <a:t>🔟  Próximos Pasos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1️⃣ Propósito de la Reunión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2011680"/>
            <a:ext cx="7680960" cy="868680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09728" lIns="228600" rIns="182880"/>
          <a:lstStyle/>
          <a:p>
            <a:pPr algn="l">
              <a:defRPr sz="1600" b="1">
                <a:solidFill>
                  <a:srgbClr val="008768"/>
                </a:solidFill>
              </a:defRPr>
            </a:pPr>
            <a:r>
              <a:t>🎯  Alinear objetivos, alcance y resultados</a:t>
            </a:r>
          </a:p>
          <a:p>
            <a:pPr algn="l">
              <a:lnSpc>
                <a:spcPct val="120000"/>
              </a:lnSpc>
              <a:defRPr sz="1300">
                <a:solidFill>
                  <a:srgbClr val="212121"/>
                </a:solidFill>
              </a:defRPr>
            </a:pPr>
            <a:r>
              <a:t>Asegurar entendimiento común entre GIZ y contrapartes técnicas (MEF, MTC, MINEM, MINCETUR)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3017520"/>
            <a:ext cx="7680960" cy="868680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09728" lIns="228600" rIns="182880"/>
          <a:lstStyle/>
          <a:p>
            <a:pPr algn="l">
              <a:defRPr sz="1600" b="1">
                <a:solidFill>
                  <a:srgbClr val="008768"/>
                </a:solidFill>
              </a:defRPr>
            </a:pPr>
            <a:r>
              <a:t>✅  Validar la metodología integrada</a:t>
            </a:r>
          </a:p>
          <a:p>
            <a:pPr algn="l">
              <a:lnSpc>
                <a:spcPct val="120000"/>
              </a:lnSpc>
              <a:defRPr sz="1300">
                <a:solidFill>
                  <a:srgbClr val="212121"/>
                </a:solidFill>
              </a:defRPr>
            </a:pPr>
            <a:r>
              <a:t>Confirmar el enfoque estadístico, geoespacial y econométrico propuesto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" y="4023360"/>
            <a:ext cx="7680960" cy="868680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09728" lIns="228600" rIns="182880"/>
          <a:lstStyle/>
          <a:p>
            <a:pPr algn="l">
              <a:defRPr sz="1600" b="1">
                <a:solidFill>
                  <a:srgbClr val="008768"/>
                </a:solidFill>
              </a:defRPr>
            </a:pPr>
            <a:r>
              <a:t>📋  Aprobar plan de trabajo y cronograma</a:t>
            </a:r>
          </a:p>
          <a:p>
            <a:pPr algn="l">
              <a:lnSpc>
                <a:spcPct val="120000"/>
              </a:lnSpc>
              <a:defRPr sz="1300">
                <a:solidFill>
                  <a:srgbClr val="212121"/>
                </a:solidFill>
              </a:defRPr>
            </a:pPr>
            <a:r>
              <a:t>Revisar entregables P1 y P2 con sus fechas de entrega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5029200"/>
            <a:ext cx="7680960" cy="868680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09728" lIns="228600" rIns="182880"/>
          <a:lstStyle/>
          <a:p>
            <a:pPr algn="l">
              <a:defRPr sz="1600" b="1">
                <a:solidFill>
                  <a:srgbClr val="008768"/>
                </a:solidFill>
              </a:defRPr>
            </a:pPr>
            <a:r>
              <a:t>🤝  Establecer gobernanza del proyecto</a:t>
            </a:r>
          </a:p>
          <a:p>
            <a:pPr algn="l">
              <a:lnSpc>
                <a:spcPct val="120000"/>
              </a:lnSpc>
              <a:defRPr sz="1300">
                <a:solidFill>
                  <a:srgbClr val="212121"/>
                </a:solidFill>
              </a:defRPr>
            </a:pPr>
            <a:r>
              <a:t>Definir canales de comunicación y calendario de validaciones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2️⃣ El Contexto: ¿Por qué Corredores Complementarios?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2011680"/>
            <a:ext cx="7680960" cy="1097280"/>
          </a:xfrm>
          <a:prstGeom prst="roundRect">
            <a:avLst/>
          </a:prstGeom>
          <a:solidFill>
            <a:srgbClr val="FFF0F0"/>
          </a:solidFill>
          <a:ln w="38100">
            <a:solidFill>
              <a:srgbClr val="DC35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274320"/>
          <a:lstStyle/>
          <a:p>
            <a:pPr algn="l">
              <a:defRPr sz="2000" b="1">
                <a:solidFill>
                  <a:srgbClr val="DC3545"/>
                </a:solidFill>
              </a:defRPr>
            </a:pPr>
            <a:r>
              <a:t>⚠️ SITUACIÓN ACTUAL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212121"/>
                </a:solidFill>
              </a:defRPr>
            </a:pPr>
            <a:r>
              <a:t>• La inversión pública se prioriza por brechas básicas sin enfoque territorial</a:t>
            </a:r>
            <a:br/>
            <a:r>
              <a:t>• El MTC definió corredores logísticos generales</a:t>
            </a:r>
            <a:br/>
            <a:r>
              <a:t>• Falta identificar corredores especializados para minería y turismo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3291840"/>
            <a:ext cx="7680960" cy="1005840"/>
          </a:xfrm>
          <a:prstGeom prst="roundRect">
            <a:avLst/>
          </a:prstGeom>
          <a:solidFill>
            <a:srgbClr val="E6FFE6"/>
          </a:solidFill>
          <a:ln w="381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37160" lIns="274320"/>
          <a:lstStyle/>
          <a:p>
            <a:pPr algn="l">
              <a:defRPr sz="2000" b="1">
                <a:solidFill>
                  <a:srgbClr val="008768"/>
                </a:solidFill>
              </a:defRPr>
            </a:pPr>
            <a:r>
              <a:t>💡 OPORTUNIDAD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212121"/>
                </a:solidFill>
              </a:defRPr>
            </a:pPr>
            <a:r>
              <a:t>• Identificar corredores mineros y turísticos complementarios</a:t>
            </a:r>
            <a:br/>
            <a:r>
              <a:t>• Atraer inversión privada con enfoque territorial estratégico</a:t>
            </a:r>
            <a:br/>
            <a:r>
              <a:t>• Fortalecer competitividad regional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4572000"/>
            <a:ext cx="2286000" cy="914400"/>
          </a:xfrm>
          <a:prstGeom prst="roundRect">
            <a:avLst/>
          </a:prstGeom>
          <a:solidFill>
            <a:srgbClr val="E6F5FF"/>
          </a:solidFill>
          <a:ln w="25400">
            <a:solidFill>
              <a:srgbClr val="004A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20000"/>
              </a:lnSpc>
              <a:defRPr sz="1400" b="1">
                <a:solidFill>
                  <a:srgbClr val="004A97"/>
                </a:solidFill>
              </a:defRPr>
            </a:pPr>
            <a:r>
              <a:t>🛣️ Corredores</a:t>
            </a:r>
            <a:br/>
            <a:r>
              <a:t>Logísticos MTC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480" y="475488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7F27"/>
                </a:solidFill>
              </a:defRPr>
            </a:pPr>
            <a:r>
              <a:t>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4572000"/>
            <a:ext cx="2286000" cy="914400"/>
          </a:xfrm>
          <a:prstGeom prst="roundRect">
            <a:avLst/>
          </a:prstGeom>
          <a:solidFill>
            <a:srgbClr val="FFF5E6"/>
          </a:solidFill>
          <a:ln w="254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20000"/>
              </a:lnSpc>
              <a:defRPr sz="1400" b="1">
                <a:solidFill>
                  <a:srgbClr val="FF7F27"/>
                </a:solidFill>
              </a:defRPr>
            </a:pPr>
            <a:r>
              <a:t>⛏️🏔️ Corredores</a:t>
            </a:r>
            <a:br/>
            <a:r>
              <a:t>Mineros y Turísticos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56692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8768"/>
                </a:solidFill>
              </a:defRPr>
            </a:pPr>
            <a:r>
              <a:t>=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71600" y="5943600"/>
            <a:ext cx="5486400" cy="640080"/>
          </a:xfrm>
          <a:prstGeom prst="roundRect">
            <a:avLst/>
          </a:prstGeom>
          <a:solidFill>
            <a:srgbClr val="E6FFE6"/>
          </a:solidFill>
          <a:ln w="3810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b="1">
                <a:solidFill>
                  <a:srgbClr val="008768"/>
                </a:solidFill>
              </a:defRPr>
            </a:pPr>
            <a:r>
              <a:t>✅ Red Integrada de Corredores con Competitividad Territorial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400" b="1">
                <a:solidFill>
                  <a:srgbClr val="FFFFFF"/>
                </a:solidFill>
              </a:defRPr>
            </a:pPr>
            <a:r>
              <a:t>3️⃣ OBJETIVO PRINCIPAL DE LA CONSULTORÍA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2103120"/>
            <a:ext cx="7680960" cy="2926080"/>
          </a:xfrm>
          <a:prstGeom prst="roundRect">
            <a:avLst/>
          </a:prstGeom>
          <a:solidFill>
            <a:srgbClr val="FFFAE6"/>
          </a:solidFill>
          <a:ln w="63500">
            <a:solidFill>
              <a:srgbClr val="FF7F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274320" lIns="365760" rIns="365760"/>
          <a:lstStyle/>
          <a:p>
            <a:pPr algn="ctr">
              <a:spcAft>
                <a:spcPts val="2000"/>
              </a:spcAft>
              <a:defRPr sz="2800" b="1">
                <a:solidFill>
                  <a:srgbClr val="FF7F27"/>
                </a:solidFill>
              </a:defRPr>
            </a:pPr>
            <a:r>
              <a:t>🎯 OBJETIVO GENERAL</a:t>
            </a:r>
          </a:p>
          <a:p>
            <a:pPr algn="ctr">
              <a:lnSpc>
                <a:spcPct val="140000"/>
              </a:lnSpc>
              <a:defRPr sz="1900">
                <a:solidFill>
                  <a:srgbClr val="212121"/>
                </a:solidFill>
              </a:defRPr>
            </a:pPr>
            <a:r>
              <a:t>Elaborar un análisis estadístico y geoespacial que permita identificar corredores mineros y turísticos complementarios a los corredores logísticos existentes del MTC, con alto potencial de inversión pública y privada, mediante rutinas reproducibles de procesamiento de datos que fortalezcan la competitividad territorial.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97280" y="5303520"/>
            <a:ext cx="1645920" cy="640080"/>
          </a:xfrm>
          <a:prstGeom prst="roundRect">
            <a:avLst/>
          </a:prstGeom>
          <a:solidFill>
            <a:srgbClr val="004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</a:defRPr>
            </a:pPr>
            <a:r>
              <a:t>🛣️</a:t>
            </a:r>
            <a:br/>
            <a:r>
              <a:t>Corredores</a:t>
            </a:r>
            <a:br/>
            <a:r>
              <a:t>Complementarios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26080" y="5303520"/>
            <a:ext cx="1645920" cy="640080"/>
          </a:xfrm>
          <a:prstGeom prst="round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</a:defRPr>
            </a:pPr>
            <a:r>
              <a:t>⛏️</a:t>
            </a:r>
            <a:br/>
            <a:r>
              <a:t>Minería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54880" y="5303520"/>
            <a:ext cx="1645920" cy="640080"/>
          </a:xfrm>
          <a:prstGeom prst="roundRect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</a:defRPr>
            </a:pPr>
            <a:r>
              <a:t>🏔️</a:t>
            </a:r>
            <a:br/>
            <a:r>
              <a:t>Turismo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83680" y="5303520"/>
            <a:ext cx="1645920" cy="640080"/>
          </a:xfrm>
          <a:prstGeom prst="round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</a:defRPr>
            </a:pPr>
            <a:r>
              <a:t>💼</a:t>
            </a:r>
            <a:br/>
            <a:r>
              <a:t>Inversión</a:t>
            </a:r>
            <a:br/>
            <a:r>
              <a:t>Pública/Privada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87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4️⃣ Objetivos Específicos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920240"/>
            <a:ext cx="7680960" cy="749808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212121"/>
                </a:solidFill>
              </a:defRPr>
            </a:pPr>
            <a:r>
              <a:t>📊  a) Recopilar, depurar y estandarizar bases de datos estadísticas, económicas, sociales y geoespaciales relevantes para el desarrollo minero y turístico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788920"/>
            <a:ext cx="7680960" cy="749808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212121"/>
                </a:solidFill>
              </a:defRPr>
            </a:pPr>
            <a:r>
              <a:t>📐  b) Definir criterios técnicos y metodológicos para la identificación y priorización de corredores mineros y turísticos que complementen la red logística nacional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" y="3657600"/>
            <a:ext cx="7680960" cy="749808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212121"/>
                </a:solidFill>
              </a:defRPr>
            </a:pPr>
            <a:r>
              <a:t>🔍  c) Procesar y analizar información estadística y econométrica que permita evaluar el potencial de economías de aglomeración y atracción de capital privado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4526280"/>
            <a:ext cx="7680960" cy="749808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212121"/>
                </a:solidFill>
              </a:defRPr>
            </a:pPr>
            <a:r>
              <a:t>💻  d) Desarrollar rutinas y algoritmos reproducibles (Python, R u otro software) para garantizar la actualización futura de la información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5394960"/>
            <a:ext cx="7680960" cy="749808"/>
          </a:xfrm>
          <a:prstGeom prst="roundRect">
            <a:avLst/>
          </a:prstGeom>
          <a:solidFill>
            <a:srgbClr val="F8F9FA"/>
          </a:solidFill>
          <a:ln w="31750">
            <a:solidFill>
              <a:srgbClr val="00876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20000"/>
              </a:lnSpc>
              <a:defRPr sz="1500">
                <a:solidFill>
                  <a:srgbClr val="212121"/>
                </a:solidFill>
              </a:defRPr>
            </a:pPr>
            <a:r>
              <a:t>🗺️  e) Generar productos cartográficos y visualizaciones que orienten a los Gobiernos Regionales en la toma de decisiones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5️⃣ Actividades Detalladas (1/2)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201168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a) Sostener una reunión inicial (kick off) con el equipo del Proyecto Buena Gobernanza Territorial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88036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b) Revisar la propuesta conceptual del enfoque para la priorización territorial de la inversión pública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" y="374904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c) Revisión, depuración y sistematización de bases de datos estadísticas y geoespaciales (INEI, MEF, MINEM, MINCETUR, OSINERGMIN, MINAM, GORE, MTC, etc.)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461772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d) Diseño metodológico para la identificación de corredores mineros y turísticos, asegurando complementariedad con los corredores logísticos nacionales del MTC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548640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e) Procesamiento estadístico y econométrico de información: limpieza, normalización, análisis de consistencia y estimaciones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6F42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5️⃣ Actividades Detalladas (2/2)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201168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f) Procesamiento geoespacial: elaboración de mapas temáticos y capas SIG con identificación de corredores e inversiones habilitantes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88036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g) Identificar tipología de inversiones habilitantes para los corredores mineros y turísticos, con incidencia en regiones con mayor canon minero y principales activos turísticos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" y="374904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h) Desarrollo de rutinas/algoritmos reproducibles para actualización de datos y mapas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461772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i) Presentación y validación de resultados preliminares con actores clave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5486400"/>
            <a:ext cx="7680960" cy="685800"/>
          </a:xfrm>
          <a:prstGeom prst="roundRect">
            <a:avLst/>
          </a:prstGeom>
          <a:solidFill>
            <a:srgbClr val="FAF5FF"/>
          </a:solidFill>
          <a:ln w="25400">
            <a:solidFill>
              <a:srgbClr val="6F42C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91440" lIns="228600" rIns="182880"/>
          <a:lstStyle/>
          <a:p>
            <a:pPr algn="l">
              <a:lnSpc>
                <a:spcPct val="115000"/>
              </a:lnSpc>
              <a:defRPr sz="1300">
                <a:solidFill>
                  <a:srgbClr val="212121"/>
                </a:solidFill>
              </a:defRPr>
            </a:pPr>
            <a:r>
              <a:t>j) Elaboración del informe final con recomendaciones estratégicas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F7F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6️⃣ Enfoque Metodológico Integrado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1168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3474720"/>
                <a:gridCol w="2743200"/>
              </a:tblGrid>
              <a:tr h="82296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📋 Componente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🔧 Metodología / Herramienta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🎯 Resultado Esperado</a:t>
                      </a:r>
                    </a:p>
                  </a:txBody>
                  <a:tcPr>
                    <a:solidFill>
                      <a:srgbClr val="FF7F27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📈 Estadístico-econométrico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Normalización, correlaciones, K-means/DBSCAN, índices compuestos (IPC)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Identificación de tipologías de corredores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🗺️ Geoespacial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Buffers 5 km, accesibilidad, LISA/Moran's I, mapas SIG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Mapas temáticos y capas priorizadas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💾 Datos y reproducibilidad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Pipeline ETL, control QA, versión Git, metadata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Repositorio digital reproducible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⚖️ Transversalización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Género e interculturalidad – criterios transformadores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>
                          <a:solidFill>
                            <a:srgbClr val="212121"/>
                          </a:solidFill>
                        </a:defRPr>
                      </a:pPr>
                      <a:r>
                        <a:t>Indicadores desagregados por territorio</a:t>
                      </a:r>
                    </a:p>
                  </a:txBody>
                  <a:tcPr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