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27432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📊 Procesamiento y Análisis de Inversiones Públicas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Corredores Mineros y Turísticos Complementarios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6400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800">
                <a:solidFill>
                  <a:srgbClr val="333333"/>
                </a:solidFill>
              </a:defRPr>
            </a:pPr>
            <a:r>
              <a:t>🏛️ Programa: Buena Gobernanza Territorial – GIZ Perú</a:t>
            </a:r>
            <a:br/>
            <a:br/>
            <a:r>
              <a:t>👨‍💼 Consultor: Jonatan Silvester Figueroa Gil</a:t>
            </a:r>
            <a:br/>
            <a:br/>
            <a:r>
              <a:t>📅 Periodo: 28 octubre 2025 – 16 marzo 2026</a:t>
            </a:r>
            <a:br/>
            <a:br/>
            <a:r>
              <a:t>💰 Valor: S/ 24,500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8️⃣ Roles y Coordinación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103120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🏢 GIZ – Proyecto BGT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Supervisión técnica y validación de productos (Jessica Ocsas)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06323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👨‍💼 Consultor (J. Figueroa)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Diseño metodológico, procesamiento, análisis y coordinación técnica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02335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🏛️ MEF / MTC / MINEM / MINCETUR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Contrapartes sectoriales – validación técnica y acceso a bases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98347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🌎 GORE y actores regionales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Validación territorial de corredores priorizados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9️⃣ Gestión de Calidad y Datos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10312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4A97"/>
                </a:solidFill>
              </a:defRPr>
            </a:pPr>
            <a:r>
              <a:t>📋  Plan de Gestión de Datos (PGD)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Confidencialidad, backup, versionado y control de calidad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3154679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4A97"/>
                </a:solidFill>
              </a:defRPr>
            </a:pPr>
            <a:r>
              <a:t>✅  Control de Calidad Metodológico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Validación cruzada de indicadores y mapas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20624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4A97"/>
                </a:solidFill>
              </a:defRPr>
            </a:pPr>
            <a:r>
              <a:t>📦  Conservación Documental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Resguardo por 10 años conforme a CCG locales GIZ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25780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4A97"/>
                </a:solidFill>
              </a:defRPr>
            </a:pPr>
            <a:r>
              <a:t>©️  Propiedad Intelectual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Derechos de autor cedidos a GIZ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🔟 Riesgos y Mitigación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1520" y="2011680"/>
          <a:ext cx="76809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023360"/>
              </a:tblGrid>
              <a:tr h="822960">
                <a:tc>
                  <a:txBody>
                    <a:bodyPr/>
                    <a:lstStyle/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⚠️ Riesgo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🛡️ Estrategia de Mitigación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</a:tr>
              <a:tr h="822960"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Retrasos en acceso a datos oficiales</a:t>
                      </a:r>
                    </a:p>
                  </a:txBody>
                  <a:tcPr>
                    <a:solidFill>
                      <a:srgbClr val="FFF0F0"/>
                    </a:solidFill>
                  </a:tcPr>
                </a:tc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Plan de contingencia con fuentes alternativas (INEI, Open Data MEF)</a:t>
                      </a:r>
                    </a:p>
                  </a:txBody>
                  <a:tcPr>
                    <a:solidFill>
                      <a:srgbClr val="F0FFF0"/>
                    </a:solidFill>
                  </a:tcPr>
                </a:tc>
              </a:tr>
              <a:tr h="822960"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Inconsistencias de información territorial</a:t>
                      </a:r>
                    </a:p>
                  </a:txBody>
                  <a:tcPr>
                    <a:solidFill>
                      <a:srgbClr val="FFF0F0"/>
                    </a:solidFill>
                  </a:tcPr>
                </a:tc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QA automático + verificación manual regional</a:t>
                      </a:r>
                    </a:p>
                  </a:txBody>
                  <a:tcPr>
                    <a:solidFill>
                      <a:srgbClr val="F0FFF0"/>
                    </a:solidFill>
                  </a:tcPr>
                </a:tc>
              </a:tr>
              <a:tr h="822960"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Cambios metodológicos por contrapartes</a:t>
                      </a:r>
                    </a:p>
                  </a:txBody>
                  <a:tcPr>
                    <a:solidFill>
                      <a:srgbClr val="FFF0F0"/>
                    </a:solidFill>
                  </a:tcPr>
                </a:tc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Comité técnico quincenal para aprobación de ajustes</a:t>
                      </a:r>
                    </a:p>
                  </a:txBody>
                  <a:tcPr>
                    <a:solidFill>
                      <a:srgbClr val="F0FFF0"/>
                    </a:solidFill>
                  </a:tcPr>
                </a:tc>
              </a:tr>
              <a:tr h="822960"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Eventos de fuerza mayor (bioseguridad)</a:t>
                      </a:r>
                    </a:p>
                  </a:txBody>
                  <a:tcPr>
                    <a:solidFill>
                      <a:srgbClr val="FFF0F0"/>
                    </a:solidFill>
                  </a:tcPr>
                </a:tc>
                <a:tc>
                  <a:txBody>
                    <a:bodyPr wrap="square" tIns="91440" lIns="137160"/>
                    <a:lstStyle/>
                    <a:p>
                      <a:pPr algn="l">
                        <a:defRPr sz="1100">
                          <a:solidFill>
                            <a:srgbClr val="333333"/>
                          </a:solidFill>
                        </a:defRPr>
                      </a:pPr>
                      <a:r>
                        <a:t>Aplicación de cláusulas CCG y ajuste de plazos</a:t>
                      </a:r>
                    </a:p>
                  </a:txBody>
                  <a:tcPr>
                    <a:solidFill>
                      <a:srgbClr val="F0FF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1️⃣1️⃣ Próximos Pasos</a:t>
            </a:r>
          </a:p>
        </p:txBody>
      </p:sp>
      <p:sp>
        <p:nvSpPr>
          <p:cNvPr id="4" name="Oval 3"/>
          <p:cNvSpPr/>
          <p:nvPr/>
        </p:nvSpPr>
        <p:spPr>
          <a:xfrm>
            <a:off x="1097280" y="21031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5920" y="2057400"/>
            <a:ext cx="6400800" cy="457200"/>
          </a:xfrm>
          <a:prstGeom prst="roundRect">
            <a:avLst/>
          </a:prstGeom>
          <a:solidFill>
            <a:srgbClr val="FFFAF0"/>
          </a:solidFill>
          <a:ln w="1905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📅 17 nov 2025  Validar el Plan de Trabajo (P1)</a:t>
            </a:r>
          </a:p>
        </p:txBody>
      </p:sp>
      <p:sp>
        <p:nvSpPr>
          <p:cNvPr id="6" name="Oval 5"/>
          <p:cNvSpPr/>
          <p:nvPr/>
        </p:nvSpPr>
        <p:spPr>
          <a:xfrm>
            <a:off x="1097280" y="27889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45920" y="2743200"/>
            <a:ext cx="6400800" cy="457200"/>
          </a:xfrm>
          <a:prstGeom prst="roundRect">
            <a:avLst/>
          </a:prstGeom>
          <a:solidFill>
            <a:srgbClr val="FFFAF0"/>
          </a:solidFill>
          <a:ln w="1905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💾  Configurar repositorio reproducible y diccionario de datos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34747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45920" y="3429000"/>
            <a:ext cx="6400800" cy="457200"/>
          </a:xfrm>
          <a:prstGeom prst="roundRect">
            <a:avLst/>
          </a:prstGeom>
          <a:solidFill>
            <a:srgbClr val="FFFAF0"/>
          </a:solidFill>
          <a:ln w="1905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👥 Enero 2026  Planificar taller técnico de validación con contrapartes</a:t>
            </a:r>
          </a:p>
        </p:txBody>
      </p:sp>
      <p:sp>
        <p:nvSpPr>
          <p:cNvPr id="10" name="Oval 9"/>
          <p:cNvSpPr/>
          <p:nvPr/>
        </p:nvSpPr>
        <p:spPr>
          <a:xfrm>
            <a:off x="1097280" y="41605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45920" y="4114800"/>
            <a:ext cx="6400800" cy="457200"/>
          </a:xfrm>
          <a:prstGeom prst="roundRect">
            <a:avLst/>
          </a:prstGeom>
          <a:solidFill>
            <a:srgbClr val="FFFAF0"/>
          </a:solidFill>
          <a:ln w="1905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📄 30 ene 2026  Entregar Informe Final (P2)</a:t>
            </a:r>
          </a:p>
        </p:txBody>
      </p:sp>
      <p:sp>
        <p:nvSpPr>
          <p:cNvPr id="12" name="Oval 11"/>
          <p:cNvSpPr/>
          <p:nvPr/>
        </p:nvSpPr>
        <p:spPr>
          <a:xfrm>
            <a:off x="1097280" y="48463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45920" y="4800600"/>
            <a:ext cx="6400800" cy="457200"/>
          </a:xfrm>
          <a:prstGeom prst="roundRect">
            <a:avLst/>
          </a:prstGeom>
          <a:solidFill>
            <a:srgbClr val="FFFAF0"/>
          </a:solidFill>
          <a:ln w="1905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✅ 16 mar 2026  Cierre contractual y liquidación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7315200" cy="3200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274320" lIns="365760" rIns="365760"/>
          <a:lstStyle/>
          <a:p>
            <a:pPr algn="ctr">
              <a:spcAft>
                <a:spcPts val="2000"/>
              </a:spcAft>
              <a:defRPr sz="2800" b="1">
                <a:solidFill>
                  <a:srgbClr val="004A97"/>
                </a:solidFill>
              </a:defRPr>
            </a:pPr>
            <a:r>
              <a:t>1️⃣2️⃣ Cierre del Kick-off</a:t>
            </a:r>
          </a:p>
          <a:p>
            <a:pPr algn="ctr">
              <a:lnSpc>
                <a:spcPct val="140000"/>
              </a:lnSpc>
              <a:defRPr sz="1600">
                <a:solidFill>
                  <a:srgbClr val="333333"/>
                </a:solidFill>
              </a:defRPr>
            </a:pPr>
            <a:r>
              <a:t>🎯 Este proyecto permitirá a la GIZ y al MEF contar con evidencia estadística y geoespacial de alta calidad para orientar las inversiones públicas hacia territorios con mayor potencial productivo y turístico, garantizando transparencia, reproducibilidad y enfoque territorial.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¡Gracias por su atención! 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📋 Agenda de la Reunión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1️⃣  Propósito de la Reunión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2️⃣  Contexto del Proyecto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3️⃣  Objetivos General y Específicos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4️⃣  Enfoque Metodológico Integrado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5️⃣  Estructura de Trabajo y Entregables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6️⃣  Cronograma Detallado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7️⃣  Roles y Coordinación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8️⃣  Gestión de Calidad y Datos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9️⃣  Riesgos y Mitigación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🔟  Próximos Pasos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1️⃣ Propósito de la Reunión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01168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8768"/>
                </a:solidFill>
              </a:defRPr>
            </a:pPr>
            <a:r>
              <a:t>🎯  Alinear objetivos, alcance y resultados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Coordinación con GIZ y contrapartes técnicas (MEF, MTC, MINEM, MINCETUR)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301752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8768"/>
                </a:solidFill>
              </a:defRPr>
            </a:pPr>
            <a:r>
              <a:t>✅  Validar la metodología integrada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Enfoque estadístico + geoespacial + econométrico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02336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8768"/>
                </a:solidFill>
              </a:defRPr>
            </a:pPr>
            <a:r>
              <a:t>📑  Aprobar plan de trabajo y cronograma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Definición de productos P1 y P2 con fechas claras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029200"/>
            <a:ext cx="6400800" cy="82296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ctr">
              <a:defRPr sz="1600" b="1">
                <a:solidFill>
                  <a:srgbClr val="008768"/>
                </a:solidFill>
              </a:defRPr>
            </a:pPr>
            <a:r>
              <a:t>🤝  Establecer gobernanza del proyecto</a:t>
            </a:r>
          </a:p>
          <a:p>
            <a:pPr>
              <a:lnSpc>
                <a:spcPct val="110000"/>
              </a:lnSpc>
              <a:defRPr sz="1300">
                <a:solidFill>
                  <a:srgbClr val="333333"/>
                </a:solidFill>
              </a:defRPr>
            </a:pPr>
            <a:r>
              <a:t>Canales de comunicación y calendario de validaciones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2️⃣ Contexto del Proyecto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2286000"/>
            <a:ext cx="2743200" cy="1371600"/>
          </a:xfrm>
          <a:prstGeom prst="roundRect">
            <a:avLst/>
          </a:prstGeom>
          <a:solidFill>
            <a:srgbClr val="FFE6E6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/>
          <a:lstStyle/>
          <a:p>
            <a:pPr algn="ctr">
              <a:defRPr sz="1300" b="1">
                <a:solidFill>
                  <a:srgbClr val="004A97"/>
                </a:solidFill>
              </a:defRPr>
            </a:pPr>
            <a:r>
              <a:t>⚠️ SITUACIÓN ACTUAL</a:t>
            </a:r>
          </a:p>
          <a:p>
            <a:pPr algn="ctr">
              <a:lnSpc>
                <a:spcPct val="120000"/>
              </a:lnSpc>
              <a:defRPr sz="1100">
                <a:solidFill>
                  <a:srgbClr val="333333"/>
                </a:solidFill>
              </a:defRPr>
            </a:pPr>
            <a:r>
              <a:t>Inversión pública priorizada</a:t>
            </a:r>
            <a:br/>
            <a:r>
              <a:t>por brechas básicas sin</a:t>
            </a:r>
            <a:br/>
            <a:r>
              <a:t>enfoque territorial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2286000"/>
            <a:ext cx="2743200" cy="1371600"/>
          </a:xfrm>
          <a:prstGeom prst="roundRect">
            <a:avLst/>
          </a:prstGeom>
          <a:solidFill>
            <a:srgbClr val="E6F5FF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/>
          <a:lstStyle/>
          <a:p>
            <a:pPr algn="ctr">
              <a:defRPr sz="1300" b="1">
                <a:solidFill>
                  <a:srgbClr val="004A97"/>
                </a:solidFill>
              </a:defRPr>
            </a:pPr>
            <a:r>
              <a:t>🛣️ AVANCE MTC</a:t>
            </a:r>
          </a:p>
          <a:p>
            <a:pPr algn="ctr">
              <a:lnSpc>
                <a:spcPct val="120000"/>
              </a:lnSpc>
              <a:defRPr sz="1100">
                <a:solidFill>
                  <a:srgbClr val="333333"/>
                </a:solidFill>
              </a:defRPr>
            </a:pPr>
            <a:r>
              <a:t>Definición de corredores</a:t>
            </a:r>
            <a:br/>
            <a:r>
              <a:t>logísticos nacionales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4114800"/>
            <a:ext cx="2743200" cy="1371600"/>
          </a:xfrm>
          <a:prstGeom prst="roundRect">
            <a:avLst/>
          </a:prstGeom>
          <a:solidFill>
            <a:srgbClr val="FFF5E6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/>
          <a:lstStyle/>
          <a:p>
            <a:pPr algn="ctr">
              <a:defRPr sz="1300" b="1">
                <a:solidFill>
                  <a:srgbClr val="004A97"/>
                </a:solidFill>
              </a:defRPr>
            </a:pPr>
            <a:r>
              <a:t>🎯 NECESIDAD</a:t>
            </a:r>
          </a:p>
          <a:p>
            <a:pPr algn="ctr">
              <a:lnSpc>
                <a:spcPct val="120000"/>
              </a:lnSpc>
              <a:defRPr sz="1100">
                <a:solidFill>
                  <a:srgbClr val="333333"/>
                </a:solidFill>
              </a:defRPr>
            </a:pPr>
            <a:r>
              <a:t>Identificar corredores</a:t>
            </a:r>
            <a:br/>
            <a:r>
              <a:t>mineros y turísticos</a:t>
            </a:r>
            <a:br/>
            <a:r>
              <a:t>complementarios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114800"/>
            <a:ext cx="2743200" cy="1371600"/>
          </a:xfrm>
          <a:prstGeom prst="roundRect">
            <a:avLst/>
          </a:prstGeom>
          <a:solidFill>
            <a:srgbClr val="E6FFE6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/>
          <a:lstStyle/>
          <a:p>
            <a:pPr algn="ctr">
              <a:defRPr sz="1300" b="1">
                <a:solidFill>
                  <a:srgbClr val="004A97"/>
                </a:solidFill>
              </a:defRPr>
            </a:pPr>
            <a:r>
              <a:t>💼 OBJETIVO</a:t>
            </a:r>
          </a:p>
          <a:p>
            <a:pPr algn="ctr">
              <a:lnSpc>
                <a:spcPct val="120000"/>
              </a:lnSpc>
              <a:defRPr sz="1100">
                <a:solidFill>
                  <a:srgbClr val="333333"/>
                </a:solidFill>
              </a:defRPr>
            </a:pPr>
            <a:r>
              <a:t>Atraer inversión privada</a:t>
            </a:r>
            <a:br/>
            <a:r>
              <a:t>y articular desarrollo</a:t>
            </a:r>
            <a:br/>
            <a:r>
              <a:t>regional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3200400" y="3566160"/>
            <a:ext cx="0" cy="548640"/>
          </a:xfrm>
          <a:prstGeom prst="line">
            <a:avLst/>
          </a:prstGeom>
          <a:ln w="38100">
            <a:solidFill>
              <a:srgbClr val="FF7F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6400800" y="3566160"/>
            <a:ext cx="0" cy="548640"/>
          </a:xfrm>
          <a:prstGeom prst="line">
            <a:avLst/>
          </a:prstGeom>
          <a:ln w="38100">
            <a:solidFill>
              <a:srgbClr val="00876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3️⃣ Objetivo General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286000"/>
            <a:ext cx="7315200" cy="2286000"/>
          </a:xfrm>
          <a:prstGeom prst="roundRect">
            <a:avLst/>
          </a:prstGeom>
          <a:solidFill>
            <a:srgbClr val="E6F0FF"/>
          </a:solidFill>
          <a:ln w="381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0" lIns="274320" rIns="274320"/>
          <a:lstStyle/>
          <a:p>
            <a:pPr algn="ctr">
              <a:spcAft>
                <a:spcPts val="1500"/>
              </a:spcAft>
              <a:defRPr sz="2400" b="1">
                <a:solidFill>
                  <a:srgbClr val="004A97"/>
                </a:solidFill>
              </a:defRPr>
            </a:pPr>
            <a:r>
              <a:t>🎯 OBJETIVO GENERAL</a:t>
            </a:r>
          </a:p>
          <a:p>
            <a:pPr algn="ctr">
              <a:lnSpc>
                <a:spcPct val="130000"/>
              </a:lnSpc>
              <a:defRPr sz="1800">
                <a:solidFill>
                  <a:srgbClr val="333333"/>
                </a:solidFill>
              </a:defRPr>
            </a:pPr>
            <a:r>
              <a:t>Elaborar un análisis estadístico y geoespacial que permita identificar corredores mineros y turísticos complementarios a los del MTC, mediante rutinas reproducibles de procesamiento de datos y criterios de competitividad territorial.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4️⃣ Objetivos Específicos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011680"/>
            <a:ext cx="6400800" cy="640080"/>
          </a:xfrm>
          <a:prstGeom prst="roundRect">
            <a:avLst/>
          </a:prstGeom>
          <a:solidFill>
            <a:srgbClr val="F0F0F0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l">
              <a:defRPr sz="1600">
                <a:solidFill>
                  <a:srgbClr val="333333"/>
                </a:solidFill>
              </a:defRPr>
            </a:pPr>
            <a:r>
              <a:t>📊  Recopilar, depurar y estandarizar bases estadísticas, económicas y geoespaciales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2788920"/>
            <a:ext cx="6400800" cy="640080"/>
          </a:xfrm>
          <a:prstGeom prst="roundRect">
            <a:avLst/>
          </a:prstGeom>
          <a:solidFill>
            <a:srgbClr val="F0F0F0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l">
              <a:defRPr sz="1600">
                <a:solidFill>
                  <a:srgbClr val="333333"/>
                </a:solidFill>
              </a:defRPr>
            </a:pPr>
            <a:r>
              <a:t>📐  Definir criterios metodológicos para priorización de corredores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3566160"/>
            <a:ext cx="6400800" cy="640080"/>
          </a:xfrm>
          <a:prstGeom prst="roundRect">
            <a:avLst/>
          </a:prstGeom>
          <a:solidFill>
            <a:srgbClr val="F0F0F0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l">
              <a:defRPr sz="1600">
                <a:solidFill>
                  <a:srgbClr val="333333"/>
                </a:solidFill>
              </a:defRPr>
            </a:pPr>
            <a:r>
              <a:t>🔍  Evaluar potencial de aglomeración y atracción de capital privado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4343400"/>
            <a:ext cx="6400800" cy="640080"/>
          </a:xfrm>
          <a:prstGeom prst="roundRect">
            <a:avLst/>
          </a:prstGeom>
          <a:solidFill>
            <a:srgbClr val="F0F0F0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l">
              <a:defRPr sz="1600">
                <a:solidFill>
                  <a:srgbClr val="333333"/>
                </a:solidFill>
              </a:defRPr>
            </a:pPr>
            <a:r>
              <a:t>💻  Desarrollar algoritmos reproducibles (Python/R)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5120640"/>
            <a:ext cx="6400800" cy="640080"/>
          </a:xfrm>
          <a:prstGeom prst="roundRect">
            <a:avLst/>
          </a:prstGeom>
          <a:solidFill>
            <a:srgbClr val="F0F0F0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182880"/>
          <a:lstStyle/>
          <a:p>
            <a:pPr algn="l">
              <a:defRPr sz="1600">
                <a:solidFill>
                  <a:srgbClr val="333333"/>
                </a:solidFill>
              </a:defRPr>
            </a:pPr>
            <a:r>
              <a:t>🗺️  Elaborar mapas SIG y visualizaciones interactivas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5️⃣ Enfoque Metodológico Integrado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3474720"/>
                <a:gridCol w="2743200"/>
              </a:tblGrid>
              <a:tr h="8229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📋 Componente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🔧 Metodología / Herramienta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🎯 Resultado Esperado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📈 Estadístico-econométrico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Normalización, correlaciones, K-means/DBSCAN, índices compuestos (IPC)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Identificación de tipologías de corredores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🗺️ Geoespacial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Buffers 5 km, accesibilidad, LISA/Moran's I, mapas SIG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Mapas temáticos y capas priorizadas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💾 Datos y reproducibilidad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Pipeline ETL, control QA, versión Git, metadata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Repositorio digital reproducible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⚖️ Transversalización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Género e interculturalidad – criterios transformadores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Indicadores desagregados por territorio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6️⃣ Estructura de Trabajo y Entregables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1371600" y="3657600"/>
            <a:ext cx="6400800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45920" y="3474720"/>
            <a:ext cx="365760" cy="365760"/>
          </a:xfrm>
          <a:prstGeom prst="ellipse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0972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📄 P1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008768"/>
                </a:solidFill>
              </a:defRPr>
            </a:pPr>
            <a:r>
              <a:t>Plan de Trabajo</a:t>
            </a:r>
            <a:br/>
            <a:r>
              <a:t>y Avance Inicial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17 nov 2025</a:t>
            </a:r>
          </a:p>
        </p:txBody>
      </p:sp>
      <p:sp>
        <p:nvSpPr>
          <p:cNvPr id="8" name="Oval 7"/>
          <p:cNvSpPr/>
          <p:nvPr/>
        </p:nvSpPr>
        <p:spPr>
          <a:xfrm>
            <a:off x="4389120" y="34747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8404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📊 P2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004A97"/>
                </a:solidFill>
              </a:defRPr>
            </a:pPr>
            <a:r>
              <a:t>Informe Final</a:t>
            </a:r>
            <a:br/>
            <a:r>
              <a:t>Completo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4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30 ene 2026</a:t>
            </a:r>
          </a:p>
        </p:txBody>
      </p:sp>
      <p:sp>
        <p:nvSpPr>
          <p:cNvPr id="11" name="Oval 10"/>
          <p:cNvSpPr/>
          <p:nvPr/>
        </p:nvSpPr>
        <p:spPr>
          <a:xfrm>
            <a:off x="7132320" y="34747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65836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✅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FF7F27"/>
                </a:solidFill>
              </a:defRPr>
            </a:pPr>
            <a:r>
              <a:t>Cierre</a:t>
            </a:r>
            <a:br/>
            <a:r>
              <a:t>Contractual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16 mar 2026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5029200"/>
            <a:ext cx="3657600" cy="731520"/>
          </a:xfrm>
          <a:prstGeom prst="roundRect">
            <a:avLst/>
          </a:prstGeom>
          <a:solidFill>
            <a:srgbClr val="E6FFE6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08768"/>
                </a:solidFill>
              </a:defRPr>
            </a:pPr>
            <a:r>
              <a:t>💰 Valor Total del Contrato: S/ 24,500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7️⃣ Cronograma Detallado de Actividades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2286000"/>
              </a:tblGrid>
              <a:tr h="877824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📅 Fase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📋 Actividades Principales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🎯 Producto/Resultado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F1 – Inicio</a:t>
                      </a:r>
                    </a:p>
                    <a:p>
                      <a:r>
                        <a:t>28 oct-17 nov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Kick-off con contrapartes</a:t>
                      </a:r>
                    </a:p>
                    <a:p>
                      <a:r>
                        <a:t>• Inventario de bases</a:t>
                      </a:r>
                    </a:p>
                    <a:p>
                      <a:r>
                        <a:t>• Diseño metadata y Git</a:t>
                      </a:r>
                    </a:p>
                    <a:p>
                      <a:r>
                        <a:t>• Criterios de priorización</a:t>
                      </a:r>
                    </a:p>
                    <a:p>
                      <a:r>
                        <a:t>• Rutinas ETL y QA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📄 Producto 1</a:t>
                      </a:r>
                    </a:p>
                    <a:p>
                      <a:r>
                        <a:t>Plan de trabajo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F2 – Procesamiento</a:t>
                      </a:r>
                    </a:p>
                    <a:p>
                      <a:r>
                        <a:t>nov-dic 2025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Depuración de bases</a:t>
                      </a:r>
                    </a:p>
                    <a:p>
                      <a:r>
                        <a:t>• Indicadores productividad</a:t>
                      </a:r>
                    </a:p>
                    <a:p>
                      <a:r>
                        <a:t>• Modelos econométricos</a:t>
                      </a:r>
                    </a:p>
                    <a:p>
                      <a:r>
                        <a:t>• Clusterización</a:t>
                      </a:r>
                    </a:p>
                    <a:p>
                      <a:r>
                        <a:t>• Cálculo IPC y mapas SIG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📊 Resultados intermedios y mapas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F3 – Validación</a:t>
                      </a:r>
                    </a:p>
                    <a:p>
                      <a:r>
                        <a:t>ene 2026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Validación interna GIZ</a:t>
                      </a:r>
                    </a:p>
                    <a:p>
                      <a:r>
                        <a:t>• Taller técnico sectorial</a:t>
                      </a:r>
                    </a:p>
                    <a:p>
                      <a:r>
                        <a:t>• Ajustes metodológicos</a:t>
                      </a:r>
                    </a:p>
                    <a:p>
                      <a:r>
                        <a:t>• Definición corredores priorizados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📄 Producto 2</a:t>
                      </a:r>
                    </a:p>
                    <a:p>
                      <a:r>
                        <a:t>Informe Final preliminar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F4 – Cierre</a:t>
                      </a:r>
                    </a:p>
                    <a:p>
                      <a:r>
                        <a:t>feb-mar 2026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Consolidación base final</a:t>
                      </a:r>
                    </a:p>
                    <a:p>
                      <a:r>
                        <a:t>• Repositorio digital</a:t>
                      </a:r>
                    </a:p>
                    <a:p>
                      <a:r>
                        <a:t>• Manual de uso</a:t>
                      </a:r>
                    </a:p>
                    <a:p>
                      <a:r>
                        <a:t>• Lecciones aprendidas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✅ Informe de cierre y transferencia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