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73" r:id="rId18"/>
    <p:sldId id="282" r:id="rId19"/>
    <p:sldId id="288" r:id="rId20"/>
    <p:sldId id="268" r:id="rId21"/>
    <p:sldId id="286" r:id="rId22"/>
    <p:sldId id="284" r:id="rId23"/>
    <p:sldId id="290" r:id="rId24"/>
    <p:sldId id="289" r:id="rId25"/>
    <p:sldId id="291" r:id="rId26"/>
  </p:sldIdLst>
  <p:sldSz cx="9144000" cy="5143500" type="screen16x9"/>
  <p:notesSz cx="6858000" cy="9144000"/>
  <p:embeddedFontLst>
    <p:embeddedFont>
      <p:font typeface="Nunito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Mono Medium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719"/>
  </p:normalViewPr>
  <p:slideViewPr>
    <p:cSldViewPr snapToGrid="0">
      <p:cViewPr varScale="1">
        <p:scale>
          <a:sx n="192" d="100"/>
          <a:sy n="192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626231321_1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626231321_1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62623132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62623132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26231321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26231321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626231321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626231321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626231321_1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626231321_1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1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869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62623132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62623132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43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626231321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626231321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6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262313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262313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19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21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1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28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62623132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62623132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87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621a04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621a048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51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26231321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26231321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62623132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62623132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626231321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626231321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626231321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626231321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626231321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626231321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626231321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626231321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hashicorp.com/terraform/tutorials/cloud-get-started" TargetMode="External"/><Relationship Id="rId5" Type="http://schemas.openxmlformats.org/officeDocument/2006/relationships/hyperlink" Target="https://developer.hashicorp.com/terraform/tutorials/aws-get-started/aws-remote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values/variables#variable-definition-precede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hashicorp.com/terraform/language/expres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ls-sharing/terraform-develop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iam-admin/serviceaccou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hashicorp.com/terraform/language/expressions/version-constraint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meta-arguments/depends_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eveloper.hashicorp.com/terraform/language/expressions/for" TargetMode="External"/><Relationship Id="rId4" Type="http://schemas.openxmlformats.org/officeDocument/2006/relationships/hyperlink" Target="https://developer.hashicorp.com/terraform/language/function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modules/develop/structu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name.tfdev.1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sole.cloud.google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pacelift.io/blog/ansible-vs-terraform" TargetMode="External"/><Relationship Id="rId4" Type="http://schemas.openxmlformats.org/officeDocument/2006/relationships/hyperlink" Target="https://spacelift.io/blog/terraform-alternativ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For Developers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Capco @ Apr 5,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875" y="152400"/>
            <a:ext cx="29624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Hands-on!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begin..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19150" y="1228725"/>
            <a:ext cx="7505700" cy="3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Verify Setup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✅  Applied Google Cloud free credit.</a:t>
            </a:r>
            <a:endParaRPr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✅  </a:t>
            </a:r>
            <a:r>
              <a:rPr lang="en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-v</a:t>
            </a:r>
            <a:endParaRPr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✅  </a:t>
            </a:r>
            <a:r>
              <a:rPr lang="en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terraform-ls -v</a:t>
            </a:r>
            <a:endParaRPr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✅  VS Code extension (</a:t>
            </a:r>
            <a:r>
              <a:rPr lang="en" b="1" u="sng" dirty="0" err="1"/>
              <a:t>HachiCorp</a:t>
            </a:r>
            <a:r>
              <a:rPr lang="en" b="1" dirty="0"/>
              <a:t> Terraform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814867A-CFF7-E3D3-E76D-8F1A4A7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845600"/>
            <a:ext cx="4569279" cy="1383000"/>
          </a:xfrm>
        </p:spPr>
        <p:txBody>
          <a:bodyPr>
            <a:normAutofit fontScale="90000"/>
          </a:bodyPr>
          <a:lstStyle/>
          <a:p>
            <a:r>
              <a:rPr lang="en-TH" dirty="0"/>
              <a:t>HCL-01</a:t>
            </a:r>
            <a:br>
              <a:rPr lang="en-TH" dirty="0"/>
            </a:br>
            <a:r>
              <a:rPr lang="en-TH" dirty="0"/>
              <a:t>Local Resource &amp; Workflow</a:t>
            </a:r>
          </a:p>
        </p:txBody>
      </p:sp>
    </p:spTree>
    <p:extLst>
      <p:ext uri="{BB962C8B-B14F-4D97-AF65-F5344CB8AC3E}">
        <p14:creationId xmlns:p14="http://schemas.microsoft.com/office/powerpoint/2010/main" val="390801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421490"/>
            <a:ext cx="75420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resource block..</a:t>
            </a:r>
            <a:br>
              <a:rPr lang="en" sz="1500" dirty="0"/>
            </a:br>
            <a:r>
              <a:rPr lang="en" sz="1500" dirty="0"/>
              <a:t>“Describes infrastructure object(s), such as virtual networks, compute instances, …”</a:t>
            </a:r>
            <a:endParaRPr dirty="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4">
            <a:alphaModFix/>
          </a:blip>
          <a:srcRect t="525" b="5692"/>
          <a:stretch/>
        </p:blipFill>
        <p:spPr>
          <a:xfrm>
            <a:off x="1686792" y="2374225"/>
            <a:ext cx="5585901" cy="19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717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HCL-01: Resource</a:t>
            </a:r>
            <a:endParaRPr dirty="0"/>
          </a:p>
        </p:txBody>
      </p:sp>
      <p:sp>
        <p:nvSpPr>
          <p:cNvPr id="216" name="Google Shape;216;p26"/>
          <p:cNvSpPr txBox="1"/>
          <p:nvPr/>
        </p:nvSpPr>
        <p:spPr>
          <a:xfrm>
            <a:off x="3141367" y="2281978"/>
            <a:ext cx="182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Resource Type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>
            <a:off x="3414490" y="2694525"/>
            <a:ext cx="1227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5054389" y="2281979"/>
            <a:ext cx="172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Resource Name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5299459" y="2702549"/>
            <a:ext cx="1227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839932" y="71026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HCL-01: </a:t>
            </a:r>
            <a:r>
              <a:rPr lang="en-US" sz="3200" dirty="0"/>
              <a:t>Terraform Workflow</a:t>
            </a:r>
            <a:br>
              <a:rPr lang="en-US" sz="3200" dirty="0"/>
            </a:br>
            <a:endParaRPr dirty="0"/>
          </a:p>
        </p:txBody>
      </p:sp>
      <p:sp>
        <p:nvSpPr>
          <p:cNvPr id="227" name="Google Shape;227;p27"/>
          <p:cNvSpPr/>
          <p:nvPr/>
        </p:nvSpPr>
        <p:spPr>
          <a:xfrm>
            <a:off x="2164963" y="261847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54367" y="2288085"/>
            <a:ext cx="1709100" cy="1410176"/>
            <a:chOff x="554367" y="1917725"/>
            <a:chExt cx="1709100" cy="1410176"/>
          </a:xfrm>
        </p:grpSpPr>
        <p:sp>
          <p:nvSpPr>
            <p:cNvPr id="229" name="Google Shape;229;p27"/>
            <p:cNvSpPr/>
            <p:nvPr/>
          </p:nvSpPr>
          <p:spPr>
            <a:xfrm>
              <a:off x="1036250" y="1917725"/>
              <a:ext cx="786000" cy="786000"/>
            </a:xfrm>
            <a:prstGeom prst="ellipse">
              <a:avLst/>
            </a:prstGeom>
            <a:noFill/>
            <a:ln w="38100" cap="flat" cmpd="sng">
              <a:solidFill>
                <a:srgbClr val="0608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 txBox="1"/>
            <p:nvPr/>
          </p:nvSpPr>
          <p:spPr>
            <a:xfrm>
              <a:off x="1014028" y="2074569"/>
              <a:ext cx="835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rgbClr val="060809"/>
                  </a:solidFill>
                  <a:latin typeface="Roboto"/>
                  <a:ea typeface="Roboto"/>
                  <a:cs typeface="Roboto"/>
                  <a:sym typeface="Roboto"/>
                </a:rPr>
                <a:t>write</a:t>
              </a:r>
              <a:endParaRPr sz="1600" b="1" dirty="0">
                <a:solidFill>
                  <a:srgbClr val="06080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7"/>
            <p:cNvSpPr txBox="1"/>
            <p:nvPr/>
          </p:nvSpPr>
          <p:spPr>
            <a:xfrm>
              <a:off x="554367" y="2881501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✍️</a:t>
              </a:r>
              <a:endParaRPr sz="16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" name="Google Shape;232;p27"/>
          <p:cNvSpPr/>
          <p:nvPr/>
        </p:nvSpPr>
        <p:spPr>
          <a:xfrm>
            <a:off x="4337175" y="261847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6419150" y="261847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2655870" y="2288085"/>
            <a:ext cx="1709100" cy="1410176"/>
            <a:chOff x="554367" y="1917725"/>
            <a:chExt cx="1709100" cy="1410176"/>
          </a:xfrm>
        </p:grpSpPr>
        <p:sp>
          <p:nvSpPr>
            <p:cNvPr id="235" name="Google Shape;235;p27"/>
            <p:cNvSpPr/>
            <p:nvPr/>
          </p:nvSpPr>
          <p:spPr>
            <a:xfrm>
              <a:off x="1036250" y="1917725"/>
              <a:ext cx="786000" cy="786000"/>
            </a:xfrm>
            <a:prstGeom prst="ellipse">
              <a:avLst/>
            </a:prstGeom>
            <a:noFill/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1014028" y="2074569"/>
              <a:ext cx="835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 err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init</a:t>
              </a:r>
              <a:endParaRPr sz="1600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554367" y="2881501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terraform init</a:t>
              </a:r>
              <a:endParaRPr sz="13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789470" y="2288085"/>
            <a:ext cx="1709100" cy="1410176"/>
            <a:chOff x="554367" y="1917725"/>
            <a:chExt cx="1709100" cy="1410176"/>
          </a:xfrm>
        </p:grpSpPr>
        <p:sp>
          <p:nvSpPr>
            <p:cNvPr id="239" name="Google Shape;239;p27"/>
            <p:cNvSpPr/>
            <p:nvPr/>
          </p:nvSpPr>
          <p:spPr>
            <a:xfrm>
              <a:off x="1036250" y="1917725"/>
              <a:ext cx="786000" cy="786000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 txBox="1"/>
            <p:nvPr/>
          </p:nvSpPr>
          <p:spPr>
            <a:xfrm>
              <a:off x="1014028" y="2074569"/>
              <a:ext cx="835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6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554367" y="2881501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terraform plan</a:t>
              </a:r>
              <a:endParaRPr sz="13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27"/>
          <p:cNvGrpSpPr/>
          <p:nvPr/>
        </p:nvGrpSpPr>
        <p:grpSpPr>
          <a:xfrm>
            <a:off x="6923070" y="2288085"/>
            <a:ext cx="1709100" cy="1410176"/>
            <a:chOff x="554367" y="1917725"/>
            <a:chExt cx="1709100" cy="1410176"/>
          </a:xfrm>
        </p:grpSpPr>
        <p:sp>
          <p:nvSpPr>
            <p:cNvPr id="243" name="Google Shape;243;p27"/>
            <p:cNvSpPr/>
            <p:nvPr/>
          </p:nvSpPr>
          <p:spPr>
            <a:xfrm>
              <a:off x="1036250" y="1917725"/>
              <a:ext cx="786000" cy="786000"/>
            </a:xfrm>
            <a:prstGeom prst="ellipse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 txBox="1"/>
            <p:nvPr/>
          </p:nvSpPr>
          <p:spPr>
            <a:xfrm>
              <a:off x="1014028" y="2074569"/>
              <a:ext cx="835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apply</a:t>
              </a:r>
              <a:endParaRPr sz="16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554367" y="2881501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terraform apply</a:t>
              </a:r>
              <a:endParaRPr sz="13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19149" y="397256"/>
            <a:ext cx="7327323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HCL-01: </a:t>
            </a:r>
            <a:r>
              <a:rPr lang="en-US" sz="3200" dirty="0"/>
              <a:t>Dependency Lock &amp; State</a:t>
            </a:r>
            <a:br>
              <a:rPr lang="en-US" sz="3200" dirty="0"/>
            </a:b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56F38E-E4E2-3A1B-7833-3341B0C80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90"/>
          <a:stretch/>
        </p:blipFill>
        <p:spPr>
          <a:xfrm>
            <a:off x="819149" y="1479845"/>
            <a:ext cx="2012782" cy="29246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506830-6285-B406-91E0-31CBE9C190C3}"/>
              </a:ext>
            </a:extLst>
          </p:cNvPr>
          <p:cNvCxnSpPr>
            <a:cxnSpLocks/>
          </p:cNvCxnSpPr>
          <p:nvPr/>
        </p:nvCxnSpPr>
        <p:spPr>
          <a:xfrm flipH="1">
            <a:off x="2272267" y="2008908"/>
            <a:ext cx="795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1C6A5-BCAF-8893-CFB4-898B693BA3A2}"/>
              </a:ext>
            </a:extLst>
          </p:cNvPr>
          <p:cNvCxnSpPr>
            <a:cxnSpLocks/>
          </p:cNvCxnSpPr>
          <p:nvPr/>
        </p:nvCxnSpPr>
        <p:spPr>
          <a:xfrm flipH="1">
            <a:off x="2272267" y="1808017"/>
            <a:ext cx="795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EDC1-E3A8-CB7F-5D96-D818DC9ECB7D}"/>
              </a:ext>
            </a:extLst>
          </p:cNvPr>
          <p:cNvSpPr txBox="1"/>
          <p:nvPr/>
        </p:nvSpPr>
        <p:spPr>
          <a:xfrm>
            <a:off x="3009382" y="1654128"/>
            <a:ext cx="210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Dependency binary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6E1E6-7B40-42A1-815C-F9C12442BF7D}"/>
              </a:ext>
            </a:extLst>
          </p:cNvPr>
          <p:cNvSpPr txBox="1"/>
          <p:nvPr/>
        </p:nvSpPr>
        <p:spPr>
          <a:xfrm>
            <a:off x="3009382" y="1855019"/>
            <a:ext cx="210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Dependency lock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9C9FF-13B7-D24D-7673-50F89BAE8BF4}"/>
              </a:ext>
            </a:extLst>
          </p:cNvPr>
          <p:cNvCxnSpPr>
            <a:cxnSpLocks/>
          </p:cNvCxnSpPr>
          <p:nvPr/>
        </p:nvCxnSpPr>
        <p:spPr>
          <a:xfrm flipH="1">
            <a:off x="2272267" y="2604653"/>
            <a:ext cx="795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A00F55-DDAF-2022-C8E1-0F0F6563D513}"/>
              </a:ext>
            </a:extLst>
          </p:cNvPr>
          <p:cNvSpPr txBox="1"/>
          <p:nvPr/>
        </p:nvSpPr>
        <p:spPr>
          <a:xfrm>
            <a:off x="3009382" y="2450764"/>
            <a:ext cx="9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State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DDCC43-2573-5B56-D69E-96D07EC0E87A}"/>
              </a:ext>
            </a:extLst>
          </p:cNvPr>
          <p:cNvCxnSpPr>
            <a:cxnSpLocks/>
          </p:cNvCxnSpPr>
          <p:nvPr/>
        </p:nvCxnSpPr>
        <p:spPr>
          <a:xfrm flipH="1">
            <a:off x="2604776" y="2812472"/>
            <a:ext cx="46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4DB0F5-56FE-BE67-C528-C9D57AC1BDA3}"/>
              </a:ext>
            </a:extLst>
          </p:cNvPr>
          <p:cNvSpPr txBox="1"/>
          <p:nvPr/>
        </p:nvSpPr>
        <p:spPr>
          <a:xfrm>
            <a:off x="3009382" y="2673990"/>
            <a:ext cx="3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👻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F093CD-89A8-D0F9-B547-C708C2F13BB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5951" y="1217160"/>
            <a:ext cx="3851564" cy="3651781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TH" dirty="0"/>
              <a:t>Dependency</a:t>
            </a:r>
          </a:p>
          <a:p>
            <a:r>
              <a:rPr lang="en-TH" dirty="0"/>
              <a:t>Same as package management in your favourite language.</a:t>
            </a:r>
          </a:p>
          <a:p>
            <a:pPr marL="146050" indent="0">
              <a:buNone/>
            </a:pPr>
            <a:endParaRPr lang="en-TH" dirty="0"/>
          </a:p>
          <a:p>
            <a:pPr marL="146050" indent="0">
              <a:buNone/>
            </a:pPr>
            <a:endParaRPr lang="en-TH" dirty="0"/>
          </a:p>
          <a:p>
            <a:pPr marL="146050" indent="0">
              <a:buNone/>
            </a:pPr>
            <a:r>
              <a:rPr lang="en-TH" dirty="0"/>
              <a:t>State</a:t>
            </a:r>
          </a:p>
          <a:p>
            <a:r>
              <a:rPr lang="en-TH" dirty="0"/>
              <a:t>Store what is created or depended by resource. </a:t>
            </a:r>
          </a:p>
          <a:p>
            <a:r>
              <a:rPr lang="en-TH" dirty="0"/>
              <a:t>Allow “Drift Detection” mechanism by design.</a:t>
            </a:r>
          </a:p>
          <a:p>
            <a:r>
              <a:rPr lang="en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show</a:t>
            </a:r>
          </a:p>
          <a:p>
            <a:r>
              <a:rPr lang="en-TH" dirty="0"/>
              <a:t>State is locked during apply.</a:t>
            </a:r>
          </a:p>
          <a:p>
            <a:r>
              <a:rPr lang="en-TH" dirty="0"/>
              <a:t>try </a:t>
            </a:r>
            <a:r>
              <a:rPr lang="en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apply</a:t>
            </a:r>
            <a:r>
              <a:rPr lang="en-TH" dirty="0"/>
              <a:t> concurrently.</a:t>
            </a:r>
            <a:endParaRPr lang="th-TH" dirty="0"/>
          </a:p>
          <a:p>
            <a:r>
              <a:rPr lang="en-TH" dirty="0"/>
              <a:t>Terraform Remote State [</a:t>
            </a:r>
            <a:r>
              <a:rPr lang="en-TH" dirty="0">
                <a:hlinkClick r:id="rId5"/>
              </a:rPr>
              <a:t>Tutorial</a:t>
            </a:r>
            <a:r>
              <a:rPr lang="en-TH" dirty="0"/>
              <a:t>]</a:t>
            </a:r>
          </a:p>
          <a:p>
            <a:r>
              <a:rPr lang="en-TH" dirty="0"/>
              <a:t>Terraform Cloud [</a:t>
            </a:r>
            <a:r>
              <a:rPr lang="en-TH" dirty="0">
                <a:hlinkClick r:id="rId6"/>
              </a:rPr>
              <a:t>Tutorial</a:t>
            </a:r>
            <a:r>
              <a:rPr lang="en-TH" dirty="0"/>
              <a:t>]</a:t>
            </a:r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419227" y="1773358"/>
            <a:ext cx="4500995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b="1" dirty="0"/>
              <a:t>Primitive</a:t>
            </a:r>
          </a:p>
          <a:p>
            <a:pPr marL="876300" lvl="1" indent="-285750">
              <a:buSzPts val="1500"/>
            </a:pPr>
            <a:r>
              <a:rPr lang="en" sz="1300" dirty="0"/>
              <a:t>any, string, number, bool</a:t>
            </a:r>
            <a:endParaRPr lang="en" sz="1300" dirty="0">
              <a:latin typeface="Roboto Mono Medium"/>
              <a:cs typeface="Roboto Mono Medium"/>
              <a:sym typeface="Roboto Mono Medium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" sz="15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133350" indent="0">
              <a:buSzPts val="1500"/>
              <a:buNone/>
            </a:pPr>
            <a:r>
              <a:rPr lang="en" sz="15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List/Set/Tuple</a:t>
            </a:r>
          </a:p>
          <a:p>
            <a:pPr marL="876300" lvl="1" indent="-285750">
              <a:buSzPts val="1500"/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List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: list(string) = ["red", "green", "red"]</a:t>
            </a:r>
          </a:p>
          <a:p>
            <a:pPr marL="876300" lvl="1" indent="-285750">
              <a:buSzPts val="1500"/>
            </a:pPr>
            <a:r>
              <a:rPr lang="en" sz="13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Set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: a list deduplicated when evaluated.</a:t>
            </a:r>
          </a:p>
          <a:p>
            <a:pPr marL="876300" lvl="1" indent="-285750">
              <a:buSzPts val="1500"/>
            </a:pPr>
            <a:r>
              <a:rPr lang="en" sz="13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Tuple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: tuple([string, number, bool]) = ["a", 1, true]</a:t>
            </a:r>
          </a:p>
          <a:p>
            <a:pPr marL="876300" lvl="1" indent="-285750">
              <a:buSzPts val="1500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133350" indent="0">
              <a:buSzPts val="1500"/>
              <a:buNone/>
            </a:pPr>
            <a:r>
              <a:rPr lang="en" sz="15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Map/Object</a:t>
            </a:r>
          </a:p>
          <a:p>
            <a:pPr marL="876300" lvl="1" indent="-285750">
              <a:buSzPts val="1500"/>
            </a:pPr>
            <a:r>
              <a:rPr lang="en" sz="13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Map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: {a = 1, b = "red"}</a:t>
            </a:r>
          </a:p>
          <a:p>
            <a:pPr marL="876300" lvl="1" indent="-285750">
              <a:buSzPts val="1500"/>
            </a:pPr>
            <a:r>
              <a:rPr lang="en" sz="13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Object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: object({a = number, b = bool}) = {1, true}</a:t>
            </a:r>
          </a:p>
          <a:p>
            <a:pPr marL="876300" lvl="1" indent="-285750">
              <a:buSzPts val="1500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626335"/>
            <a:ext cx="4951268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HCL-02: </a:t>
            </a:r>
            <a:r>
              <a:rPr lang="en-US" sz="3200" dirty="0"/>
              <a:t>Variable &amp; Output</a:t>
            </a:r>
            <a:endParaRPr dirty="0"/>
          </a:p>
        </p:txBody>
      </p:sp>
      <p:sp>
        <p:nvSpPr>
          <p:cNvPr id="2" name="Google Shape;213;p26">
            <a:extLst>
              <a:ext uri="{FF2B5EF4-FFF2-40B4-BE49-F238E27FC236}">
                <a16:creationId xmlns:a16="http://schemas.microsoft.com/office/drawing/2014/main" id="{3CC5D6E1-3A26-7704-B316-6B9C693179E1}"/>
              </a:ext>
            </a:extLst>
          </p:cNvPr>
          <p:cNvSpPr txBox="1">
            <a:spLocks/>
          </p:cNvSpPr>
          <p:nvPr/>
        </p:nvSpPr>
        <p:spPr>
          <a:xfrm>
            <a:off x="5203372" y="1842585"/>
            <a:ext cx="4016829" cy="29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19100" indent="-285750">
              <a:spcBef>
                <a:spcPts val="12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See values when plan / apply.</a:t>
            </a:r>
          </a:p>
          <a:p>
            <a:pPr marL="419100" indent="-285750">
              <a:spcBef>
                <a:spcPts val="1200"/>
              </a:spcBef>
              <a:buSzPts val="1500"/>
            </a:pPr>
            <a:r>
              <a:rPr lang="en" sz="1600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show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419100" indent="-285750">
              <a:spcBef>
                <a:spcPts val="12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Send data between modules.</a:t>
            </a:r>
          </a:p>
          <a:p>
            <a:pPr marL="419100" indent="-285750">
              <a:spcBef>
                <a:spcPts val="12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Sensitive variable value hidden.</a:t>
            </a:r>
          </a:p>
        </p:txBody>
      </p:sp>
      <p:sp>
        <p:nvSpPr>
          <p:cNvPr id="3" name="Google Shape;220;p26">
            <a:extLst>
              <a:ext uri="{FF2B5EF4-FFF2-40B4-BE49-F238E27FC236}">
                <a16:creationId xmlns:a16="http://schemas.microsoft.com/office/drawing/2014/main" id="{802B772F-14DF-AC59-14CB-366FD6CA8C73}"/>
              </a:ext>
            </a:extLst>
          </p:cNvPr>
          <p:cNvSpPr txBox="1">
            <a:spLocks/>
          </p:cNvSpPr>
          <p:nvPr/>
        </p:nvSpPr>
        <p:spPr>
          <a:xfrm>
            <a:off x="6321879" y="1379826"/>
            <a:ext cx="122464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500" dirty="0"/>
              <a:t>Output</a:t>
            </a:r>
          </a:p>
        </p:txBody>
      </p:sp>
      <p:sp>
        <p:nvSpPr>
          <p:cNvPr id="4" name="Google Shape;220;p26">
            <a:extLst>
              <a:ext uri="{FF2B5EF4-FFF2-40B4-BE49-F238E27FC236}">
                <a16:creationId xmlns:a16="http://schemas.microsoft.com/office/drawing/2014/main" id="{7A1D129E-6E67-927D-00F8-98E97234F66D}"/>
              </a:ext>
            </a:extLst>
          </p:cNvPr>
          <p:cNvSpPr txBox="1">
            <a:spLocks/>
          </p:cNvSpPr>
          <p:nvPr/>
        </p:nvSpPr>
        <p:spPr>
          <a:xfrm>
            <a:off x="1708316" y="1365970"/>
            <a:ext cx="151286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5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29229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375233"/>
            <a:ext cx="75420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Input Sources 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876300" lvl="1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Environment variables (e.g.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TF_VAR_myvar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76300" lvl="1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erraform.tfvars</a:t>
            </a: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*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.</a:t>
            </a:r>
            <a:r>
              <a:rPr lang="en" sz="1600" dirty="0" err="1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auto.tfvars</a:t>
            </a:r>
            <a:endParaRPr lang="en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876300" lvl="1" indent="-285750">
              <a:buSzPts val="1500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*.</a:t>
            </a:r>
            <a:r>
              <a:rPr lang="en" sz="1600" dirty="0" err="1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tfvars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  </a:t>
            </a:r>
            <a:r>
              <a:rPr lang="en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&lt;-- Need </a:t>
            </a:r>
            <a:r>
              <a:rPr lang="en" sz="1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cmd</a:t>
            </a:r>
            <a:r>
              <a:rPr lang="en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 input</a:t>
            </a: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590550" lvl="1" indent="0">
              <a:buSzPts val="1500"/>
              <a:buNone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133350" indent="0">
              <a:buSzPts val="1500"/>
              <a:buNone/>
            </a:pPr>
            <a:r>
              <a:rPr lang="en" sz="15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Command Line</a:t>
            </a:r>
          </a:p>
          <a:p>
            <a:pPr marL="876300" lvl="1" indent="-285750">
              <a:buSzPts val="1500"/>
            </a:pP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</a:t>
            </a:r>
            <a:r>
              <a:rPr lang="en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plan|apply</a:t>
            </a: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 –var-file "my-</a:t>
            </a:r>
            <a:r>
              <a:rPr lang="en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var.tfvars</a:t>
            </a: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"</a:t>
            </a:r>
            <a:endParaRPr lang="e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ono Medium"/>
            </a:endParaRPr>
          </a:p>
          <a:p>
            <a:pPr marL="876300" lvl="1" indent="-285750">
              <a:buSzPts val="1500"/>
            </a:pPr>
            <a:r>
              <a:rPr lang="en-US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t</a:t>
            </a:r>
            <a:r>
              <a:rPr lang="en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erraform</a:t>
            </a: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plan|apply</a:t>
            </a: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 –var "</a:t>
            </a:r>
            <a:r>
              <a:rPr lang="en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myvar</a:t>
            </a:r>
            <a:r>
              <a:rPr lang="en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=hello"</a:t>
            </a:r>
            <a:endParaRPr lang="e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ono Medium"/>
            </a:endParaRPr>
          </a:p>
          <a:p>
            <a:pPr marL="876300" lvl="1" indent="-285750">
              <a:buSzPts val="1500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133350" indent="0">
              <a:buSzPts val="1500"/>
              <a:buNone/>
            </a:pPr>
            <a:r>
              <a:rPr lang="en" sz="1500" b="1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String Expression</a:t>
            </a:r>
          </a:p>
          <a:p>
            <a:pPr marL="876300" lvl="1" indent="-285750">
              <a:buSzPts val="1500"/>
            </a:pP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”hello-${</a:t>
            </a:r>
            <a:r>
              <a:rPr lang="en" sz="1300" dirty="0" err="1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myvar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}” [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  <a:hlinkClick r:id="rId4"/>
              </a:rPr>
              <a:t>link</a:t>
            </a:r>
            <a:r>
              <a:rPr lang="en" sz="13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]</a:t>
            </a: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HCL-03: </a:t>
            </a:r>
            <a:r>
              <a:rPr lang="en" sz="3200" dirty="0"/>
              <a:t>Input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92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493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prepare first.. (Terraform)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67359" y="1245704"/>
            <a:ext cx="7854398" cy="3395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Terraform</a:t>
            </a:r>
            <a:endParaRPr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>
                <a:latin typeface="Roboto Mono Medium"/>
                <a:ea typeface="Roboto Mono Medium"/>
                <a:cs typeface="Roboto Mono Medium"/>
                <a:sym typeface="Roboto Mono Medium"/>
              </a:rPr>
              <a:t>brew install terraform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ono Medium"/>
              <a:buChar char="○"/>
            </a:pPr>
            <a:r>
              <a:rPr lang="en" sz="1500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 -v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Check completion (</a:t>
            </a:r>
            <a:r>
              <a:rPr lang="en" sz="1500" dirty="0" err="1">
                <a:latin typeface="Arial"/>
                <a:ea typeface="Arial"/>
                <a:cs typeface="Arial"/>
                <a:sym typeface="Arial"/>
              </a:rPr>
              <a:t>tabtab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) works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Roboto Mono Medium"/>
              <a:buChar char="●"/>
            </a:pPr>
            <a:r>
              <a:rPr lang="en" sz="1700" dirty="0"/>
              <a:t>Terraform-ls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>
                <a:latin typeface="Roboto Mono Medium"/>
                <a:ea typeface="Roboto Mono Medium"/>
                <a:cs typeface="Roboto Mono Medium"/>
                <a:sym typeface="Roboto Mono Medium"/>
              </a:rPr>
              <a:t>brew install terraform-ls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ono Medium"/>
              <a:buChar char="○"/>
            </a:pPr>
            <a:r>
              <a:rPr lang="en" sz="1500" dirty="0">
                <a:latin typeface="Roboto Mono Medium"/>
                <a:ea typeface="Roboto Mono Medium"/>
                <a:cs typeface="Roboto Mono Medium"/>
                <a:sym typeface="Roboto Mono Medium"/>
              </a:rPr>
              <a:t>terraform-ls -v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ono Medium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Check completion (</a:t>
            </a:r>
            <a:r>
              <a:rPr lang="en" sz="1500" dirty="0" err="1">
                <a:latin typeface="Arial"/>
                <a:ea typeface="Arial"/>
                <a:cs typeface="Arial"/>
                <a:sym typeface="Arial"/>
              </a:rPr>
              <a:t>tabtab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) works</a:t>
            </a:r>
            <a:endParaRPr sz="15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VS Code Extension</a:t>
            </a:r>
            <a:endParaRPr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 err="1"/>
              <a:t>HashiCorp</a:t>
            </a:r>
            <a:r>
              <a:rPr lang="en" sz="1500" dirty="0"/>
              <a:t> Terraform (Official)</a:t>
            </a:r>
            <a:endParaRPr lang="en-US" sz="1700" dirty="0"/>
          </a:p>
          <a:p>
            <a:pPr indent="-323850">
              <a:spcBef>
                <a:spcPts val="1000"/>
              </a:spcBef>
              <a:buSzPts val="1500"/>
              <a:buFont typeface="Roboto Mono Medium"/>
              <a:buChar char="●"/>
            </a:pPr>
            <a:r>
              <a:rPr lang="en-US" sz="1700" dirty="0"/>
              <a:t>Code: </a:t>
            </a:r>
            <a:r>
              <a:rPr lang="en-US" sz="17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https://github.com/walls-sharing/terraform-developer</a:t>
            </a:r>
            <a:endParaRPr lang="en-US"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begin.. (Service Account)</a:t>
            </a:r>
            <a:endParaRPr dirty="0"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819150" y="1251775"/>
            <a:ext cx="7505700" cy="3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Service Account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https://console.cloud.google.com/iam-admin/serviceaccounts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Click “Create Service Account”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Step1: Name: terraform </a:t>
            </a:r>
            <a:r>
              <a:rPr lang="en" sz="1400" dirty="0"/>
              <a:t>➡️ “Create and continue”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Step2: Role: Owner </a:t>
            </a:r>
            <a:r>
              <a:rPr lang="en" sz="1400" dirty="0"/>
              <a:t>➡️ “Continue”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Step3: (just click “Done”)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Download Service Account Key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Click “terraform@..........</a:t>
            </a:r>
            <a:r>
              <a:rPr lang="en" sz="1400" dirty="0" err="1"/>
              <a:t>iam.gserviceaccount.com</a:t>
            </a:r>
            <a:r>
              <a:rPr lang="en" sz="1400" dirty="0"/>
              <a:t>”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Click tab “KEYS” ➡️ click “ADD KEY” ➡️ “Create new key” ➡️ “JSON” ➡️ “Create”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Change file name to “</a:t>
            </a:r>
            <a:r>
              <a:rPr lang="en" sz="1400" dirty="0" err="1"/>
              <a:t>tf-gcloud.json</a:t>
            </a:r>
            <a:r>
              <a:rPr lang="en" sz="1400" dirty="0"/>
              <a:t>” ➡️ Save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Copy “</a:t>
            </a:r>
            <a:r>
              <a:rPr lang="en" sz="1400" dirty="0" err="1"/>
              <a:t>tf-gcloud.json</a:t>
            </a:r>
            <a:r>
              <a:rPr lang="en" sz="1400" dirty="0"/>
              <a:t>” to your practice directory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79741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736035"/>
            <a:ext cx="7542000" cy="3066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Terraform block</a:t>
            </a:r>
          </a:p>
          <a:p>
            <a:pPr marL="876300" lvl="1" indent="-285750">
              <a:spcBef>
                <a:spcPts val="6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Terraform Registry:</a:t>
            </a:r>
          </a:p>
          <a:p>
            <a:pPr marL="1333500" lvl="2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  <a:hlinkClick r:id="rId3"/>
              </a:rPr>
              <a:t>https://registry.terraform.io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876300" lvl="1" indent="-285750">
              <a:spcBef>
                <a:spcPts val="1200"/>
              </a:spcBef>
              <a:buSzPts val="1500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Version constraint</a:t>
            </a:r>
          </a:p>
          <a:p>
            <a:pPr marL="1333500" lvl="2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https://developer.hashicorp.com/terraform/language/expressions/version-constraints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0" lvl="2" indent="-285750"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876300" lvl="1" indent="-285750">
              <a:buSzPts val="1500"/>
            </a:pPr>
            <a:r>
              <a:rPr lang="en-US" sz="1600" dirty="0">
                <a:latin typeface="Roboto Mono Medium"/>
                <a:ea typeface="Roboto Mono Medium"/>
                <a:cs typeface="Roboto Mono Medium"/>
                <a:sym typeface="Roboto Mono Medium"/>
              </a:rPr>
              <a:t>t</a:t>
            </a:r>
            <a:r>
              <a:rPr lang="en" sz="16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erraform</a:t>
            </a:r>
            <a:r>
              <a:rPr lang="en" sz="1600" dirty="0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16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init</a:t>
            </a:r>
            <a:r>
              <a:rPr lang="en" sz="1600" dirty="0">
                <a:latin typeface="Roboto Mono Medium"/>
                <a:ea typeface="Roboto Mono Medium"/>
                <a:cs typeface="Roboto Mono Medium"/>
                <a:sym typeface="Roboto Mono Medium"/>
              </a:rPr>
              <a:t> -upgrade</a:t>
            </a:r>
          </a:p>
          <a:p>
            <a:pPr marL="876300" lvl="1" indent="-285750">
              <a:buSzPts val="1500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590550" lvl="1" indent="0">
              <a:buSzPts val="1500"/>
              <a:buNone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876300" lvl="1" indent="-285750">
              <a:buSzPts val="1500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TG-01: </a:t>
            </a:r>
            <a:r>
              <a:rPr lang="en" sz="3200" dirty="0"/>
              <a:t>GCP &amp; Provider Versioning</a:t>
            </a:r>
            <a:endParaRPr dirty="0"/>
          </a:p>
        </p:txBody>
      </p:sp>
      <p:sp>
        <p:nvSpPr>
          <p:cNvPr id="5" name="Google Shape;220;p26">
            <a:extLst>
              <a:ext uri="{FF2B5EF4-FFF2-40B4-BE49-F238E27FC236}">
                <a16:creationId xmlns:a16="http://schemas.microsoft.com/office/drawing/2014/main" id="{2C2A4A21-80AA-68B4-9F32-4E809E21C8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150" y="117301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Key Points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67412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808923"/>
            <a:ext cx="7542000" cy="229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indent="0">
              <a:spcBef>
                <a:spcPts val="600"/>
              </a:spcBef>
              <a:buSzPts val="15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1️⃣  Config provider</a:t>
            </a: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>
              <a:spcBef>
                <a:spcPts val="600"/>
              </a:spcBef>
              <a:buSzPts val="15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2️⃣  Config bucket</a:t>
            </a:r>
          </a:p>
          <a:p>
            <a:pPr marL="133350" indent="0">
              <a:spcBef>
                <a:spcPts val="600"/>
              </a:spcBef>
              <a:buSzPts val="1500"/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3️⃣  Allow public access to bucket</a:t>
            </a:r>
          </a:p>
          <a:p>
            <a:pPr marL="133350" indent="0">
              <a:spcBef>
                <a:spcPts val="600"/>
              </a:spcBef>
              <a:buSzPts val="15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4️⃣  Config objects (files)</a:t>
            </a:r>
          </a:p>
          <a:p>
            <a:pPr marL="133350" indent="0">
              <a:spcBef>
                <a:spcPts val="600"/>
              </a:spcBef>
              <a:buSzPts val="15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5️⃣  Allow public access to objects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  <a:p>
            <a:pPr marL="876300" lvl="1" indent="-285750">
              <a:spcBef>
                <a:spcPts val="600"/>
              </a:spcBef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TG-02: </a:t>
            </a:r>
            <a:r>
              <a:rPr lang="en-US" sz="3200" dirty="0"/>
              <a:t>Google Cloud Storage (GCS)</a:t>
            </a:r>
            <a:endParaRPr dirty="0"/>
          </a:p>
        </p:txBody>
      </p:sp>
      <p:sp>
        <p:nvSpPr>
          <p:cNvPr id="4" name="Google Shape;220;p26">
            <a:extLst>
              <a:ext uri="{FF2B5EF4-FFF2-40B4-BE49-F238E27FC236}">
                <a16:creationId xmlns:a16="http://schemas.microsoft.com/office/drawing/2014/main" id="{7757BC6F-51C8-6E84-3075-900AAC102E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150" y="117301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Steps </a:t>
            </a:r>
            <a:r>
              <a:rPr lang="en" sz="2500" dirty="0"/>
              <a:t>🚶🪜👣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99333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656522"/>
            <a:ext cx="7542000" cy="3053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indent="-285750">
              <a:spcBef>
                <a:spcPts val="600"/>
              </a:spcBef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Object storage, much like AWS S3</a:t>
            </a: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spcBef>
                <a:spcPts val="600"/>
              </a:spcBef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Meta-arguments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876300" lvl="1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be either non-block (count,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for_each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or block.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spcBef>
                <a:spcPts val="600"/>
              </a:spcBef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Built-in function (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toset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() 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  <a:hlinkClick r:id="rId4"/>
              </a:rPr>
              <a:t>link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]</a:t>
            </a:r>
          </a:p>
          <a:p>
            <a:pPr marL="419100" indent="-285750">
              <a:spcBef>
                <a:spcPts val="600"/>
              </a:spcBef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for expression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  <a:hlinkClick r:id="rId5"/>
              </a:rPr>
              <a:t>link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] (intermediate level) </a:t>
            </a:r>
          </a:p>
          <a:p>
            <a:pPr marL="876300" lvl="1" indent="-285750">
              <a:spcBef>
                <a:spcPts val="6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Can see it like “map” or “filter” (higher-order function)</a:t>
            </a:r>
          </a:p>
          <a:p>
            <a:pPr marL="876300" lvl="1" indent="-285750">
              <a:spcBef>
                <a:spcPts val="600"/>
              </a:spcBef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Roboto Mono Medium"/>
              </a:rPr>
              <a:t>Can output as list or map.</a:t>
            </a:r>
          </a:p>
          <a:p>
            <a:pPr marL="876300" lvl="1" indent="-285750">
              <a:spcBef>
                <a:spcPts val="600"/>
              </a:spcBef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Roboto Mono Medium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TG-02: Google Cloud Storage (GCS)</a:t>
            </a:r>
            <a:endParaRPr sz="2900" dirty="0"/>
          </a:p>
        </p:txBody>
      </p:sp>
      <p:sp>
        <p:nvSpPr>
          <p:cNvPr id="4" name="Google Shape;220;p26">
            <a:extLst>
              <a:ext uri="{FF2B5EF4-FFF2-40B4-BE49-F238E27FC236}">
                <a16:creationId xmlns:a16="http://schemas.microsoft.com/office/drawing/2014/main" id="{7757BC6F-51C8-6E84-3075-900AAC102E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150" y="117301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Key Points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99115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819150" y="1815548"/>
            <a:ext cx="7542000" cy="298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Google Cloud Run: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Managed container service, comparable to AWS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Fargate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 ECS</a:t>
            </a: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Splat expression</a:t>
            </a:r>
          </a:p>
          <a:p>
            <a:pPr marL="876300" lvl="1" indent="-285750">
              <a:buSzPts val="1500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google_cloud_run_service.hello_terraform.status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.*.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285750"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(GCP) Authoritative vs Non-Authoritative IAM management</a:t>
            </a:r>
          </a:p>
          <a:p>
            <a:pPr marL="876300" lvl="1" indent="-285750"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TG-03: </a:t>
            </a:r>
            <a:r>
              <a:rPr lang="en" sz="3200" dirty="0"/>
              <a:t>Google Cloud Run</a:t>
            </a:r>
            <a:endParaRPr dirty="0"/>
          </a:p>
        </p:txBody>
      </p:sp>
      <p:sp>
        <p:nvSpPr>
          <p:cNvPr id="2" name="Google Shape;220;p26">
            <a:extLst>
              <a:ext uri="{FF2B5EF4-FFF2-40B4-BE49-F238E27FC236}">
                <a16:creationId xmlns:a16="http://schemas.microsoft.com/office/drawing/2014/main" id="{EAA37A5C-7365-488E-0362-F2FC46AF56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150" y="117301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Key Points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02786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693254" y="1707580"/>
            <a:ext cx="5382867" cy="298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Standard module structure</a:t>
            </a:r>
          </a:p>
          <a:p>
            <a:pPr marL="876300" lvl="1" indent="-285750">
              <a:buSzPts val="15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https://developer.hashicorp.com/terraform/language/modules/develop/structure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285750">
              <a:buSzPts val="15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“Output” to communicate between modules.</a:t>
            </a: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You can just separate file for e.g. personal project !</a:t>
            </a:r>
          </a:p>
          <a:p>
            <a:pPr marL="419100" indent="-285750">
              <a:buSzPts val="15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285750">
              <a:buSzPts val="1500"/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54411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TG-04: Local Module</a:t>
            </a:r>
            <a:endParaRPr dirty="0"/>
          </a:p>
        </p:txBody>
      </p:sp>
      <p:sp>
        <p:nvSpPr>
          <p:cNvPr id="2" name="Google Shape;220;p26">
            <a:extLst>
              <a:ext uri="{FF2B5EF4-FFF2-40B4-BE49-F238E27FC236}">
                <a16:creationId xmlns:a16="http://schemas.microsoft.com/office/drawing/2014/main" id="{EAA37A5C-7365-488E-0362-F2FC46AF56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150" y="117301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Key Points</a:t>
            </a:r>
            <a:endParaRPr sz="25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99647C-19F8-E876-D3A1-0599A79A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930" y="367788"/>
            <a:ext cx="2209370" cy="44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prepare first.. (GMail and GCloud)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27650" y="1139425"/>
            <a:ext cx="76887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Chrome Profile &amp; Gmail</a:t>
            </a:r>
            <a:endParaRPr sz="16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Create new Chrome profile (Top-right picture ➡️ Add)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Sign In ➡️ Create Account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&lt;your_name&gt;.tfdev.1@gmail.com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Backup email (your personal email address)</a:t>
            </a:r>
            <a:endParaRPr sz="14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Google Cloud</a:t>
            </a:r>
            <a:endParaRPr sz="16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Use our new Chrome profile -&gt;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https://console.cloud.google.com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Top-right Activate ➡️ Thailand ➡️ Personal project ➡️ Continue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Individual Account ➡️ CC# ➡️ Start My Free Trial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** Do not activate full account **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Google Cloud SDK (</a:t>
            </a:r>
            <a:r>
              <a:rPr lang="en-US" sz="1600" dirty="0" err="1"/>
              <a:t>gcloud</a:t>
            </a:r>
            <a:r>
              <a:rPr lang="en-US" sz="1600" dirty="0"/>
              <a:t>-cli)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brew install --cask google-cloud-</a:t>
            </a:r>
            <a:r>
              <a:rPr lang="en-US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sdk</a:t>
            </a:r>
            <a:endParaRPr lang="en-US" sz="1400" dirty="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○"/>
            </a:pPr>
            <a:r>
              <a:rPr lang="en-US" sz="1400" dirty="0" err="1">
                <a:latin typeface="Roboto Mono Medium"/>
                <a:ea typeface="Roboto Mono Medium"/>
                <a:cs typeface="Roboto Mono Medium"/>
                <a:sym typeface="Roboto Mono Medium"/>
              </a:rPr>
              <a:t>gcloud</a:t>
            </a:r>
            <a:r>
              <a:rPr lang="en-US" sz="1400" dirty="0">
                <a:latin typeface="Roboto Mono Medium"/>
                <a:ea typeface="Roboto Mono Medium"/>
                <a:cs typeface="Roboto Mono Medium"/>
                <a:sym typeface="Roboto Mono Medium"/>
              </a:rPr>
              <a:t> auth login</a:t>
            </a:r>
          </a:p>
        </p:txBody>
      </p:sp>
    </p:spTree>
    <p:extLst>
      <p:ext uri="{BB962C8B-B14F-4D97-AF65-F5344CB8AC3E}">
        <p14:creationId xmlns:p14="http://schemas.microsoft.com/office/powerpoint/2010/main" val="30804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Concepts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 dirty="0"/>
              <a:t>“</a:t>
            </a:r>
            <a:r>
              <a:rPr lang="en" sz="1800" dirty="0"/>
              <a:t>The process of managing and provisioning computer data center resources through machine-readable definition files, </a:t>
            </a:r>
            <a:r>
              <a:rPr lang="en" sz="1600" dirty="0">
                <a:solidFill>
                  <a:srgbClr val="999999"/>
                </a:solidFill>
              </a:rPr>
              <a:t>rather than physical hardware configuration or interactive configuration tools.</a:t>
            </a:r>
            <a:r>
              <a:rPr lang="en" sz="2800" dirty="0"/>
              <a:t>”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Thank you Wikipedia!🎉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4462300" y="276750"/>
            <a:ext cx="4446900" cy="42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25" y="1545988"/>
            <a:ext cx="3189475" cy="22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1033750" y="276750"/>
            <a:ext cx="10716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Then</a:t>
            </a: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ClickOps vs IaC 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75" y="2797925"/>
            <a:ext cx="2882168" cy="16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25" y="530674"/>
            <a:ext cx="2132650" cy="1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75" y="2710524"/>
            <a:ext cx="1163527" cy="14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 rot="-8760184">
            <a:off x="1610131" y="3690586"/>
            <a:ext cx="699099" cy="71016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1425" y="370850"/>
            <a:ext cx="4248650" cy="233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50" y="596475"/>
            <a:ext cx="3858701" cy="38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4962050" y="483250"/>
            <a:ext cx="37428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Orchestration (Provisioning) Tool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the infrastructure – virtual machines, network components, databases, etc.</a:t>
            </a:r>
            <a:endParaRPr sz="13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E.g. Terraform, </a:t>
            </a:r>
            <a:r>
              <a:rPr lang="en" sz="13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OpenTofu</a:t>
            </a: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Pulumi</a:t>
            </a: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AWS CloudFormation, Azure ARM Templates, Google Deployment Manager, </a:t>
            </a: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etc</a:t>
            </a: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..[click]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Initially created for Cloud, IaaS, PaaS, SaaS provisioning.</a:t>
            </a:r>
            <a:endParaRPr sz="13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042225" y="2497125"/>
            <a:ext cx="3742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Automating software installation, OS configuration tasks, network and firewall configuration, etc.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E.g. Ansible, Puppet, Chef, </a:t>
            </a:r>
            <a:r>
              <a:rPr lang="en" sz="13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Saltstack</a:t>
            </a: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Initially created for server/hardware configuration.</a:t>
            </a:r>
            <a:endParaRPr sz="1300" b="1" dirty="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Orchestration vs Configuration Management Tool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111400" y="4204550"/>
            <a:ext cx="3306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 excellent comparison article: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[Click]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00" y="300150"/>
            <a:ext cx="7887826" cy="4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358850" y="1600375"/>
            <a:ext cx="3107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👌 Automation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👌 Reviewable &amp; Traceable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👌 Shift-left &amp; Standardization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👌 Scalable </a:t>
            </a:r>
            <a:r>
              <a:rPr lang="en" sz="1100" dirty="0"/>
              <a:t>(📑 -&gt;📋optional!)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👌 Disaster Recovery</a:t>
            </a:r>
            <a:endParaRPr sz="1800" dirty="0"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819150" y="531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IaC</a:t>
            </a:r>
            <a:r>
              <a:rPr lang="en" dirty="0"/>
              <a:t> Benefits and Challenges</a:t>
            </a:r>
            <a:endParaRPr dirty="0"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2"/>
          </p:nvPr>
        </p:nvSpPr>
        <p:spPr>
          <a:xfrm>
            <a:off x="4546500" y="1646300"/>
            <a:ext cx="3894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🤞 Learning Curve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🤞 SDLC Management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🤞 Code Complexity &amp; Technical Debt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🤞 Separation of Responsibility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1061</Words>
  <Application>Microsoft Macintosh PowerPoint</Application>
  <PresentationFormat>On-screen Show (16:9)</PresentationFormat>
  <Paragraphs>184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 Mono Medium</vt:lpstr>
      <vt:lpstr>Arial</vt:lpstr>
      <vt:lpstr>Roboto</vt:lpstr>
      <vt:lpstr>Nunito</vt:lpstr>
      <vt:lpstr>Calibri</vt:lpstr>
      <vt:lpstr>Shift</vt:lpstr>
      <vt:lpstr>Terraform For Developers</vt:lpstr>
      <vt:lpstr>Let’s prepare first.. (Terraform)</vt:lpstr>
      <vt:lpstr>Let’s prepare first.. (GMail and GCloud)</vt:lpstr>
      <vt:lpstr>Fundamental Concepts</vt:lpstr>
      <vt:lpstr>Infrastructure as Code (IaC)</vt:lpstr>
      <vt:lpstr>PowerPoint Presentation</vt:lpstr>
      <vt:lpstr>PowerPoint Presentation</vt:lpstr>
      <vt:lpstr>PowerPoint Presentation</vt:lpstr>
      <vt:lpstr>IaC Benefits and Challenges</vt:lpstr>
      <vt:lpstr>PowerPoint Presentation</vt:lpstr>
      <vt:lpstr>Hands-on!</vt:lpstr>
      <vt:lpstr>Before we begin..</vt:lpstr>
      <vt:lpstr>HCL-01 Local Resource &amp; Workflow</vt:lpstr>
      <vt:lpstr>HCL-01: Resource</vt:lpstr>
      <vt:lpstr>HCL-01: Terraform Workflow </vt:lpstr>
      <vt:lpstr>HCL-01: Dependency Lock &amp; State </vt:lpstr>
      <vt:lpstr>HCL-02: Variable &amp; Output</vt:lpstr>
      <vt:lpstr>HCL-03: Input</vt:lpstr>
      <vt:lpstr>Google Cloud !</vt:lpstr>
      <vt:lpstr>Before we begin.. (Service Account)</vt:lpstr>
      <vt:lpstr>TG-01: GCP &amp; Provider Versioning</vt:lpstr>
      <vt:lpstr>TG-02: Google Cloud Storage (GCS)</vt:lpstr>
      <vt:lpstr>TG-02: Google Cloud Storage (GCS)</vt:lpstr>
      <vt:lpstr>TG-03: Google Cloud Run</vt:lpstr>
      <vt:lpstr>TG-04: Local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For Developers</dc:title>
  <cp:lastModifiedBy>Tanawatanakul, Tee</cp:lastModifiedBy>
  <cp:revision>10</cp:revision>
  <dcterms:modified xsi:type="dcterms:W3CDTF">2024-04-04T17:41:11Z</dcterms:modified>
</cp:coreProperties>
</file>