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embeddedFontLst>
    <p:embeddedFont>
      <p:font typeface="Comfortaa" panose="020B0604020202020204" charset="0"/>
      <p:regular r:id="rId16"/>
      <p:bold r:id="rId17"/>
    </p:embeddedFont>
    <p:embeddedFont>
      <p:font typeface="Montserrat" panose="02000505000000020004" pitchFamily="2" charset="0"/>
      <p:regular r:id="rId18"/>
      <p:bold r:id="rId19"/>
      <p:italic r:id="rId20"/>
      <p:boldItalic r:id="rId21"/>
    </p:embeddedFont>
    <p:embeddedFont>
      <p:font typeface="Montserrat Light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Vd+XX0Rd4g9joqVyv7S7oXBb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240" y="7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body" idx="1"/>
          </p:nvPr>
        </p:nvSpPr>
        <p:spPr>
          <a:xfrm>
            <a:off x="809225" y="1944881"/>
            <a:ext cx="10149205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09225" y="1944881"/>
            <a:ext cx="10149205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75" cy="17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title"/>
          </p:nvPr>
        </p:nvSpPr>
        <p:spPr>
          <a:xfrm>
            <a:off x="4289995" y="368843"/>
            <a:ext cx="30411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0">
                <a:latin typeface="Times New Roman"/>
                <a:ea typeface="Times New Roman"/>
                <a:cs typeface="Times New Roman"/>
                <a:sym typeface="Times New Roman"/>
              </a:rPr>
              <a:t>Algoritmos 1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72056" y="271794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2276800" y="1107225"/>
            <a:ext cx="7576500" cy="54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5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Presentación Trabajo Práctico Integrador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2832735" marR="1887854" lvl="0" indent="-1270" algn="l" rtl="0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None/>
            </a:pPr>
            <a:r>
              <a:rPr lang="en-US" sz="2800">
                <a:latin typeface="Montserrat"/>
                <a:ea typeface="Montserrat"/>
                <a:cs typeface="Montserrat"/>
                <a:sym typeface="Montserrat"/>
              </a:rPr>
              <a:t>Grupo Nº 5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140"/>
              </a:spcBef>
              <a:spcAft>
                <a:spcPts val="0"/>
              </a:spcAft>
              <a:buNone/>
            </a:pP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marL="93662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93662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93662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93662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93662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93662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93662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93662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  <a:p>
            <a:pPr marL="770890" lvl="0" indent="0" algn="ctr" rtl="0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Algoritmos 1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/>
          <p:nvPr/>
        </p:nvSpPr>
        <p:spPr>
          <a:xfrm>
            <a:off x="525300" y="2640975"/>
            <a:ext cx="4405200" cy="3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1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Integrantes: </a:t>
            </a:r>
            <a:endParaRPr sz="2700" b="1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Walter Villalba</a:t>
            </a:r>
            <a:endParaRPr sz="27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Agustin Rebechi</a:t>
            </a:r>
            <a:endParaRPr sz="27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Ignacio Figuera</a:t>
            </a:r>
            <a:endParaRPr sz="27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Desafíos encontrados</a:t>
            </a:r>
            <a:endParaRPr/>
          </a:p>
        </p:txBody>
      </p:sp>
      <p:pic>
        <p:nvPicPr>
          <p:cNvPr id="121" name="Google Shape;121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/>
          <p:nvPr/>
        </p:nvSpPr>
        <p:spPr>
          <a:xfrm>
            <a:off x="899749" y="1903733"/>
            <a:ext cx="9779700" cy="28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79095" marR="564515" lvl="0" indent="-36703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Manejo de branchs en git</a:t>
            </a:r>
            <a:r>
              <a:rPr lang="en-US" sz="1800"/>
              <a:t>, no teníamos mucha experiencia previa en el uso de git y github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79095" marR="5080" lvl="0" indent="-36703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</a:t>
            </a:r>
            <a:r>
              <a:rPr lang="en-US" sz="1800"/>
              <a:t>diseño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de los diagramas de clases </a:t>
            </a:r>
            <a:r>
              <a:rPr lang="en-US" sz="1800"/>
              <a:t>debido a que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no pudimos </a:t>
            </a:r>
            <a:r>
              <a:rPr lang="en-US" sz="1800"/>
              <a:t>prever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la necesidad de </a:t>
            </a:r>
            <a:r>
              <a:rPr lang="en-US" sz="1800"/>
              <a:t>clases e implementaciones adicionales</a:t>
            </a:r>
            <a:endParaRPr sz="1800"/>
          </a:p>
          <a:p>
            <a:pPr marL="4572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379095" lvl="0" indent="-36639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-US" sz="1800"/>
              <a:t>Planteamiento de la clase tabla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/>
              <a:t>pasando de abstracta a concreta y su construcción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1800"/>
          </a:p>
          <a:p>
            <a:pPr marL="379095" lvl="0" indent="-366395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Establecer un flujo de trabajo usan la metodologia Kanban</a:t>
            </a:r>
            <a:endParaRPr sz="1800"/>
          </a:p>
          <a:p>
            <a:pPr marL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3" name="Google Shape;123;p12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5115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 txBox="1">
            <a:spLocks noGrp="1"/>
          </p:cNvSpPr>
          <p:nvPr>
            <p:ph type="body" idx="1"/>
          </p:nvPr>
        </p:nvSpPr>
        <p:spPr>
          <a:xfrm>
            <a:off x="809225" y="1944881"/>
            <a:ext cx="10149205" cy="352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Pueden usar:</a:t>
            </a:r>
            <a:endParaRPr/>
          </a:p>
          <a:p>
            <a:pPr marL="12700" marR="92710" lvl="0" indent="0" algn="l" rtl="0">
              <a:lnSpc>
                <a:spcPct val="114999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Clase pregenerada con métodos listos para probar toda la funcionalidad: App.java y pruebas especificas para ciertas clases o funcionalidades</a:t>
            </a:r>
            <a:endParaRPr/>
          </a:p>
          <a:p>
            <a:pPr marL="12700" marR="5080" lvl="0" indent="0" algn="l" rtl="0">
              <a:lnSpc>
                <a:spcPct val="114999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/>
              <a:t>Especificación de Clases, Interfaces y especificaciones técnicas en nuestra web generada con JavaDocs:</a:t>
            </a:r>
            <a:endParaRPr/>
          </a:p>
          <a:p>
            <a:pPr marL="12700" lvl="0" indent="0" algn="l" rtl="0">
              <a:lnSpc>
                <a:spcPct val="100000"/>
              </a:lnSpc>
              <a:spcBef>
                <a:spcPts val="1820"/>
              </a:spcBef>
              <a:spcAft>
                <a:spcPts val="0"/>
              </a:spcAft>
              <a:buNone/>
            </a:pPr>
            <a:r>
              <a:rPr lang="en-US"/>
              <a:t>Documentación y Diagramas de clases integrados en nuestro repositorio.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Análisis del Proyecto</a:t>
            </a:r>
            <a:endParaRPr/>
          </a:p>
        </p:txBody>
      </p:sp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>
            <a:spLocks noGrp="1"/>
          </p:cNvSpPr>
          <p:nvPr>
            <p:ph type="body" idx="1"/>
          </p:nvPr>
        </p:nvSpPr>
        <p:spPr>
          <a:xfrm>
            <a:off x="809225" y="1944881"/>
            <a:ext cx="101493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889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Conclusiones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801574" y="1936458"/>
            <a:ext cx="97155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marR="5080" lvl="0" indent="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>
            <a:off x="463850" y="1600830"/>
            <a:ext cx="10293300" cy="3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Objetivo:</a:t>
            </a:r>
            <a:endParaRPr sz="1800" i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El propósito central de este proyecto es desarrollar una librería en Java destinada a la manipulación y análisis de datos organizados en formato tabular (dos dimensiones). Esta herramienta proporcionará tanto las estructuras de datos como las operaciones necesarias para gestionar dicha información de manera versátil y ampliable. El objetivo es construir una solución sólida, independiente de librerías de terceros, priorizando la facilidad de uso, la capacidad de adaptación a futuras mejoras y la posibilidad de medir los tiempos de ejecución de las operaciones, sin enfocarse desde el inicio en optimizaciones prematuras de rendimiento.</a:t>
            </a: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75994" marR="5080" lvl="0" indent="0" algn="just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</a:endParaRPr>
          </a:p>
        </p:txBody>
      </p:sp>
      <p:sp>
        <p:nvSpPr>
          <p:cNvPr id="53" name="Google Shape;53;p3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 1</a:t>
            </a:r>
            <a:endParaRPr/>
          </a:p>
        </p:txBody>
      </p:sp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4"/>
          <p:cNvSpPr txBox="1"/>
          <p:nvPr/>
        </p:nvSpPr>
        <p:spPr>
          <a:xfrm>
            <a:off x="480825" y="1205975"/>
            <a:ext cx="10295400" cy="43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Alcance:</a:t>
            </a:r>
            <a:endParaRPr sz="1800" i="1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" lvl="0" indent="-3810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lang="en-US" sz="1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Gestión de Estructuras Tabulares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Creación, modificación y manipulación de datos en formato tabla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" lvl="0" indent="-3810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lang="en-US" sz="1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Operaciones de Acceso y Consulta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Acceso indexado por filas, columnas y celdas individuales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" lvl="0" indent="-3810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lang="en-US" sz="1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Procesamiento de Datos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Filtrado, ordenamiento, selección y concatenación de estructuras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" lvl="0" indent="-3810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lang="en-US" sz="1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Gestión de Archivos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Importación y exportación en formato CSV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" lvl="0" indent="-3810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lang="en-US" sz="1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Visualización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Presentación de datos en formato texto tabular por consola</a:t>
            </a:r>
            <a:endParaRPr sz="17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" lvl="0" indent="-381000" algn="l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Montserrat"/>
              <a:buChar char="●"/>
            </a:pPr>
            <a:r>
              <a:rPr lang="en-US" sz="1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Operaciones Avanzadas:</a:t>
            </a:r>
            <a:r>
              <a:rPr lang="en-US" sz="17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Imputación de valores faltantes, muestreo aleatorio, agrupamiento por una o más columnas y operaciones estadísticas.</a:t>
            </a:r>
            <a:endParaRPr sz="17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4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 1 </a:t>
            </a:r>
            <a:endParaRPr/>
          </a:p>
        </p:txBody>
      </p:sp>
      <p:sp>
        <p:nvSpPr>
          <p:cNvPr id="62" name="Google Shape;62;p4"/>
          <p:cNvSpPr txBox="1">
            <a:spLocks noGrp="1"/>
          </p:cNvSpPr>
          <p:nvPr>
            <p:ph type="title"/>
          </p:nvPr>
        </p:nvSpPr>
        <p:spPr>
          <a:xfrm>
            <a:off x="480820" y="523969"/>
            <a:ext cx="5115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Proyecto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5"/>
          <p:cNvSpPr txBox="1"/>
          <p:nvPr/>
        </p:nvSpPr>
        <p:spPr>
          <a:xfrm>
            <a:off x="332950" y="947500"/>
            <a:ext cx="10296600" cy="60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D0D0D"/>
                </a:solidFill>
                <a:latin typeface="Comfortaa"/>
                <a:ea typeface="Comfortaa"/>
                <a:cs typeface="Comfortaa"/>
                <a:sym typeface="Comfortaa"/>
              </a:rPr>
              <a:t>Motivación:</a:t>
            </a:r>
            <a:endParaRPr sz="1800" i="1">
              <a:solidFill>
                <a:srgbClr val="0D0D0D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Desarrollar una herramienta eficiente para gestionar datos tabulares en Java, una necesidad frecuente en análisis de datos, automatización y procesamiento de información.</a:t>
            </a:r>
            <a:b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Evitar las limitaciones y restricciones de bibliotecas externas, que muchas veces no se adaptan a necesidades específicas.</a:t>
            </a:r>
            <a:b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Proponer una solución propia, nativa y extensible, diseñada a medida de los requerimientos del proyecto y del desarrollador.</a:t>
            </a:r>
            <a:b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Aplicar conocimientos de Programación Orientada a Objetos, diseño de software y análisis de requerimientos adquiridos durante la cursada.</a:t>
            </a:r>
            <a:b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Favorecer una comprensión integral del ciclo de vida del desarrollo de software mediante la experiencia de un proyecto integrador.</a:t>
            </a:r>
            <a:br>
              <a:rPr lang="en-US" sz="18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8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5080" lvl="0" indent="0" algn="just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</a:endParaRPr>
          </a:p>
        </p:txBody>
      </p:sp>
      <p:sp>
        <p:nvSpPr>
          <p:cNvPr id="69" name="Google Shape;69;p5"/>
          <p:cNvSpPr txBox="1">
            <a:spLocks noGrp="1"/>
          </p:cNvSpPr>
          <p:nvPr>
            <p:ph type="title"/>
          </p:nvPr>
        </p:nvSpPr>
        <p:spPr>
          <a:xfrm>
            <a:off x="332945" y="389419"/>
            <a:ext cx="5115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Proyecto</a:t>
            </a: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ftr" idx="11"/>
          </p:nvPr>
        </p:nvSpPr>
        <p:spPr>
          <a:xfrm>
            <a:off x="5255571" y="66380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 1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6"/>
          <p:cNvSpPr txBox="1"/>
          <p:nvPr/>
        </p:nvSpPr>
        <p:spPr>
          <a:xfrm>
            <a:off x="2661275" y="1406900"/>
            <a:ext cx="5248200" cy="40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5080" lvl="0" indent="0" algn="l" rtl="0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1.Metodología </a:t>
            </a:r>
            <a:endParaRPr sz="2100">
              <a:solidFill>
                <a:srgbClr val="0D0D0D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5080" lvl="0" indent="0" algn="l" rtl="0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2.Colaboración del equipo 3.Descripción de la solución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marL="0" marR="35560" lvl="0" indent="0" algn="l" rtl="0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4.Desafíos encontrados 5.Demostración en tiempo real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  <a:p>
            <a:pPr marL="12700" marR="1111885" lvl="0" indent="0" algn="l" rtl="0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D0D0D"/>
                </a:solidFill>
                <a:latin typeface="Montserrat"/>
                <a:ea typeface="Montserrat"/>
                <a:cs typeface="Montserrat"/>
                <a:sym typeface="Montserrat"/>
              </a:rPr>
              <a:t>6.Análisis del proyecto 7.Conclusiones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6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 </a:t>
            </a:r>
            <a:endParaRPr/>
          </a:p>
        </p:txBody>
      </p: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393476" y="1000525"/>
            <a:ext cx="14049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Índice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22542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Metodología</a:t>
            </a:r>
            <a:endParaRPr/>
          </a:p>
        </p:txBody>
      </p:sp>
      <p:pic>
        <p:nvPicPr>
          <p:cNvPr id="84" name="Google Shape;8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 txBox="1"/>
          <p:nvPr/>
        </p:nvSpPr>
        <p:spPr>
          <a:xfrm>
            <a:off x="136325" y="1859625"/>
            <a:ext cx="4878900" cy="4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/>
              <a:t>¿Por qué elegimos Kanban?</a:t>
            </a:r>
            <a:endParaRPr sz="1500" i="1"/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i="1"/>
          </a:p>
          <a:p>
            <a:pPr marL="457200" lvl="0" indent="-330200" algn="l" rtl="0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Visibilidad y control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Permite visualizar el estado de cada tarea en todo momento, desde su creación hasta su finalización.</a:t>
            </a:r>
            <a:b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Flujo continuo de trabajo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Facilita la entrega constante de valor, evitando bloqueos y sobrecargas en el equipo.</a:t>
            </a:r>
            <a:b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0200" algn="l" rtl="0">
              <a:spcBef>
                <a:spcPts val="200"/>
              </a:spcBef>
              <a:spcAft>
                <a:spcPts val="0"/>
              </a:spcAft>
              <a:buSzPts val="1600"/>
              <a:buChar char="●"/>
            </a:pPr>
            <a:r>
              <a:rPr lang="en-US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Mejora continua</a:t>
            </a:r>
            <a:r>
              <a:rPr lang="en-US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Ayuda a identificar cuellos de botella y optimizar procesos de forma progresiva a medida que avanza el proyecto.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100"/>
          </a:p>
          <a:p>
            <a:pPr marL="45720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-US" sz="1100">
                <a:latin typeface="Montserrat Light"/>
                <a:ea typeface="Montserrat Light"/>
                <a:cs typeface="Montserrat Light"/>
                <a:sym typeface="Montserrat Light"/>
              </a:rPr>
              <a:t>Herramienta utilizada: </a:t>
            </a:r>
            <a:r>
              <a:rPr lang="en-US" sz="1100" b="1">
                <a:latin typeface="Montserrat"/>
                <a:ea typeface="Montserrat"/>
                <a:cs typeface="Montserrat"/>
                <a:sym typeface="Montserrat"/>
              </a:rPr>
              <a:t>Trello</a:t>
            </a:r>
            <a:endParaRPr sz="1100"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6" name="Google Shape;86;p7" title="image-29.png"/>
          <p:cNvPicPr preferRelativeResize="0"/>
          <p:nvPr/>
        </p:nvPicPr>
        <p:blipFill rotWithShape="1">
          <a:blip r:embed="rId4">
            <a:alphaModFix/>
          </a:blip>
          <a:srcRect t="5861" b="5869"/>
          <a:stretch/>
        </p:blipFill>
        <p:spPr>
          <a:xfrm>
            <a:off x="5643325" y="1740725"/>
            <a:ext cx="5581074" cy="34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51149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Colaboración del Equipo</a:t>
            </a:r>
            <a:endParaRPr/>
          </a:p>
        </p:txBody>
      </p:sp>
      <p:pic>
        <p:nvPicPr>
          <p:cNvPr id="93" name="Google Shape;9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/>
        </p:nvSpPr>
        <p:spPr>
          <a:xfrm>
            <a:off x="1019225" y="1539156"/>
            <a:ext cx="9924300" cy="48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Comunicación y trabajo en equipo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Comunicación sincrónica: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Clases semanales para revisar avances, definir próximos pasos y proponer mejoras.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Comunicación asincrónica: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Videollamadas para coordinar objetivos y plantear dudas en común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Chats de WhatsApp para consultas rápidas, seguimiento de tareas y coordinación ágil.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Estrategia de código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branching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desarrollo de funcionalidades en ramas separadas.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Pruebas internas y revisión grupal antes de integrar cambios.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Aprobación colectiva previa al push (via whatsapp) al repositorio principal.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433705" lvl="0" indent="0" algn="l" rtl="0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</a:endParaRPr>
          </a:p>
        </p:txBody>
      </p:sp>
      <p:sp>
        <p:nvSpPr>
          <p:cNvPr id="95" name="Google Shape;95;p8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</a:t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>
            <a:off x="1628675" y="3247350"/>
            <a:ext cx="1020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8"/>
          <p:cNvSpPr/>
          <p:nvPr/>
        </p:nvSpPr>
        <p:spPr>
          <a:xfrm>
            <a:off x="1628675" y="3527075"/>
            <a:ext cx="1020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8"/>
          <p:cNvSpPr/>
          <p:nvPr/>
        </p:nvSpPr>
        <p:spPr>
          <a:xfrm>
            <a:off x="1628675" y="2310038"/>
            <a:ext cx="102000" cy="110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366901" y="690900"/>
            <a:ext cx="66345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Diagrama de clases de la Solución</a:t>
            </a:r>
            <a:endParaRPr/>
          </a:p>
        </p:txBody>
      </p:sp>
      <p:pic>
        <p:nvPicPr>
          <p:cNvPr id="104" name="Google Shape;10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0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.1 </a:t>
            </a:r>
            <a:endParaRPr/>
          </a:p>
        </p:txBody>
      </p:sp>
      <p:sp>
        <p:nvSpPr>
          <p:cNvPr id="106" name="Google Shape;106;p10"/>
          <p:cNvSpPr txBox="1"/>
          <p:nvPr/>
        </p:nvSpPr>
        <p:spPr>
          <a:xfrm>
            <a:off x="2867875" y="3158850"/>
            <a:ext cx="5890500" cy="9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D0D0D"/>
                </a:solidFill>
              </a:rPr>
              <a:t>INSERTAR DIAGRAMA DE FLUJO COMPRIMIDO</a:t>
            </a:r>
            <a:endParaRPr sz="18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 txBox="1">
            <a:spLocks noGrp="1"/>
          </p:cNvSpPr>
          <p:nvPr>
            <p:ph type="title"/>
          </p:nvPr>
        </p:nvSpPr>
        <p:spPr>
          <a:xfrm>
            <a:off x="392345" y="1000519"/>
            <a:ext cx="5115000" cy="4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Métodos </a:t>
            </a:r>
            <a:endParaRPr/>
          </a:p>
        </p:txBody>
      </p:sp>
      <p:pic>
        <p:nvPicPr>
          <p:cNvPr id="112" name="Google Shape;11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2482" y="449506"/>
            <a:ext cx="2679011" cy="95738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 txBox="1"/>
          <p:nvPr/>
        </p:nvSpPr>
        <p:spPr>
          <a:xfrm>
            <a:off x="98375" y="2342200"/>
            <a:ext cx="4051200" cy="30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775" rIns="0" bIns="0" anchor="t" anchorCtr="0">
            <a:spAutoFit/>
          </a:bodyPr>
          <a:lstStyle/>
          <a:p>
            <a:pPr marL="457200" marR="5080" lvl="0" indent="-32385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Métodos para </a:t>
            </a:r>
            <a:r>
              <a:rPr lang="en-US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filtrado, agrupamiento, ordenamiento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 </a:t>
            </a:r>
            <a:r>
              <a:rPr lang="en-US" sz="1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sumarización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 datos.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" lvl="0" indent="-32385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Cada operación devuelve un objeto </a:t>
            </a:r>
            <a:r>
              <a:rPr lang="en-US" sz="1500">
                <a:solidFill>
                  <a:srgbClr val="188038"/>
                </a:solidFill>
                <a:latin typeface="Montserrat"/>
                <a:ea typeface="Montserrat"/>
                <a:cs typeface="Montserrat"/>
                <a:sym typeface="Montserrat"/>
              </a:rPr>
              <a:t>Tabla</a:t>
            </a: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permitiendo encadenar métodos de forma fluida.</a:t>
            </a:r>
            <a:b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5080" lvl="0" indent="-32385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●"/>
            </a:pPr>
            <a:r>
              <a:rPr lang="en-US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Facilita la construcción de consultas y transformaciones complejas mediante la composición de operaciones.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" marR="5080" lvl="0" indent="0" algn="l" rtl="0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11"/>
          <p:cNvSpPr txBox="1">
            <a:spLocks noGrp="1"/>
          </p:cNvSpPr>
          <p:nvPr>
            <p:ph type="ftr" idx="11"/>
          </p:nvPr>
        </p:nvSpPr>
        <p:spPr>
          <a:xfrm>
            <a:off x="5433821" y="6442863"/>
            <a:ext cx="1323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" lvl="0" indent="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Algoritmos 1.</a:t>
            </a:r>
            <a:endParaRPr/>
          </a:p>
        </p:txBody>
      </p:sp>
      <p:pic>
        <p:nvPicPr>
          <p:cNvPr id="115" name="Google Shape;11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1975" y="1899125"/>
            <a:ext cx="70280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Panorámica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Times New Roman</vt:lpstr>
      <vt:lpstr>Montserrat Light</vt:lpstr>
      <vt:lpstr>Arial</vt:lpstr>
      <vt:lpstr>Montserrat</vt:lpstr>
      <vt:lpstr>Comfortaa</vt:lpstr>
      <vt:lpstr>Office Theme</vt:lpstr>
      <vt:lpstr>Algoritmos 1</vt:lpstr>
      <vt:lpstr>Proyecto</vt:lpstr>
      <vt:lpstr>Proyecto</vt:lpstr>
      <vt:lpstr>Proyecto</vt:lpstr>
      <vt:lpstr>Índice</vt:lpstr>
      <vt:lpstr>Metodología</vt:lpstr>
      <vt:lpstr>Colaboración del Equipo</vt:lpstr>
      <vt:lpstr>Diagrama de clases de la Solución</vt:lpstr>
      <vt:lpstr>Métodos </vt:lpstr>
      <vt:lpstr>Desafíos encontrados</vt:lpstr>
      <vt:lpstr>Demo </vt:lpstr>
      <vt:lpstr>Análisis del Proyecto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Agustín Rebechi</cp:lastModifiedBy>
  <cp:revision>1</cp:revision>
  <dcterms:created xsi:type="dcterms:W3CDTF">2025-06-13T22:53:30Z</dcterms:created>
  <dcterms:modified xsi:type="dcterms:W3CDTF">2025-06-14T02:00:40Z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2025-06-13T00:00:00Z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2025-06-13T00:00:00Z</vt:filetime>
  </property>
</Properties>
</file>