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Montserrat Light"/>
      <p:regular r:id="rId23"/>
      <p:bold r:id="rId24"/>
      <p:italic r:id="rId25"/>
      <p:boldItalic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iVd+XX0Rd4g9joqVyv7S7oXBb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Light-bold.fntdata"/><Relationship Id="rId23" Type="http://schemas.openxmlformats.org/officeDocument/2006/relationships/font" Target="fonts/Montserrat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boldItalic.fntdata"/><Relationship Id="rId25" Type="http://schemas.openxmlformats.org/officeDocument/2006/relationships/font" Target="fonts/MontserratLight-italic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title"/>
          </p:nvPr>
        </p:nvSpPr>
        <p:spPr>
          <a:xfrm>
            <a:off x="392345" y="1000519"/>
            <a:ext cx="51149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body"/>
          </p:nvPr>
        </p:nvSpPr>
        <p:spPr>
          <a:xfrm>
            <a:off x="809225" y="1944881"/>
            <a:ext cx="10149205" cy="35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1" type="ftr"/>
          </p:nvPr>
        </p:nvSpPr>
        <p:spPr>
          <a:xfrm>
            <a:off x="5433821" y="6442863"/>
            <a:ext cx="1323975" cy="17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392345" y="1000519"/>
            <a:ext cx="51149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5433821" y="6442863"/>
            <a:ext cx="1323975" cy="17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5433821" y="6442863"/>
            <a:ext cx="1323975" cy="17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92345" y="1000519"/>
            <a:ext cx="51149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5433821" y="6442863"/>
            <a:ext cx="1323975" cy="17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idx="11" type="ftr"/>
          </p:nvPr>
        </p:nvSpPr>
        <p:spPr>
          <a:xfrm>
            <a:off x="5433821" y="6442863"/>
            <a:ext cx="1323975" cy="17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92345" y="1000519"/>
            <a:ext cx="51149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09225" y="1944881"/>
            <a:ext cx="10149205" cy="35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1" type="ftr"/>
          </p:nvPr>
        </p:nvSpPr>
        <p:spPr>
          <a:xfrm>
            <a:off x="5433821" y="6442863"/>
            <a:ext cx="1323975" cy="17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4289995" y="368843"/>
            <a:ext cx="3041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200">
                <a:latin typeface="Times New Roman"/>
                <a:ea typeface="Times New Roman"/>
                <a:cs typeface="Times New Roman"/>
                <a:sym typeface="Times New Roman"/>
              </a:rPr>
              <a:t>Algoritmos 1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" name="Google Shape;4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2056" y="271794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"/>
          <p:cNvSpPr txBox="1"/>
          <p:nvPr/>
        </p:nvSpPr>
        <p:spPr>
          <a:xfrm>
            <a:off x="2276800" y="1107225"/>
            <a:ext cx="75765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5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Presentación Trabajo Práctico Integrador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1270" lvl="0" marL="2832735" marR="1887854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None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Grupo </a:t>
            </a: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º 5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366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9366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9366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9366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9366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9366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9366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93662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770890" rtl="0" algn="ctr">
              <a:lnSpc>
                <a:spcPct val="100000"/>
              </a:lnSpc>
              <a:spcBef>
                <a:spcPts val="127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Algoritmos 1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525300" y="2640975"/>
            <a:ext cx="4405200" cy="3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Integrantes: </a:t>
            </a:r>
            <a:endParaRPr b="1" sz="27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Walter Villalba</a:t>
            </a:r>
            <a:endParaRPr sz="27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Agustin Rebechi</a:t>
            </a:r>
            <a:endParaRPr sz="27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Ignacio Figuera</a:t>
            </a:r>
            <a:endParaRPr sz="27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392345" y="1000519"/>
            <a:ext cx="51149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Desafíos encontrados</a:t>
            </a:r>
            <a:endParaRPr/>
          </a:p>
        </p:txBody>
      </p:sp>
      <p:pic>
        <p:nvPicPr>
          <p:cNvPr id="121" name="Google Shape;1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2"/>
          <p:cNvSpPr txBox="1"/>
          <p:nvPr/>
        </p:nvSpPr>
        <p:spPr>
          <a:xfrm>
            <a:off x="899749" y="1903733"/>
            <a:ext cx="9779700" cy="28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6451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Manejo de branchs en git</a:t>
            </a:r>
            <a:r>
              <a:rPr lang="en-US" sz="1800"/>
              <a:t>, no </a:t>
            </a:r>
            <a:r>
              <a:rPr lang="en-US" sz="1800"/>
              <a:t>teníamos</a:t>
            </a:r>
            <a:r>
              <a:rPr lang="en-US" sz="1800"/>
              <a:t> mucha experiencia previa en el uso de git y github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</a:t>
            </a:r>
            <a:r>
              <a:rPr lang="en-US" sz="1800"/>
              <a:t>diseño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de los diagramas de clases </a:t>
            </a:r>
            <a:r>
              <a:rPr lang="en-US" sz="1800"/>
              <a:t>debido a que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no pudimos </a:t>
            </a:r>
            <a:r>
              <a:rPr lang="en-US" sz="1800"/>
              <a:t>prever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la necesidad de </a:t>
            </a:r>
            <a:r>
              <a:rPr lang="en-US" sz="1800"/>
              <a:t>clases e implementaciones adicionales</a:t>
            </a:r>
            <a:endParaRPr sz="1800"/>
          </a:p>
          <a:p>
            <a:pPr indent="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66395" lvl="0" marL="379095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/>
              <a:t>Planteamiento de la clase tabla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/>
              <a:t>pasando de abstracta a concreta y su </a:t>
            </a:r>
            <a:r>
              <a:rPr lang="en-US" sz="1800"/>
              <a:t>construcción</a:t>
            </a:r>
            <a:r>
              <a:rPr lang="en-US" sz="1800"/>
              <a:t>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66395" lvl="0" marL="379095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Establecer un flujo de trabajo usan la metodologia Kanban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12"/>
          <p:cNvSpPr txBox="1"/>
          <p:nvPr>
            <p:ph idx="11" type="ftr"/>
          </p:nvPr>
        </p:nvSpPr>
        <p:spPr>
          <a:xfrm>
            <a:off x="5433821" y="64428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286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Algoritmos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392345" y="1000519"/>
            <a:ext cx="5115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809225" y="1944881"/>
            <a:ext cx="10149205" cy="352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Pueden usar:</a:t>
            </a:r>
            <a:endParaRPr/>
          </a:p>
          <a:p>
            <a:pPr indent="0" lvl="0" marL="12700" marR="92710" rtl="0" algn="l">
              <a:lnSpc>
                <a:spcPct val="114999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/>
              <a:t>Clase pregenerada con métodos listos para probar toda la funcionalidad: App.java y pruebas especificas para ciertas clases o funcionalidades</a:t>
            </a:r>
            <a:endParaRPr/>
          </a:p>
          <a:p>
            <a:pPr indent="0" lvl="0" marL="12700" marR="5080" rtl="0" algn="l">
              <a:lnSpc>
                <a:spcPct val="114999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/>
              <a:t>Especificación de Clases, Interfaces y especificaciones técnicas en nuestra web generada con JavaDocs: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None/>
            </a:pPr>
            <a:r>
              <a:rPr lang="en-US"/>
              <a:t>Documentación y Diagramas de clases integrados en nuestro repositorio.</a:t>
            </a:r>
            <a:endParaRPr/>
          </a:p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5433821" y="64428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286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Algoritmos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392345" y="1000519"/>
            <a:ext cx="51149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Análisis del Proyecto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809225" y="1944881"/>
            <a:ext cx="10149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889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 txBox="1"/>
          <p:nvPr>
            <p:ph idx="11" type="ftr"/>
          </p:nvPr>
        </p:nvSpPr>
        <p:spPr>
          <a:xfrm>
            <a:off x="5433821" y="64428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286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Algoritmos 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392345" y="1000519"/>
            <a:ext cx="51149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Conclusiones</a:t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/>
        </p:nvSpPr>
        <p:spPr>
          <a:xfrm>
            <a:off x="801574" y="1936458"/>
            <a:ext cx="9715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/>
          <p:nvPr>
            <p:ph idx="11" type="ftr"/>
          </p:nvPr>
        </p:nvSpPr>
        <p:spPr>
          <a:xfrm>
            <a:off x="5433821" y="64428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286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Algoritmos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"/>
          <p:cNvSpPr txBox="1"/>
          <p:nvPr/>
        </p:nvSpPr>
        <p:spPr>
          <a:xfrm>
            <a:off x="463850" y="1600830"/>
            <a:ext cx="10293300" cy="3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endParaRPr i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El propósito central de este proyecto es desarrollar una librería en Java destinada a la manipulación y análisis de datos organizados en formato tabular (dos dimensiones). Esta herramienta proporcionará tanto las estructuras de datos como las operaciones necesarias para gestionar dicha información de manera versátil y ampliable. El objetivo es construir una solución sólida, independiente de librerías de terceros, priorizando la facilidad de uso, la capacidad de adaptación a futuras mejoras y la posibilidad de medir los tiempos de ejecución de las operaciones, sin enfocarse desde el inicio en optimizaciones prematuras de rendimiento.</a:t>
            </a:r>
            <a:endParaRPr sz="18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75994" marR="5080" rtl="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</a:endParaRPr>
          </a:p>
        </p:txBody>
      </p:sp>
      <p:sp>
        <p:nvSpPr>
          <p:cNvPr id="53" name="Google Shape;53;p3"/>
          <p:cNvSpPr txBox="1"/>
          <p:nvPr>
            <p:ph idx="11" type="ftr"/>
          </p:nvPr>
        </p:nvSpPr>
        <p:spPr>
          <a:xfrm>
            <a:off x="5433821" y="64428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 1</a:t>
            </a:r>
            <a:endParaRPr/>
          </a:p>
        </p:txBody>
      </p:sp>
      <p:sp>
        <p:nvSpPr>
          <p:cNvPr id="54" name="Google Shape;54;p3"/>
          <p:cNvSpPr txBox="1"/>
          <p:nvPr>
            <p:ph type="title"/>
          </p:nvPr>
        </p:nvSpPr>
        <p:spPr>
          <a:xfrm>
            <a:off x="392345" y="1000519"/>
            <a:ext cx="51149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Proyecto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4"/>
          <p:cNvSpPr txBox="1"/>
          <p:nvPr/>
        </p:nvSpPr>
        <p:spPr>
          <a:xfrm>
            <a:off x="480825" y="1205975"/>
            <a:ext cx="102954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Alcance:</a:t>
            </a:r>
            <a:endParaRPr i="1" sz="18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Montserrat"/>
              <a:buChar char="●"/>
            </a:pPr>
            <a:r>
              <a:rPr b="1" lang="en-US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Gestión de Estructuras Tabulares</a:t>
            </a:r>
            <a:r>
              <a:rPr lang="en-US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Creación, modificación y manipulación de datos en formato tabla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Montserrat"/>
              <a:buChar char="●"/>
            </a:pPr>
            <a:r>
              <a:rPr b="1" lang="en-US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Operaciones de Acceso y Consulta</a:t>
            </a:r>
            <a:r>
              <a:rPr lang="en-US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Acceso indexado por filas, columnas y celdas individuales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Montserrat"/>
              <a:buChar char="●"/>
            </a:pPr>
            <a:r>
              <a:rPr b="1" lang="en-US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Procesamiento de Datos</a:t>
            </a:r>
            <a:r>
              <a:rPr lang="en-US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Filtrado, ordenamiento, selección y concatenación de estructuras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Montserrat"/>
              <a:buChar char="●"/>
            </a:pPr>
            <a:r>
              <a:rPr b="1" lang="en-US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Gestión de Archivos</a:t>
            </a:r>
            <a:r>
              <a:rPr lang="en-US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Importación y exportación en formato CSV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Montserrat"/>
              <a:buChar char="●"/>
            </a:pPr>
            <a:r>
              <a:rPr b="1" lang="en-US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Visualización</a:t>
            </a:r>
            <a:r>
              <a:rPr lang="en-US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Presentación de datos en formato texto tabular por consola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Montserrat"/>
              <a:buChar char="●"/>
            </a:pPr>
            <a:r>
              <a:rPr b="1" lang="en-US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Operaciones Avanzadas:</a:t>
            </a:r>
            <a:r>
              <a:rPr lang="en-US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Imputación de valores faltantes, muestreo aleatorio, agrupamiento por una o más columnas y operaciones estadísticas.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4"/>
          <p:cNvSpPr txBox="1"/>
          <p:nvPr>
            <p:ph idx="11" type="ftr"/>
          </p:nvPr>
        </p:nvSpPr>
        <p:spPr>
          <a:xfrm>
            <a:off x="5433821" y="64428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 1 </a:t>
            </a:r>
            <a:endParaRPr/>
          </a:p>
        </p:txBody>
      </p:sp>
      <p:sp>
        <p:nvSpPr>
          <p:cNvPr id="62" name="Google Shape;62;p4"/>
          <p:cNvSpPr txBox="1"/>
          <p:nvPr>
            <p:ph type="title"/>
          </p:nvPr>
        </p:nvSpPr>
        <p:spPr>
          <a:xfrm>
            <a:off x="480820" y="523969"/>
            <a:ext cx="5115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Proyecto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/>
          <p:nvPr/>
        </p:nvSpPr>
        <p:spPr>
          <a:xfrm>
            <a:off x="332950" y="947500"/>
            <a:ext cx="10296600" cy="60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Motivación:</a:t>
            </a:r>
            <a:endParaRPr i="1" sz="1800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Desarrollar una herramienta eficiente para gestionar datos tabulares en Java, una necesidad frecuente en análisis de datos, automatización y procesamiento de información.</a:t>
            </a:r>
            <a:br>
              <a:rPr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Evitar las limitaciones y restricciones de bibliotecas externas, que muchas veces no se adaptan a necesidades específicas.</a:t>
            </a:r>
            <a:br>
              <a:rPr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Proponer una solución propia, nativa y extensible, diseñada a medida de los requerimientos del proyecto y del desarrollador.</a:t>
            </a:r>
            <a:br>
              <a:rPr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Aplicar conocimientos de Programación Orientada a Objetos, diseño de software y análisis de requerimientos adquiridos durante la cursada.</a:t>
            </a:r>
            <a:br>
              <a:rPr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Favorecer una comprensión integral del ciclo de vida del desarrollo de software mediante la experiencia de un proyecto integrador.</a:t>
            </a:r>
            <a:br>
              <a:rPr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5080" rtl="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</a:endParaRPr>
          </a:p>
        </p:txBody>
      </p:sp>
      <p:sp>
        <p:nvSpPr>
          <p:cNvPr id="69" name="Google Shape;69;p5"/>
          <p:cNvSpPr txBox="1"/>
          <p:nvPr>
            <p:ph type="title"/>
          </p:nvPr>
        </p:nvSpPr>
        <p:spPr>
          <a:xfrm>
            <a:off x="332945" y="389419"/>
            <a:ext cx="5115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Proyecto</a:t>
            </a:r>
            <a:endParaRPr/>
          </a:p>
        </p:txBody>
      </p:sp>
      <p:sp>
        <p:nvSpPr>
          <p:cNvPr id="70" name="Google Shape;70;p5"/>
          <p:cNvSpPr txBox="1"/>
          <p:nvPr>
            <p:ph idx="11" type="ftr"/>
          </p:nvPr>
        </p:nvSpPr>
        <p:spPr>
          <a:xfrm>
            <a:off x="5255571" y="66380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 1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"/>
          <p:cNvSpPr txBox="1"/>
          <p:nvPr/>
        </p:nvSpPr>
        <p:spPr>
          <a:xfrm>
            <a:off x="2661275" y="1406900"/>
            <a:ext cx="5248200" cy="4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5080" rtl="0" algn="l">
              <a:lnSpc>
                <a:spcPct val="17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US" sz="21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US" sz="21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Metodología </a:t>
            </a:r>
            <a:endParaRPr sz="21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5080" rtl="0" algn="l">
              <a:lnSpc>
                <a:spcPct val="17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r>
              <a:rPr lang="en-US" sz="21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Colaboración del equipo 3.Descripción de la solución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35560" rtl="0" algn="l">
              <a:lnSpc>
                <a:spcPct val="17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US" sz="21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.Desafíos encontrados 5.Demostración en tiempo real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1111885" rtl="0" algn="l">
              <a:lnSpc>
                <a:spcPct val="17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-US" sz="21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.Análisis del proyecto 7.Conclusiones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6"/>
          <p:cNvSpPr txBox="1"/>
          <p:nvPr>
            <p:ph idx="11" type="ftr"/>
          </p:nvPr>
        </p:nvSpPr>
        <p:spPr>
          <a:xfrm>
            <a:off x="5433821" y="64428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Algoritmos 1 </a:t>
            </a:r>
            <a:endParaRPr/>
          </a:p>
        </p:txBody>
      </p:sp>
      <p:sp>
        <p:nvSpPr>
          <p:cNvPr id="78" name="Google Shape;78;p6"/>
          <p:cNvSpPr txBox="1"/>
          <p:nvPr>
            <p:ph type="title"/>
          </p:nvPr>
        </p:nvSpPr>
        <p:spPr>
          <a:xfrm>
            <a:off x="393476" y="1000525"/>
            <a:ext cx="14049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Índice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392345" y="1000519"/>
            <a:ext cx="225425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Metodología</a:t>
            </a:r>
            <a:endParaRPr/>
          </a:p>
        </p:txBody>
      </p:sp>
      <p:pic>
        <p:nvPicPr>
          <p:cNvPr id="84" name="Google Shape;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7"/>
          <p:cNvSpPr txBox="1"/>
          <p:nvPr/>
        </p:nvSpPr>
        <p:spPr>
          <a:xfrm>
            <a:off x="136325" y="1859625"/>
            <a:ext cx="4878900" cy="4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/>
              <a:t>¿Por qué elegimos Kanban?</a:t>
            </a:r>
            <a:endParaRPr i="1" sz="15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Visibilidad y control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Permite visualizar el estado de cada tarea en todo momento, desde su creación hasta su finalización.</a:t>
            </a:r>
            <a:b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Flujo continuo de trabajo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Facilita la entrega constante de valor, evitando bloqueos y sobrecargas en el equipo.</a:t>
            </a:r>
            <a:b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Mejora continua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Ayuda a identificar cuellos de botella y optimizar procesos de forma progresiva a medida que avanza el proyecto.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latin typeface="Montserrat Light"/>
                <a:ea typeface="Montserrat Light"/>
                <a:cs typeface="Montserrat Light"/>
                <a:sym typeface="Montserrat Light"/>
              </a:rPr>
              <a:t>Herramienta utilizada: </a:t>
            </a:r>
            <a:r>
              <a:rPr b="1" lang="en-US" sz="1100">
                <a:latin typeface="Montserrat"/>
                <a:ea typeface="Montserrat"/>
                <a:cs typeface="Montserrat"/>
                <a:sym typeface="Montserrat"/>
              </a:rPr>
              <a:t>Trello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7" title="image-29.png"/>
          <p:cNvPicPr preferRelativeResize="0"/>
          <p:nvPr/>
        </p:nvPicPr>
        <p:blipFill rotWithShape="1">
          <a:blip r:embed="rId4">
            <a:alphaModFix/>
          </a:blip>
          <a:srcRect b="5869" l="0" r="0" t="5861"/>
          <a:stretch/>
        </p:blipFill>
        <p:spPr>
          <a:xfrm>
            <a:off x="5643325" y="1740725"/>
            <a:ext cx="5581074" cy="34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7"/>
          <p:cNvSpPr txBox="1"/>
          <p:nvPr>
            <p:ph idx="11" type="ftr"/>
          </p:nvPr>
        </p:nvSpPr>
        <p:spPr>
          <a:xfrm>
            <a:off x="5433821" y="64428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286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Algoritmos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392345" y="1000519"/>
            <a:ext cx="51149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Colaboración del Equipo</a:t>
            </a:r>
            <a:endParaRPr/>
          </a:p>
        </p:txBody>
      </p:sp>
      <p:pic>
        <p:nvPicPr>
          <p:cNvPr id="93" name="Google Shape;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 txBox="1"/>
          <p:nvPr/>
        </p:nvSpPr>
        <p:spPr>
          <a:xfrm>
            <a:off x="1019225" y="1539156"/>
            <a:ext cx="9924300" cy="4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Comunicación y trabajo en equipo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Comunicación sincrónica: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Clases semanales para revisar avances, definir próximos pasos y proponer mejoras.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Comunicación asincrónica: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Videollamadas para coordinar objetivos y plantear dudas en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común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Chats de WhatsApp para consultas rápidas, seguimiento de tareas y coordinación ágil.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Estrategia de código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branching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desarrollo de funcionalidades en ramas separadas.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Pruebas internas y revisión grupal antes de integrar cambios.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Aprobación colectiva previa al push (via whatsapp) al repositorio principal.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433705" rtl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D0D0D"/>
              </a:solidFill>
            </a:endParaRPr>
          </a:p>
        </p:txBody>
      </p:sp>
      <p:sp>
        <p:nvSpPr>
          <p:cNvPr id="95" name="Google Shape;95;p8"/>
          <p:cNvSpPr txBox="1"/>
          <p:nvPr>
            <p:ph idx="11" type="ftr"/>
          </p:nvPr>
        </p:nvSpPr>
        <p:spPr>
          <a:xfrm>
            <a:off x="5433821" y="64428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286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Algoritmos 1</a:t>
            </a:r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1628675" y="3247350"/>
            <a:ext cx="102000" cy="1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"/>
          <p:cNvSpPr/>
          <p:nvPr/>
        </p:nvSpPr>
        <p:spPr>
          <a:xfrm>
            <a:off x="1628675" y="3527075"/>
            <a:ext cx="102000" cy="1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1628675" y="2310038"/>
            <a:ext cx="102000" cy="11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366901" y="690900"/>
            <a:ext cx="66345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Diagrama de clases de la Solución</a:t>
            </a:r>
            <a:endParaRPr/>
          </a:p>
        </p:txBody>
      </p:sp>
      <p:pic>
        <p:nvPicPr>
          <p:cNvPr id="104" name="Google Shape;1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5433821" y="64428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286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Algoritmos .1 </a:t>
            </a:r>
            <a:endParaRPr/>
          </a:p>
        </p:txBody>
      </p:sp>
      <p:sp>
        <p:nvSpPr>
          <p:cNvPr id="106" name="Google Shape;106;p10"/>
          <p:cNvSpPr txBox="1"/>
          <p:nvPr/>
        </p:nvSpPr>
        <p:spPr>
          <a:xfrm>
            <a:off x="2867875" y="3158850"/>
            <a:ext cx="58905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D0D0D"/>
                </a:solidFill>
              </a:rPr>
              <a:t>INSERTAR DIAGRAMA DE FLUJO COMPRIMIDO</a:t>
            </a:r>
            <a:endParaRPr sz="18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>
            <p:ph type="title"/>
          </p:nvPr>
        </p:nvSpPr>
        <p:spPr>
          <a:xfrm>
            <a:off x="392345" y="1000519"/>
            <a:ext cx="51150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Métodos</a:t>
            </a:r>
            <a:r>
              <a:rPr lang="en-US"/>
              <a:t> </a:t>
            </a:r>
            <a:endParaRPr/>
          </a:p>
        </p:txBody>
      </p:sp>
      <p:pic>
        <p:nvPicPr>
          <p:cNvPr id="112" name="Google Shape;1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1"/>
          <p:cNvSpPr txBox="1"/>
          <p:nvPr/>
        </p:nvSpPr>
        <p:spPr>
          <a:xfrm>
            <a:off x="98375" y="2342200"/>
            <a:ext cx="40512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323850" lvl="0" marL="4572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Métodos para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filtrado, agrupamiento, ordenamiento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sumarización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datos.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Cada operación devuelve un objeto </a:t>
            </a:r>
            <a:r>
              <a:rPr lang="en-US" sz="1500">
                <a:solidFill>
                  <a:srgbClr val="188038"/>
                </a:solidFill>
                <a:latin typeface="Montserrat"/>
                <a:ea typeface="Montserrat"/>
                <a:cs typeface="Montserrat"/>
                <a:sym typeface="Montserrat"/>
              </a:rPr>
              <a:t>Tabla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permitiendo encadenar métodos de forma fluida.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Facilita la construcción de consultas y transformaciones complejas mediante la composición de operaciones.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27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11"/>
          <p:cNvSpPr txBox="1"/>
          <p:nvPr>
            <p:ph idx="11" type="ftr"/>
          </p:nvPr>
        </p:nvSpPr>
        <p:spPr>
          <a:xfrm>
            <a:off x="5433821" y="64428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286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Algoritmos 1.</a:t>
            </a:r>
            <a:endParaRPr/>
          </a:p>
        </p:txBody>
      </p:sp>
      <p:pic>
        <p:nvPicPr>
          <p:cNvPr id="115" name="Google Shape;11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1975" y="1899125"/>
            <a:ext cx="70280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2025-06-13T22:53:30Z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2025-06-13T00:00:00Z</vt:filetime>
  </property>
  <property fmtid="{D5CDD505-2E9C-101B-9397-08002B2CF9AE}" pid="3" name="Creator">
    <vt:lpwstr>Google</vt:lpwstr>
  </property>
  <property fmtid="{D5CDD505-2E9C-101B-9397-08002B2CF9AE}" pid="4" name="LastSaved">
    <vt:filetime>2025-06-13T00:00:00Z</vt:filetime>
  </property>
</Properties>
</file>