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2"/>
  </p:notesMasterIdLst>
  <p:sldIdLst>
    <p:sldId id="258" r:id="rId2"/>
    <p:sldId id="363" r:id="rId3"/>
    <p:sldId id="374" r:id="rId4"/>
    <p:sldId id="375" r:id="rId5"/>
    <p:sldId id="377" r:id="rId6"/>
    <p:sldId id="379" r:id="rId7"/>
    <p:sldId id="380" r:id="rId8"/>
    <p:sldId id="381" r:id="rId9"/>
    <p:sldId id="382" r:id="rId10"/>
    <p:sldId id="335" r:id="rId11"/>
  </p:sldIdLst>
  <p:sldSz cx="9144000" cy="5143500" type="screen16x9"/>
  <p:notesSz cx="6808788" cy="99409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A71"/>
    <a:srgbClr val="5C7D9E"/>
    <a:srgbClr val="083A6B"/>
    <a:srgbClr val="00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836" autoAdjust="0"/>
  </p:normalViewPr>
  <p:slideViewPr>
    <p:cSldViewPr snapToGrid="0" snapToObjects="1" showGuides="1">
      <p:cViewPr varScale="1">
        <p:scale>
          <a:sx n="190" d="100"/>
          <a:sy n="190" d="100"/>
        </p:scale>
        <p:origin x="85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9459-EEA6-4C47-94EE-33958E27690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4CD1-DCB9-EA4A-B78A-AC680977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9962" y="3671818"/>
            <a:ext cx="2216875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3660" y="0"/>
            <a:ext cx="653034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8" y="293503"/>
            <a:ext cx="2156199" cy="939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18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 userDrawn="1"/>
        </p:nvSpPr>
        <p:spPr>
          <a:xfrm>
            <a:off x="115747" y="3903718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881" t="701" r="1"/>
          <a:stretch/>
        </p:blipFill>
        <p:spPr>
          <a:xfrm>
            <a:off x="0" y="-23149"/>
            <a:ext cx="9144000" cy="519331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7631" y="394141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7631" y="4099067"/>
            <a:ext cx="3327460" cy="929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14909" y="3488862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72122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47015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0710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536393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631" y="3503578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3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81" y="4767262"/>
            <a:ext cx="2057400" cy="27463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95281" y="2368331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Hexagon 18"/>
          <p:cNvSpPr/>
          <p:nvPr userDrawn="1"/>
        </p:nvSpPr>
        <p:spPr>
          <a:xfrm>
            <a:off x="5846189" y="1165562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0" name="Hexagon 19"/>
          <p:cNvSpPr>
            <a:spLocks noChangeAspect="1"/>
          </p:cNvSpPr>
          <p:nvPr userDrawn="1"/>
        </p:nvSpPr>
        <p:spPr>
          <a:xfrm>
            <a:off x="6301888" y="345799"/>
            <a:ext cx="944838" cy="808188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1" name="Hexagon 20"/>
          <p:cNvSpPr>
            <a:spLocks noChangeAspect="1"/>
          </p:cNvSpPr>
          <p:nvPr userDrawn="1"/>
        </p:nvSpPr>
        <p:spPr>
          <a:xfrm>
            <a:off x="5145921" y="2549763"/>
            <a:ext cx="1400537" cy="1197980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2" name="Hexagon 21"/>
          <p:cNvSpPr>
            <a:spLocks noChangeAspect="1"/>
          </p:cNvSpPr>
          <p:nvPr userDrawn="1"/>
        </p:nvSpPr>
        <p:spPr>
          <a:xfrm>
            <a:off x="7094298" y="3148753"/>
            <a:ext cx="1588665" cy="1358899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Hexagon 22"/>
          <p:cNvSpPr>
            <a:spLocks noChangeAspect="1"/>
          </p:cNvSpPr>
          <p:nvPr userDrawn="1"/>
        </p:nvSpPr>
        <p:spPr>
          <a:xfrm>
            <a:off x="5529392" y="699093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1" y="313540"/>
            <a:ext cx="3624681" cy="1579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2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7631" y="4010507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85557" y="2457915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Hexagon 10"/>
          <p:cNvSpPr/>
          <p:nvPr userDrawn="1"/>
        </p:nvSpPr>
        <p:spPr>
          <a:xfrm>
            <a:off x="628650" y="1603569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2" name="Hexagon 11"/>
          <p:cNvSpPr>
            <a:spLocks noChangeAspect="1"/>
          </p:cNvSpPr>
          <p:nvPr userDrawn="1"/>
        </p:nvSpPr>
        <p:spPr>
          <a:xfrm>
            <a:off x="1264696" y="896251"/>
            <a:ext cx="944838" cy="808188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3" name="Hexagon 12"/>
          <p:cNvSpPr>
            <a:spLocks noChangeAspect="1"/>
          </p:cNvSpPr>
          <p:nvPr userDrawn="1"/>
        </p:nvSpPr>
        <p:spPr>
          <a:xfrm>
            <a:off x="448499" y="1377556"/>
            <a:ext cx="963284" cy="823966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5" name="Hexagon 14"/>
          <p:cNvSpPr>
            <a:spLocks noChangeAspect="1"/>
          </p:cNvSpPr>
          <p:nvPr userDrawn="1"/>
        </p:nvSpPr>
        <p:spPr>
          <a:xfrm>
            <a:off x="466945" y="541550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7" name="Hexagon 16"/>
          <p:cNvSpPr>
            <a:spLocks noChangeAspect="1"/>
          </p:cNvSpPr>
          <p:nvPr userDrawn="1"/>
        </p:nvSpPr>
        <p:spPr>
          <a:xfrm>
            <a:off x="2371825" y="3559430"/>
            <a:ext cx="963284" cy="823966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57" y="541550"/>
            <a:ext cx="3564903" cy="1553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2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312427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7325605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6764571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1776" y="1196846"/>
            <a:ext cx="3824361" cy="32542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26" y="1196845"/>
            <a:ext cx="2949178" cy="3254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430" y="7620"/>
            <a:ext cx="9166860" cy="5128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51511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674" r:id="rId4"/>
    <p:sldLayoutId id="2147483698" r:id="rId5"/>
    <p:sldLayoutId id="2147483725" r:id="rId6"/>
    <p:sldLayoutId id="2147483726" r:id="rId7"/>
    <p:sldLayoutId id="2147483736" r:id="rId8"/>
    <p:sldLayoutId id="2147483735" r:id="rId9"/>
    <p:sldLayoutId id="2147483730" r:id="rId10"/>
    <p:sldLayoutId id="2147483732" r:id="rId11"/>
    <p:sldLayoutId id="2147483734" r:id="rId12"/>
    <p:sldLayoutId id="2147483733" r:id="rId13"/>
    <p:sldLayoutId id="2147483682" r:id="rId14"/>
    <p:sldLayoutId id="2147483681" r:id="rId15"/>
    <p:sldLayoutId id="2147483686" r:id="rId16"/>
    <p:sldLayoutId id="2147483693" r:id="rId17"/>
    <p:sldLayoutId id="2147483689" r:id="rId18"/>
    <p:sldLayoutId id="2147483701" r:id="rId19"/>
    <p:sldLayoutId id="2147483679" r:id="rId20"/>
    <p:sldLayoutId id="214748367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281" y="2964679"/>
            <a:ext cx="5254619" cy="12836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ZA" dirty="0"/>
              <a:t>               </a:t>
            </a:r>
            <a:br>
              <a:rPr lang="en-ZA" dirty="0"/>
            </a:br>
            <a:r>
              <a:rPr lang="en-ZA" sz="2400" dirty="0"/>
              <a:t>CICOTI Mozambique: </a:t>
            </a:r>
            <a:br>
              <a:rPr lang="en-ZA" dirty="0"/>
            </a:br>
            <a:r>
              <a:rPr lang="en-ZA" sz="2000" dirty="0"/>
              <a:t>BAT QBR</a:t>
            </a:r>
            <a:br>
              <a:rPr lang="en-ZA" dirty="0"/>
            </a:br>
            <a:r>
              <a:rPr lang="en-ZA" sz="2000" dirty="0"/>
              <a:t>April 2018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6762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34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Volume by Region</a:t>
            </a:r>
          </a:p>
          <a:p>
            <a:r>
              <a:rPr lang="en-ZA" sz="2400" dirty="0"/>
              <a:t>Top Customers</a:t>
            </a:r>
          </a:p>
          <a:p>
            <a:r>
              <a:rPr lang="en-ZA" sz="2400" dirty="0"/>
              <a:t>Branch Performance</a:t>
            </a:r>
          </a:p>
          <a:p>
            <a:r>
              <a:rPr lang="en-ZA" sz="2400" dirty="0"/>
              <a:t>Brand Performance</a:t>
            </a:r>
          </a:p>
          <a:p>
            <a:r>
              <a:rPr lang="en-ZA" sz="2400" dirty="0"/>
              <a:t>AC Analysis</a:t>
            </a:r>
          </a:p>
          <a:p>
            <a:r>
              <a:rPr lang="en-ZA" sz="2400" dirty="0"/>
              <a:t>Breakdown Report</a:t>
            </a:r>
          </a:p>
          <a:p>
            <a:endParaRPr lang="en-Z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Volume Split Per Region YoY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44740-B489-4D54-A8FB-274BB452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2" y="1264355"/>
            <a:ext cx="4218529" cy="256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6B8F6-A48E-4F65-8546-5C00F279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78" y="1262007"/>
            <a:ext cx="4218530" cy="2561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B8664-12A7-4F36-AFD8-95406278D002}"/>
              </a:ext>
            </a:extLst>
          </p:cNvPr>
          <p:cNvSpPr/>
          <p:nvPr/>
        </p:nvSpPr>
        <p:spPr>
          <a:xfrm>
            <a:off x="8156660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Top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BF42-4AA4-42FD-8672-9F0EE006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6" y="755050"/>
            <a:ext cx="4008028" cy="3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Branch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EC501-7460-4F7C-AA2E-07A70972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" y="732264"/>
            <a:ext cx="5522519" cy="37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Brand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3566D-D7B3-4569-B5CF-E4505398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" y="754253"/>
            <a:ext cx="4891265" cy="39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AC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EB93A-E40D-4389-AAE8-F41A757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7" y="1232688"/>
            <a:ext cx="8715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94E40F-92F7-4B6E-B311-2576F3F9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95321"/>
              </p:ext>
            </p:extLst>
          </p:nvPr>
        </p:nvGraphicFramePr>
        <p:xfrm>
          <a:off x="204417" y="961360"/>
          <a:ext cx="861653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33">
                  <a:extLst>
                    <a:ext uri="{9D8B030D-6E8A-4147-A177-3AD203B41FA5}">
                      <a16:colId xmlns:a16="http://schemas.microsoft.com/office/drawing/2014/main" val="1588364716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773845064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75829686"/>
                    </a:ext>
                  </a:extLst>
                </a:gridCol>
                <a:gridCol w="2154133">
                  <a:extLst>
                    <a:ext uri="{9D8B030D-6E8A-4147-A177-3AD203B41FA5}">
                      <a16:colId xmlns:a16="http://schemas.microsoft.com/office/drawing/2014/main" val="220593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Vehicle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6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Central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Tete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NP300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Vehicle repair complete. Awaiting insurance payment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Nampula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UD80 – Truck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Quotes submitted to insurance awaiting approval. Mt. 550,000 to repair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Mocuba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Waiting for Canopy from Maputo.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0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Pemba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Busy with repair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Nampula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NP300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Chassis replaced. Waiting for replacement oil pump.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Cuamba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KB250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50" dirty="0"/>
                        <a:t>Major Breakdown. Chassis snapped. Waiting for parts from SA.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2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DB78F-56DD-4574-8745-CBE1E864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41"/>
            <a:ext cx="9144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1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26EBB"/>
      </a:accent2>
      <a:accent3>
        <a:srgbClr val="7F8FA9"/>
      </a:accent3>
      <a:accent4>
        <a:srgbClr val="374172"/>
      </a:accent4>
      <a:accent5>
        <a:srgbClr val="5678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6120</TotalTime>
  <Words>108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Custom Design</vt:lpstr>
      <vt:lpstr>                CICOTI Mozambique:  BAT QBR April 2018</vt:lpstr>
      <vt:lpstr>Overview</vt:lpstr>
      <vt:lpstr>Volume Split Per Region YoY</vt:lpstr>
      <vt:lpstr>Top Customers</vt:lpstr>
      <vt:lpstr>Branch performance</vt:lpstr>
      <vt:lpstr>Brand performance</vt:lpstr>
      <vt:lpstr>AC Analysis</vt:lpstr>
      <vt:lpstr>Breakdown report</vt:lpstr>
      <vt:lpstr>Breakdown report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Copeland</dc:creator>
  <cp:lastModifiedBy>Wally Fernandes</cp:lastModifiedBy>
  <cp:revision>201</cp:revision>
  <cp:lastPrinted>2017-11-13T06:42:56Z</cp:lastPrinted>
  <dcterms:created xsi:type="dcterms:W3CDTF">2017-09-27T17:47:54Z</dcterms:created>
  <dcterms:modified xsi:type="dcterms:W3CDTF">2018-10-10T17:39:17Z</dcterms:modified>
</cp:coreProperties>
</file>