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13"/>
  </p:notesMasterIdLst>
  <p:sldIdLst>
    <p:sldId id="258" r:id="rId2"/>
    <p:sldId id="363" r:id="rId3"/>
    <p:sldId id="383" r:id="rId4"/>
    <p:sldId id="384" r:id="rId5"/>
    <p:sldId id="375" r:id="rId6"/>
    <p:sldId id="377" r:id="rId7"/>
    <p:sldId id="380" r:id="rId8"/>
    <p:sldId id="385" r:id="rId9"/>
    <p:sldId id="382" r:id="rId10"/>
    <p:sldId id="381" r:id="rId11"/>
    <p:sldId id="335" r:id="rId12"/>
  </p:sldIdLst>
  <p:sldSz cx="9144000" cy="5143500" type="screen16x9"/>
  <p:notesSz cx="6808788" cy="9940925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3A71"/>
    <a:srgbClr val="5C7D9E"/>
    <a:srgbClr val="083A6B"/>
    <a:srgbClr val="00AA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94836" autoAdjust="0"/>
  </p:normalViewPr>
  <p:slideViewPr>
    <p:cSldViewPr snapToGrid="0" snapToObjects="1" showGuides="1">
      <p:cViewPr varScale="1">
        <p:scale>
          <a:sx n="80" d="100"/>
          <a:sy n="80" d="100"/>
        </p:scale>
        <p:origin x="753" y="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009459-EEA6-4C47-94EE-33958E276906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F4CD1-DCB9-EA4A-B78A-AC680977B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5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39962" y="3671818"/>
            <a:ext cx="2216875" cy="128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0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13660" y="0"/>
            <a:ext cx="6530340" cy="5143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38" y="293503"/>
            <a:ext cx="2156199" cy="9394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21" y="4691485"/>
            <a:ext cx="3778024" cy="340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9050"/>
            <a:ext cx="9144000" cy="5181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078" y="4776605"/>
            <a:ext cx="3632373" cy="3269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 userDrawn="1"/>
        </p:nvSpPr>
        <p:spPr>
          <a:xfrm>
            <a:off x="115747" y="3903718"/>
            <a:ext cx="3068129" cy="124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354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l="881" t="701" r="1"/>
          <a:stretch/>
        </p:blipFill>
        <p:spPr>
          <a:xfrm>
            <a:off x="0" y="-23149"/>
            <a:ext cx="9144000" cy="5193319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97631" y="3941414"/>
            <a:ext cx="3327460" cy="929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212835"/>
            <a:ext cx="2024708" cy="8821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21" y="4691485"/>
            <a:ext cx="3778024" cy="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47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 userDrawn="1"/>
        </p:nvSpPr>
        <p:spPr>
          <a:xfrm>
            <a:off x="197631" y="4099067"/>
            <a:ext cx="3327460" cy="929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212835"/>
            <a:ext cx="2024708" cy="8821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21" y="4691485"/>
            <a:ext cx="3778024" cy="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23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620"/>
            <a:ext cx="9144000" cy="51587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4776605"/>
            <a:ext cx="3632373" cy="3269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  <p:sp>
        <p:nvSpPr>
          <p:cNvPr id="17" name="Title 1"/>
          <p:cNvSpPr txBox="1">
            <a:spLocks/>
          </p:cNvSpPr>
          <p:nvPr userDrawn="1"/>
        </p:nvSpPr>
        <p:spPr>
          <a:xfrm>
            <a:off x="114909" y="3488862"/>
            <a:ext cx="3068129" cy="124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9248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7631" y="3721228"/>
            <a:ext cx="3327460" cy="929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4776605"/>
            <a:ext cx="3632373" cy="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9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97631" y="3847015"/>
            <a:ext cx="3327460" cy="929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4776605"/>
            <a:ext cx="3632373" cy="3269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7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97631" y="3807104"/>
            <a:ext cx="3327460" cy="929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4776605"/>
            <a:ext cx="3632373" cy="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1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7631" y="3536393"/>
            <a:ext cx="2322373" cy="12402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4776605"/>
            <a:ext cx="3632373" cy="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72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7631" y="3503578"/>
            <a:ext cx="2322373" cy="124021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4776605"/>
            <a:ext cx="3632373" cy="3269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581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078" y="4776605"/>
            <a:ext cx="3632373" cy="3269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 userDrawn="1"/>
        </p:nvSpPr>
        <p:spPr>
          <a:xfrm>
            <a:off x="114909" y="3858899"/>
            <a:ext cx="3068129" cy="124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132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95281" y="4767262"/>
            <a:ext cx="2057400" cy="274637"/>
          </a:xfr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5D2EDF1-9BB5-EC4B-9C5E-993934DA48EF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F7EC675-128A-B642-8FBE-639ACDBE3D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295281" y="2368331"/>
            <a:ext cx="3396433" cy="128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Hexagon 18"/>
          <p:cNvSpPr/>
          <p:nvPr userDrawn="1"/>
        </p:nvSpPr>
        <p:spPr>
          <a:xfrm>
            <a:off x="5846189" y="1165562"/>
            <a:ext cx="2801073" cy="2395959"/>
          </a:xfrm>
          <a:prstGeom prst="hexagon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sp>
        <p:nvSpPr>
          <p:cNvPr id="20" name="Hexagon 19"/>
          <p:cNvSpPr>
            <a:spLocks noChangeAspect="1"/>
          </p:cNvSpPr>
          <p:nvPr userDrawn="1"/>
        </p:nvSpPr>
        <p:spPr>
          <a:xfrm>
            <a:off x="6301888" y="345799"/>
            <a:ext cx="944838" cy="808188"/>
          </a:xfrm>
          <a:prstGeom prst="hexagon">
            <a:avLst/>
          </a:prstGeom>
          <a:solidFill>
            <a:srgbClr val="00AAE5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sp>
        <p:nvSpPr>
          <p:cNvPr id="21" name="Hexagon 20"/>
          <p:cNvSpPr>
            <a:spLocks noChangeAspect="1"/>
          </p:cNvSpPr>
          <p:nvPr userDrawn="1"/>
        </p:nvSpPr>
        <p:spPr>
          <a:xfrm>
            <a:off x="5145921" y="2549763"/>
            <a:ext cx="1400537" cy="1197980"/>
          </a:xfrm>
          <a:prstGeom prst="hexagon">
            <a:avLst/>
          </a:prstGeom>
          <a:solidFill>
            <a:srgbClr val="1F3A71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sp>
        <p:nvSpPr>
          <p:cNvPr id="22" name="Hexagon 21"/>
          <p:cNvSpPr>
            <a:spLocks noChangeAspect="1"/>
          </p:cNvSpPr>
          <p:nvPr userDrawn="1"/>
        </p:nvSpPr>
        <p:spPr>
          <a:xfrm>
            <a:off x="7094298" y="3148753"/>
            <a:ext cx="1588665" cy="1358899"/>
          </a:xfrm>
          <a:prstGeom prst="hexagon">
            <a:avLst/>
          </a:prstGeom>
          <a:solidFill>
            <a:srgbClr val="00AAE5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Hexagon 22"/>
          <p:cNvSpPr>
            <a:spLocks noChangeAspect="1"/>
          </p:cNvSpPr>
          <p:nvPr userDrawn="1"/>
        </p:nvSpPr>
        <p:spPr>
          <a:xfrm>
            <a:off x="5529392" y="699093"/>
            <a:ext cx="944838" cy="808188"/>
          </a:xfrm>
          <a:prstGeom prst="hexagon">
            <a:avLst/>
          </a:prstGeom>
          <a:solidFill>
            <a:srgbClr val="1F3A71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81" y="313540"/>
            <a:ext cx="3624681" cy="157929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21" y="4691485"/>
            <a:ext cx="3778024" cy="340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212835"/>
            <a:ext cx="2024708" cy="8821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078" y="4776605"/>
            <a:ext cx="3632373" cy="326984"/>
          </a:xfrm>
          <a:prstGeom prst="rect">
            <a:avLst/>
          </a:prstGeom>
        </p:spPr>
      </p:pic>
      <p:sp>
        <p:nvSpPr>
          <p:cNvPr id="13" name="Title 1"/>
          <p:cNvSpPr txBox="1">
            <a:spLocks/>
          </p:cNvSpPr>
          <p:nvPr userDrawn="1"/>
        </p:nvSpPr>
        <p:spPr>
          <a:xfrm>
            <a:off x="114909" y="3858899"/>
            <a:ext cx="3068129" cy="1240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2261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97631" y="4010507"/>
            <a:ext cx="3327460" cy="929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078" y="4776605"/>
            <a:ext cx="3632373" cy="3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1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5D2EDF1-9BB5-EC4B-9C5E-993934DA48EF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F7EC675-128A-B642-8FBE-639ACDBE3D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5185557" y="2457915"/>
            <a:ext cx="3396433" cy="1283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Hexagon 10"/>
          <p:cNvSpPr/>
          <p:nvPr userDrawn="1"/>
        </p:nvSpPr>
        <p:spPr>
          <a:xfrm>
            <a:off x="628650" y="1603569"/>
            <a:ext cx="2801073" cy="2395959"/>
          </a:xfrm>
          <a:prstGeom prst="hexagon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sp>
        <p:nvSpPr>
          <p:cNvPr id="12" name="Hexagon 11"/>
          <p:cNvSpPr>
            <a:spLocks noChangeAspect="1"/>
          </p:cNvSpPr>
          <p:nvPr userDrawn="1"/>
        </p:nvSpPr>
        <p:spPr>
          <a:xfrm>
            <a:off x="1264696" y="896251"/>
            <a:ext cx="944838" cy="808188"/>
          </a:xfrm>
          <a:prstGeom prst="hexagon">
            <a:avLst/>
          </a:prstGeom>
          <a:solidFill>
            <a:srgbClr val="5C7D9E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sp>
        <p:nvSpPr>
          <p:cNvPr id="13" name="Hexagon 12"/>
          <p:cNvSpPr>
            <a:spLocks noChangeAspect="1"/>
          </p:cNvSpPr>
          <p:nvPr userDrawn="1"/>
        </p:nvSpPr>
        <p:spPr>
          <a:xfrm>
            <a:off x="448499" y="1377556"/>
            <a:ext cx="963284" cy="823966"/>
          </a:xfrm>
          <a:prstGeom prst="hexagon">
            <a:avLst/>
          </a:prstGeom>
          <a:solidFill>
            <a:srgbClr val="1F3A71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sp>
        <p:nvSpPr>
          <p:cNvPr id="15" name="Hexagon 14"/>
          <p:cNvSpPr>
            <a:spLocks noChangeAspect="1"/>
          </p:cNvSpPr>
          <p:nvPr userDrawn="1"/>
        </p:nvSpPr>
        <p:spPr>
          <a:xfrm>
            <a:off x="466945" y="541550"/>
            <a:ext cx="944838" cy="808188"/>
          </a:xfrm>
          <a:prstGeom prst="hexagon">
            <a:avLst/>
          </a:prstGeom>
          <a:solidFill>
            <a:srgbClr val="1F3A71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sp>
        <p:nvSpPr>
          <p:cNvPr id="17" name="Hexagon 16"/>
          <p:cNvSpPr>
            <a:spLocks noChangeAspect="1"/>
          </p:cNvSpPr>
          <p:nvPr userDrawn="1"/>
        </p:nvSpPr>
        <p:spPr>
          <a:xfrm>
            <a:off x="2371825" y="3559430"/>
            <a:ext cx="963284" cy="823966"/>
          </a:xfrm>
          <a:prstGeom prst="hexagon">
            <a:avLst/>
          </a:prstGeom>
          <a:solidFill>
            <a:srgbClr val="5C7D9E"/>
          </a:solidFill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ZA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557" y="541550"/>
            <a:ext cx="3564903" cy="15532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1" y="4691485"/>
            <a:ext cx="3778024" cy="340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12081" y="281866"/>
            <a:ext cx="4954003" cy="5603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F3A7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0002" y="1172985"/>
            <a:ext cx="3606786" cy="32635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4312427" y="1172985"/>
            <a:ext cx="3606786" cy="32635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800" y="-4012"/>
            <a:ext cx="3124200" cy="10972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436489"/>
            <a:ext cx="1365813" cy="59509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1" y="4691485"/>
            <a:ext cx="3778024" cy="340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12081" y="281866"/>
            <a:ext cx="4954003" cy="5603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F3A7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20001" y="1172985"/>
            <a:ext cx="7325605" cy="32635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19800" y="-4012"/>
            <a:ext cx="3124200" cy="10972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436489"/>
            <a:ext cx="1365813" cy="595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1" y="4691485"/>
            <a:ext cx="3778024" cy="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12081" y="281866"/>
            <a:ext cx="4954003" cy="5603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F3A7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20001" y="1172985"/>
            <a:ext cx="6764571" cy="32635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0020" y="0"/>
            <a:ext cx="1363980" cy="39852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436489"/>
            <a:ext cx="1365813" cy="59509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1" y="4691485"/>
            <a:ext cx="3778024" cy="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8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81776" y="1196846"/>
            <a:ext cx="3824361" cy="325420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424226" y="1196845"/>
            <a:ext cx="2949178" cy="32542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2081" y="281866"/>
            <a:ext cx="4954003" cy="5603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1F3A7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80020" y="0"/>
            <a:ext cx="1363980" cy="398526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900" y="4436489"/>
            <a:ext cx="1365813" cy="59509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81" y="4691485"/>
            <a:ext cx="3778024" cy="34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8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-11430" y="7620"/>
            <a:ext cx="9166860" cy="512826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87014" y="179288"/>
            <a:ext cx="3327460" cy="929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4776605"/>
            <a:ext cx="3632373" cy="326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3810"/>
            <a:ext cx="9144000" cy="515112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687014" y="179288"/>
            <a:ext cx="3327460" cy="92959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42" y="4776605"/>
            <a:ext cx="3632373" cy="3269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1" y="194533"/>
            <a:ext cx="2156931" cy="93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5D2EDF1-9BB5-EC4B-9C5E-993934DA48EF}" type="datetimeFigureOut">
              <a:rPr lang="en-US" smtClean="0"/>
              <a:pPr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F7EC675-128A-B642-8FBE-639ACDBE3D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674" r:id="rId4"/>
    <p:sldLayoutId id="2147483698" r:id="rId5"/>
    <p:sldLayoutId id="2147483725" r:id="rId6"/>
    <p:sldLayoutId id="2147483726" r:id="rId7"/>
    <p:sldLayoutId id="2147483736" r:id="rId8"/>
    <p:sldLayoutId id="2147483735" r:id="rId9"/>
    <p:sldLayoutId id="2147483730" r:id="rId10"/>
    <p:sldLayoutId id="2147483732" r:id="rId11"/>
    <p:sldLayoutId id="2147483734" r:id="rId12"/>
    <p:sldLayoutId id="2147483733" r:id="rId13"/>
    <p:sldLayoutId id="2147483682" r:id="rId14"/>
    <p:sldLayoutId id="2147483681" r:id="rId15"/>
    <p:sldLayoutId id="2147483686" r:id="rId16"/>
    <p:sldLayoutId id="2147483693" r:id="rId17"/>
    <p:sldLayoutId id="2147483689" r:id="rId18"/>
    <p:sldLayoutId id="2147483701" r:id="rId19"/>
    <p:sldLayoutId id="2147483679" r:id="rId20"/>
    <p:sldLayoutId id="2147483678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2">
              <a:lumMod val="25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5281" y="2964679"/>
            <a:ext cx="5254619" cy="128365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ZA" dirty="0"/>
              <a:t>               </a:t>
            </a:r>
            <a:br>
              <a:rPr lang="en-ZA" dirty="0"/>
            </a:br>
            <a:r>
              <a:rPr lang="en-ZA" sz="2400" dirty="0"/>
              <a:t>CICOTI Mozambique: </a:t>
            </a:r>
            <a:br>
              <a:rPr lang="en-ZA" dirty="0"/>
            </a:br>
            <a:r>
              <a:rPr lang="en-ZA" sz="2000" dirty="0"/>
              <a:t>BAT QBR 2 and QBR 3</a:t>
            </a:r>
            <a:br>
              <a:rPr lang="en-ZA" dirty="0"/>
            </a:br>
            <a:r>
              <a:rPr lang="en-ZA" sz="2000" dirty="0"/>
              <a:t>October 2018</a:t>
            </a:r>
            <a:endParaRPr lang="en-ZA" sz="1800" dirty="0"/>
          </a:p>
        </p:txBody>
      </p:sp>
    </p:spTree>
    <p:extLst>
      <p:ext uri="{BB962C8B-B14F-4D97-AF65-F5344CB8AC3E}">
        <p14:creationId xmlns:p14="http://schemas.microsoft.com/office/powerpoint/2010/main" val="2676265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Breakdown report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81DEFC-BC38-49A2-9C76-37B8ADF38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1" y="1474758"/>
            <a:ext cx="7992161" cy="213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28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73438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ZA" sz="2400" dirty="0"/>
              <a:t>Volume by Region</a:t>
            </a:r>
          </a:p>
          <a:p>
            <a:r>
              <a:rPr lang="en-ZA" sz="2400" dirty="0"/>
              <a:t>2018 Budget Versus Actual</a:t>
            </a:r>
          </a:p>
          <a:p>
            <a:r>
              <a:rPr lang="en-ZA" sz="2400" dirty="0"/>
              <a:t>Top Customers</a:t>
            </a:r>
          </a:p>
          <a:p>
            <a:r>
              <a:rPr lang="en-ZA" sz="2400" dirty="0"/>
              <a:t>Branch Performance</a:t>
            </a:r>
          </a:p>
          <a:p>
            <a:r>
              <a:rPr lang="en-ZA" sz="2400" dirty="0"/>
              <a:t>G4S Project</a:t>
            </a:r>
          </a:p>
          <a:p>
            <a:r>
              <a:rPr lang="en-ZA" sz="2400" dirty="0"/>
              <a:t>AC Analysis</a:t>
            </a:r>
          </a:p>
          <a:p>
            <a:r>
              <a:rPr lang="en-ZA" sz="2400" dirty="0"/>
              <a:t>Fleet Analysis Report</a:t>
            </a:r>
          </a:p>
          <a:p>
            <a:r>
              <a:rPr lang="en-ZA" sz="2400" dirty="0"/>
              <a:t>Break Down Report</a:t>
            </a:r>
          </a:p>
          <a:p>
            <a:endParaRPr lang="en-ZA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4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Volume Split Per Region YoY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4FB118-231E-4F8E-89CC-B03A10132095}"/>
              </a:ext>
            </a:extLst>
          </p:cNvPr>
          <p:cNvSpPr/>
          <p:nvPr/>
        </p:nvSpPr>
        <p:spPr>
          <a:xfrm>
            <a:off x="5458177" y="3556306"/>
            <a:ext cx="677333" cy="169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4EB386-E420-4FA0-B93D-C7CFC2981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70" y="1160583"/>
            <a:ext cx="3884630" cy="33260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9FED69-C3E9-465F-913D-F5771DD9D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317" y="1160584"/>
            <a:ext cx="4091234" cy="332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2018 Budget Versus Actual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4FB118-231E-4F8E-89CC-B03A10132095}"/>
              </a:ext>
            </a:extLst>
          </p:cNvPr>
          <p:cNvSpPr/>
          <p:nvPr/>
        </p:nvSpPr>
        <p:spPr>
          <a:xfrm>
            <a:off x="5458177" y="3556306"/>
            <a:ext cx="677333" cy="169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D25979-2194-41EE-821E-29604E285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23" y="1165412"/>
            <a:ext cx="8355771" cy="32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26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ZA" dirty="0"/>
              <a:t>Top Customers: Sales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7BA83-321B-4D02-A27A-3ABE45BA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09" y="1062869"/>
            <a:ext cx="6171849" cy="34136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36D33A-BCC5-4A4B-93F8-FB4833DF8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890" y="2769704"/>
            <a:ext cx="2773345" cy="83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2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081" y="281866"/>
            <a:ext cx="5600248" cy="560345"/>
          </a:xfrm>
        </p:spPr>
        <p:txBody>
          <a:bodyPr>
            <a:normAutofit fontScale="90000"/>
          </a:bodyPr>
          <a:lstStyle/>
          <a:p>
            <a:r>
              <a:rPr lang="en-ZA" dirty="0"/>
              <a:t>Branch performance ‘000 Outers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C75E38-CE45-46DA-83ED-1D0BA94E7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0" y="999830"/>
            <a:ext cx="6838305" cy="368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4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AC Analysis – Outers ‘000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A906B-C9FA-41F2-A078-0624E738D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81" y="998071"/>
            <a:ext cx="7094366" cy="359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3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G4S: Phase II Progress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C338F4-A7F6-4859-B307-34E974F49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287"/>
            <a:ext cx="8707718" cy="31001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A11662-7249-4C0F-8147-973A50CD5400}"/>
              </a:ext>
            </a:extLst>
          </p:cNvPr>
          <p:cNvSpPr/>
          <p:nvPr/>
        </p:nvSpPr>
        <p:spPr>
          <a:xfrm>
            <a:off x="134469" y="4230924"/>
            <a:ext cx="723451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Mocimboa</a:t>
            </a:r>
            <a:r>
              <a:rPr lang="en-ZA" sz="1400" dirty="0">
                <a:solidFill>
                  <a:srgbClr val="000000"/>
                </a:solidFill>
                <a:latin typeface="Calibri" panose="020F0502020204030204" pitchFamily="34" charset="0"/>
              </a:rPr>
              <a:t> da Praia, Pemba, Nampula, </a:t>
            </a:r>
            <a:r>
              <a:rPr lang="en-ZA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Mocuba</a:t>
            </a:r>
            <a:r>
              <a:rPr lang="en-ZA" sz="14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ZA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Cuamba</a:t>
            </a:r>
            <a:r>
              <a:rPr lang="en-ZA" sz="14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ZA" sz="1400" dirty="0" err="1">
                <a:solidFill>
                  <a:srgbClr val="000000"/>
                </a:solidFill>
                <a:latin typeface="Calibri" panose="020F0502020204030204" pitchFamily="34" charset="0"/>
              </a:rPr>
              <a:t>Lichinga</a:t>
            </a:r>
            <a:r>
              <a:rPr lang="en-ZA" sz="1400" dirty="0">
                <a:solidFill>
                  <a:srgbClr val="000000"/>
                </a:solidFill>
                <a:latin typeface="Calibri" panose="020F0502020204030204" pitchFamily="34" charset="0"/>
              </a:rPr>
              <a:t> are 100% complete in Phase I</a:t>
            </a:r>
            <a:r>
              <a:rPr lang="en-Z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719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/>
              <a:t>Fleet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9FD15B-CDB6-4EA3-B276-27693079C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6" y="1242825"/>
            <a:ext cx="8855748" cy="2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511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2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26EBB"/>
      </a:accent2>
      <a:accent3>
        <a:srgbClr val="7F8FA9"/>
      </a:accent3>
      <a:accent4>
        <a:srgbClr val="374172"/>
      </a:accent4>
      <a:accent5>
        <a:srgbClr val="5678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7678</TotalTime>
  <Words>80</Words>
  <Application>Microsoft Office PowerPoint</Application>
  <PresentationFormat>On-screen Show (16:9)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Verdana</vt:lpstr>
      <vt:lpstr>Custom Design</vt:lpstr>
      <vt:lpstr>                CICOTI Mozambique:  BAT QBR 2 and QBR 3 October 2018</vt:lpstr>
      <vt:lpstr>Overview</vt:lpstr>
      <vt:lpstr>Volume Split Per Region YoY</vt:lpstr>
      <vt:lpstr>2018 Budget Versus Actual</vt:lpstr>
      <vt:lpstr>Top Customers: Sales 2018</vt:lpstr>
      <vt:lpstr>Branch performance ‘000 Outers</vt:lpstr>
      <vt:lpstr>AC Analysis – Outers ‘000</vt:lpstr>
      <vt:lpstr>G4S: Phase II Progress</vt:lpstr>
      <vt:lpstr>Fleet Analysis</vt:lpstr>
      <vt:lpstr>Breakdown report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Copeland</dc:creator>
  <cp:lastModifiedBy>Wally Fernandes</cp:lastModifiedBy>
  <cp:revision>220</cp:revision>
  <cp:lastPrinted>2017-11-13T06:42:56Z</cp:lastPrinted>
  <dcterms:created xsi:type="dcterms:W3CDTF">2017-09-27T17:47:54Z</dcterms:created>
  <dcterms:modified xsi:type="dcterms:W3CDTF">2018-10-12T15:24:17Z</dcterms:modified>
</cp:coreProperties>
</file>