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4"/>
  </p:notesMasterIdLst>
  <p:sldIdLst>
    <p:sldId id="258" r:id="rId2"/>
    <p:sldId id="363" r:id="rId3"/>
    <p:sldId id="383" r:id="rId4"/>
    <p:sldId id="384" r:id="rId5"/>
    <p:sldId id="375" r:id="rId6"/>
    <p:sldId id="377" r:id="rId7"/>
    <p:sldId id="380" r:id="rId8"/>
    <p:sldId id="385" r:id="rId9"/>
    <p:sldId id="382" r:id="rId10"/>
    <p:sldId id="381" r:id="rId11"/>
    <p:sldId id="386" r:id="rId12"/>
    <p:sldId id="335" r:id="rId13"/>
  </p:sldIdLst>
  <p:sldSz cx="9144000" cy="5143500" type="screen16x9"/>
  <p:notesSz cx="6808788" cy="99409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A71"/>
    <a:srgbClr val="5C7D9E"/>
    <a:srgbClr val="083A6B"/>
    <a:srgbClr val="00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83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75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9459-EEA6-4C47-94EE-33958E27690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4CD1-DCB9-EA4A-B78A-AC680977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4CD1-DCB9-EA4A-B78A-AC680977BB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9962" y="3671818"/>
            <a:ext cx="2216875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3660" y="0"/>
            <a:ext cx="653034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8" y="293503"/>
            <a:ext cx="2156199" cy="939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18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 userDrawn="1"/>
        </p:nvSpPr>
        <p:spPr>
          <a:xfrm>
            <a:off x="115747" y="3903718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881" t="701" r="1"/>
          <a:stretch/>
        </p:blipFill>
        <p:spPr>
          <a:xfrm>
            <a:off x="0" y="-23149"/>
            <a:ext cx="9144000" cy="519331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7631" y="394141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7631" y="4099067"/>
            <a:ext cx="3327460" cy="929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14909" y="3488862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72122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47015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0710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536393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631" y="3503578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3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81" y="4767262"/>
            <a:ext cx="2057400" cy="27463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95281" y="2368331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Hexagon 18"/>
          <p:cNvSpPr/>
          <p:nvPr userDrawn="1"/>
        </p:nvSpPr>
        <p:spPr>
          <a:xfrm>
            <a:off x="5846189" y="1165562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0" name="Hexagon 19"/>
          <p:cNvSpPr>
            <a:spLocks noChangeAspect="1"/>
          </p:cNvSpPr>
          <p:nvPr userDrawn="1"/>
        </p:nvSpPr>
        <p:spPr>
          <a:xfrm>
            <a:off x="6301888" y="345799"/>
            <a:ext cx="944838" cy="808188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1" name="Hexagon 20"/>
          <p:cNvSpPr>
            <a:spLocks noChangeAspect="1"/>
          </p:cNvSpPr>
          <p:nvPr userDrawn="1"/>
        </p:nvSpPr>
        <p:spPr>
          <a:xfrm>
            <a:off x="5145921" y="2549763"/>
            <a:ext cx="1400537" cy="1197980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2" name="Hexagon 21"/>
          <p:cNvSpPr>
            <a:spLocks noChangeAspect="1"/>
          </p:cNvSpPr>
          <p:nvPr userDrawn="1"/>
        </p:nvSpPr>
        <p:spPr>
          <a:xfrm>
            <a:off x="7094298" y="3148753"/>
            <a:ext cx="1588665" cy="1358899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Hexagon 22"/>
          <p:cNvSpPr>
            <a:spLocks noChangeAspect="1"/>
          </p:cNvSpPr>
          <p:nvPr userDrawn="1"/>
        </p:nvSpPr>
        <p:spPr>
          <a:xfrm>
            <a:off x="5529392" y="699093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1" y="313540"/>
            <a:ext cx="3624681" cy="1579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2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7631" y="4010507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85557" y="2457915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Hexagon 10"/>
          <p:cNvSpPr/>
          <p:nvPr userDrawn="1"/>
        </p:nvSpPr>
        <p:spPr>
          <a:xfrm>
            <a:off x="628650" y="1603569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2" name="Hexagon 11"/>
          <p:cNvSpPr>
            <a:spLocks noChangeAspect="1"/>
          </p:cNvSpPr>
          <p:nvPr userDrawn="1"/>
        </p:nvSpPr>
        <p:spPr>
          <a:xfrm>
            <a:off x="1264696" y="896251"/>
            <a:ext cx="944838" cy="808188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3" name="Hexagon 12"/>
          <p:cNvSpPr>
            <a:spLocks noChangeAspect="1"/>
          </p:cNvSpPr>
          <p:nvPr userDrawn="1"/>
        </p:nvSpPr>
        <p:spPr>
          <a:xfrm>
            <a:off x="448499" y="1377556"/>
            <a:ext cx="963284" cy="823966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5" name="Hexagon 14"/>
          <p:cNvSpPr>
            <a:spLocks noChangeAspect="1"/>
          </p:cNvSpPr>
          <p:nvPr userDrawn="1"/>
        </p:nvSpPr>
        <p:spPr>
          <a:xfrm>
            <a:off x="466945" y="541550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7" name="Hexagon 16"/>
          <p:cNvSpPr>
            <a:spLocks noChangeAspect="1"/>
          </p:cNvSpPr>
          <p:nvPr userDrawn="1"/>
        </p:nvSpPr>
        <p:spPr>
          <a:xfrm>
            <a:off x="2371825" y="3559430"/>
            <a:ext cx="963284" cy="823966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57" y="541550"/>
            <a:ext cx="3564903" cy="1553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2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312427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7325605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6764571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1776" y="1196846"/>
            <a:ext cx="3824361" cy="32542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26" y="1196845"/>
            <a:ext cx="2949178" cy="3254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430" y="7620"/>
            <a:ext cx="9166860" cy="5128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51511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674" r:id="rId4"/>
    <p:sldLayoutId id="2147483698" r:id="rId5"/>
    <p:sldLayoutId id="2147483725" r:id="rId6"/>
    <p:sldLayoutId id="2147483726" r:id="rId7"/>
    <p:sldLayoutId id="2147483736" r:id="rId8"/>
    <p:sldLayoutId id="2147483735" r:id="rId9"/>
    <p:sldLayoutId id="2147483730" r:id="rId10"/>
    <p:sldLayoutId id="2147483732" r:id="rId11"/>
    <p:sldLayoutId id="2147483734" r:id="rId12"/>
    <p:sldLayoutId id="2147483733" r:id="rId13"/>
    <p:sldLayoutId id="2147483682" r:id="rId14"/>
    <p:sldLayoutId id="2147483681" r:id="rId15"/>
    <p:sldLayoutId id="2147483686" r:id="rId16"/>
    <p:sldLayoutId id="2147483693" r:id="rId17"/>
    <p:sldLayoutId id="2147483689" r:id="rId18"/>
    <p:sldLayoutId id="2147483701" r:id="rId19"/>
    <p:sldLayoutId id="2147483679" r:id="rId20"/>
    <p:sldLayoutId id="214748367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281" y="2964679"/>
            <a:ext cx="5254619" cy="12836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ZA" dirty="0"/>
              <a:t>               </a:t>
            </a:r>
            <a:br>
              <a:rPr lang="en-ZA" dirty="0"/>
            </a:br>
            <a:r>
              <a:rPr lang="en-ZA" sz="2400" dirty="0"/>
              <a:t>CICOTI Mozambique: </a:t>
            </a:r>
            <a:br>
              <a:rPr lang="en-ZA" dirty="0"/>
            </a:br>
            <a:r>
              <a:rPr lang="en-ZA" sz="2000" dirty="0"/>
              <a:t>BAT QBR 2 and QBR 3</a:t>
            </a:r>
            <a:br>
              <a:rPr lang="en-ZA" dirty="0"/>
            </a:br>
            <a:r>
              <a:rPr lang="en-ZA" sz="2000" dirty="0"/>
              <a:t>October 2018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6762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DE142-CFD3-4553-BA05-A2D8129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2" y="1376304"/>
            <a:ext cx="8306727" cy="17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2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1709-7382-4290-BDD6-3BE114B5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Vilanculos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8017-61C4-495B-ADA8-5CF14ADA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Staff (Rep, Depot Manager) all hired;</a:t>
            </a:r>
          </a:p>
          <a:p>
            <a:r>
              <a:rPr lang="en-ZA" dirty="0"/>
              <a:t>Training – 15</a:t>
            </a:r>
            <a:r>
              <a:rPr lang="en-ZA" baseline="30000" dirty="0"/>
              <a:t>th</a:t>
            </a:r>
            <a:r>
              <a:rPr lang="en-ZA" dirty="0"/>
              <a:t> Oct to 19</a:t>
            </a:r>
            <a:r>
              <a:rPr lang="en-ZA" baseline="30000" dirty="0"/>
              <a:t>th</a:t>
            </a:r>
            <a:r>
              <a:rPr lang="en-ZA" dirty="0"/>
              <a:t> of Oct;</a:t>
            </a:r>
          </a:p>
          <a:p>
            <a:r>
              <a:rPr lang="en-ZA" dirty="0"/>
              <a:t>Deployment to Depot – 22</a:t>
            </a:r>
            <a:r>
              <a:rPr lang="en-ZA" baseline="30000" dirty="0"/>
              <a:t>nd</a:t>
            </a:r>
            <a:r>
              <a:rPr lang="en-ZA" dirty="0"/>
              <a:t> Oct.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768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34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001" y="1045882"/>
            <a:ext cx="7325605" cy="3390607"/>
          </a:xfrm>
        </p:spPr>
        <p:txBody>
          <a:bodyPr>
            <a:normAutofit fontScale="92500" lnSpcReduction="20000"/>
          </a:bodyPr>
          <a:lstStyle/>
          <a:p>
            <a:r>
              <a:rPr lang="en-ZA" sz="2400" dirty="0"/>
              <a:t>Volume by Region</a:t>
            </a:r>
          </a:p>
          <a:p>
            <a:r>
              <a:rPr lang="en-ZA" sz="2400" dirty="0"/>
              <a:t>2018 Budget Versus Actual</a:t>
            </a:r>
          </a:p>
          <a:p>
            <a:r>
              <a:rPr lang="en-ZA" sz="2400" dirty="0"/>
              <a:t>Top Customers</a:t>
            </a:r>
          </a:p>
          <a:p>
            <a:r>
              <a:rPr lang="en-ZA" sz="2400" dirty="0"/>
              <a:t>Branch Performance</a:t>
            </a:r>
          </a:p>
          <a:p>
            <a:r>
              <a:rPr lang="en-ZA" sz="2400" dirty="0"/>
              <a:t>G4S Project</a:t>
            </a:r>
          </a:p>
          <a:p>
            <a:r>
              <a:rPr lang="en-ZA" sz="2400" dirty="0"/>
              <a:t>AC Analysis</a:t>
            </a:r>
          </a:p>
          <a:p>
            <a:r>
              <a:rPr lang="en-ZA" sz="2400" dirty="0"/>
              <a:t>Fleet Analysis Report</a:t>
            </a:r>
          </a:p>
          <a:p>
            <a:r>
              <a:rPr lang="en-ZA" sz="2400" dirty="0"/>
              <a:t>Break Down Report</a:t>
            </a:r>
          </a:p>
          <a:p>
            <a:r>
              <a:rPr lang="en-ZA" sz="2400" dirty="0" err="1"/>
              <a:t>Vilanculos</a:t>
            </a:r>
            <a:r>
              <a:rPr lang="en-ZA" sz="2400" dirty="0"/>
              <a:t>.</a:t>
            </a:r>
          </a:p>
          <a:p>
            <a:endParaRPr lang="en-Z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Volume Split Per Region YoY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FED69-C3E9-465F-913D-F5771DD9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17" y="1160584"/>
            <a:ext cx="4091234" cy="3326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717F4-5A80-4151-9067-52C9FC10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753034"/>
            <a:ext cx="4040691" cy="40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2018 Budget Versus Actual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D25979-2194-41EE-821E-29604E28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3" y="1165412"/>
            <a:ext cx="8355771" cy="32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Top Customers: Sales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4A7F5-E514-411C-8786-4094F16D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" y="949866"/>
            <a:ext cx="6926730" cy="4193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25134-11E5-432C-9BE7-A28A6063D7E6}"/>
              </a:ext>
            </a:extLst>
          </p:cNvPr>
          <p:cNvSpPr txBox="1"/>
          <p:nvPr/>
        </p:nvSpPr>
        <p:spPr>
          <a:xfrm>
            <a:off x="6741459" y="3036047"/>
            <a:ext cx="22591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Total Number of accounts Sold To: 5,655</a:t>
            </a:r>
          </a:p>
        </p:txBody>
      </p:sp>
    </p:spTree>
    <p:extLst>
      <p:ext uri="{BB962C8B-B14F-4D97-AF65-F5344CB8AC3E}">
        <p14:creationId xmlns:p14="http://schemas.microsoft.com/office/powerpoint/2010/main" val="403322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81" y="281866"/>
            <a:ext cx="5600248" cy="560345"/>
          </a:xfrm>
        </p:spPr>
        <p:txBody>
          <a:bodyPr>
            <a:normAutofit fontScale="90000"/>
          </a:bodyPr>
          <a:lstStyle/>
          <a:p>
            <a:r>
              <a:rPr lang="en-ZA" dirty="0"/>
              <a:t>Branch performance ‘000 Outers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75E38-CE45-46DA-83ED-1D0BA94E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0" y="999830"/>
            <a:ext cx="6838305" cy="36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AC Analysis – Outers ‘000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A906B-C9FA-41F2-A078-0624E738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1" y="998071"/>
            <a:ext cx="7094366" cy="35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G4S: Phase II Progress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338F4-A7F6-4859-B307-34E974F4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287"/>
            <a:ext cx="8707718" cy="310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11662-7249-4C0F-8147-973A50CD5400}"/>
              </a:ext>
            </a:extLst>
          </p:cNvPr>
          <p:cNvSpPr/>
          <p:nvPr/>
        </p:nvSpPr>
        <p:spPr>
          <a:xfrm>
            <a:off x="134469" y="4230924"/>
            <a:ext cx="7234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Mocimboa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 da Praia, Pemba, Nampula,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Mocuba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Cuamba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Lichinga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 are 100% complete in Phase I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19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Fleet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092B2-9CFB-4054-8885-58B5EB52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368"/>
            <a:ext cx="9144000" cy="29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1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26EBB"/>
      </a:accent2>
      <a:accent3>
        <a:srgbClr val="7F8FA9"/>
      </a:accent3>
      <a:accent4>
        <a:srgbClr val="374172"/>
      </a:accent4>
      <a:accent5>
        <a:srgbClr val="5678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7786</TotalTime>
  <Words>118</Words>
  <Application>Microsoft Office PowerPoint</Application>
  <PresentationFormat>On-screen Show (16:9)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Custom Design</vt:lpstr>
      <vt:lpstr>                CICOTI Mozambique:  BAT QBR 2 and QBR 3 October 2018</vt:lpstr>
      <vt:lpstr>Overview</vt:lpstr>
      <vt:lpstr>Volume Split Per Region YoY</vt:lpstr>
      <vt:lpstr>2018 Budget Versus Actual</vt:lpstr>
      <vt:lpstr>Top Customers: Sales 2018</vt:lpstr>
      <vt:lpstr>Branch performance ‘000 Outers</vt:lpstr>
      <vt:lpstr>AC Analysis – Outers ‘000</vt:lpstr>
      <vt:lpstr>G4S: Phase II Progress</vt:lpstr>
      <vt:lpstr>Fleet Analysis</vt:lpstr>
      <vt:lpstr>Breakdown report</vt:lpstr>
      <vt:lpstr>Vilanculos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Copeland</dc:creator>
  <cp:lastModifiedBy>Wally Fernandes</cp:lastModifiedBy>
  <cp:revision>228</cp:revision>
  <cp:lastPrinted>2017-11-13T06:42:56Z</cp:lastPrinted>
  <dcterms:created xsi:type="dcterms:W3CDTF">2017-09-27T17:47:54Z</dcterms:created>
  <dcterms:modified xsi:type="dcterms:W3CDTF">2018-10-15T11:17:18Z</dcterms:modified>
</cp:coreProperties>
</file>