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29" autoAdjust="0"/>
  </p:normalViewPr>
  <p:slideViewPr>
    <p:cSldViewPr showGuides="1">
      <p:cViewPr varScale="1">
        <p:scale>
          <a:sx n="122" d="100"/>
          <a:sy n="122" d="100"/>
        </p:scale>
        <p:origin x="784" y="20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11106"/>
    </p:cViewPr>
  </p:outlineViewPr>
  <p:notesTextViewPr>
    <p:cViewPr>
      <p:scale>
        <a:sx n="1" d="1"/>
        <a:sy n="1" d="1"/>
      </p:scale>
      <p:origin x="0" y="0"/>
    </p:cViewPr>
  </p:notesTextViewPr>
  <p:notesViewPr>
    <p:cSldViewPr showGuides="1">
      <p:cViewPr varScale="1">
        <p:scale>
          <a:sx n="65" d="100"/>
          <a:sy n="65" d="100"/>
        </p:scale>
        <p:origin x="265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8669AFDC-7658-4951-B0FF-52DFF2A93C0A}" type="datetimeFigureOut">
              <a:rPr lang="en-US" smtClean="0"/>
              <a:t>4/4/22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3ABD2D7A-D230-4F91-BD59-0A39C2703BA8}" type="datetimeFigureOut">
              <a:rPr lang="en-US" smtClean="0"/>
              <a:t>4/4/22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numCol="1"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numCol="1">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Tree>
    <p:extLst>
      <p:ext uri="{BB962C8B-B14F-4D97-AF65-F5344CB8AC3E}">
        <p14:creationId xmlns:p14="http://schemas.microsoft.com/office/powerpoint/2010/main" val="9499905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numCol="1"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numCol="1"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4/4/22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numCol="1"/>
          <a:lstStyle/>
          <a:p>
            <a:r>
              <a:rPr lang="en-US" dirty="0"/>
              <a:t>Add a footer</a:t>
            </a:r>
          </a:p>
        </p:txBody>
      </p:sp>
      <p:sp>
        <p:nvSpPr>
          <p:cNvPr id="7" name="Date Placeholder 6"/>
          <p:cNvSpPr>
            <a:spLocks noGrp="1"/>
          </p:cNvSpPr>
          <p:nvPr>
            <p:ph type="dt" sz="half" idx="10"/>
          </p:nvPr>
        </p:nvSpPr>
        <p:spPr/>
        <p:txBody>
          <a:bodyPr numCol="1"/>
          <a:lstStyle/>
          <a:p>
            <a:fld id="{03F41C87-7AD9-4845-A077-840E4A0F3F06}" type="datetimeFigureOut">
              <a:rPr lang="en-US"/>
              <a:t>4/4/22</a:t>
            </a:fld>
            <a:endParaRPr/>
          </a:p>
        </p:txBody>
      </p:sp>
      <p:sp>
        <p:nvSpPr>
          <p:cNvPr id="9" name="Slide Number Placeholder 8"/>
          <p:cNvSpPr>
            <a:spLocks noGrp="1"/>
          </p:cNvSpPr>
          <p:nvPr>
            <p:ph type="sldNum" sz="quarter" idx="12"/>
          </p:nvPr>
        </p:nvSpPr>
        <p:spPr/>
        <p:txBody>
          <a:bodyPr numCol="1"/>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numCol="1"/>
          <a:lstStyle/>
          <a:p>
            <a:r>
              <a:rPr lang="en-US" dirty="0"/>
              <a:t>Add a footer</a:t>
            </a:r>
          </a:p>
        </p:txBody>
      </p:sp>
      <p:sp>
        <p:nvSpPr>
          <p:cNvPr id="3" name="Date Placeholder 2"/>
          <p:cNvSpPr>
            <a:spLocks noGrp="1"/>
          </p:cNvSpPr>
          <p:nvPr>
            <p:ph type="dt" sz="half" idx="10"/>
          </p:nvPr>
        </p:nvSpPr>
        <p:spPr/>
        <p:txBody>
          <a:bodyPr numCol="1"/>
          <a:lstStyle/>
          <a:p>
            <a:fld id="{03F41C87-7AD9-4845-A077-840E4A0F3F06}" type="datetimeFigureOut">
              <a:rPr lang="en-US"/>
              <a:t>4/4/22</a:t>
            </a:fld>
            <a:endParaRPr/>
          </a:p>
        </p:txBody>
      </p:sp>
      <p:sp>
        <p:nvSpPr>
          <p:cNvPr id="5" name="Slide Number Placeholder 4"/>
          <p:cNvSpPr>
            <a:spLocks noGrp="1"/>
          </p:cNvSpPr>
          <p:nvPr>
            <p:ph type="sldNum" sz="quarter" idx="12"/>
          </p:nvPr>
        </p:nvSpPr>
        <p:spPr/>
        <p:txBody>
          <a:bodyPr numCol="1"/>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numCol="1"/>
          <a:lstStyle/>
          <a:p>
            <a:r>
              <a:rPr lang="en-US" dirty="0"/>
              <a:t>Add a footer</a:t>
            </a:r>
          </a:p>
        </p:txBody>
      </p:sp>
      <p:sp>
        <p:nvSpPr>
          <p:cNvPr id="2" name="Date Placeholder 1"/>
          <p:cNvSpPr>
            <a:spLocks noGrp="1"/>
          </p:cNvSpPr>
          <p:nvPr>
            <p:ph type="dt" sz="half" idx="10"/>
          </p:nvPr>
        </p:nvSpPr>
        <p:spPr/>
        <p:txBody>
          <a:bodyPr numCol="1"/>
          <a:lstStyle/>
          <a:p>
            <a:fld id="{03F41C87-7AD9-4845-A077-840E4A0F3F06}" type="datetimeFigureOut">
              <a:rPr lang="en-US"/>
              <a:t>4/4/22</a:t>
            </a:fld>
            <a:endParaRPr/>
          </a:p>
        </p:txBody>
      </p:sp>
      <p:sp>
        <p:nvSpPr>
          <p:cNvPr id="4" name="Slide Number Placeholder 3"/>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numCol="1"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4/4/22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numCol="1"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numCol="1">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numCol="1"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numCol="1"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numCol="1" rtlCol="0" anchor="ctr"/>
          <a:lstStyle>
            <a:lvl1pPr algn="r">
              <a:defRPr sz="1100">
                <a:solidFill>
                  <a:schemeClr val="tx1"/>
                </a:solidFill>
              </a:defRPr>
            </a:lvl1pPr>
          </a:lstStyle>
          <a:p>
            <a:fld id="{03F41C87-7AD9-4845-A077-840E4A0F3F06}" type="datetimeFigureOut">
              <a:rPr lang="en-US" smtClean="0"/>
              <a:pPr/>
              <a:t>4/4/22</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numCol="1"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player.vimeo.com/video/418249863?h=d96d04743d&amp;app_id=12296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Chapter 13 Presentation</a:t>
            </a:r>
          </a:p>
          <a:p>
            <a:endParaRPr lang="en-US" dirty="0"/>
          </a:p>
        </p:txBody>
      </p:sp>
      <p:sp>
        <p:nvSpPr>
          <p:cNvPr id="3" name="rect0"/>
          <p:cNvSpPr txBox="1"/>
          <p:nvPr/>
        </p:nvSpPr>
        <p:spPr>
          <a:xfrm>
            <a:off x="2074964" y="4959693"/>
            <a:ext cx="4912076" cy="1532750"/>
          </a:xfrm>
          <a:prstGeom prst="rect">
            <a:avLst/>
          </a:prstGeom>
          <a:noFill/>
        </p:spPr>
        <p:txBody>
          <a:bodyPr wrap="square" numCol="1"/>
          <a:lstStyle/>
          <a:p>
            <a:pPr algn="ctr"/>
            <a:r>
              <a:t>Accounting II</a:t>
            </a:r>
          </a:p>
          <a:p>
            <a:pPr algn="ctr"/>
            <a:r>
              <a:t>Mathew Johnson</a:t>
            </a:r>
          </a:p>
          <a:p>
            <a:pPr algn="ctr"/>
            <a:r>
              <a:t>Walter Plourde</a:t>
            </a:r>
          </a:p>
          <a:p>
            <a:pPr algn="ctr"/>
            <a:r>
              <a:t>&amp;</a:t>
            </a:r>
          </a:p>
          <a:p>
            <a:pPr algn="ctr"/>
            <a:r>
              <a:t>Carrie Baron</a:t>
            </a:r>
          </a:p>
        </p:txBody>
      </p:sp>
    </p:spTree>
    <p:extLst>
      <p:ext uri="{BB962C8B-B14F-4D97-AF65-F5344CB8AC3E}">
        <p14:creationId xmlns:p14="http://schemas.microsoft.com/office/powerpoint/2010/main" val="23201155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Summary</a:t>
            </a:r>
          </a:p>
        </p:txBody>
      </p:sp>
      <p:sp>
        <p:nvSpPr>
          <p:cNvPr id="3" name="Content Placeholder 2"/>
          <p:cNvSpPr>
            <a:spLocks noGrp="1"/>
          </p:cNvSpPr>
          <p:nvPr>
            <p:ph idx="1"/>
          </p:nvPr>
        </p:nvSpPr>
        <p:spPr/>
        <p:txBody>
          <a:bodyPr numCol="1"/>
          <a:lstStyle/>
          <a:p>
            <a:pPr>
              <a:buNone/>
            </a:pPr>
            <a:r>
              <a:t>   Bad debt expense is the way businessess account for a receivable account that will not be paid. Bad debt arises ahen a customer either can not pay because of financial difficulities or chooses not to pay due to disagreements over the product of service they were sold.</a:t>
            </a:r>
          </a:p>
          <a:p>
            <a:pPr>
              <a:buNone/>
            </a:pPr>
            <a:r>
              <a:t>   Bad debt expense is used to reflect receivables that a company will be unable to collect.</a:t>
            </a:r>
          </a:p>
          <a:p>
            <a:pPr>
              <a:buNone/>
            </a:pPr>
            <a:r>
              <a:t>    The amount of bad debt expense can be estimated using the accounts receivable aging method or the percentage sales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numCol="1"/>
          <a:lstStyle/>
          <a:p>
            <a:r>
              <a:rPr lang="en-US" dirty="0"/>
              <a:t>Practical Policy For Bad Debts</a:t>
            </a:r>
          </a:p>
        </p:txBody>
      </p:sp>
      <p:pic>
        <p:nvPicPr>
          <p:cNvPr id="5" name="Online Media 4" descr="Accounting for Bad Debt - The Accounting Handbook">
            <a:hlinkClick r:id="" action="ppaction://media"/>
            <a:extLst>
              <a:ext uri="{FF2B5EF4-FFF2-40B4-BE49-F238E27FC236}">
                <a16:creationId xmlns:a16="http://schemas.microsoft.com/office/drawing/2014/main" id="{244F0AA5-E790-774B-A07E-C56398B277A5}"/>
              </a:ext>
            </a:extLst>
          </p:cNvPr>
          <p:cNvPicPr>
            <a:picLocks noGrp="1" noRot="1" noChangeAspect="1"/>
          </p:cNvPicPr>
          <p:nvPr>
            <p:ph idx="1"/>
            <a:videoFile r:link="rId1"/>
          </p:nvPr>
        </p:nvPicPr>
        <p:blipFill>
          <a:blip r:embed="rId3"/>
          <a:stretch>
            <a:fillRect/>
          </a:stretch>
        </p:blipFill>
        <p:spPr>
          <a:xfrm>
            <a:off x="2720975" y="1981200"/>
            <a:ext cx="7432675" cy="4187825"/>
          </a:xfrm>
          <a:prstGeom prst="rect">
            <a:avLst/>
          </a:prstGeom>
        </p:spPr>
      </p:pic>
    </p:spTree>
    <p:extLst>
      <p:ext uri="{BB962C8B-B14F-4D97-AF65-F5344CB8AC3E}">
        <p14:creationId xmlns:p14="http://schemas.microsoft.com/office/powerpoint/2010/main" val="21939027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Accounting for Cash and Cash Equivalents (cont.)</a:t>
            </a:r>
          </a:p>
        </p:txBody>
      </p:sp>
      <p:pic>
        <p:nvPicPr>
          <p:cNvPr id="1030" name="Picture 6" descr="Image result for restricted cash">
            <a:extLst>
              <a:ext uri="{FF2B5EF4-FFF2-40B4-BE49-F238E27FC236}">
                <a16:creationId xmlns:a16="http://schemas.microsoft.com/office/drawing/2014/main" id="{DEE8B7F2-5FB9-491F-98C7-97FB1FB26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49562" y="2057399"/>
            <a:ext cx="4516250" cy="22321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pensating balances">
            <a:extLst>
              <a:ext uri="{FF2B5EF4-FFF2-40B4-BE49-F238E27FC236}">
                <a16:creationId xmlns:a16="http://schemas.microsoft.com/office/drawing/2014/main" id="{16AD2A23-BDD3-404C-85FC-2F3D9A98B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94412" y="2232136"/>
            <a:ext cx="5480674" cy="41148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ash and cash equivalents IFRS">
            <a:extLst>
              <a:ext uri="{FF2B5EF4-FFF2-40B4-BE49-F238E27FC236}">
                <a16:creationId xmlns:a16="http://schemas.microsoft.com/office/drawing/2014/main" id="{A2E97DBE-C615-42D2-99CB-8F439377A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578160" y="4648200"/>
            <a:ext cx="4287651" cy="198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9529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Summary of Learning</a:t>
            </a:r>
          </a:p>
        </p:txBody>
      </p:sp>
      <p:sp>
        <p:nvSpPr>
          <p:cNvPr id="3" name="Content Placeholder 2"/>
          <p:cNvSpPr>
            <a:spLocks noGrp="1"/>
          </p:cNvSpPr>
          <p:nvPr>
            <p:ph sz="half" idx="1"/>
          </p:nvPr>
        </p:nvSpPr>
        <p:spPr/>
        <p:txBody>
          <a:bodyPr numCol="1">
            <a:normAutofit fontScale="92500" lnSpcReduction="20000"/>
          </a:bodyPr>
          <a:lstStyle/>
          <a:p>
            <a:r>
              <a:rPr lang="en-US" dirty="0"/>
              <a:t>Accounting for cash and cash equivalents</a:t>
            </a:r>
          </a:p>
          <a:p>
            <a:pPr lvl="1"/>
            <a:r>
              <a:rPr lang="en-US" dirty="0"/>
              <a:t>Cash consists of coins, currency, and bank deposits as well as negotiable instruments such as checks and money order.</a:t>
            </a:r>
          </a:p>
          <a:p>
            <a:pPr lvl="1"/>
            <a:r>
              <a:rPr lang="en-US" dirty="0"/>
              <a:t>Cash equivalents are short-term, highly liquid investments with original maturities of 3 months or less.</a:t>
            </a:r>
          </a:p>
          <a:p>
            <a:pPr lvl="1"/>
            <a:r>
              <a:rPr lang="en-US" dirty="0"/>
              <a:t>Companies report restricted cash and compensating balances separately from cash.</a:t>
            </a:r>
          </a:p>
        </p:txBody>
      </p:sp>
      <p:sp>
        <p:nvSpPr>
          <p:cNvPr id="4" name="Content Placeholder 3"/>
          <p:cNvSpPr>
            <a:spLocks noGrp="1"/>
          </p:cNvSpPr>
          <p:nvPr>
            <p:ph sz="half" idx="2"/>
          </p:nvPr>
        </p:nvSpPr>
        <p:spPr/>
        <p:txBody>
          <a:bodyPr numCol="1">
            <a:normAutofit fontScale="92500" lnSpcReduction="20000"/>
          </a:bodyPr>
          <a:lstStyle/>
          <a:p>
            <a:r>
              <a:rPr lang="en-US" dirty="0"/>
              <a:t>Accounting for accounts receivable: Initial measurement</a:t>
            </a:r>
          </a:p>
          <a:p>
            <a:pPr lvl="1"/>
            <a:r>
              <a:rPr lang="en-US" dirty="0"/>
              <a:t>Trade receivables are generally measured at the amount of the sale made.</a:t>
            </a:r>
          </a:p>
          <a:p>
            <a:pPr lvl="1"/>
            <a:r>
              <a:rPr lang="en-US" dirty="0"/>
              <a:t>Trade discounts are reductions of the catalog price when a company sells to a reseller in the same industry. A volume discount reduces the list price for customers purchasing a large quantity or merchandise.</a:t>
            </a:r>
          </a:p>
          <a:p>
            <a:pPr lvl="1"/>
            <a:r>
              <a:rPr lang="en-US" dirty="0"/>
              <a:t>Sales discounts are reductions in the cash received and sales for early payments. A company can use the  most-likely-amount or expected-value method to record the receivable initially.</a:t>
            </a:r>
          </a:p>
        </p:txBody>
      </p:sp>
    </p:spTree>
    <p:extLst>
      <p:ext uri="{BB962C8B-B14F-4D97-AF65-F5344CB8AC3E}">
        <p14:creationId xmlns:p14="http://schemas.microsoft.com/office/powerpoint/2010/main" val="233920934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Summary of Learning (cont.)</a:t>
            </a:r>
          </a:p>
        </p:txBody>
      </p:sp>
      <p:sp>
        <p:nvSpPr>
          <p:cNvPr id="3" name="Content Placeholder 2"/>
          <p:cNvSpPr>
            <a:spLocks noGrp="1"/>
          </p:cNvSpPr>
          <p:nvPr>
            <p:ph sz="half" idx="1"/>
          </p:nvPr>
        </p:nvSpPr>
        <p:spPr>
          <a:xfrm>
            <a:off x="1488167" y="1984248"/>
            <a:ext cx="9864043" cy="2054352"/>
          </a:xfrm>
        </p:spPr>
        <p:txBody>
          <a:bodyPr numCol="1"/>
          <a:lstStyle/>
          <a:p>
            <a:r>
              <a:rPr lang="en-US" dirty="0"/>
              <a:t>Disclosures for accounts receivable and notes receivable</a:t>
            </a:r>
          </a:p>
          <a:p>
            <a:pPr lvl="1"/>
            <a:r>
              <a:rPr lang="en-US" dirty="0"/>
              <a:t>Common disclosures include the total accounts receivable, the allowance, and changes in the allowance. Companies also describe the elements that influence management’s judgement and credit risk when estimating the allowance. Other disclosures include the method used to estimate bad debts and the policy for writing off uncollectible receivables. </a:t>
            </a:r>
          </a:p>
        </p:txBody>
      </p:sp>
      <p:pic>
        <p:nvPicPr>
          <p:cNvPr id="5" name="Content Placeholder 4" descr="Free Clip Art"/>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60812" y="4114800"/>
            <a:ext cx="4318000" cy="1905000"/>
          </a:xfrm>
        </p:spPr>
      </p:pic>
    </p:spTree>
    <p:extLst>
      <p:ext uri="{BB962C8B-B14F-4D97-AF65-F5344CB8AC3E}">
        <p14:creationId xmlns:p14="http://schemas.microsoft.com/office/powerpoint/2010/main" val="265782627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Resources</a:t>
            </a:r>
          </a:p>
        </p:txBody>
      </p:sp>
      <p:sp>
        <p:nvSpPr>
          <p:cNvPr id="5" name="TextBox 4">
            <a:extLst>
              <a:ext uri="{FF2B5EF4-FFF2-40B4-BE49-F238E27FC236}">
                <a16:creationId xmlns:a16="http://schemas.microsoft.com/office/drawing/2014/main" id="{A05EDC9E-2B0E-45C8-9337-DA6E9DD9D38C}"/>
              </a:ext>
            </a:extLst>
          </p:cNvPr>
          <p:cNvSpPr txBox="1"/>
          <p:nvPr/>
        </p:nvSpPr>
        <p:spPr>
          <a:xfrm>
            <a:off x="1751012" y="2057400"/>
            <a:ext cx="9601200" cy="830997"/>
          </a:xfrm>
          <a:prstGeom prst="rect">
            <a:avLst/>
          </a:prstGeom>
          <a:noFill/>
        </p:spPr>
        <p:txBody>
          <a:bodyPr wrap="square" numCol="1" rtlCol="0">
            <a:spAutoFit/>
          </a:bodyPr>
          <a:lstStyle/>
          <a:p>
            <a:r>
              <a:rPr lang="en-US" sz="1600" dirty="0"/>
              <a:t>Gordon, Elizabeth A., </a:t>
            </a:r>
            <a:r>
              <a:rPr lang="en-US" sz="1600" dirty="0" err="1"/>
              <a:t>Raedy</a:t>
            </a:r>
            <a:r>
              <a:rPr lang="en-US" sz="1600" dirty="0"/>
              <a:t>, Jana S., &amp; </a:t>
            </a:r>
            <a:r>
              <a:rPr lang="en-US" sz="1600" dirty="0" err="1"/>
              <a:t>Sannella</a:t>
            </a:r>
            <a:r>
              <a:rPr lang="en-US" sz="1600" dirty="0"/>
              <a:t>, Alexander J.  (2019).  </a:t>
            </a:r>
            <a:r>
              <a:rPr lang="en-US" sz="1600" i="1" dirty="0"/>
              <a:t>Intermediate Accounting</a:t>
            </a:r>
            <a:r>
              <a:rPr lang="en-US" sz="1600" dirty="0"/>
              <a:t> (2nd Ed.).  New York, NY: Pearson.</a:t>
            </a:r>
          </a:p>
          <a:p>
            <a:endParaRPr lang="en-US" sz="1600" dirty="0"/>
          </a:p>
        </p:txBody>
      </p:sp>
    </p:spTree>
    <p:extLst>
      <p:ext uri="{BB962C8B-B14F-4D97-AF65-F5344CB8AC3E}">
        <p14:creationId xmlns:p14="http://schemas.microsoft.com/office/powerpoint/2010/main" val="10286603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numCol="1"/>
          <a:lstStyle/>
          <a:p>
            <a:r>
              <a:rPr lang="en-US"/>
              <a:t>Outline - Accounting </a:t>
            </a:r>
            <a:r>
              <a:rPr lang="en-US" dirty="0"/>
              <a:t>For Bad Debts</a:t>
            </a:r>
          </a:p>
        </p:txBody>
      </p:sp>
      <p:sp>
        <p:nvSpPr>
          <p:cNvPr id="14" name="Content Placeholder 13"/>
          <p:cNvSpPr>
            <a:spLocks noGrp="1"/>
          </p:cNvSpPr>
          <p:nvPr>
            <p:ph idx="1"/>
          </p:nvPr>
        </p:nvSpPr>
        <p:spPr/>
        <p:txBody>
          <a:bodyPr numCol="1">
            <a:normAutofit/>
          </a:bodyPr>
          <a:lstStyle/>
          <a:p>
            <a:r>
              <a:rPr lang="en-US"/>
              <a:t>Introduction</a:t>
            </a:r>
            <a:endParaRPr lang="en-US" dirty="0"/>
          </a:p>
          <a:p>
            <a:pPr lvl="1"/>
            <a:r>
              <a:rPr lang="en-US" dirty="0"/>
              <a:t>Overview/Objectives-</a:t>
            </a:r>
            <a:r>
              <a:rPr lang="en-US" dirty="0" err="1"/>
              <a:t>cb</a:t>
            </a:r>
            <a:endParaRPr lang="en-US" dirty="0"/>
          </a:p>
          <a:p>
            <a:pPr lvl="1"/>
            <a:r>
              <a:rPr lang="en-US" dirty="0"/>
              <a:t>Journalizing Bad Debts-wp</a:t>
            </a:r>
          </a:p>
          <a:p>
            <a:pPr lvl="1"/>
            <a:r>
              <a:rPr lang="en-US" dirty="0"/>
              <a:t>Allowance Method – Income Statement Approach-</a:t>
            </a:r>
            <a:r>
              <a:rPr lang="en-US" dirty="0" err="1"/>
              <a:t>cb</a:t>
            </a:r>
            <a:endParaRPr lang="en-US" dirty="0"/>
          </a:p>
          <a:p>
            <a:pPr lvl="1"/>
            <a:r>
              <a:rPr lang="en-US" dirty="0"/>
              <a:t>Allowance Method – Balance Sheet Approach-wp</a:t>
            </a:r>
          </a:p>
          <a:p>
            <a:pPr lvl="1"/>
            <a:r>
              <a:rPr lang="en-US" dirty="0"/>
              <a:t>Writing Off an Account – Allowance For Doubtful Accounts-</a:t>
            </a:r>
            <a:r>
              <a:rPr lang="en-US" dirty="0" err="1"/>
              <a:t>cb</a:t>
            </a:r>
            <a:endParaRPr lang="en-US" dirty="0"/>
          </a:p>
          <a:p>
            <a:pPr lvl="1"/>
            <a:r>
              <a:rPr lang="en-US" dirty="0"/>
              <a:t>Direct Write Off </a:t>
            </a:r>
            <a:r>
              <a:rPr lang="en-US" dirty="0" err="1"/>
              <a:t>Methodwp</a:t>
            </a:r>
            <a:r>
              <a:rPr lang="en-US" dirty="0"/>
              <a:t>-</a:t>
            </a:r>
          </a:p>
          <a:p>
            <a:pPr lvl="1"/>
            <a:r>
              <a:rPr lang="en-US" dirty="0"/>
              <a:t>Summary</a:t>
            </a:r>
          </a:p>
        </p:txBody>
      </p:sp>
      <p:sp>
        <p:nvSpPr>
          <p:cNvPr id="2" name="TextBox 1">
            <a:extLst>
              <a:ext uri="{FF2B5EF4-FFF2-40B4-BE49-F238E27FC236}">
                <a16:creationId xmlns:a16="http://schemas.microsoft.com/office/drawing/2014/main" id="{9179BDA6-56B8-234E-AFCE-23BDA7521BA7}"/>
              </a:ext>
            </a:extLst>
          </p:cNvPr>
          <p:cNvSpPr txBox="1"/>
          <p:nvPr/>
        </p:nvSpPr>
        <p:spPr>
          <a:xfrm>
            <a:off x="6949440" y="1353312"/>
            <a:ext cx="184731" cy="369332"/>
          </a:xfrm>
          <a:prstGeom prst="rect">
            <a:avLst/>
          </a:prstGeom>
          <a:noFill/>
        </p:spPr>
        <p:txBody>
          <a:bodyPr wrap="none" numCol="1" rtlCol="0">
            <a:spAutoFit/>
          </a:bodyPr>
          <a:lstStyle/>
          <a:p>
            <a:endParaRPr lang="en-US" dirty="0"/>
          </a:p>
        </p:txBody>
      </p:sp>
    </p:spTree>
    <p:extLst>
      <p:ext uri="{BB962C8B-B14F-4D97-AF65-F5344CB8AC3E}">
        <p14:creationId xmlns:p14="http://schemas.microsoft.com/office/powerpoint/2010/main" val="271760477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Significance of Bad Debt</a:t>
            </a:r>
          </a:p>
        </p:txBody>
      </p:sp>
      <p:sp>
        <p:nvSpPr>
          <p:cNvPr id="3" name="Content Placeholder 2"/>
          <p:cNvSpPr>
            <a:spLocks noGrp="1"/>
          </p:cNvSpPr>
          <p:nvPr>
            <p:ph idx="1"/>
          </p:nvPr>
        </p:nvSpPr>
        <p:spPr>
          <a:xfrm>
            <a:off x="1522364" y="1981204"/>
            <a:ext cx="9886791" cy="4549318"/>
          </a:xfrm>
        </p:spPr>
        <p:txBody>
          <a:bodyPr numCol="1"/>
          <a:lstStyle/>
          <a:p>
            <a:pPr>
              <a:buNone/>
            </a:pPr>
            <a:r>
              <a:t>   Fundamentally, like all accounting principles, bad debt expense allows companies to accurately ans completely report their financial position. At some point in time, almost every company will deal with a customer who is unable to pay, and they will need to record a bad debt expense. A significant amount of bad debt expenses can change the way potential investors and company executives view the health of the company. </a:t>
            </a:r>
          </a:p>
          <a:p>
            <a:pPr>
              <a:buNone/>
            </a:pPr>
            <a:r>
              <a:t>   Bad debt expense comes with tax implications. Reporting a bad debt expense will increase the total expenses and decrease net income. Therefore, the amount of bad debt expenses a company reports will ultimately change how much taxes they pay during a given fiscal period. It is critical that bad debts are recorded timely and accurately. In addition, they help companies recognize customers who defaulted on payments to avoid similar situations in the future.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Journalizing Bad Debts</a:t>
            </a:r>
          </a:p>
        </p:txBody>
      </p:sp>
      <p:sp>
        <p:nvSpPr>
          <p:cNvPr id="3" name="Content Placeholder 2"/>
          <p:cNvSpPr>
            <a:spLocks noGrp="1"/>
          </p:cNvSpPr>
          <p:nvPr>
            <p:ph idx="1"/>
          </p:nvPr>
        </p:nvSpPr>
        <p:spPr/>
        <p:txBody>
          <a:bodyPr numCol="1"/>
          <a:lstStyle/>
          <a:p>
            <a:pPr>
              <a:buNone/>
            </a:pPr>
            <a:r>
              <a:t>   Record the journal entry by debiting bad debt expense and crediting allowance for doubtful accounts. When you decide to write off an account, debit allowance for doubtful accounts. The amount represents the value of accounts receivable that a company does not expect to receive payment for.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Balance-Sheet Approach</a:t>
            </a:r>
          </a:p>
          <a:p>
            <a:pPr algn="ctr"/>
            <a:r>
              <a:t>VS.</a:t>
            </a:r>
          </a:p>
          <a:p>
            <a:pPr algn="ctr"/>
            <a:r>
              <a:t>Income- Statement Approach</a:t>
            </a:r>
          </a:p>
        </p:txBody>
      </p:sp>
      <p:sp>
        <p:nvSpPr>
          <p:cNvPr id="3" name="Content Placeholder 2"/>
          <p:cNvSpPr>
            <a:spLocks noGrp="1"/>
          </p:cNvSpPr>
          <p:nvPr>
            <p:ph idx="1"/>
          </p:nvPr>
        </p:nvSpPr>
        <p:spPr>
          <a:xfrm>
            <a:off x="1512844" y="2208573"/>
            <a:ext cx="9943814" cy="4074503"/>
          </a:xfrm>
        </p:spPr>
        <p:txBody>
          <a:bodyPr numCol="1"/>
          <a:lstStyle/>
          <a:p>
            <a:pPr>
              <a:buNone/>
            </a:pPr>
            <a:r>
              <a:t>   There are two primary methods for estimating bad-debt expenses. The first is an income-statement approach that measures bad debt as a percentage of sale. The second is a balance-sheet approach that measures uncollectibles as a percentage of ending accounts receivable, Under the the balance-sheet approach, the company looks at historical data and estimates what percentage of receivables ends up being uncollectible.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t>Allowance Method-Income Statement Approach</a:t>
            </a:r>
          </a:p>
        </p:txBody>
      </p:sp>
      <p:sp>
        <p:nvSpPr>
          <p:cNvPr id="3" name="Content Placeholder 2"/>
          <p:cNvSpPr>
            <a:spLocks noGrp="1"/>
          </p:cNvSpPr>
          <p:nvPr>
            <p:ph idx="1"/>
          </p:nvPr>
        </p:nvSpPr>
        <p:spPr/>
        <p:txBody>
          <a:bodyPr numCol="1"/>
          <a:lstStyle/>
          <a:p>
            <a:pPr>
              <a:buNone/>
            </a:pPr>
            <a:r>
              <a:t>   The income statement approach is an approach by which management can eliminate an allowance for uncollectible receivables as a percentage of the period sales in an effective approach when the company has past experience of history to use as a guide.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t>Allowance Method-Balance Sheet Approach</a:t>
            </a:r>
          </a:p>
        </p:txBody>
      </p:sp>
      <p:sp>
        <p:nvSpPr>
          <p:cNvPr id="3" name="Content Placeholder 2"/>
          <p:cNvSpPr>
            <a:spLocks noGrp="1"/>
          </p:cNvSpPr>
          <p:nvPr>
            <p:ph idx="1"/>
          </p:nvPr>
        </p:nvSpPr>
        <p:spPr/>
        <p:txBody>
          <a:bodyPr numCol="1"/>
          <a:lstStyle/>
          <a:p>
            <a:pPr>
              <a:buNone/>
            </a:pPr>
            <a:r>
              <a:t>   When booking bad-debt expenses, the second half of the journal entry is a contra-equity account called allowance for doubtful accounts. The balance of this account reduces the net value of the accounts receivable.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Writing Off an Account-Allowance for doubtful Accounts</a:t>
            </a:r>
          </a:p>
        </p:txBody>
      </p:sp>
      <p:sp>
        <p:nvSpPr>
          <p:cNvPr id="3" name="Content Placeholder 2"/>
          <p:cNvSpPr>
            <a:spLocks noGrp="1"/>
          </p:cNvSpPr>
          <p:nvPr>
            <p:ph idx="1"/>
          </p:nvPr>
        </p:nvSpPr>
        <p:spPr/>
        <p:txBody>
          <a:bodyPr numCol="1"/>
          <a:lstStyle/>
          <a:p>
            <a:pPr>
              <a:buNone/>
            </a:pPr>
            <a:r>
              <a:t>   When it is determined that an account cannot be collected, the receivable balance should be written off. When the unit maintains an allowance for doubtful accounts, the write-off reduces the outstanding accounts receivable, and is charged against the allowance.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Direct Write Off Method</a:t>
            </a:r>
          </a:p>
        </p:txBody>
      </p:sp>
      <p:sp>
        <p:nvSpPr>
          <p:cNvPr id="3" name="Content Placeholder 2"/>
          <p:cNvSpPr>
            <a:spLocks noGrp="1"/>
          </p:cNvSpPr>
          <p:nvPr>
            <p:ph idx="1"/>
          </p:nvPr>
        </p:nvSpPr>
        <p:spPr/>
        <p:txBody>
          <a:bodyPr numCol="1"/>
          <a:lstStyle/>
          <a:p>
            <a:pPr>
              <a:buNone/>
            </a:pPr>
            <a:r>
              <a:t>   The direct write off method involves writing off a bad debt directly against the corrosponding receivable account. Therefore, under the direct srite off method a specific dollar amout from the customer account will be written off as a bad debt expense</a:t>
            </a:r>
          </a:p>
          <a:p>
            <a:pPr>
              <a:buNone/>
            </a:pPr>
            <a:r>
              <a:t>    However, the direct write-off method can result in misstating the income reporting periods if the bad debt journal entry occurred in a different period from the sale entry. For such a reason, it is only permitted when writing off immaterial amounts. The journal entry for the direct write-off methods is a bad debt expense and a credit to accoounts receivable.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1707</TotalTime>
  <Words>942</Words>
  <Application>Microsoft Macintosh PowerPoint</Application>
  <PresentationFormat>Custom</PresentationFormat>
  <Paragraphs>53</Paragraphs>
  <Slides>15</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Cambria</vt:lpstr>
      <vt:lpstr>Currency Symbols 16x9</vt:lpstr>
      <vt:lpstr>Chapter 13 Presentation </vt:lpstr>
      <vt:lpstr>Outline - Accounting For Bad Debts</vt:lpstr>
      <vt:lpstr>Significance of Bad Debt</vt:lpstr>
      <vt:lpstr>Journalizing Bad Debts</vt:lpstr>
      <vt:lpstr>Balance-Sheet Approach VS. Income- Statement Approach</vt:lpstr>
      <vt:lpstr>Allowance Method-Income Statement Approach</vt:lpstr>
      <vt:lpstr>Allowance Method-Balance Sheet Approach</vt:lpstr>
      <vt:lpstr>Writing Off an Account-Allowance for doubtful Accounts</vt:lpstr>
      <vt:lpstr>Direct Write Off Method</vt:lpstr>
      <vt:lpstr>Summary</vt:lpstr>
      <vt:lpstr>Practical Policy For Bad Debts</vt:lpstr>
      <vt:lpstr>Accounting for Cash and Cash Equivalents (cont.)</vt:lpstr>
      <vt:lpstr>Summary of Learning</vt:lpstr>
      <vt:lpstr>Summary of Learning (cont.)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Presentation</dc:title>
  <dc:creator>Joseph Young</dc:creator>
  <cp:lastModifiedBy>Walter Plourde</cp:lastModifiedBy>
  <cp:revision>9</cp:revision>
  <dcterms:created xsi:type="dcterms:W3CDTF">2019-11-30T15:38:58Z</dcterms:created>
  <dcterms:modified xsi:type="dcterms:W3CDTF">2022-04-04T22:26:58Z</dcterms:modified>
</cp:coreProperties>
</file>