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21"/>
  </p:notesMasterIdLst>
  <p:handoutMasterIdLst>
    <p:handoutMasterId r:id="rId22"/>
  </p:handoutMasterIdLst>
  <p:sldIdLst>
    <p:sldId id="256" r:id="rId2"/>
    <p:sldId id="258" r:id="rId3"/>
    <p:sldId id="271" r:id="rId4"/>
    <p:sldId id="272" r:id="rId5"/>
    <p:sldId id="280" r:id="rId6"/>
    <p:sldId id="273" r:id="rId7"/>
    <p:sldId id="260" r:id="rId8"/>
    <p:sldId id="261" r:id="rId9"/>
    <p:sldId id="281" r:id="rId10"/>
    <p:sldId id="274" r:id="rId11"/>
    <p:sldId id="275" r:id="rId12"/>
    <p:sldId id="276" r:id="rId13"/>
    <p:sldId id="263" r:id="rId14"/>
    <p:sldId id="277" r:id="rId15"/>
    <p:sldId id="278" r:id="rId16"/>
    <p:sldId id="279" r:id="rId17"/>
    <p:sldId id="282" r:id="rId18"/>
    <p:sldId id="265" r:id="rId19"/>
    <p:sldId id="283" r:id="rId20"/>
  </p:sldIdLst>
  <p:sldSz cx="12188825"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29" autoAdjust="0"/>
  </p:normalViewPr>
  <p:slideViewPr>
    <p:cSldViewPr showGuides="1">
      <p:cViewPr varScale="1">
        <p:scale>
          <a:sx n="128" d="100"/>
          <a:sy n="128" d="100"/>
        </p:scale>
        <p:origin x="520" y="17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11106"/>
    </p:cViewPr>
  </p:outlineViewPr>
  <p:notesTextViewPr>
    <p:cViewPr>
      <p:scale>
        <a:sx n="1" d="1"/>
        <a:sy n="1" d="1"/>
      </p:scale>
      <p:origin x="0" y="0"/>
    </p:cViewPr>
  </p:notesTextViewPr>
  <p:notesViewPr>
    <p:cSldViewPr showGuides="1">
      <p:cViewPr varScale="1">
        <p:scale>
          <a:sx n="65" d="100"/>
          <a:sy n="65" d="100"/>
        </p:scale>
        <p:origin x="2652"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4DD8D6-DC0A-4175-B8E7-C8265C65FBA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E75E7C8-8C64-4124-835B-902E327F0BE0}">
      <dgm:prSet phldrT="[Text]"/>
      <dgm:spPr/>
      <dgm:t>
        <a:bodyPr/>
        <a:lstStyle/>
        <a:p>
          <a:r>
            <a:rPr lang="en-US"/>
            <a:t>Bad Debts Expense</a:t>
          </a:r>
        </a:p>
      </dgm:t>
    </dgm:pt>
    <dgm:pt modelId="{23021D11-02B1-480E-BE2D-E20740D01AD2}" type="parTrans" cxnId="{845FBBF9-A04A-4E01-8EBB-66CAAA4A4C15}">
      <dgm:prSet/>
      <dgm:spPr/>
      <dgm:t>
        <a:bodyPr/>
        <a:lstStyle/>
        <a:p>
          <a:endParaRPr lang="en-US"/>
        </a:p>
      </dgm:t>
    </dgm:pt>
    <dgm:pt modelId="{4BA4C592-A1F9-45BB-9FC5-7EF59240A822}" type="sibTrans" cxnId="{845FBBF9-A04A-4E01-8EBB-66CAAA4A4C15}">
      <dgm:prSet/>
      <dgm:spPr/>
      <dgm:t>
        <a:bodyPr/>
        <a:lstStyle/>
        <a:p>
          <a:endParaRPr lang="en-US"/>
        </a:p>
      </dgm:t>
    </dgm:pt>
    <dgm:pt modelId="{88D72038-35D0-4FC6-8665-B05A8D0269FC}">
      <dgm:prSet phldrT="[Text]"/>
      <dgm:spPr/>
      <dgm:t>
        <a:bodyPr/>
        <a:lstStyle/>
        <a:p>
          <a:r>
            <a:rPr lang="en-US" dirty="0"/>
            <a:t>Operating Expense Account</a:t>
          </a:r>
        </a:p>
        <a:p>
          <a:r>
            <a:rPr lang="en-US" dirty="0"/>
            <a:t>Estimate of Uncollectible Credit Sales</a:t>
          </a:r>
        </a:p>
      </dgm:t>
    </dgm:pt>
    <dgm:pt modelId="{2C0B3E54-9C85-4003-A1E7-5F2256CF2AB4}" type="parTrans" cxnId="{7314626F-6CF5-457F-B9B2-0591EE0E360D}">
      <dgm:prSet/>
      <dgm:spPr/>
      <dgm:t>
        <a:bodyPr/>
        <a:lstStyle/>
        <a:p>
          <a:endParaRPr lang="en-US"/>
        </a:p>
      </dgm:t>
    </dgm:pt>
    <dgm:pt modelId="{E531B587-9D65-4867-BBE0-CDEBD06051BB}" type="sibTrans" cxnId="{7314626F-6CF5-457F-B9B2-0591EE0E360D}">
      <dgm:prSet/>
      <dgm:spPr/>
      <dgm:t>
        <a:bodyPr/>
        <a:lstStyle/>
        <a:p>
          <a:endParaRPr lang="en-US"/>
        </a:p>
      </dgm:t>
    </dgm:pt>
    <dgm:pt modelId="{8A5C1A0E-C7BB-4215-8EFD-64054F81914D}">
      <dgm:prSet phldrT="[Text]"/>
      <dgm:spPr/>
      <dgm:t>
        <a:bodyPr/>
        <a:lstStyle/>
        <a:p>
          <a:r>
            <a:rPr lang="en-US"/>
            <a:t>Allowance for Doubtful Accounts</a:t>
          </a:r>
        </a:p>
      </dgm:t>
    </dgm:pt>
    <dgm:pt modelId="{DE26F059-7F1F-4957-A18A-53D8350BE79F}" type="parTrans" cxnId="{6D6CEAA2-5CF5-41F6-9274-518777255BB6}">
      <dgm:prSet/>
      <dgm:spPr/>
      <dgm:t>
        <a:bodyPr/>
        <a:lstStyle/>
        <a:p>
          <a:endParaRPr lang="en-US"/>
        </a:p>
      </dgm:t>
    </dgm:pt>
    <dgm:pt modelId="{D16CD391-F7CE-4EBF-B372-D91974F10D4F}" type="sibTrans" cxnId="{6D6CEAA2-5CF5-41F6-9274-518777255BB6}">
      <dgm:prSet/>
      <dgm:spPr/>
      <dgm:t>
        <a:bodyPr/>
        <a:lstStyle/>
        <a:p>
          <a:endParaRPr lang="en-US"/>
        </a:p>
      </dgm:t>
    </dgm:pt>
    <dgm:pt modelId="{65AE8612-62C9-4CCF-B65A-1B059E07358D}">
      <dgm:prSet phldrT="[Text]"/>
      <dgm:spPr/>
      <dgm:t>
        <a:bodyPr/>
        <a:lstStyle/>
        <a:p>
          <a:r>
            <a:rPr lang="en-US"/>
            <a:t>Contra-Asset Account</a:t>
          </a:r>
        </a:p>
      </dgm:t>
    </dgm:pt>
    <dgm:pt modelId="{E59638E7-79C8-4AE9-8799-52DAA5B876C7}" type="parTrans" cxnId="{86096170-D201-4283-B327-7FF15E8A5ADB}">
      <dgm:prSet/>
      <dgm:spPr/>
      <dgm:t>
        <a:bodyPr/>
        <a:lstStyle/>
        <a:p>
          <a:endParaRPr lang="en-US"/>
        </a:p>
      </dgm:t>
    </dgm:pt>
    <dgm:pt modelId="{AA6809A5-B181-4B67-84E9-DE3D772126A3}" type="sibTrans" cxnId="{86096170-D201-4283-B327-7FF15E8A5ADB}">
      <dgm:prSet/>
      <dgm:spPr/>
      <dgm:t>
        <a:bodyPr/>
        <a:lstStyle/>
        <a:p>
          <a:endParaRPr lang="en-US"/>
        </a:p>
      </dgm:t>
    </dgm:pt>
    <dgm:pt modelId="{D388DFB4-1E42-4938-8306-6B2D7DAABF4B}">
      <dgm:prSet phldrT="[Text]"/>
      <dgm:spPr/>
      <dgm:t>
        <a:bodyPr/>
        <a:lstStyle/>
        <a:p>
          <a:r>
            <a:rPr lang="en-US" dirty="0"/>
            <a:t>Temporary Account Closed to Income Summary</a:t>
          </a:r>
        </a:p>
        <a:p>
          <a:r>
            <a:rPr lang="en-US" dirty="0"/>
            <a:t>Debit Normal Balance</a:t>
          </a:r>
        </a:p>
      </dgm:t>
    </dgm:pt>
    <dgm:pt modelId="{EB3D7F89-7A4E-4E3B-B087-F3018BD8FC26}" type="parTrans" cxnId="{7650B380-52F5-4C7A-9CBA-A2A391F3A31F}">
      <dgm:prSet/>
      <dgm:spPr/>
      <dgm:t>
        <a:bodyPr/>
        <a:lstStyle/>
        <a:p>
          <a:endParaRPr lang="en-US"/>
        </a:p>
      </dgm:t>
    </dgm:pt>
    <dgm:pt modelId="{201E06E1-68FE-475A-BF75-C499CC7A65A2}" type="sibTrans" cxnId="{7650B380-52F5-4C7A-9CBA-A2A391F3A31F}">
      <dgm:prSet/>
      <dgm:spPr/>
      <dgm:t>
        <a:bodyPr/>
        <a:lstStyle/>
        <a:p>
          <a:endParaRPr lang="en-US"/>
        </a:p>
      </dgm:t>
    </dgm:pt>
    <dgm:pt modelId="{744740F5-B552-4969-B5F0-48A5B6BD838A}">
      <dgm:prSet phldrT="[Text]"/>
      <dgm:spPr/>
      <dgm:t>
        <a:bodyPr/>
        <a:lstStyle/>
        <a:p>
          <a:r>
            <a:rPr lang="en-US"/>
            <a:t>Contra of Accounts Receivable</a:t>
          </a:r>
        </a:p>
      </dgm:t>
    </dgm:pt>
    <dgm:pt modelId="{024E23EF-8D8C-4FBD-92E1-F3892F04987D}" type="parTrans" cxnId="{2922388E-8186-4CE7-96C7-EF754633D61D}">
      <dgm:prSet/>
      <dgm:spPr/>
      <dgm:t>
        <a:bodyPr/>
        <a:lstStyle/>
        <a:p>
          <a:endParaRPr lang="en-US"/>
        </a:p>
      </dgm:t>
    </dgm:pt>
    <dgm:pt modelId="{728CC941-3BD9-4F5A-846B-0A40722E7B45}" type="sibTrans" cxnId="{2922388E-8186-4CE7-96C7-EF754633D61D}">
      <dgm:prSet/>
      <dgm:spPr/>
      <dgm:t>
        <a:bodyPr/>
        <a:lstStyle/>
        <a:p>
          <a:endParaRPr lang="en-US"/>
        </a:p>
      </dgm:t>
    </dgm:pt>
    <dgm:pt modelId="{EBF338F6-61F7-4A35-8A50-34F7973F40DB}">
      <dgm:prSet phldrT="[Text]"/>
      <dgm:spPr/>
      <dgm:t>
        <a:bodyPr/>
        <a:lstStyle/>
        <a:p>
          <a:r>
            <a:rPr lang="en-US" dirty="0"/>
            <a:t>Reported on Balance Sheet</a:t>
          </a:r>
        </a:p>
        <a:p>
          <a:r>
            <a:rPr lang="en-US" dirty="0"/>
            <a:t>Credit Normal Balance</a:t>
          </a:r>
        </a:p>
      </dgm:t>
    </dgm:pt>
    <dgm:pt modelId="{0057CB11-B6BB-43FA-83E1-C5F56E57BDBF}" type="parTrans" cxnId="{F0107FC1-C243-48E1-B4D2-86EFE40E7762}">
      <dgm:prSet/>
      <dgm:spPr/>
      <dgm:t>
        <a:bodyPr/>
        <a:lstStyle/>
        <a:p>
          <a:endParaRPr lang="en-US"/>
        </a:p>
      </dgm:t>
    </dgm:pt>
    <dgm:pt modelId="{8A5C9937-3E1D-4A21-A8D6-D1144294EBA1}" type="sibTrans" cxnId="{F0107FC1-C243-48E1-B4D2-86EFE40E7762}">
      <dgm:prSet/>
      <dgm:spPr/>
      <dgm:t>
        <a:bodyPr/>
        <a:lstStyle/>
        <a:p>
          <a:endParaRPr lang="en-US"/>
        </a:p>
      </dgm:t>
    </dgm:pt>
    <dgm:pt modelId="{E77F50E9-715D-44DA-BF88-05B99A0FAC34}" type="pres">
      <dgm:prSet presAssocID="{8F4DD8D6-DC0A-4175-B8E7-C8265C65FBAF}" presName="root" presStyleCnt="0">
        <dgm:presLayoutVars>
          <dgm:dir/>
          <dgm:resizeHandles val="exact"/>
        </dgm:presLayoutVars>
      </dgm:prSet>
      <dgm:spPr/>
    </dgm:pt>
    <dgm:pt modelId="{71FEF733-9F20-4DA2-890B-E03E42AFFAE1}" type="pres">
      <dgm:prSet presAssocID="{0E75E7C8-8C64-4124-835B-902E327F0BE0}" presName="compNode" presStyleCnt="0"/>
      <dgm:spPr/>
    </dgm:pt>
    <dgm:pt modelId="{5C9D66DA-AFE4-4D4B-8218-BCF518D66DD3}" type="pres">
      <dgm:prSet presAssocID="{0E75E7C8-8C64-4124-835B-902E327F0BE0}" presName="bgRect" presStyleLbl="bgShp" presStyleIdx="0" presStyleCnt="2" custScaleY="98654"/>
      <dgm:spPr/>
    </dgm:pt>
    <dgm:pt modelId="{8D6E9D45-E265-4652-9CA0-40C88E6F004E}" type="pres">
      <dgm:prSet presAssocID="{0E75E7C8-8C64-4124-835B-902E327F0BE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546E6B35-DB1E-473F-B9E0-F6804B57FE4D}" type="pres">
      <dgm:prSet presAssocID="{0E75E7C8-8C64-4124-835B-902E327F0BE0}" presName="spaceRect" presStyleCnt="0"/>
      <dgm:spPr/>
    </dgm:pt>
    <dgm:pt modelId="{EE8EC13E-F391-48CF-960A-D5626286A2C2}" type="pres">
      <dgm:prSet presAssocID="{0E75E7C8-8C64-4124-835B-902E327F0BE0}" presName="parTx" presStyleLbl="revTx" presStyleIdx="0" presStyleCnt="4">
        <dgm:presLayoutVars>
          <dgm:chMax val="0"/>
          <dgm:chPref val="0"/>
        </dgm:presLayoutVars>
      </dgm:prSet>
      <dgm:spPr/>
    </dgm:pt>
    <dgm:pt modelId="{A0229DE8-1FEE-4074-8150-309E4A1EC5B5}" type="pres">
      <dgm:prSet presAssocID="{0E75E7C8-8C64-4124-835B-902E327F0BE0}" presName="desTx" presStyleLbl="revTx" presStyleIdx="1" presStyleCnt="4">
        <dgm:presLayoutVars/>
      </dgm:prSet>
      <dgm:spPr/>
    </dgm:pt>
    <dgm:pt modelId="{88E1683B-11FB-44F5-9F28-0CC91FCB3138}" type="pres">
      <dgm:prSet presAssocID="{4BA4C592-A1F9-45BB-9FC5-7EF59240A822}" presName="sibTrans" presStyleCnt="0"/>
      <dgm:spPr/>
    </dgm:pt>
    <dgm:pt modelId="{14C4218B-0BBC-4905-B543-7467E5E65BBE}" type="pres">
      <dgm:prSet presAssocID="{8A5C1A0E-C7BB-4215-8EFD-64054F81914D}" presName="compNode" presStyleCnt="0"/>
      <dgm:spPr/>
    </dgm:pt>
    <dgm:pt modelId="{17E0492D-B164-4963-843A-A61B21026C5B}" type="pres">
      <dgm:prSet presAssocID="{8A5C1A0E-C7BB-4215-8EFD-64054F81914D}" presName="bgRect" presStyleLbl="bgShp" presStyleIdx="1" presStyleCnt="2" custScaleY="112636"/>
      <dgm:spPr/>
    </dgm:pt>
    <dgm:pt modelId="{1BFF1386-52A1-45B9-8F08-0EDD9D27D7D3}" type="pres">
      <dgm:prSet presAssocID="{8A5C1A0E-C7BB-4215-8EFD-64054F81914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57A8CAF1-FD51-41DD-A836-A208B5FAA73B}" type="pres">
      <dgm:prSet presAssocID="{8A5C1A0E-C7BB-4215-8EFD-64054F81914D}" presName="spaceRect" presStyleCnt="0"/>
      <dgm:spPr/>
    </dgm:pt>
    <dgm:pt modelId="{5692570A-C8CC-4CA8-9B87-27254C8FE6B7}" type="pres">
      <dgm:prSet presAssocID="{8A5C1A0E-C7BB-4215-8EFD-64054F81914D}" presName="parTx" presStyleLbl="revTx" presStyleIdx="2" presStyleCnt="4">
        <dgm:presLayoutVars>
          <dgm:chMax val="0"/>
          <dgm:chPref val="0"/>
        </dgm:presLayoutVars>
      </dgm:prSet>
      <dgm:spPr/>
    </dgm:pt>
    <dgm:pt modelId="{D6D3218F-4AAB-49CA-873E-56BA8422E971}" type="pres">
      <dgm:prSet presAssocID="{8A5C1A0E-C7BB-4215-8EFD-64054F81914D}" presName="desTx" presStyleLbl="revTx" presStyleIdx="3" presStyleCnt="4">
        <dgm:presLayoutVars/>
      </dgm:prSet>
      <dgm:spPr/>
    </dgm:pt>
  </dgm:ptLst>
  <dgm:cxnLst>
    <dgm:cxn modelId="{4900EA2D-4658-4BDC-8D3B-C35BD9E5FE03}" type="presOf" srcId="{EBF338F6-61F7-4A35-8A50-34F7973F40DB}" destId="{D6D3218F-4AAB-49CA-873E-56BA8422E971}" srcOrd="0" destOrd="2" presId="urn:microsoft.com/office/officeart/2018/2/layout/IconVerticalSolidList"/>
    <dgm:cxn modelId="{C47F3641-4619-4549-B15C-19D2BD7B1E3A}" type="presOf" srcId="{744740F5-B552-4969-B5F0-48A5B6BD838A}" destId="{D6D3218F-4AAB-49CA-873E-56BA8422E971}" srcOrd="0" destOrd="1" presId="urn:microsoft.com/office/officeart/2018/2/layout/IconVerticalSolidList"/>
    <dgm:cxn modelId="{398CBE5F-AB6F-4F63-A37F-5D5BDE23DB09}" type="presOf" srcId="{8F4DD8D6-DC0A-4175-B8E7-C8265C65FBAF}" destId="{E77F50E9-715D-44DA-BF88-05B99A0FAC34}" srcOrd="0" destOrd="0" presId="urn:microsoft.com/office/officeart/2018/2/layout/IconVerticalSolidList"/>
    <dgm:cxn modelId="{E2523368-7FCA-4692-AACA-1B2D7F1DCC1C}" type="presOf" srcId="{0E75E7C8-8C64-4124-835B-902E327F0BE0}" destId="{EE8EC13E-F391-48CF-960A-D5626286A2C2}" srcOrd="0" destOrd="0" presId="urn:microsoft.com/office/officeart/2018/2/layout/IconVerticalSolidList"/>
    <dgm:cxn modelId="{7314626F-6CF5-457F-B9B2-0591EE0E360D}" srcId="{0E75E7C8-8C64-4124-835B-902E327F0BE0}" destId="{88D72038-35D0-4FC6-8665-B05A8D0269FC}" srcOrd="0" destOrd="0" parTransId="{2C0B3E54-9C85-4003-A1E7-5F2256CF2AB4}" sibTransId="{E531B587-9D65-4867-BBE0-CDEBD06051BB}"/>
    <dgm:cxn modelId="{86096170-D201-4283-B327-7FF15E8A5ADB}" srcId="{8A5C1A0E-C7BB-4215-8EFD-64054F81914D}" destId="{65AE8612-62C9-4CCF-B65A-1B059E07358D}" srcOrd="0" destOrd="0" parTransId="{E59638E7-79C8-4AE9-8799-52DAA5B876C7}" sibTransId="{AA6809A5-B181-4B67-84E9-DE3D772126A3}"/>
    <dgm:cxn modelId="{7650B380-52F5-4C7A-9CBA-A2A391F3A31F}" srcId="{0E75E7C8-8C64-4124-835B-902E327F0BE0}" destId="{D388DFB4-1E42-4938-8306-6B2D7DAABF4B}" srcOrd="1" destOrd="0" parTransId="{EB3D7F89-7A4E-4E3B-B087-F3018BD8FC26}" sibTransId="{201E06E1-68FE-475A-BF75-C499CC7A65A2}"/>
    <dgm:cxn modelId="{2922388E-8186-4CE7-96C7-EF754633D61D}" srcId="{8A5C1A0E-C7BB-4215-8EFD-64054F81914D}" destId="{744740F5-B552-4969-B5F0-48A5B6BD838A}" srcOrd="1" destOrd="0" parTransId="{024E23EF-8D8C-4FBD-92E1-F3892F04987D}" sibTransId="{728CC941-3BD9-4F5A-846B-0A40722E7B45}"/>
    <dgm:cxn modelId="{0075FB9B-969B-427C-B5ED-8BCA3AB3FB20}" type="presOf" srcId="{88D72038-35D0-4FC6-8665-B05A8D0269FC}" destId="{A0229DE8-1FEE-4074-8150-309E4A1EC5B5}" srcOrd="0" destOrd="0" presId="urn:microsoft.com/office/officeart/2018/2/layout/IconVerticalSolidList"/>
    <dgm:cxn modelId="{6D6CEAA2-5CF5-41F6-9274-518777255BB6}" srcId="{8F4DD8D6-DC0A-4175-B8E7-C8265C65FBAF}" destId="{8A5C1A0E-C7BB-4215-8EFD-64054F81914D}" srcOrd="1" destOrd="0" parTransId="{DE26F059-7F1F-4957-A18A-53D8350BE79F}" sibTransId="{D16CD391-F7CE-4EBF-B372-D91974F10D4F}"/>
    <dgm:cxn modelId="{F0107FC1-C243-48E1-B4D2-86EFE40E7762}" srcId="{8A5C1A0E-C7BB-4215-8EFD-64054F81914D}" destId="{EBF338F6-61F7-4A35-8A50-34F7973F40DB}" srcOrd="2" destOrd="0" parTransId="{0057CB11-B6BB-43FA-83E1-C5F56E57BDBF}" sibTransId="{8A5C9937-3E1D-4A21-A8D6-D1144294EBA1}"/>
    <dgm:cxn modelId="{D48AC6F7-11AC-4D62-85E1-0BE068592DCA}" type="presOf" srcId="{65AE8612-62C9-4CCF-B65A-1B059E07358D}" destId="{D6D3218F-4AAB-49CA-873E-56BA8422E971}" srcOrd="0" destOrd="0" presId="urn:microsoft.com/office/officeart/2018/2/layout/IconVerticalSolidList"/>
    <dgm:cxn modelId="{3C4BB9F9-38B9-41D0-A746-062847916E49}" type="presOf" srcId="{D388DFB4-1E42-4938-8306-6B2D7DAABF4B}" destId="{A0229DE8-1FEE-4074-8150-309E4A1EC5B5}" srcOrd="0" destOrd="1" presId="urn:microsoft.com/office/officeart/2018/2/layout/IconVerticalSolidList"/>
    <dgm:cxn modelId="{845FBBF9-A04A-4E01-8EBB-66CAAA4A4C15}" srcId="{8F4DD8D6-DC0A-4175-B8E7-C8265C65FBAF}" destId="{0E75E7C8-8C64-4124-835B-902E327F0BE0}" srcOrd="0" destOrd="0" parTransId="{23021D11-02B1-480E-BE2D-E20740D01AD2}" sibTransId="{4BA4C592-A1F9-45BB-9FC5-7EF59240A822}"/>
    <dgm:cxn modelId="{130E56FB-0E76-4E26-957B-7B7CCC3584DE}" type="presOf" srcId="{8A5C1A0E-C7BB-4215-8EFD-64054F81914D}" destId="{5692570A-C8CC-4CA8-9B87-27254C8FE6B7}" srcOrd="0" destOrd="0" presId="urn:microsoft.com/office/officeart/2018/2/layout/IconVerticalSolidList"/>
    <dgm:cxn modelId="{558ABB3C-D90B-47B6-88CE-8035A98C4E97}" type="presParOf" srcId="{E77F50E9-715D-44DA-BF88-05B99A0FAC34}" destId="{71FEF733-9F20-4DA2-890B-E03E42AFFAE1}" srcOrd="0" destOrd="0" presId="urn:microsoft.com/office/officeart/2018/2/layout/IconVerticalSolidList"/>
    <dgm:cxn modelId="{4699024B-F395-4541-8D39-F88F48D68A24}" type="presParOf" srcId="{71FEF733-9F20-4DA2-890B-E03E42AFFAE1}" destId="{5C9D66DA-AFE4-4D4B-8218-BCF518D66DD3}" srcOrd="0" destOrd="0" presId="urn:microsoft.com/office/officeart/2018/2/layout/IconVerticalSolidList"/>
    <dgm:cxn modelId="{2FB28F8F-0902-459F-A3D4-C709EFC26F9F}" type="presParOf" srcId="{71FEF733-9F20-4DA2-890B-E03E42AFFAE1}" destId="{8D6E9D45-E265-4652-9CA0-40C88E6F004E}" srcOrd="1" destOrd="0" presId="urn:microsoft.com/office/officeart/2018/2/layout/IconVerticalSolidList"/>
    <dgm:cxn modelId="{7D40AF8F-366F-4769-8211-AFE0B1F488EE}" type="presParOf" srcId="{71FEF733-9F20-4DA2-890B-E03E42AFFAE1}" destId="{546E6B35-DB1E-473F-B9E0-F6804B57FE4D}" srcOrd="2" destOrd="0" presId="urn:microsoft.com/office/officeart/2018/2/layout/IconVerticalSolidList"/>
    <dgm:cxn modelId="{9580B1DB-0E0A-4DFB-8955-4D71934A2A97}" type="presParOf" srcId="{71FEF733-9F20-4DA2-890B-E03E42AFFAE1}" destId="{EE8EC13E-F391-48CF-960A-D5626286A2C2}" srcOrd="3" destOrd="0" presId="urn:microsoft.com/office/officeart/2018/2/layout/IconVerticalSolidList"/>
    <dgm:cxn modelId="{B5AC7476-5C0B-4FC6-8F42-6E2A4C38550E}" type="presParOf" srcId="{71FEF733-9F20-4DA2-890B-E03E42AFFAE1}" destId="{A0229DE8-1FEE-4074-8150-309E4A1EC5B5}" srcOrd="4" destOrd="0" presId="urn:microsoft.com/office/officeart/2018/2/layout/IconVerticalSolidList"/>
    <dgm:cxn modelId="{0B55FE8B-2F11-4CFC-A730-6C555E48DECF}" type="presParOf" srcId="{E77F50E9-715D-44DA-BF88-05B99A0FAC34}" destId="{88E1683B-11FB-44F5-9F28-0CC91FCB3138}" srcOrd="1" destOrd="0" presId="urn:microsoft.com/office/officeart/2018/2/layout/IconVerticalSolidList"/>
    <dgm:cxn modelId="{21FC7FFC-00E0-45D9-A0FB-43762A420952}" type="presParOf" srcId="{E77F50E9-715D-44DA-BF88-05B99A0FAC34}" destId="{14C4218B-0BBC-4905-B543-7467E5E65BBE}" srcOrd="2" destOrd="0" presId="urn:microsoft.com/office/officeart/2018/2/layout/IconVerticalSolidList"/>
    <dgm:cxn modelId="{089C1DE8-6622-40BD-BFCC-7640A696192F}" type="presParOf" srcId="{14C4218B-0BBC-4905-B543-7467E5E65BBE}" destId="{17E0492D-B164-4963-843A-A61B21026C5B}" srcOrd="0" destOrd="0" presId="urn:microsoft.com/office/officeart/2018/2/layout/IconVerticalSolidList"/>
    <dgm:cxn modelId="{E2ABA93B-556D-4B11-92F9-509448C31DE2}" type="presParOf" srcId="{14C4218B-0BBC-4905-B543-7467E5E65BBE}" destId="{1BFF1386-52A1-45B9-8F08-0EDD9D27D7D3}" srcOrd="1" destOrd="0" presId="urn:microsoft.com/office/officeart/2018/2/layout/IconVerticalSolidList"/>
    <dgm:cxn modelId="{5DAB5800-B9AD-4D15-ADA1-36E931A3AC60}" type="presParOf" srcId="{14C4218B-0BBC-4905-B543-7467E5E65BBE}" destId="{57A8CAF1-FD51-41DD-A836-A208B5FAA73B}" srcOrd="2" destOrd="0" presId="urn:microsoft.com/office/officeart/2018/2/layout/IconVerticalSolidList"/>
    <dgm:cxn modelId="{0616B11F-2794-48E4-A102-8C6BA1EE6773}" type="presParOf" srcId="{14C4218B-0BBC-4905-B543-7467E5E65BBE}" destId="{5692570A-C8CC-4CA8-9B87-27254C8FE6B7}" srcOrd="3" destOrd="0" presId="urn:microsoft.com/office/officeart/2018/2/layout/IconVerticalSolidList"/>
    <dgm:cxn modelId="{1621E99A-0BCD-454C-A0CB-18B869C073A4}" type="presParOf" srcId="{14C4218B-0BBC-4905-B543-7467E5E65BBE}" destId="{D6D3218F-4AAB-49CA-873E-56BA8422E97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D66DA-AFE4-4D4B-8218-BCF518D66DD3}">
      <dsp:nvSpPr>
        <dsp:cNvPr id="0" name=""/>
        <dsp:cNvSpPr/>
      </dsp:nvSpPr>
      <dsp:spPr>
        <a:xfrm>
          <a:off x="0" y="598970"/>
          <a:ext cx="9829799" cy="12178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6E9D45-E265-4652-9CA0-40C88E6F004E}">
      <dsp:nvSpPr>
        <dsp:cNvPr id="0" name=""/>
        <dsp:cNvSpPr/>
      </dsp:nvSpPr>
      <dsp:spPr>
        <a:xfrm>
          <a:off x="373418" y="868411"/>
          <a:ext cx="678941" cy="678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8EC13E-F391-48CF-960A-D5626286A2C2}">
      <dsp:nvSpPr>
        <dsp:cNvPr id="0" name=""/>
        <dsp:cNvSpPr/>
      </dsp:nvSpPr>
      <dsp:spPr>
        <a:xfrm>
          <a:off x="1425777" y="590662"/>
          <a:ext cx="4423409" cy="123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45" tIns="130645" rIns="130645" bIns="130645" numCol="1" spcCol="1270" anchor="ctr" anchorCtr="0">
          <a:noAutofit/>
        </a:bodyPr>
        <a:lstStyle/>
        <a:p>
          <a:pPr marL="0" lvl="0" indent="0" algn="l" defTabSz="1111250">
            <a:lnSpc>
              <a:spcPct val="90000"/>
            </a:lnSpc>
            <a:spcBef>
              <a:spcPct val="0"/>
            </a:spcBef>
            <a:spcAft>
              <a:spcPct val="35000"/>
            </a:spcAft>
            <a:buNone/>
          </a:pPr>
          <a:r>
            <a:rPr lang="en-US" sz="2500" kern="1200"/>
            <a:t>Bad Debts Expense</a:t>
          </a:r>
        </a:p>
      </dsp:txBody>
      <dsp:txXfrm>
        <a:off x="1425777" y="590662"/>
        <a:ext cx="4423409" cy="1234439"/>
      </dsp:txXfrm>
    </dsp:sp>
    <dsp:sp modelId="{A0229DE8-1FEE-4074-8150-309E4A1EC5B5}">
      <dsp:nvSpPr>
        <dsp:cNvPr id="0" name=""/>
        <dsp:cNvSpPr/>
      </dsp:nvSpPr>
      <dsp:spPr>
        <a:xfrm>
          <a:off x="5849187" y="590662"/>
          <a:ext cx="3980611" cy="123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45" tIns="130645" rIns="130645" bIns="130645" numCol="1" spcCol="1270" anchor="ctr" anchorCtr="0">
          <a:noAutofit/>
        </a:bodyPr>
        <a:lstStyle/>
        <a:p>
          <a:pPr marL="0" lvl="0" indent="0" algn="l" defTabSz="622300">
            <a:lnSpc>
              <a:spcPct val="90000"/>
            </a:lnSpc>
            <a:spcBef>
              <a:spcPct val="0"/>
            </a:spcBef>
            <a:spcAft>
              <a:spcPct val="35000"/>
            </a:spcAft>
            <a:buNone/>
          </a:pPr>
          <a:r>
            <a:rPr lang="en-US" sz="1400" kern="1200" dirty="0"/>
            <a:t>Operating Expense Account</a:t>
          </a:r>
        </a:p>
        <a:p>
          <a:pPr marL="0" lvl="0" indent="0" algn="l" defTabSz="622300">
            <a:lnSpc>
              <a:spcPct val="90000"/>
            </a:lnSpc>
            <a:spcBef>
              <a:spcPct val="0"/>
            </a:spcBef>
            <a:spcAft>
              <a:spcPct val="35000"/>
            </a:spcAft>
            <a:buNone/>
          </a:pPr>
          <a:r>
            <a:rPr lang="en-US" sz="1400" kern="1200" dirty="0"/>
            <a:t>Estimate of Uncollectible Credit Sales</a:t>
          </a:r>
        </a:p>
        <a:p>
          <a:pPr marL="0" lvl="0" indent="0" algn="l" defTabSz="622300">
            <a:lnSpc>
              <a:spcPct val="90000"/>
            </a:lnSpc>
            <a:spcBef>
              <a:spcPct val="0"/>
            </a:spcBef>
            <a:spcAft>
              <a:spcPct val="35000"/>
            </a:spcAft>
            <a:buNone/>
          </a:pPr>
          <a:r>
            <a:rPr lang="en-US" sz="1400" kern="1200" dirty="0"/>
            <a:t>Temporary Account Closed to Income Summary</a:t>
          </a:r>
        </a:p>
        <a:p>
          <a:pPr marL="0" lvl="0" indent="0" algn="l" defTabSz="622300">
            <a:lnSpc>
              <a:spcPct val="90000"/>
            </a:lnSpc>
            <a:spcBef>
              <a:spcPct val="0"/>
            </a:spcBef>
            <a:spcAft>
              <a:spcPct val="35000"/>
            </a:spcAft>
            <a:buNone/>
          </a:pPr>
          <a:r>
            <a:rPr lang="en-US" sz="1400" kern="1200" dirty="0"/>
            <a:t>Debit Normal Balance</a:t>
          </a:r>
        </a:p>
      </dsp:txBody>
      <dsp:txXfrm>
        <a:off x="5849187" y="590662"/>
        <a:ext cx="3980611" cy="1234439"/>
      </dsp:txXfrm>
    </dsp:sp>
    <dsp:sp modelId="{17E0492D-B164-4963-843A-A61B21026C5B}">
      <dsp:nvSpPr>
        <dsp:cNvPr id="0" name=""/>
        <dsp:cNvSpPr/>
      </dsp:nvSpPr>
      <dsp:spPr>
        <a:xfrm>
          <a:off x="0" y="2133712"/>
          <a:ext cx="9829799" cy="13904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FF1386-52A1-45B9-8F08-0EDD9D27D7D3}">
      <dsp:nvSpPr>
        <dsp:cNvPr id="0" name=""/>
        <dsp:cNvSpPr/>
      </dsp:nvSpPr>
      <dsp:spPr>
        <a:xfrm>
          <a:off x="373418" y="2489453"/>
          <a:ext cx="678941" cy="678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92570A-C8CC-4CA8-9B87-27254C8FE6B7}">
      <dsp:nvSpPr>
        <dsp:cNvPr id="0" name=""/>
        <dsp:cNvSpPr/>
      </dsp:nvSpPr>
      <dsp:spPr>
        <a:xfrm>
          <a:off x="1425777" y="2211704"/>
          <a:ext cx="4423409" cy="123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45" tIns="130645" rIns="130645" bIns="130645" numCol="1" spcCol="1270" anchor="ctr" anchorCtr="0">
          <a:noAutofit/>
        </a:bodyPr>
        <a:lstStyle/>
        <a:p>
          <a:pPr marL="0" lvl="0" indent="0" algn="l" defTabSz="1111250">
            <a:lnSpc>
              <a:spcPct val="90000"/>
            </a:lnSpc>
            <a:spcBef>
              <a:spcPct val="0"/>
            </a:spcBef>
            <a:spcAft>
              <a:spcPct val="35000"/>
            </a:spcAft>
            <a:buNone/>
          </a:pPr>
          <a:r>
            <a:rPr lang="en-US" sz="2500" kern="1200"/>
            <a:t>Allowance for Doubtful Accounts</a:t>
          </a:r>
        </a:p>
      </dsp:txBody>
      <dsp:txXfrm>
        <a:off x="1425777" y="2211704"/>
        <a:ext cx="4423409" cy="1234439"/>
      </dsp:txXfrm>
    </dsp:sp>
    <dsp:sp modelId="{D6D3218F-4AAB-49CA-873E-56BA8422E971}">
      <dsp:nvSpPr>
        <dsp:cNvPr id="0" name=""/>
        <dsp:cNvSpPr/>
      </dsp:nvSpPr>
      <dsp:spPr>
        <a:xfrm>
          <a:off x="5849187" y="2211704"/>
          <a:ext cx="3980611" cy="123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45" tIns="130645" rIns="130645" bIns="130645" numCol="1" spcCol="1270" anchor="ctr" anchorCtr="0">
          <a:noAutofit/>
        </a:bodyPr>
        <a:lstStyle/>
        <a:p>
          <a:pPr marL="0" lvl="0" indent="0" algn="l" defTabSz="622300">
            <a:lnSpc>
              <a:spcPct val="90000"/>
            </a:lnSpc>
            <a:spcBef>
              <a:spcPct val="0"/>
            </a:spcBef>
            <a:spcAft>
              <a:spcPct val="35000"/>
            </a:spcAft>
            <a:buNone/>
          </a:pPr>
          <a:r>
            <a:rPr lang="en-US" sz="1400" kern="1200"/>
            <a:t>Contra-Asset Account</a:t>
          </a:r>
        </a:p>
        <a:p>
          <a:pPr marL="0" lvl="0" indent="0" algn="l" defTabSz="622300">
            <a:lnSpc>
              <a:spcPct val="90000"/>
            </a:lnSpc>
            <a:spcBef>
              <a:spcPct val="0"/>
            </a:spcBef>
            <a:spcAft>
              <a:spcPct val="35000"/>
            </a:spcAft>
            <a:buNone/>
          </a:pPr>
          <a:r>
            <a:rPr lang="en-US" sz="1400" kern="1200"/>
            <a:t>Contra of Accounts Receivable</a:t>
          </a:r>
        </a:p>
        <a:p>
          <a:pPr marL="0" lvl="0" indent="0" algn="l" defTabSz="622300">
            <a:lnSpc>
              <a:spcPct val="90000"/>
            </a:lnSpc>
            <a:spcBef>
              <a:spcPct val="0"/>
            </a:spcBef>
            <a:spcAft>
              <a:spcPct val="35000"/>
            </a:spcAft>
            <a:buNone/>
          </a:pPr>
          <a:r>
            <a:rPr lang="en-US" sz="1400" kern="1200" dirty="0"/>
            <a:t>Reported on Balance Sheet</a:t>
          </a:r>
        </a:p>
        <a:p>
          <a:pPr marL="0" lvl="0" indent="0" algn="l" defTabSz="622300">
            <a:lnSpc>
              <a:spcPct val="90000"/>
            </a:lnSpc>
            <a:spcBef>
              <a:spcPct val="0"/>
            </a:spcBef>
            <a:spcAft>
              <a:spcPct val="35000"/>
            </a:spcAft>
            <a:buNone/>
          </a:pPr>
          <a:r>
            <a:rPr lang="en-US" sz="1400" kern="1200" dirty="0"/>
            <a:t>Credit Normal Balance</a:t>
          </a:r>
        </a:p>
      </dsp:txBody>
      <dsp:txXfrm>
        <a:off x="5849187" y="2211704"/>
        <a:ext cx="3980611" cy="12344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numCol="1" rtlCol="0"/>
          <a:lstStyle>
            <a:lvl1pPr algn="r">
              <a:defRPr sz="1200"/>
            </a:lvl1pPr>
          </a:lstStyle>
          <a:p>
            <a:fld id="{8669AFDC-7658-4951-B0FF-52DFF2A93C0A}" type="datetimeFigureOut">
              <a:rPr lang="en-US" smtClean="0"/>
              <a:t>4/24/22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numCol="1"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numCol="1"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numCol="1" rtlCol="0"/>
          <a:lstStyle>
            <a:lvl1pPr algn="r">
              <a:defRPr sz="1200"/>
            </a:lvl1pPr>
          </a:lstStyle>
          <a:p>
            <a:fld id="{3ABD2D7A-D230-4F91-BD59-0A39C2703BA8}" type="datetimeFigureOut">
              <a:rPr lang="en-US" smtClean="0"/>
              <a:t>4/24/22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numCol="1"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numCol="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numCol="1"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want this slide later, when we get into more detail about both writing off and recovering accounts. Or maybe it’s ok to have it twice.</a:t>
            </a:r>
          </a:p>
        </p:txBody>
      </p:sp>
      <p:sp>
        <p:nvSpPr>
          <p:cNvPr id="4" name="Slide Number Placeholder 3"/>
          <p:cNvSpPr>
            <a:spLocks noGrp="1"/>
          </p:cNvSpPr>
          <p:nvPr>
            <p:ph type="sldNum" sz="quarter" idx="5"/>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40091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good, but it probably belongs near the top:</a:t>
            </a:r>
          </a:p>
          <a:p>
            <a:endParaRPr lang="en-US" dirty="0"/>
          </a:p>
          <a:p>
            <a:r>
              <a:rPr lang="en-US" dirty="0"/>
              <a:t>When booking bad-debt expenses, the second half of the journal entry is a contra-equity account called allowance for doubtful accounts. The balance of this account reduces the net value of the accounts receivable.</a:t>
            </a:r>
          </a:p>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1452670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good, but it probably belongs near the top:</a:t>
            </a:r>
          </a:p>
          <a:p>
            <a:endParaRPr lang="en-US" dirty="0"/>
          </a:p>
          <a:p>
            <a:r>
              <a:rPr lang="en-US" dirty="0"/>
              <a:t>When booking bad-debt expenses, the second half of the journal entry is a contra-equity account called allowance for doubtful accounts. The balance of this account reduces the net value of the accounts receivable.</a:t>
            </a:r>
          </a:p>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2410221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good, but it probably belongs near the top:</a:t>
            </a:r>
          </a:p>
          <a:p>
            <a:endParaRPr lang="en-US" dirty="0"/>
          </a:p>
          <a:p>
            <a:r>
              <a:rPr lang="en-US" dirty="0"/>
              <a:t>When booking bad-debt expenses, the second half of the journal entry is a contra-equity account called allowance for doubtful accounts. The balance of this account reduces the net value of the accounts receivable.</a:t>
            </a:r>
          </a:p>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397756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good, but it probably belongs near the top:</a:t>
            </a:r>
          </a:p>
          <a:p>
            <a:endParaRPr lang="en-US" dirty="0"/>
          </a:p>
          <a:p>
            <a:r>
              <a:rPr lang="en-US" dirty="0"/>
              <a:t>When booking bad-debt expenses, the second half of the journal entry is a contra-equity account called allowance for doubtful accounts. The balance of this account reduces the net value of the accounts receivable.</a:t>
            </a:r>
          </a:p>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3078397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numCol="1"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numCol="1">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a:p>
          </p:txBody>
        </p:sp>
      </p:grpSp>
    </p:spTree>
    <p:extLst>
      <p:ext uri="{BB962C8B-B14F-4D97-AF65-F5344CB8AC3E}">
        <p14:creationId xmlns:p14="http://schemas.microsoft.com/office/powerpoint/2010/main" val="94999051"/>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numCol="1"/>
          <a:lstStyle/>
          <a:p>
            <a:r>
              <a:rPr lang="en-US" dirty="0"/>
              <a:t>Add a footer</a:t>
            </a:r>
          </a:p>
        </p:txBody>
      </p:sp>
      <p:sp>
        <p:nvSpPr>
          <p:cNvPr id="4" name="Date Placeholder 3"/>
          <p:cNvSpPr>
            <a:spLocks noGrp="1"/>
          </p:cNvSpPr>
          <p:nvPr>
            <p:ph type="dt" sz="half" idx="10"/>
          </p:nvPr>
        </p:nvSpPr>
        <p:spPr/>
        <p:txBody>
          <a:bodyPr numCol="1"/>
          <a:lstStyle/>
          <a:p>
            <a:fld id="{03F41C87-7AD9-4845-A077-840E4A0F3F06}" type="datetimeFigureOut">
              <a:rPr lang="en-US"/>
              <a:t>4/24/22</a:t>
            </a:fld>
            <a:endParaRPr/>
          </a:p>
        </p:txBody>
      </p:sp>
      <p:sp>
        <p:nvSpPr>
          <p:cNvPr id="6" name="Slide Number Placeholder 5"/>
          <p:cNvSpPr>
            <a:spLocks noGrp="1"/>
          </p:cNvSpPr>
          <p:nvPr>
            <p:ph type="sldNum" sz="quarter" idx="12"/>
          </p:nvPr>
        </p:nvSpPr>
        <p:spPr/>
        <p:txBody>
          <a:bodyPr numCol="1"/>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numCol="1"/>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numCol="1"/>
          <a:lstStyle/>
          <a:p>
            <a:r>
              <a:rPr lang="en-US" dirty="0"/>
              <a:t>Add a footer</a:t>
            </a:r>
          </a:p>
        </p:txBody>
      </p:sp>
      <p:sp>
        <p:nvSpPr>
          <p:cNvPr id="4" name="Date Placeholder 3"/>
          <p:cNvSpPr>
            <a:spLocks noGrp="1"/>
          </p:cNvSpPr>
          <p:nvPr>
            <p:ph type="dt" sz="half" idx="10"/>
          </p:nvPr>
        </p:nvSpPr>
        <p:spPr/>
        <p:txBody>
          <a:bodyPr numCol="1"/>
          <a:lstStyle/>
          <a:p>
            <a:fld id="{03F41C87-7AD9-4845-A077-840E4A0F3F06}" type="datetimeFigureOut">
              <a:rPr lang="en-US"/>
              <a:t>4/24/22</a:t>
            </a:fld>
            <a:endParaRPr/>
          </a:p>
        </p:txBody>
      </p:sp>
      <p:sp>
        <p:nvSpPr>
          <p:cNvPr id="6" name="Slide Number Placeholder 5"/>
          <p:cNvSpPr>
            <a:spLocks noGrp="1"/>
          </p:cNvSpPr>
          <p:nvPr>
            <p:ph type="sldNum" sz="quarter" idx="12"/>
          </p:nvPr>
        </p:nvSpPr>
        <p:spPr/>
        <p:txBody>
          <a:bodyPr numCol="1"/>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numCol="1"/>
          <a:lstStyle/>
          <a:p>
            <a:r>
              <a:rPr lang="en-US" dirty="0"/>
              <a:t>Add a footer</a:t>
            </a:r>
          </a:p>
        </p:txBody>
      </p:sp>
      <p:sp>
        <p:nvSpPr>
          <p:cNvPr id="4" name="Date Placeholder 3"/>
          <p:cNvSpPr>
            <a:spLocks noGrp="1"/>
          </p:cNvSpPr>
          <p:nvPr>
            <p:ph type="dt" sz="half" idx="10"/>
          </p:nvPr>
        </p:nvSpPr>
        <p:spPr/>
        <p:txBody>
          <a:bodyPr numCol="1"/>
          <a:lstStyle/>
          <a:p>
            <a:fld id="{03F41C87-7AD9-4845-A077-840E4A0F3F06}" type="datetimeFigureOut">
              <a:rPr lang="en-US"/>
              <a:t>4/24/22</a:t>
            </a:fld>
            <a:endParaRPr/>
          </a:p>
        </p:txBody>
      </p:sp>
      <p:sp>
        <p:nvSpPr>
          <p:cNvPr id="6" name="Slide Number Placeholder 5"/>
          <p:cNvSpPr>
            <a:spLocks noGrp="1"/>
          </p:cNvSpPr>
          <p:nvPr>
            <p:ph type="sldNum" sz="quarter" idx="12"/>
          </p:nvPr>
        </p:nvSpPr>
        <p:spPr/>
        <p:txBody>
          <a:bodyPr numCol="1"/>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numCol="1"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numCol="1"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a:p>
          </p:txBody>
        </p:sp>
      </p:grpSp>
      <p:sp>
        <p:nvSpPr>
          <p:cNvPr id="5" name="Footer Placeholder 4"/>
          <p:cNvSpPr>
            <a:spLocks noGrp="1"/>
          </p:cNvSpPr>
          <p:nvPr>
            <p:ph type="ftr" sz="quarter" idx="11"/>
          </p:nvPr>
        </p:nvSpPr>
        <p:spPr/>
        <p:txBody>
          <a:bodyPr numCol="1"/>
          <a:lstStyle/>
          <a:p>
            <a:r>
              <a:rPr lang="en-US" dirty="0"/>
              <a:t>Add a footer</a:t>
            </a:r>
          </a:p>
        </p:txBody>
      </p:sp>
      <p:sp>
        <p:nvSpPr>
          <p:cNvPr id="4" name="Date Placeholder 3"/>
          <p:cNvSpPr>
            <a:spLocks noGrp="1"/>
          </p:cNvSpPr>
          <p:nvPr>
            <p:ph type="dt" sz="half" idx="10"/>
          </p:nvPr>
        </p:nvSpPr>
        <p:spPr/>
        <p:txBody>
          <a:bodyPr numCol="1"/>
          <a:lstStyle/>
          <a:p>
            <a:fld id="{03F41C87-7AD9-4845-A077-840E4A0F3F06}" type="datetimeFigureOut">
              <a:rPr lang="en-US"/>
              <a:t>4/24/22</a:t>
            </a:fld>
            <a:endParaRPr/>
          </a:p>
        </p:txBody>
      </p:sp>
      <p:sp>
        <p:nvSpPr>
          <p:cNvPr id="6" name="Slide Number Placeholder 5"/>
          <p:cNvSpPr>
            <a:spLocks noGrp="1"/>
          </p:cNvSpPr>
          <p:nvPr>
            <p:ph type="sldNum" sz="quarter" idx="12"/>
          </p:nvPr>
        </p:nvSpPr>
        <p:spPr/>
        <p:txBody>
          <a:bodyPr numCol="1"/>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numCol="1"/>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numCol="1"/>
          <a:lstStyle/>
          <a:p>
            <a:r>
              <a:rPr lang="en-US" dirty="0"/>
              <a:t>Add a footer</a:t>
            </a:r>
          </a:p>
        </p:txBody>
      </p:sp>
      <p:sp>
        <p:nvSpPr>
          <p:cNvPr id="5" name="Date Placeholder 4"/>
          <p:cNvSpPr>
            <a:spLocks noGrp="1"/>
          </p:cNvSpPr>
          <p:nvPr>
            <p:ph type="dt" sz="half" idx="10"/>
          </p:nvPr>
        </p:nvSpPr>
        <p:spPr/>
        <p:txBody>
          <a:bodyPr numCol="1"/>
          <a:lstStyle/>
          <a:p>
            <a:fld id="{03F41C87-7AD9-4845-A077-840E4A0F3F06}" type="datetimeFigureOut">
              <a:rPr lang="en-US"/>
              <a:t>4/24/22</a:t>
            </a:fld>
            <a:endParaRPr/>
          </a:p>
        </p:txBody>
      </p:sp>
      <p:sp>
        <p:nvSpPr>
          <p:cNvPr id="7" name="Slide Number Placeholder 6"/>
          <p:cNvSpPr>
            <a:spLocks noGrp="1"/>
          </p:cNvSpPr>
          <p:nvPr>
            <p:ph type="sldNum" sz="quarter" idx="12"/>
          </p:nvPr>
        </p:nvSpPr>
        <p:spPr/>
        <p:txBody>
          <a:bodyPr numCol="1"/>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numCol="1"/>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numCol="1"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numCol="1"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numCol="1"/>
          <a:lstStyle/>
          <a:p>
            <a:r>
              <a:rPr lang="en-US" dirty="0"/>
              <a:t>Add a footer</a:t>
            </a:r>
          </a:p>
        </p:txBody>
      </p:sp>
      <p:sp>
        <p:nvSpPr>
          <p:cNvPr id="7" name="Date Placeholder 6"/>
          <p:cNvSpPr>
            <a:spLocks noGrp="1"/>
          </p:cNvSpPr>
          <p:nvPr>
            <p:ph type="dt" sz="half" idx="10"/>
          </p:nvPr>
        </p:nvSpPr>
        <p:spPr/>
        <p:txBody>
          <a:bodyPr numCol="1"/>
          <a:lstStyle/>
          <a:p>
            <a:fld id="{03F41C87-7AD9-4845-A077-840E4A0F3F06}" type="datetimeFigureOut">
              <a:rPr lang="en-US"/>
              <a:t>4/24/22</a:t>
            </a:fld>
            <a:endParaRPr/>
          </a:p>
        </p:txBody>
      </p:sp>
      <p:sp>
        <p:nvSpPr>
          <p:cNvPr id="9" name="Slide Number Placeholder 8"/>
          <p:cNvSpPr>
            <a:spLocks noGrp="1"/>
          </p:cNvSpPr>
          <p:nvPr>
            <p:ph type="sldNum" sz="quarter" idx="12"/>
          </p:nvPr>
        </p:nvSpPr>
        <p:spPr/>
        <p:txBody>
          <a:bodyPr numCol="1"/>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numCol="1"/>
          <a:lstStyle/>
          <a:p>
            <a:r>
              <a:rPr lang="en-US" dirty="0"/>
              <a:t>Add a footer</a:t>
            </a:r>
          </a:p>
        </p:txBody>
      </p:sp>
      <p:sp>
        <p:nvSpPr>
          <p:cNvPr id="3" name="Date Placeholder 2"/>
          <p:cNvSpPr>
            <a:spLocks noGrp="1"/>
          </p:cNvSpPr>
          <p:nvPr>
            <p:ph type="dt" sz="half" idx="10"/>
          </p:nvPr>
        </p:nvSpPr>
        <p:spPr/>
        <p:txBody>
          <a:bodyPr numCol="1"/>
          <a:lstStyle/>
          <a:p>
            <a:fld id="{03F41C87-7AD9-4845-A077-840E4A0F3F06}" type="datetimeFigureOut">
              <a:rPr lang="en-US"/>
              <a:t>4/24/22</a:t>
            </a:fld>
            <a:endParaRPr/>
          </a:p>
        </p:txBody>
      </p:sp>
      <p:sp>
        <p:nvSpPr>
          <p:cNvPr id="5" name="Slide Number Placeholder 4"/>
          <p:cNvSpPr>
            <a:spLocks noGrp="1"/>
          </p:cNvSpPr>
          <p:nvPr>
            <p:ph type="sldNum" sz="quarter" idx="12"/>
          </p:nvPr>
        </p:nvSpPr>
        <p:spPr/>
        <p:txBody>
          <a:bodyPr numCol="1"/>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numCol="1"/>
          <a:lstStyle/>
          <a:p>
            <a:r>
              <a:rPr lang="en-US" dirty="0"/>
              <a:t>Add a footer</a:t>
            </a:r>
          </a:p>
        </p:txBody>
      </p:sp>
      <p:sp>
        <p:nvSpPr>
          <p:cNvPr id="2" name="Date Placeholder 1"/>
          <p:cNvSpPr>
            <a:spLocks noGrp="1"/>
          </p:cNvSpPr>
          <p:nvPr>
            <p:ph type="dt" sz="half" idx="10"/>
          </p:nvPr>
        </p:nvSpPr>
        <p:spPr/>
        <p:txBody>
          <a:bodyPr numCol="1"/>
          <a:lstStyle/>
          <a:p>
            <a:fld id="{03F41C87-7AD9-4845-A077-840E4A0F3F06}" type="datetimeFigureOut">
              <a:rPr lang="en-US"/>
              <a:t>4/24/22</a:t>
            </a:fld>
            <a:endParaRPr/>
          </a:p>
        </p:txBody>
      </p:sp>
      <p:sp>
        <p:nvSpPr>
          <p:cNvPr id="4" name="Slide Number Placeholder 3"/>
          <p:cNvSpPr>
            <a:spLocks noGrp="1"/>
          </p:cNvSpPr>
          <p:nvPr>
            <p:ph type="sldNum" sz="quarter" idx="12"/>
          </p:nvPr>
        </p:nvSpPr>
        <p:spPr/>
        <p:txBody>
          <a:bodyPr numCol="1"/>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numCol="1"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numCol="1">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numCol="1"/>
          <a:lstStyle/>
          <a:p>
            <a:r>
              <a:rPr lang="en-US" dirty="0"/>
              <a:t>Add a footer</a:t>
            </a:r>
          </a:p>
        </p:txBody>
      </p:sp>
      <p:sp>
        <p:nvSpPr>
          <p:cNvPr id="5" name="Date Placeholder 4"/>
          <p:cNvSpPr>
            <a:spLocks noGrp="1"/>
          </p:cNvSpPr>
          <p:nvPr>
            <p:ph type="dt" sz="half" idx="10"/>
          </p:nvPr>
        </p:nvSpPr>
        <p:spPr/>
        <p:txBody>
          <a:bodyPr numCol="1"/>
          <a:lstStyle/>
          <a:p>
            <a:fld id="{03F41C87-7AD9-4845-A077-840E4A0F3F06}" type="datetimeFigureOut">
              <a:rPr lang="en-US"/>
              <a:t>4/24/22</a:t>
            </a:fld>
            <a:endParaRPr/>
          </a:p>
        </p:txBody>
      </p:sp>
      <p:sp>
        <p:nvSpPr>
          <p:cNvPr id="7" name="Slide Number Placeholder 6"/>
          <p:cNvSpPr>
            <a:spLocks noGrp="1"/>
          </p:cNvSpPr>
          <p:nvPr>
            <p:ph type="sldNum" sz="quarter" idx="12"/>
          </p:nvPr>
        </p:nvSpPr>
        <p:spPr/>
        <p:txBody>
          <a:bodyPr numCol="1"/>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numCol="1"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numCol="1">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numCol="1">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numCol="1"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numCol="1"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numCol="1" rtlCol="0" anchor="ctr"/>
          <a:lstStyle>
            <a:lvl1pPr algn="r">
              <a:defRPr sz="1100">
                <a:solidFill>
                  <a:schemeClr val="tx1"/>
                </a:solidFill>
              </a:defRPr>
            </a:lvl1pPr>
          </a:lstStyle>
          <a:p>
            <a:fld id="{03F41C87-7AD9-4845-A077-840E4A0F3F06}" type="datetimeFigureOut">
              <a:rPr lang="en-US" smtClean="0"/>
              <a:pPr/>
              <a:t>4/24/22</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numCol="1"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package" Target="../embeddings/Microsoft_Excel_Worksheet.xls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package" Target="../embeddings/Microsoft_Excel_Worksheet1.xlsx"/></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player.vimeo.com/video/418249863?h=d96d04743d&amp;app_id=12296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u.edu/controller/procedures/accounting-handbook/accounting-bad-debt" TargetMode="External"/><Relationship Id="rId2" Type="http://schemas.openxmlformats.org/officeDocument/2006/relationships/hyperlink" Target="https://accountinginfocus.com/financial-accounting/accounts-receivable/direct-write-off-and-allowance-methods-for-dealing-with-bad-deb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lstStyle/>
          <a:p>
            <a:r>
              <a:rPr lang="en-US" dirty="0"/>
              <a:t>Chapter 13 Presentation</a:t>
            </a:r>
          </a:p>
          <a:p>
            <a:endParaRPr lang="en-US" dirty="0"/>
          </a:p>
        </p:txBody>
      </p:sp>
      <p:sp>
        <p:nvSpPr>
          <p:cNvPr id="3" name="rect0"/>
          <p:cNvSpPr txBox="1"/>
          <p:nvPr/>
        </p:nvSpPr>
        <p:spPr>
          <a:xfrm>
            <a:off x="2074964" y="4959693"/>
            <a:ext cx="4912076" cy="1532750"/>
          </a:xfrm>
          <a:prstGeom prst="rect">
            <a:avLst/>
          </a:prstGeom>
          <a:noFill/>
        </p:spPr>
        <p:txBody>
          <a:bodyPr wrap="square" numCol="1"/>
          <a:lstStyle/>
          <a:p>
            <a:pPr algn="ctr"/>
            <a:r>
              <a:t>Accounting II</a:t>
            </a:r>
          </a:p>
          <a:p>
            <a:pPr algn="ctr"/>
            <a:r>
              <a:t>Mathew Johnson</a:t>
            </a:r>
          </a:p>
          <a:p>
            <a:pPr algn="ctr"/>
            <a:r>
              <a:t>Walter Plourde</a:t>
            </a:r>
          </a:p>
          <a:p>
            <a:pPr algn="ctr"/>
            <a:r>
              <a:t>&amp;</a:t>
            </a:r>
          </a:p>
          <a:p>
            <a:pPr algn="ctr"/>
            <a:r>
              <a:t>Carrie Baron</a:t>
            </a:r>
          </a:p>
        </p:txBody>
      </p:sp>
    </p:spTree>
    <p:extLst>
      <p:ext uri="{BB962C8B-B14F-4D97-AF65-F5344CB8AC3E}">
        <p14:creationId xmlns:p14="http://schemas.microsoft.com/office/powerpoint/2010/main" val="2320115561"/>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Aging of Accounts Receivable</a:t>
            </a:r>
            <a:endParaRPr dirty="0"/>
          </a:p>
        </p:txBody>
      </p:sp>
      <p:sp>
        <p:nvSpPr>
          <p:cNvPr id="3" name="Content Placeholder 2"/>
          <p:cNvSpPr>
            <a:spLocks noGrp="1"/>
          </p:cNvSpPr>
          <p:nvPr>
            <p:ph idx="1"/>
          </p:nvPr>
        </p:nvSpPr>
        <p:spPr>
          <a:xfrm>
            <a:off x="1522413" y="1981200"/>
            <a:ext cx="9829799" cy="1752599"/>
          </a:xfrm>
        </p:spPr>
        <p:txBody>
          <a:bodyPr numCol="1">
            <a:normAutofit/>
          </a:bodyPr>
          <a:lstStyle/>
          <a:p>
            <a:pPr>
              <a:buNone/>
            </a:pPr>
            <a:r>
              <a:rPr lang="en-US" dirty="0"/>
              <a:t>An aging report shows all the accounts and the amounts past due and for how long. Over time we can make an estimate for each category of how much will be uncollectible.</a:t>
            </a:r>
          </a:p>
        </p:txBody>
      </p:sp>
      <p:graphicFrame>
        <p:nvGraphicFramePr>
          <p:cNvPr id="10" name="Object 9">
            <a:extLst>
              <a:ext uri="{FF2B5EF4-FFF2-40B4-BE49-F238E27FC236}">
                <a16:creationId xmlns:a16="http://schemas.microsoft.com/office/drawing/2014/main" id="{45208C23-0231-4631-B3B3-43192C636217}"/>
              </a:ext>
            </a:extLst>
          </p:cNvPr>
          <p:cNvGraphicFramePr>
            <a:graphicFrameLocks noChangeAspect="1"/>
          </p:cNvGraphicFramePr>
          <p:nvPr/>
        </p:nvGraphicFramePr>
        <p:xfrm>
          <a:off x="3032124" y="3962400"/>
          <a:ext cx="6124575" cy="1952625"/>
        </p:xfrm>
        <a:graphic>
          <a:graphicData uri="http://schemas.openxmlformats.org/presentationml/2006/ole">
            <mc:AlternateContent xmlns:mc="http://schemas.openxmlformats.org/markup-compatibility/2006">
              <mc:Choice xmlns:v="urn:schemas-microsoft-com:vml" Requires="v">
                <p:oleObj spid="_x0000_s2051" name="Worksheet" r:id="rId4" imgW="6124680" imgH="1952732" progId="Excel.Sheet.12">
                  <p:embed/>
                </p:oleObj>
              </mc:Choice>
              <mc:Fallback>
                <p:oleObj name="Worksheet" r:id="rId4" imgW="6124680" imgH="1952732" progId="Excel.Sheet.12">
                  <p:embed/>
                  <p:pic>
                    <p:nvPicPr>
                      <p:cNvPr id="10" name="Object 9">
                        <a:extLst>
                          <a:ext uri="{FF2B5EF4-FFF2-40B4-BE49-F238E27FC236}">
                            <a16:creationId xmlns:a16="http://schemas.microsoft.com/office/drawing/2014/main" id="{45208C23-0231-4631-B3B3-43192C636217}"/>
                          </a:ext>
                        </a:extLst>
                      </p:cNvPr>
                      <p:cNvPicPr/>
                      <p:nvPr/>
                    </p:nvPicPr>
                    <p:blipFill>
                      <a:blip r:embed="rId5"/>
                      <a:stretch>
                        <a:fillRect/>
                      </a:stretch>
                    </p:blipFill>
                    <p:spPr>
                      <a:xfrm>
                        <a:off x="3032124" y="3962400"/>
                        <a:ext cx="6124575" cy="1952625"/>
                      </a:xfrm>
                      <a:prstGeom prst="rect">
                        <a:avLst/>
                      </a:prstGeom>
                    </p:spPr>
                  </p:pic>
                </p:oleObj>
              </mc:Fallback>
            </mc:AlternateContent>
          </a:graphicData>
        </a:graphic>
      </p:graphicFrame>
    </p:spTree>
    <p:extLst>
      <p:ext uri="{BB962C8B-B14F-4D97-AF65-F5344CB8AC3E}">
        <p14:creationId xmlns:p14="http://schemas.microsoft.com/office/powerpoint/2010/main" val="1664328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Calculating the Allowance for Doubtful Accounts</a:t>
            </a:r>
            <a:endParaRPr dirty="0"/>
          </a:p>
        </p:txBody>
      </p:sp>
      <p:sp>
        <p:nvSpPr>
          <p:cNvPr id="3" name="Content Placeholder 2"/>
          <p:cNvSpPr>
            <a:spLocks noGrp="1"/>
          </p:cNvSpPr>
          <p:nvPr>
            <p:ph idx="1"/>
          </p:nvPr>
        </p:nvSpPr>
        <p:spPr>
          <a:xfrm>
            <a:off x="1522413" y="1981200"/>
            <a:ext cx="9829799" cy="1219201"/>
          </a:xfrm>
        </p:spPr>
        <p:txBody>
          <a:bodyPr numCol="1">
            <a:normAutofit fontScale="92500"/>
          </a:bodyPr>
          <a:lstStyle/>
          <a:p>
            <a:pPr>
              <a:buNone/>
            </a:pPr>
            <a:r>
              <a:rPr lang="en-US" dirty="0"/>
              <a:t>Suppose over time we have estimated the following percentage of uncollectible accounts for the different aging periods: 3, 4, 10, 20, 50. And also suppose that the current balance in the Allowance for Doubtful Accounts is $100.</a:t>
            </a:r>
          </a:p>
        </p:txBody>
      </p:sp>
      <p:sp>
        <p:nvSpPr>
          <p:cNvPr id="8" name="Speech Bubble: Oval 7">
            <a:extLst>
              <a:ext uri="{FF2B5EF4-FFF2-40B4-BE49-F238E27FC236}">
                <a16:creationId xmlns:a16="http://schemas.microsoft.com/office/drawing/2014/main" id="{E5DE3ADA-842C-488B-A5F4-B09033D5C7C1}"/>
              </a:ext>
            </a:extLst>
          </p:cNvPr>
          <p:cNvSpPr/>
          <p:nvPr/>
        </p:nvSpPr>
        <p:spPr>
          <a:xfrm>
            <a:off x="8837612" y="3276600"/>
            <a:ext cx="2819400" cy="1759788"/>
          </a:xfrm>
          <a:prstGeom prst="wedgeEllipseCallout">
            <a:avLst>
              <a:gd name="adj1" fmla="val -62735"/>
              <a:gd name="adj2" fmla="val 11319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We want the amount to be the calculated amount, so we adjust for current balance.</a:t>
            </a:r>
          </a:p>
        </p:txBody>
      </p:sp>
      <p:graphicFrame>
        <p:nvGraphicFramePr>
          <p:cNvPr id="7" name="Object 6">
            <a:extLst>
              <a:ext uri="{FF2B5EF4-FFF2-40B4-BE49-F238E27FC236}">
                <a16:creationId xmlns:a16="http://schemas.microsoft.com/office/drawing/2014/main" id="{802607B7-A4DD-49FC-998E-9084FE365075}"/>
              </a:ext>
            </a:extLst>
          </p:cNvPr>
          <p:cNvGraphicFramePr>
            <a:graphicFrameLocks noChangeAspect="1"/>
          </p:cNvGraphicFramePr>
          <p:nvPr/>
        </p:nvGraphicFramePr>
        <p:xfrm>
          <a:off x="3736974" y="3943350"/>
          <a:ext cx="4714875" cy="2533650"/>
        </p:xfrm>
        <a:graphic>
          <a:graphicData uri="http://schemas.openxmlformats.org/presentationml/2006/ole">
            <mc:AlternateContent xmlns:mc="http://schemas.openxmlformats.org/markup-compatibility/2006">
              <mc:Choice xmlns:v="urn:schemas-microsoft-com:vml" Requires="v">
                <p:oleObj spid="_x0000_s3075" name="Worksheet" r:id="rId4" imgW="4714920" imgH="2533623" progId="Excel.Sheet.12">
                  <p:embed/>
                </p:oleObj>
              </mc:Choice>
              <mc:Fallback>
                <p:oleObj name="Worksheet" r:id="rId4" imgW="4714920" imgH="2533623" progId="Excel.Sheet.12">
                  <p:embed/>
                  <p:pic>
                    <p:nvPicPr>
                      <p:cNvPr id="7" name="Object 6">
                        <a:extLst>
                          <a:ext uri="{FF2B5EF4-FFF2-40B4-BE49-F238E27FC236}">
                            <a16:creationId xmlns:a16="http://schemas.microsoft.com/office/drawing/2014/main" id="{802607B7-A4DD-49FC-998E-9084FE365075}"/>
                          </a:ext>
                        </a:extLst>
                      </p:cNvPr>
                      <p:cNvPicPr/>
                      <p:nvPr/>
                    </p:nvPicPr>
                    <p:blipFill>
                      <a:blip r:embed="rId5"/>
                      <a:stretch>
                        <a:fillRect/>
                      </a:stretch>
                    </p:blipFill>
                    <p:spPr>
                      <a:xfrm>
                        <a:off x="3736974" y="3943350"/>
                        <a:ext cx="4714875" cy="2533650"/>
                      </a:xfrm>
                      <a:prstGeom prst="rect">
                        <a:avLst/>
                      </a:prstGeom>
                    </p:spPr>
                  </p:pic>
                </p:oleObj>
              </mc:Fallback>
            </mc:AlternateContent>
          </a:graphicData>
        </a:graphic>
      </p:graphicFrame>
    </p:spTree>
    <p:extLst>
      <p:ext uri="{BB962C8B-B14F-4D97-AF65-F5344CB8AC3E}">
        <p14:creationId xmlns:p14="http://schemas.microsoft.com/office/powerpoint/2010/main" val="622441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Journalizing Adjusting Entry</a:t>
            </a:r>
            <a:endParaRPr dirty="0"/>
          </a:p>
        </p:txBody>
      </p:sp>
      <p:sp>
        <p:nvSpPr>
          <p:cNvPr id="3" name="Content Placeholder 2"/>
          <p:cNvSpPr>
            <a:spLocks noGrp="1"/>
          </p:cNvSpPr>
          <p:nvPr>
            <p:ph idx="1"/>
          </p:nvPr>
        </p:nvSpPr>
        <p:spPr>
          <a:xfrm>
            <a:off x="1522413" y="1981200"/>
            <a:ext cx="9829799" cy="1219201"/>
          </a:xfrm>
        </p:spPr>
        <p:txBody>
          <a:bodyPr numCol="1">
            <a:normAutofit/>
          </a:bodyPr>
          <a:lstStyle/>
          <a:p>
            <a:pPr>
              <a:buNone/>
            </a:pPr>
            <a:r>
              <a:rPr lang="en-US" dirty="0"/>
              <a:t>We enter the adjusting entry in the usual way.</a:t>
            </a:r>
          </a:p>
        </p:txBody>
      </p:sp>
      <p:graphicFrame>
        <p:nvGraphicFramePr>
          <p:cNvPr id="6" name="Table 5">
            <a:extLst>
              <a:ext uri="{FF2B5EF4-FFF2-40B4-BE49-F238E27FC236}">
                <a16:creationId xmlns:a16="http://schemas.microsoft.com/office/drawing/2014/main" id="{952384E4-DABA-4F2D-BBCA-DCC1EFADBD1F}"/>
              </a:ext>
            </a:extLst>
          </p:cNvPr>
          <p:cNvGraphicFramePr>
            <a:graphicFrameLocks noGrp="1"/>
          </p:cNvGraphicFramePr>
          <p:nvPr/>
        </p:nvGraphicFramePr>
        <p:xfrm>
          <a:off x="2081741" y="3810000"/>
          <a:ext cx="8025342" cy="1107440"/>
        </p:xfrm>
        <a:graphic>
          <a:graphicData uri="http://schemas.openxmlformats.org/drawingml/2006/table">
            <a:tbl>
              <a:tblPr firstRow="1" bandRow="1">
                <a:tableStyleId>{22838BEF-8BB2-4498-84A7-C5851F593DF1}</a:tableStyleId>
              </a:tblPr>
              <a:tblGrid>
                <a:gridCol w="1354314">
                  <a:extLst>
                    <a:ext uri="{9D8B030D-6E8A-4147-A177-3AD203B41FA5}">
                      <a16:colId xmlns:a16="http://schemas.microsoft.com/office/drawing/2014/main" val="868591414"/>
                    </a:ext>
                  </a:extLst>
                </a:gridCol>
                <a:gridCol w="3927828">
                  <a:extLst>
                    <a:ext uri="{9D8B030D-6E8A-4147-A177-3AD203B41FA5}">
                      <a16:colId xmlns:a16="http://schemas.microsoft.com/office/drawing/2014/main" val="3981818642"/>
                    </a:ext>
                  </a:extLst>
                </a:gridCol>
                <a:gridCol w="1371600">
                  <a:extLst>
                    <a:ext uri="{9D8B030D-6E8A-4147-A177-3AD203B41FA5}">
                      <a16:colId xmlns:a16="http://schemas.microsoft.com/office/drawing/2014/main" val="1922779195"/>
                    </a:ext>
                  </a:extLst>
                </a:gridCol>
                <a:gridCol w="1371600">
                  <a:extLst>
                    <a:ext uri="{9D8B030D-6E8A-4147-A177-3AD203B41FA5}">
                      <a16:colId xmlns:a16="http://schemas.microsoft.com/office/drawing/2014/main" val="2510622341"/>
                    </a:ext>
                  </a:extLst>
                </a:gridCol>
              </a:tblGrid>
              <a:tr h="217096">
                <a:tc>
                  <a:txBody>
                    <a:bodyPr/>
                    <a:lstStyle/>
                    <a:p>
                      <a:r>
                        <a:rPr lang="en-US" b="0" dirty="0"/>
                        <a:t>201x</a:t>
                      </a:r>
                    </a:p>
                  </a:txBody>
                  <a:tcPr/>
                </a:tc>
                <a:tc>
                  <a:txBody>
                    <a:bodyPr/>
                    <a:lstStyle/>
                    <a:p>
                      <a:endParaRPr lang="en-US" dirty="0"/>
                    </a:p>
                  </a:txBody>
                  <a:tcPr/>
                </a:tc>
                <a:tc>
                  <a:txBody>
                    <a:bodyPr/>
                    <a:lstStyle/>
                    <a:p>
                      <a:pPr algn="ctr"/>
                      <a:r>
                        <a:rPr lang="en-US" dirty="0"/>
                        <a:t>Dr</a:t>
                      </a:r>
                    </a:p>
                  </a:txBody>
                  <a:tcPr/>
                </a:tc>
                <a:tc>
                  <a:txBody>
                    <a:bodyPr/>
                    <a:lstStyle/>
                    <a:p>
                      <a:pPr algn="ctr"/>
                      <a:r>
                        <a:rPr lang="en-US" dirty="0"/>
                        <a:t>Cr</a:t>
                      </a:r>
                    </a:p>
                  </a:txBody>
                  <a:tcPr/>
                </a:tc>
                <a:extLst>
                  <a:ext uri="{0D108BD9-81ED-4DB2-BD59-A6C34878D82A}">
                    <a16:rowId xmlns:a16="http://schemas.microsoft.com/office/drawing/2014/main" val="2181639554"/>
                  </a:ext>
                </a:extLst>
              </a:tr>
              <a:tr h="370840">
                <a:tc>
                  <a:txBody>
                    <a:bodyPr/>
                    <a:lstStyle/>
                    <a:p>
                      <a:r>
                        <a:rPr lang="en-US" dirty="0"/>
                        <a:t>Dec 31</a:t>
                      </a:r>
                    </a:p>
                  </a:txBody>
                  <a:tcPr/>
                </a:tc>
                <a:tc>
                  <a:txBody>
                    <a:bodyPr/>
                    <a:lstStyle/>
                    <a:p>
                      <a:r>
                        <a:rPr lang="en-US" dirty="0"/>
                        <a:t>Bad Debts Expense</a:t>
                      </a:r>
                    </a:p>
                  </a:txBody>
                  <a:tcPr/>
                </a:tc>
                <a:tc>
                  <a:txBody>
                    <a:bodyPr/>
                    <a:lstStyle/>
                    <a:p>
                      <a:r>
                        <a:rPr lang="en-US" dirty="0"/>
                        <a:t>136.50</a:t>
                      </a:r>
                    </a:p>
                  </a:txBody>
                  <a:tcPr/>
                </a:tc>
                <a:tc>
                  <a:txBody>
                    <a:bodyPr/>
                    <a:lstStyle/>
                    <a:p>
                      <a:endParaRPr lang="en-US" dirty="0"/>
                    </a:p>
                  </a:txBody>
                  <a:tcPr/>
                </a:tc>
                <a:extLst>
                  <a:ext uri="{0D108BD9-81ED-4DB2-BD59-A6C34878D82A}">
                    <a16:rowId xmlns:a16="http://schemas.microsoft.com/office/drawing/2014/main" val="24395714"/>
                  </a:ext>
                </a:extLst>
              </a:tr>
              <a:tr h="370840">
                <a:tc>
                  <a:txBody>
                    <a:bodyPr/>
                    <a:lstStyle/>
                    <a:p>
                      <a:endParaRPr lang="en-US"/>
                    </a:p>
                  </a:txBody>
                  <a:tcPr/>
                </a:tc>
                <a:tc>
                  <a:txBody>
                    <a:bodyPr/>
                    <a:lstStyle/>
                    <a:p>
                      <a:r>
                        <a:rPr lang="en-US" dirty="0"/>
                        <a:t>    Allowance for Doubtful Accounts</a:t>
                      </a:r>
                    </a:p>
                  </a:txBody>
                  <a:tcPr/>
                </a:tc>
                <a:tc>
                  <a:txBody>
                    <a:bodyPr/>
                    <a:lstStyle/>
                    <a:p>
                      <a:endParaRPr lang="en-US" dirty="0"/>
                    </a:p>
                  </a:txBody>
                  <a:tcPr/>
                </a:tc>
                <a:tc>
                  <a:txBody>
                    <a:bodyPr/>
                    <a:lstStyle/>
                    <a:p>
                      <a:r>
                        <a:rPr lang="en-US" dirty="0"/>
                        <a:t>136.50</a:t>
                      </a:r>
                    </a:p>
                  </a:txBody>
                  <a:tcPr/>
                </a:tc>
                <a:extLst>
                  <a:ext uri="{0D108BD9-81ED-4DB2-BD59-A6C34878D82A}">
                    <a16:rowId xmlns:a16="http://schemas.microsoft.com/office/drawing/2014/main" val="1898026451"/>
                  </a:ext>
                </a:extLst>
              </a:tr>
            </a:tbl>
          </a:graphicData>
        </a:graphic>
      </p:graphicFrame>
      <p:sp>
        <p:nvSpPr>
          <p:cNvPr id="9" name="Speech Bubble: Oval 8">
            <a:extLst>
              <a:ext uri="{FF2B5EF4-FFF2-40B4-BE49-F238E27FC236}">
                <a16:creationId xmlns:a16="http://schemas.microsoft.com/office/drawing/2014/main" id="{221B90BC-C74D-4EC5-AB33-8FE30A5A69F6}"/>
              </a:ext>
            </a:extLst>
          </p:cNvPr>
          <p:cNvSpPr/>
          <p:nvPr/>
        </p:nvSpPr>
        <p:spPr>
          <a:xfrm>
            <a:off x="7568141" y="5231542"/>
            <a:ext cx="2438400" cy="940657"/>
          </a:xfrm>
          <a:prstGeom prst="wedgeEllipseCallout">
            <a:avLst>
              <a:gd name="adj1" fmla="val 18364"/>
              <a:gd name="adj2" fmla="val -8335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The total for this account is  now $236.50.</a:t>
            </a:r>
          </a:p>
        </p:txBody>
      </p:sp>
    </p:spTree>
    <p:extLst>
      <p:ext uri="{BB962C8B-B14F-4D97-AF65-F5344CB8AC3E}">
        <p14:creationId xmlns:p14="http://schemas.microsoft.com/office/powerpoint/2010/main" val="5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t>Writing Off an Account-Allowance for doubtful Accounts</a:t>
            </a:r>
          </a:p>
        </p:txBody>
      </p:sp>
      <p:sp>
        <p:nvSpPr>
          <p:cNvPr id="3" name="Content Placeholder 2"/>
          <p:cNvSpPr>
            <a:spLocks noGrp="1"/>
          </p:cNvSpPr>
          <p:nvPr>
            <p:ph idx="1"/>
          </p:nvPr>
        </p:nvSpPr>
        <p:spPr/>
        <p:txBody>
          <a:bodyPr numCol="1"/>
          <a:lstStyle/>
          <a:p>
            <a:pPr>
              <a:buNone/>
            </a:pPr>
            <a:r>
              <a:t>   When it is determined that an account cannot be collected, the receivable balance should be written off. When the unit maintains an allowance for doubtful accounts, the write-off reduces the outstanding accounts receivable, and is charged against the allowance.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dirty="0"/>
              <a:t>Direct Write</a:t>
            </a:r>
            <a:r>
              <a:rPr lang="en-US" dirty="0"/>
              <a:t>-</a:t>
            </a:r>
            <a:r>
              <a:rPr dirty="0"/>
              <a:t>Off Method</a:t>
            </a:r>
          </a:p>
        </p:txBody>
      </p:sp>
      <p:sp>
        <p:nvSpPr>
          <p:cNvPr id="3" name="Content Placeholder 2"/>
          <p:cNvSpPr>
            <a:spLocks noGrp="1"/>
          </p:cNvSpPr>
          <p:nvPr>
            <p:ph idx="1"/>
          </p:nvPr>
        </p:nvSpPr>
        <p:spPr>
          <a:xfrm>
            <a:off x="1522413" y="1981201"/>
            <a:ext cx="9829799" cy="1295400"/>
          </a:xfrm>
        </p:spPr>
        <p:txBody>
          <a:bodyPr numCol="1">
            <a:normAutofit/>
          </a:bodyPr>
          <a:lstStyle/>
          <a:p>
            <a:pPr>
              <a:buNone/>
            </a:pPr>
            <a:r>
              <a:rPr dirty="0"/>
              <a:t>The </a:t>
            </a:r>
            <a:r>
              <a:rPr lang="en-US" dirty="0"/>
              <a:t>direct write-off method does not use the Allowance for Doubtful Accounts, but instead writes off an uncollectible account directly as a Bad Debts Expense.</a:t>
            </a:r>
          </a:p>
        </p:txBody>
      </p:sp>
      <p:graphicFrame>
        <p:nvGraphicFramePr>
          <p:cNvPr id="4" name="Table 3">
            <a:extLst>
              <a:ext uri="{FF2B5EF4-FFF2-40B4-BE49-F238E27FC236}">
                <a16:creationId xmlns:a16="http://schemas.microsoft.com/office/drawing/2014/main" id="{596C1259-69D0-4572-B1A9-95C121F506F6}"/>
              </a:ext>
            </a:extLst>
          </p:cNvPr>
          <p:cNvGraphicFramePr>
            <a:graphicFrameLocks noGrp="1"/>
          </p:cNvGraphicFramePr>
          <p:nvPr/>
        </p:nvGraphicFramePr>
        <p:xfrm>
          <a:off x="2081741" y="3810000"/>
          <a:ext cx="8025342" cy="1107440"/>
        </p:xfrm>
        <a:graphic>
          <a:graphicData uri="http://schemas.openxmlformats.org/drawingml/2006/table">
            <a:tbl>
              <a:tblPr firstRow="1" bandRow="1">
                <a:tableStyleId>{22838BEF-8BB2-4498-84A7-C5851F593DF1}</a:tableStyleId>
              </a:tblPr>
              <a:tblGrid>
                <a:gridCol w="1354314">
                  <a:extLst>
                    <a:ext uri="{9D8B030D-6E8A-4147-A177-3AD203B41FA5}">
                      <a16:colId xmlns:a16="http://schemas.microsoft.com/office/drawing/2014/main" val="868591414"/>
                    </a:ext>
                  </a:extLst>
                </a:gridCol>
                <a:gridCol w="3927828">
                  <a:extLst>
                    <a:ext uri="{9D8B030D-6E8A-4147-A177-3AD203B41FA5}">
                      <a16:colId xmlns:a16="http://schemas.microsoft.com/office/drawing/2014/main" val="3981818642"/>
                    </a:ext>
                  </a:extLst>
                </a:gridCol>
                <a:gridCol w="1371600">
                  <a:extLst>
                    <a:ext uri="{9D8B030D-6E8A-4147-A177-3AD203B41FA5}">
                      <a16:colId xmlns:a16="http://schemas.microsoft.com/office/drawing/2014/main" val="1922779195"/>
                    </a:ext>
                  </a:extLst>
                </a:gridCol>
                <a:gridCol w="1371600">
                  <a:extLst>
                    <a:ext uri="{9D8B030D-6E8A-4147-A177-3AD203B41FA5}">
                      <a16:colId xmlns:a16="http://schemas.microsoft.com/office/drawing/2014/main" val="2510622341"/>
                    </a:ext>
                  </a:extLst>
                </a:gridCol>
              </a:tblGrid>
              <a:tr h="217096">
                <a:tc>
                  <a:txBody>
                    <a:bodyPr/>
                    <a:lstStyle/>
                    <a:p>
                      <a:r>
                        <a:rPr lang="en-US" b="0" dirty="0"/>
                        <a:t>2019</a:t>
                      </a:r>
                    </a:p>
                  </a:txBody>
                  <a:tcPr/>
                </a:tc>
                <a:tc>
                  <a:txBody>
                    <a:bodyPr/>
                    <a:lstStyle/>
                    <a:p>
                      <a:endParaRPr lang="en-US" dirty="0"/>
                    </a:p>
                  </a:txBody>
                  <a:tcPr/>
                </a:tc>
                <a:tc>
                  <a:txBody>
                    <a:bodyPr/>
                    <a:lstStyle/>
                    <a:p>
                      <a:pPr algn="ctr"/>
                      <a:r>
                        <a:rPr lang="en-US" dirty="0"/>
                        <a:t>Dr</a:t>
                      </a:r>
                    </a:p>
                  </a:txBody>
                  <a:tcPr/>
                </a:tc>
                <a:tc>
                  <a:txBody>
                    <a:bodyPr/>
                    <a:lstStyle/>
                    <a:p>
                      <a:pPr algn="ctr"/>
                      <a:r>
                        <a:rPr lang="en-US" dirty="0"/>
                        <a:t>Cr</a:t>
                      </a:r>
                    </a:p>
                  </a:txBody>
                  <a:tcPr/>
                </a:tc>
                <a:extLst>
                  <a:ext uri="{0D108BD9-81ED-4DB2-BD59-A6C34878D82A}">
                    <a16:rowId xmlns:a16="http://schemas.microsoft.com/office/drawing/2014/main" val="2181639554"/>
                  </a:ext>
                </a:extLst>
              </a:tr>
              <a:tr h="370840">
                <a:tc>
                  <a:txBody>
                    <a:bodyPr/>
                    <a:lstStyle/>
                    <a:p>
                      <a:r>
                        <a:rPr lang="en-US" dirty="0"/>
                        <a:t>Oct 16</a:t>
                      </a:r>
                    </a:p>
                  </a:txBody>
                  <a:tcPr/>
                </a:tc>
                <a:tc>
                  <a:txBody>
                    <a:bodyPr/>
                    <a:lstStyle/>
                    <a:p>
                      <a:r>
                        <a:rPr lang="en-US" dirty="0"/>
                        <a:t>Bad Debts Expense</a:t>
                      </a:r>
                    </a:p>
                  </a:txBody>
                  <a:tcPr/>
                </a:tc>
                <a:tc>
                  <a:txBody>
                    <a:bodyPr/>
                    <a:lstStyle/>
                    <a:p>
                      <a:r>
                        <a:rPr lang="en-US" dirty="0"/>
                        <a:t>400.00</a:t>
                      </a:r>
                    </a:p>
                  </a:txBody>
                  <a:tcPr/>
                </a:tc>
                <a:tc>
                  <a:txBody>
                    <a:bodyPr/>
                    <a:lstStyle/>
                    <a:p>
                      <a:endParaRPr lang="en-US" dirty="0"/>
                    </a:p>
                  </a:txBody>
                  <a:tcPr/>
                </a:tc>
                <a:extLst>
                  <a:ext uri="{0D108BD9-81ED-4DB2-BD59-A6C34878D82A}">
                    <a16:rowId xmlns:a16="http://schemas.microsoft.com/office/drawing/2014/main" val="24395714"/>
                  </a:ext>
                </a:extLst>
              </a:tr>
              <a:tr h="370840">
                <a:tc>
                  <a:txBody>
                    <a:bodyPr/>
                    <a:lstStyle/>
                    <a:p>
                      <a:endParaRPr lang="en-US"/>
                    </a:p>
                  </a:txBody>
                  <a:tcPr/>
                </a:tc>
                <a:tc>
                  <a:txBody>
                    <a:bodyPr/>
                    <a:lstStyle/>
                    <a:p>
                      <a:r>
                        <a:rPr lang="en-US" dirty="0"/>
                        <a:t>    Accounts Receivable, CB+WP Co</a:t>
                      </a:r>
                    </a:p>
                  </a:txBody>
                  <a:tcPr/>
                </a:tc>
                <a:tc>
                  <a:txBody>
                    <a:bodyPr/>
                    <a:lstStyle/>
                    <a:p>
                      <a:endParaRPr lang="en-US" dirty="0"/>
                    </a:p>
                  </a:txBody>
                  <a:tcPr/>
                </a:tc>
                <a:tc>
                  <a:txBody>
                    <a:bodyPr/>
                    <a:lstStyle/>
                    <a:p>
                      <a:r>
                        <a:rPr lang="en-US" dirty="0"/>
                        <a:t>400.00</a:t>
                      </a:r>
                    </a:p>
                  </a:txBody>
                  <a:tcPr/>
                </a:tc>
                <a:extLst>
                  <a:ext uri="{0D108BD9-81ED-4DB2-BD59-A6C34878D82A}">
                    <a16:rowId xmlns:a16="http://schemas.microsoft.com/office/drawing/2014/main" val="1898026451"/>
                  </a:ext>
                </a:extLst>
              </a:tr>
            </a:tbl>
          </a:graphicData>
        </a:graphic>
      </p:graphicFrame>
      <p:sp>
        <p:nvSpPr>
          <p:cNvPr id="5" name="Speech Bubble: Oval 4">
            <a:extLst>
              <a:ext uri="{FF2B5EF4-FFF2-40B4-BE49-F238E27FC236}">
                <a16:creationId xmlns:a16="http://schemas.microsoft.com/office/drawing/2014/main" id="{990DA1FB-925F-44D7-82E8-05BC4514668E}"/>
              </a:ext>
            </a:extLst>
          </p:cNvPr>
          <p:cNvSpPr/>
          <p:nvPr/>
        </p:nvSpPr>
        <p:spPr>
          <a:xfrm>
            <a:off x="2208212" y="5450839"/>
            <a:ext cx="2971800" cy="940657"/>
          </a:xfrm>
          <a:prstGeom prst="wedgeEllipseCallout">
            <a:avLst>
              <a:gd name="adj1" fmla="val -22445"/>
              <a:gd name="adj2" fmla="val -20534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The date matters in the Direct Write-Off method.</a:t>
            </a:r>
          </a:p>
        </p:txBody>
      </p:sp>
    </p:spTree>
    <p:extLst>
      <p:ext uri="{BB962C8B-B14F-4D97-AF65-F5344CB8AC3E}">
        <p14:creationId xmlns:p14="http://schemas.microsoft.com/office/powerpoint/2010/main" val="2057595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lang="en-US" dirty="0"/>
              <a:t>Problem with the </a:t>
            </a:r>
            <a:r>
              <a:rPr dirty="0"/>
              <a:t>Direct Write</a:t>
            </a:r>
            <a:r>
              <a:rPr lang="en-US" dirty="0"/>
              <a:t>-</a:t>
            </a:r>
            <a:r>
              <a:rPr dirty="0"/>
              <a:t>Off Method</a:t>
            </a:r>
          </a:p>
        </p:txBody>
      </p:sp>
      <p:sp>
        <p:nvSpPr>
          <p:cNvPr id="3" name="Content Placeholder 2"/>
          <p:cNvSpPr>
            <a:spLocks noGrp="1"/>
          </p:cNvSpPr>
          <p:nvPr>
            <p:ph idx="1"/>
          </p:nvPr>
        </p:nvSpPr>
        <p:spPr>
          <a:xfrm>
            <a:off x="1522413" y="1981200"/>
            <a:ext cx="9829799" cy="3962399"/>
          </a:xfrm>
        </p:spPr>
        <p:txBody>
          <a:bodyPr numCol="1">
            <a:normAutofit/>
          </a:bodyPr>
          <a:lstStyle/>
          <a:p>
            <a:pPr>
              <a:buNone/>
            </a:pPr>
            <a:r>
              <a:rPr lang="en-US" dirty="0"/>
              <a:t>Consider the previous journal entry: we wrote off the bad debt in 2019, but it can take months (even years) in collections before we can determine the account is uncollectible. So, it is very likely that the $400 revenue related to this entry was recognized in the previous year. </a:t>
            </a:r>
          </a:p>
          <a:p>
            <a:pPr>
              <a:buNone/>
            </a:pPr>
            <a:r>
              <a:rPr lang="en-US" dirty="0"/>
              <a:t>This violates the matching principle of the generally accepted accounting principles. The income statement will not accurately reflect the expenses with the corresponding revenues.</a:t>
            </a:r>
          </a:p>
          <a:p>
            <a:pPr>
              <a:buNone/>
            </a:pPr>
            <a:r>
              <a:rPr lang="en-US" dirty="0"/>
              <a:t>For this reason, this method should only be used when bad debt happens rarely or for immaterial amounts.</a:t>
            </a:r>
            <a:endParaRPr dirty="0"/>
          </a:p>
        </p:txBody>
      </p:sp>
    </p:spTree>
    <p:extLst>
      <p:ext uri="{BB962C8B-B14F-4D97-AF65-F5344CB8AC3E}">
        <p14:creationId xmlns:p14="http://schemas.microsoft.com/office/powerpoint/2010/main" val="2425183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lang="en-US" dirty="0"/>
              <a:t>Recovered Debts: Direct</a:t>
            </a:r>
            <a:r>
              <a:rPr dirty="0"/>
              <a:t> Write</a:t>
            </a:r>
            <a:r>
              <a:rPr lang="en-US" dirty="0"/>
              <a:t>-</a:t>
            </a:r>
            <a:r>
              <a:rPr dirty="0"/>
              <a:t>Off Method</a:t>
            </a:r>
          </a:p>
        </p:txBody>
      </p:sp>
      <p:sp>
        <p:nvSpPr>
          <p:cNvPr id="3" name="Content Placeholder 2"/>
          <p:cNvSpPr>
            <a:spLocks noGrp="1"/>
          </p:cNvSpPr>
          <p:nvPr>
            <p:ph idx="1"/>
          </p:nvPr>
        </p:nvSpPr>
        <p:spPr>
          <a:xfrm>
            <a:off x="1522413" y="1981200"/>
            <a:ext cx="9829799" cy="1447799"/>
          </a:xfrm>
        </p:spPr>
        <p:txBody>
          <a:bodyPr numCol="1">
            <a:normAutofit fontScale="85000" lnSpcReduction="20000"/>
          </a:bodyPr>
          <a:lstStyle/>
          <a:p>
            <a:pPr>
              <a:buNone/>
            </a:pPr>
            <a:r>
              <a:rPr lang="en-US" dirty="0"/>
              <a:t>Because of the timing problem, we need to consider when the bad debt was written off in order to recover the debt later. If the recovery happens in the same year as the write off, then a simple reversing entry of the original write-off is used.</a:t>
            </a:r>
          </a:p>
          <a:p>
            <a:pPr>
              <a:buNone/>
            </a:pPr>
            <a:r>
              <a:rPr lang="en-US" dirty="0"/>
              <a:t>If not, then we need to introduce the Bad Debts Recovered account and record two journal entries similar to the accrual method.</a:t>
            </a:r>
          </a:p>
        </p:txBody>
      </p:sp>
      <p:graphicFrame>
        <p:nvGraphicFramePr>
          <p:cNvPr id="4" name="Table 3">
            <a:extLst>
              <a:ext uri="{FF2B5EF4-FFF2-40B4-BE49-F238E27FC236}">
                <a16:creationId xmlns:a16="http://schemas.microsoft.com/office/drawing/2014/main" id="{596C1259-69D0-4572-B1A9-95C121F506F6}"/>
              </a:ext>
            </a:extLst>
          </p:cNvPr>
          <p:cNvGraphicFramePr>
            <a:graphicFrameLocks noGrp="1"/>
          </p:cNvGraphicFramePr>
          <p:nvPr/>
        </p:nvGraphicFramePr>
        <p:xfrm>
          <a:off x="2081741" y="4495800"/>
          <a:ext cx="8025342" cy="2194560"/>
        </p:xfrm>
        <a:graphic>
          <a:graphicData uri="http://schemas.openxmlformats.org/drawingml/2006/table">
            <a:tbl>
              <a:tblPr firstRow="1" bandRow="1">
                <a:tableStyleId>{22838BEF-8BB2-4498-84A7-C5851F593DF1}</a:tableStyleId>
              </a:tblPr>
              <a:tblGrid>
                <a:gridCol w="1354314">
                  <a:extLst>
                    <a:ext uri="{9D8B030D-6E8A-4147-A177-3AD203B41FA5}">
                      <a16:colId xmlns:a16="http://schemas.microsoft.com/office/drawing/2014/main" val="868591414"/>
                    </a:ext>
                  </a:extLst>
                </a:gridCol>
                <a:gridCol w="3927828">
                  <a:extLst>
                    <a:ext uri="{9D8B030D-6E8A-4147-A177-3AD203B41FA5}">
                      <a16:colId xmlns:a16="http://schemas.microsoft.com/office/drawing/2014/main" val="3981818642"/>
                    </a:ext>
                  </a:extLst>
                </a:gridCol>
                <a:gridCol w="1371600">
                  <a:extLst>
                    <a:ext uri="{9D8B030D-6E8A-4147-A177-3AD203B41FA5}">
                      <a16:colId xmlns:a16="http://schemas.microsoft.com/office/drawing/2014/main" val="1922779195"/>
                    </a:ext>
                  </a:extLst>
                </a:gridCol>
                <a:gridCol w="1371600">
                  <a:extLst>
                    <a:ext uri="{9D8B030D-6E8A-4147-A177-3AD203B41FA5}">
                      <a16:colId xmlns:a16="http://schemas.microsoft.com/office/drawing/2014/main" val="2510622341"/>
                    </a:ext>
                  </a:extLst>
                </a:gridCol>
              </a:tblGrid>
              <a:tr h="263649">
                <a:tc>
                  <a:txBody>
                    <a:bodyPr/>
                    <a:lstStyle/>
                    <a:p>
                      <a:r>
                        <a:rPr lang="en-US" b="0" dirty="0"/>
                        <a:t>2020</a:t>
                      </a:r>
                    </a:p>
                  </a:txBody>
                  <a:tcPr/>
                </a:tc>
                <a:tc>
                  <a:txBody>
                    <a:bodyPr/>
                    <a:lstStyle/>
                    <a:p>
                      <a:endParaRPr lang="en-US" dirty="0"/>
                    </a:p>
                  </a:txBody>
                  <a:tcPr/>
                </a:tc>
                <a:tc>
                  <a:txBody>
                    <a:bodyPr/>
                    <a:lstStyle/>
                    <a:p>
                      <a:pPr algn="ctr"/>
                      <a:r>
                        <a:rPr lang="en-US" dirty="0"/>
                        <a:t>Dr</a:t>
                      </a:r>
                    </a:p>
                  </a:txBody>
                  <a:tcPr/>
                </a:tc>
                <a:tc>
                  <a:txBody>
                    <a:bodyPr/>
                    <a:lstStyle/>
                    <a:p>
                      <a:pPr algn="ctr"/>
                      <a:r>
                        <a:rPr lang="en-US" dirty="0"/>
                        <a:t>Cr</a:t>
                      </a:r>
                    </a:p>
                  </a:txBody>
                  <a:tcPr/>
                </a:tc>
                <a:extLst>
                  <a:ext uri="{0D108BD9-81ED-4DB2-BD59-A6C34878D82A}">
                    <a16:rowId xmlns:a16="http://schemas.microsoft.com/office/drawing/2014/main" val="2181639554"/>
                  </a:ext>
                </a:extLst>
              </a:tr>
              <a:tr h="267310">
                <a:tc>
                  <a:txBody>
                    <a:bodyPr/>
                    <a:lstStyle/>
                    <a:p>
                      <a:r>
                        <a:rPr lang="en-US" dirty="0"/>
                        <a:t>Apr 4</a:t>
                      </a:r>
                    </a:p>
                  </a:txBody>
                  <a:tcPr/>
                </a:tc>
                <a:tc>
                  <a:txBody>
                    <a:bodyPr/>
                    <a:lstStyle/>
                    <a:p>
                      <a:r>
                        <a:rPr lang="en-US" dirty="0"/>
                        <a:t>Accounts Receivable, CB+WP Co</a:t>
                      </a:r>
                    </a:p>
                  </a:txBody>
                  <a:tcPr/>
                </a:tc>
                <a:tc>
                  <a:txBody>
                    <a:bodyPr/>
                    <a:lstStyle/>
                    <a:p>
                      <a:r>
                        <a:rPr lang="en-US" dirty="0"/>
                        <a:t>400.00</a:t>
                      </a:r>
                    </a:p>
                  </a:txBody>
                  <a:tcPr/>
                </a:tc>
                <a:tc>
                  <a:txBody>
                    <a:bodyPr/>
                    <a:lstStyle/>
                    <a:p>
                      <a:endParaRPr lang="en-US" dirty="0"/>
                    </a:p>
                  </a:txBody>
                  <a:tcPr/>
                </a:tc>
                <a:extLst>
                  <a:ext uri="{0D108BD9-81ED-4DB2-BD59-A6C34878D82A}">
                    <a16:rowId xmlns:a16="http://schemas.microsoft.com/office/drawing/2014/main" val="24395714"/>
                  </a:ext>
                </a:extLst>
              </a:tr>
              <a:tr h="267310">
                <a:tc>
                  <a:txBody>
                    <a:bodyPr/>
                    <a:lstStyle/>
                    <a:p>
                      <a:endParaRPr lang="en-US" dirty="0"/>
                    </a:p>
                  </a:txBody>
                  <a:tcPr/>
                </a:tc>
                <a:tc>
                  <a:txBody>
                    <a:bodyPr/>
                    <a:lstStyle/>
                    <a:p>
                      <a:r>
                        <a:rPr lang="en-US" dirty="0"/>
                        <a:t>    Bad Debts Recovered</a:t>
                      </a:r>
                    </a:p>
                  </a:txBody>
                  <a:tcPr/>
                </a:tc>
                <a:tc>
                  <a:txBody>
                    <a:bodyPr/>
                    <a:lstStyle/>
                    <a:p>
                      <a:endParaRPr lang="en-US" dirty="0"/>
                    </a:p>
                  </a:txBody>
                  <a:tcPr/>
                </a:tc>
                <a:tc>
                  <a:txBody>
                    <a:bodyPr/>
                    <a:lstStyle/>
                    <a:p>
                      <a:r>
                        <a:rPr lang="en-US" dirty="0"/>
                        <a:t>400.00</a:t>
                      </a:r>
                    </a:p>
                  </a:txBody>
                  <a:tcPr/>
                </a:tc>
                <a:extLst>
                  <a:ext uri="{0D108BD9-81ED-4DB2-BD59-A6C34878D82A}">
                    <a16:rowId xmlns:a16="http://schemas.microsoft.com/office/drawing/2014/main" val="1898026451"/>
                  </a:ext>
                </a:extLst>
              </a:tr>
              <a:tr h="26731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78438123"/>
                  </a:ext>
                </a:extLst>
              </a:tr>
              <a:tr h="267310">
                <a:tc>
                  <a:txBody>
                    <a:bodyPr/>
                    <a:lstStyle/>
                    <a:p>
                      <a:r>
                        <a:rPr lang="en-US" dirty="0"/>
                        <a:t>Apr 4</a:t>
                      </a:r>
                    </a:p>
                  </a:txBody>
                  <a:tcPr/>
                </a:tc>
                <a:tc>
                  <a:txBody>
                    <a:bodyPr/>
                    <a:lstStyle/>
                    <a:p>
                      <a:r>
                        <a:rPr lang="en-US" dirty="0"/>
                        <a:t>Cash</a:t>
                      </a:r>
                    </a:p>
                  </a:txBody>
                  <a:tcPr/>
                </a:tc>
                <a:tc>
                  <a:txBody>
                    <a:bodyPr/>
                    <a:lstStyle/>
                    <a:p>
                      <a:r>
                        <a:rPr lang="en-US" dirty="0"/>
                        <a:t>400.00</a:t>
                      </a:r>
                    </a:p>
                  </a:txBody>
                  <a:tcPr/>
                </a:tc>
                <a:tc>
                  <a:txBody>
                    <a:bodyPr/>
                    <a:lstStyle/>
                    <a:p>
                      <a:endParaRPr lang="en-US" dirty="0"/>
                    </a:p>
                  </a:txBody>
                  <a:tcPr/>
                </a:tc>
                <a:extLst>
                  <a:ext uri="{0D108BD9-81ED-4DB2-BD59-A6C34878D82A}">
                    <a16:rowId xmlns:a16="http://schemas.microsoft.com/office/drawing/2014/main" val="368383543"/>
                  </a:ext>
                </a:extLst>
              </a:tr>
              <a:tr h="267310">
                <a:tc>
                  <a:txBody>
                    <a:bodyPr/>
                    <a:lstStyle/>
                    <a:p>
                      <a:endParaRPr lang="en-US"/>
                    </a:p>
                  </a:txBody>
                  <a:tcPr/>
                </a:tc>
                <a:tc>
                  <a:txBody>
                    <a:bodyPr/>
                    <a:lstStyle/>
                    <a:p>
                      <a:r>
                        <a:rPr lang="en-US" dirty="0"/>
                        <a:t>    Accounts Receivable, CB+WP Co</a:t>
                      </a:r>
                    </a:p>
                  </a:txBody>
                  <a:tcPr/>
                </a:tc>
                <a:tc>
                  <a:txBody>
                    <a:bodyPr/>
                    <a:lstStyle/>
                    <a:p>
                      <a:endParaRPr lang="en-US" dirty="0"/>
                    </a:p>
                  </a:txBody>
                  <a:tcPr/>
                </a:tc>
                <a:tc>
                  <a:txBody>
                    <a:bodyPr/>
                    <a:lstStyle/>
                    <a:p>
                      <a:r>
                        <a:rPr lang="en-US" dirty="0"/>
                        <a:t>400.00</a:t>
                      </a:r>
                    </a:p>
                  </a:txBody>
                  <a:tcPr/>
                </a:tc>
                <a:extLst>
                  <a:ext uri="{0D108BD9-81ED-4DB2-BD59-A6C34878D82A}">
                    <a16:rowId xmlns:a16="http://schemas.microsoft.com/office/drawing/2014/main" val="1838895014"/>
                  </a:ext>
                </a:extLst>
              </a:tr>
            </a:tbl>
          </a:graphicData>
        </a:graphic>
      </p:graphicFrame>
      <p:sp>
        <p:nvSpPr>
          <p:cNvPr id="6" name="Speech Bubble: Oval 5">
            <a:extLst>
              <a:ext uri="{FF2B5EF4-FFF2-40B4-BE49-F238E27FC236}">
                <a16:creationId xmlns:a16="http://schemas.microsoft.com/office/drawing/2014/main" id="{77CF21D4-8873-4399-AC70-AA90E9B6F283}"/>
              </a:ext>
            </a:extLst>
          </p:cNvPr>
          <p:cNvSpPr/>
          <p:nvPr/>
        </p:nvSpPr>
        <p:spPr>
          <a:xfrm>
            <a:off x="6551612" y="3124200"/>
            <a:ext cx="5181600" cy="1066800"/>
          </a:xfrm>
          <a:prstGeom prst="wedgeEllipseCallout">
            <a:avLst>
              <a:gd name="adj1" fmla="val -55123"/>
              <a:gd name="adj2" fmla="val 1694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Revenue account</a:t>
            </a:r>
          </a:p>
          <a:p>
            <a:pPr algn="ctr"/>
            <a:r>
              <a:rPr lang="en-US" sz="1600" dirty="0"/>
              <a:t>Normal credit balance</a:t>
            </a:r>
          </a:p>
          <a:p>
            <a:pPr algn="ctr"/>
            <a:r>
              <a:rPr lang="en-US" sz="1600" dirty="0"/>
              <a:t>Other Income on the income statement</a:t>
            </a:r>
          </a:p>
        </p:txBody>
      </p:sp>
    </p:spTree>
    <p:extLst>
      <p:ext uri="{BB962C8B-B14F-4D97-AF65-F5344CB8AC3E}">
        <p14:creationId xmlns:p14="http://schemas.microsoft.com/office/powerpoint/2010/main" val="137243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numCol="1"/>
          <a:lstStyle/>
          <a:p>
            <a:r>
              <a:rPr lang="en-US" dirty="0"/>
              <a:t>Practical Policy For Bad Debts</a:t>
            </a:r>
          </a:p>
        </p:txBody>
      </p:sp>
      <p:pic>
        <p:nvPicPr>
          <p:cNvPr id="5" name="Online Media 4" descr="Accounting for Bad Debt - The Accounting Handbook">
            <a:hlinkClick r:id="" action="ppaction://media"/>
            <a:extLst>
              <a:ext uri="{FF2B5EF4-FFF2-40B4-BE49-F238E27FC236}">
                <a16:creationId xmlns:a16="http://schemas.microsoft.com/office/drawing/2014/main" id="{244F0AA5-E790-774B-A07E-C56398B277A5}"/>
              </a:ext>
            </a:extLst>
          </p:cNvPr>
          <p:cNvPicPr>
            <a:picLocks noGrp="1" noRot="1" noChangeAspect="1"/>
          </p:cNvPicPr>
          <p:nvPr>
            <p:ph idx="1"/>
            <a:videoFile r:link="rId1"/>
          </p:nvPr>
        </p:nvPicPr>
        <p:blipFill>
          <a:blip r:embed="rId3"/>
          <a:stretch>
            <a:fillRect/>
          </a:stretch>
        </p:blipFill>
        <p:spPr>
          <a:xfrm>
            <a:off x="2589212" y="2514600"/>
            <a:ext cx="7432675" cy="4187825"/>
          </a:xfrm>
          <a:prstGeom prst="rect">
            <a:avLst/>
          </a:prstGeom>
        </p:spPr>
      </p:pic>
      <p:sp>
        <p:nvSpPr>
          <p:cNvPr id="4" name="Content Placeholder 2">
            <a:extLst>
              <a:ext uri="{FF2B5EF4-FFF2-40B4-BE49-F238E27FC236}">
                <a16:creationId xmlns:a16="http://schemas.microsoft.com/office/drawing/2014/main" id="{462ADAAC-36EF-4221-864D-4A8DD476D8DC}"/>
              </a:ext>
            </a:extLst>
          </p:cNvPr>
          <p:cNvSpPr txBox="1">
            <a:spLocks/>
          </p:cNvSpPr>
          <p:nvPr/>
        </p:nvSpPr>
        <p:spPr>
          <a:xfrm>
            <a:off x="1522413" y="1905001"/>
            <a:ext cx="9829799" cy="685800"/>
          </a:xfrm>
          <a:prstGeom prst="rect">
            <a:avLst/>
          </a:prstGeom>
        </p:spPr>
        <p:txBody>
          <a:bodyPr vert="horz" lIns="91440" tIns="45720" rIns="91440" bIns="45720" numCol="1" rtlCol="0">
            <a:normAutofit lnSpcReduction="10000"/>
          </a:bodyPr>
          <a:lst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a:lstStyle>
          <a:p>
            <a:pPr>
              <a:buFont typeface="Arial" pitchFamily="34" charset="0"/>
              <a:buNone/>
            </a:pPr>
            <a:r>
              <a:rPr lang="en-US" dirty="0"/>
              <a:t>In a larger organization we may need to explain the bad debt procedures to a diverse set of users. Here’s an example:</a:t>
            </a:r>
          </a:p>
        </p:txBody>
      </p:sp>
    </p:spTree>
    <p:extLst>
      <p:ext uri="{BB962C8B-B14F-4D97-AF65-F5344CB8AC3E}">
        <p14:creationId xmlns:p14="http://schemas.microsoft.com/office/powerpoint/2010/main" val="35454551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t>Summary</a:t>
            </a:r>
          </a:p>
        </p:txBody>
      </p:sp>
      <p:sp>
        <p:nvSpPr>
          <p:cNvPr id="3" name="Content Placeholder 2"/>
          <p:cNvSpPr>
            <a:spLocks noGrp="1"/>
          </p:cNvSpPr>
          <p:nvPr>
            <p:ph idx="1"/>
          </p:nvPr>
        </p:nvSpPr>
        <p:spPr/>
        <p:txBody>
          <a:bodyPr numCol="1"/>
          <a:lstStyle/>
          <a:p>
            <a:pPr>
              <a:buNone/>
            </a:pPr>
            <a:r>
              <a:t>   Bad debt expense is the way businessess account for a receivable account that will not be paid. Bad debt arises ahen a customer either can not pay because of financial difficulities or chooses not to pay due to disagreements over the product of service they were sold.</a:t>
            </a:r>
          </a:p>
          <a:p>
            <a:pPr>
              <a:buNone/>
            </a:pPr>
            <a:r>
              <a:t>   Bad debt expense is used to reflect receivables that a company will be unable to collect.</a:t>
            </a:r>
          </a:p>
          <a:p>
            <a:pPr>
              <a:buNone/>
            </a:pPr>
            <a:r>
              <a:t>    The amount of bad debt expense can be estimated using the accounts receivable aging method or the percentage sales method.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Resources</a:t>
            </a:r>
          </a:p>
        </p:txBody>
      </p:sp>
      <p:sp>
        <p:nvSpPr>
          <p:cNvPr id="5" name="TextBox 4">
            <a:extLst>
              <a:ext uri="{FF2B5EF4-FFF2-40B4-BE49-F238E27FC236}">
                <a16:creationId xmlns:a16="http://schemas.microsoft.com/office/drawing/2014/main" id="{A05EDC9E-2B0E-45C8-9337-DA6E9DD9D38C}"/>
              </a:ext>
            </a:extLst>
          </p:cNvPr>
          <p:cNvSpPr txBox="1"/>
          <p:nvPr/>
        </p:nvSpPr>
        <p:spPr>
          <a:xfrm>
            <a:off x="1751012" y="2057400"/>
            <a:ext cx="9601200" cy="2554545"/>
          </a:xfrm>
          <a:prstGeom prst="rect">
            <a:avLst/>
          </a:prstGeom>
          <a:noFill/>
        </p:spPr>
        <p:txBody>
          <a:bodyPr wrap="square" numCol="1" rtlCol="0">
            <a:spAutoFit/>
          </a:bodyPr>
          <a:lstStyle/>
          <a:p>
            <a:r>
              <a:rPr lang="en-US" sz="1600" dirty="0"/>
              <a:t>Deschamps, Mike, &amp; Slater, Jeffrey  (2019).  </a:t>
            </a:r>
            <a:r>
              <a:rPr lang="en-US" sz="1600" i="1" dirty="0"/>
              <a:t>College Accounting: A Practical Approach </a:t>
            </a:r>
            <a:r>
              <a:rPr lang="en-US" sz="1600" dirty="0"/>
              <a:t>(14th Ed.).  New York, NY: Pearson.</a:t>
            </a:r>
          </a:p>
          <a:p>
            <a:endParaRPr lang="en-US" sz="1600" dirty="0"/>
          </a:p>
          <a:p>
            <a:r>
              <a:rPr lang="en-US" sz="1600" dirty="0"/>
              <a:t>Accounting In Focus (n.d.). </a:t>
            </a:r>
            <a:r>
              <a:rPr lang="en-US" sz="1600" i="1" dirty="0"/>
              <a:t>DIRECT WRITE-OFF AND ALLOWANCE METHODS FOR DEALING WITH BAD DEBT.</a:t>
            </a:r>
            <a:r>
              <a:rPr lang="en-US" sz="1600" dirty="0"/>
              <a:t> Retrieved April 17, 2022, from </a:t>
            </a:r>
            <a:r>
              <a:rPr lang="en-US" sz="1600" dirty="0">
                <a:hlinkClick r:id="rId2"/>
              </a:rPr>
              <a:t>Direct Write-off and Allowance Methods for Dealing with Bad Debt – Accounting In Focus</a:t>
            </a:r>
            <a:endParaRPr lang="en-US" sz="1600" dirty="0"/>
          </a:p>
          <a:p>
            <a:endParaRPr lang="en-US" sz="1600" dirty="0"/>
          </a:p>
          <a:p>
            <a:r>
              <a:rPr lang="en-US" sz="1600" dirty="0"/>
              <a:t>University of Colorado (n.d.). </a:t>
            </a:r>
            <a:r>
              <a:rPr lang="en-US" sz="1600" i="1" dirty="0"/>
              <a:t>Accounting for Bad Debt.</a:t>
            </a:r>
            <a:r>
              <a:rPr lang="en-US" sz="1600" dirty="0"/>
              <a:t> Retrieved April 17, 2022, from </a:t>
            </a:r>
            <a:r>
              <a:rPr lang="en-US" sz="1600" dirty="0">
                <a:hlinkClick r:id="rId3"/>
              </a:rPr>
              <a:t>Accounting for Bad Debt | University of Colorado (cu.edu)</a:t>
            </a:r>
            <a:endParaRPr lang="en-US" sz="1600" dirty="0"/>
          </a:p>
          <a:p>
            <a:endParaRPr lang="en-US" sz="1600" dirty="0"/>
          </a:p>
        </p:txBody>
      </p:sp>
    </p:spTree>
    <p:extLst>
      <p:ext uri="{BB962C8B-B14F-4D97-AF65-F5344CB8AC3E}">
        <p14:creationId xmlns:p14="http://schemas.microsoft.com/office/powerpoint/2010/main" val="400484168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t>Significance of Bad Debt</a:t>
            </a:r>
          </a:p>
        </p:txBody>
      </p:sp>
      <p:sp>
        <p:nvSpPr>
          <p:cNvPr id="3" name="Content Placeholder 2"/>
          <p:cNvSpPr>
            <a:spLocks noGrp="1"/>
          </p:cNvSpPr>
          <p:nvPr>
            <p:ph idx="1"/>
          </p:nvPr>
        </p:nvSpPr>
        <p:spPr>
          <a:xfrm>
            <a:off x="1522364" y="1981204"/>
            <a:ext cx="9886791" cy="4549318"/>
          </a:xfrm>
        </p:spPr>
        <p:txBody>
          <a:bodyPr numCol="1">
            <a:normAutofit lnSpcReduction="10000"/>
          </a:bodyPr>
          <a:lstStyle/>
          <a:p>
            <a:pPr>
              <a:buNone/>
            </a:pPr>
            <a:r>
              <a:t>   Fundamentally, like all accounting principles, bad debt expense allows companies to accurately ans completely report their financial position. At some point in time, almost every company will deal with a customer who is unable to pay, and they will need to record a bad debt expense. A significant amount of bad debt expenses can change the way potential investors and company executives view the health of the company. </a:t>
            </a:r>
          </a:p>
          <a:p>
            <a:pPr>
              <a:buNone/>
            </a:pPr>
            <a:r>
              <a:t>   Bad debt expense comes with tax implications. Reporting a bad debt expense will increase the total expenses and decrease net income. Therefore, the amount of bad debt expenses a company reports will ultimately change how much taxes they pay during a given fiscal period. It is critical that bad debts are recorded timely and accurately. In addition, they help companies recognize customers who defaulted on payments to avoid similar situations in the future.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t>Journalizing Bad Debts</a:t>
            </a:r>
          </a:p>
        </p:txBody>
      </p:sp>
      <p:sp>
        <p:nvSpPr>
          <p:cNvPr id="3" name="Content Placeholder 2"/>
          <p:cNvSpPr>
            <a:spLocks noGrp="1"/>
          </p:cNvSpPr>
          <p:nvPr>
            <p:ph idx="1"/>
          </p:nvPr>
        </p:nvSpPr>
        <p:spPr>
          <a:xfrm>
            <a:off x="1522413" y="1981201"/>
            <a:ext cx="9829799" cy="838199"/>
          </a:xfrm>
        </p:spPr>
        <p:txBody>
          <a:bodyPr numCol="1"/>
          <a:lstStyle/>
          <a:p>
            <a:pPr>
              <a:buNone/>
            </a:pPr>
            <a:r>
              <a:rPr dirty="0"/>
              <a:t>   </a:t>
            </a:r>
            <a:r>
              <a:rPr lang="en-US" dirty="0"/>
              <a:t>In order to record bad debts, we need to introduce two new accounts.</a:t>
            </a:r>
            <a:endParaRPr dirty="0"/>
          </a:p>
        </p:txBody>
      </p:sp>
      <p:graphicFrame>
        <p:nvGraphicFramePr>
          <p:cNvPr id="4" name="Diagram 3">
            <a:extLst>
              <a:ext uri="{FF2B5EF4-FFF2-40B4-BE49-F238E27FC236}">
                <a16:creationId xmlns:a16="http://schemas.microsoft.com/office/drawing/2014/main" id="{87002E5E-9650-41E6-8E95-D6469939A5EC}"/>
              </a:ext>
            </a:extLst>
          </p:cNvPr>
          <p:cNvGraphicFramePr/>
          <p:nvPr/>
        </p:nvGraphicFramePr>
        <p:xfrm>
          <a:off x="1556684" y="2590801"/>
          <a:ext cx="9829799" cy="4114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lang="en-US" dirty="0"/>
              <a:t>Estimated Bad Debt</a:t>
            </a:r>
            <a:endParaRPr dirty="0"/>
          </a:p>
        </p:txBody>
      </p:sp>
      <p:sp>
        <p:nvSpPr>
          <p:cNvPr id="3" name="Content Placeholder 2"/>
          <p:cNvSpPr>
            <a:spLocks noGrp="1"/>
          </p:cNvSpPr>
          <p:nvPr>
            <p:ph idx="1"/>
          </p:nvPr>
        </p:nvSpPr>
        <p:spPr>
          <a:xfrm>
            <a:off x="1522413" y="1981201"/>
            <a:ext cx="9829799" cy="1295400"/>
          </a:xfrm>
        </p:spPr>
        <p:txBody>
          <a:bodyPr numCol="1">
            <a:normAutofit lnSpcReduction="10000"/>
          </a:bodyPr>
          <a:lstStyle/>
          <a:p>
            <a:pPr>
              <a:buNone/>
            </a:pPr>
            <a:r>
              <a:rPr dirty="0"/>
              <a:t>   </a:t>
            </a:r>
            <a:r>
              <a:rPr lang="en-US" dirty="0"/>
              <a:t>There are two ways to estimate bad debt amount at the end of the year (Income Statement and Balance Sheet approaches), which we discuss later. Suppose, for now, we have figured on $2500 bad debt for the current year. Then we journalize the adjusting entry as:</a:t>
            </a:r>
            <a:endParaRPr dirty="0"/>
          </a:p>
        </p:txBody>
      </p:sp>
      <p:graphicFrame>
        <p:nvGraphicFramePr>
          <p:cNvPr id="5" name="Table 5">
            <a:extLst>
              <a:ext uri="{FF2B5EF4-FFF2-40B4-BE49-F238E27FC236}">
                <a16:creationId xmlns:a16="http://schemas.microsoft.com/office/drawing/2014/main" id="{143F0169-F957-42FD-B2DC-D7B07EA58EB7}"/>
              </a:ext>
            </a:extLst>
          </p:cNvPr>
          <p:cNvGraphicFramePr>
            <a:graphicFrameLocks noGrp="1"/>
          </p:cNvGraphicFramePr>
          <p:nvPr/>
        </p:nvGraphicFramePr>
        <p:xfrm>
          <a:off x="1979612" y="4191000"/>
          <a:ext cx="8025342" cy="1107440"/>
        </p:xfrm>
        <a:graphic>
          <a:graphicData uri="http://schemas.openxmlformats.org/drawingml/2006/table">
            <a:tbl>
              <a:tblPr firstRow="1" bandRow="1">
                <a:tableStyleId>{22838BEF-8BB2-4498-84A7-C5851F593DF1}</a:tableStyleId>
              </a:tblPr>
              <a:tblGrid>
                <a:gridCol w="1354314">
                  <a:extLst>
                    <a:ext uri="{9D8B030D-6E8A-4147-A177-3AD203B41FA5}">
                      <a16:colId xmlns:a16="http://schemas.microsoft.com/office/drawing/2014/main" val="868591414"/>
                    </a:ext>
                  </a:extLst>
                </a:gridCol>
                <a:gridCol w="3927828">
                  <a:extLst>
                    <a:ext uri="{9D8B030D-6E8A-4147-A177-3AD203B41FA5}">
                      <a16:colId xmlns:a16="http://schemas.microsoft.com/office/drawing/2014/main" val="3981818642"/>
                    </a:ext>
                  </a:extLst>
                </a:gridCol>
                <a:gridCol w="1371600">
                  <a:extLst>
                    <a:ext uri="{9D8B030D-6E8A-4147-A177-3AD203B41FA5}">
                      <a16:colId xmlns:a16="http://schemas.microsoft.com/office/drawing/2014/main" val="1922779195"/>
                    </a:ext>
                  </a:extLst>
                </a:gridCol>
                <a:gridCol w="1371600">
                  <a:extLst>
                    <a:ext uri="{9D8B030D-6E8A-4147-A177-3AD203B41FA5}">
                      <a16:colId xmlns:a16="http://schemas.microsoft.com/office/drawing/2014/main" val="2510622341"/>
                    </a:ext>
                  </a:extLst>
                </a:gridCol>
              </a:tblGrid>
              <a:tr h="217096">
                <a:tc>
                  <a:txBody>
                    <a:bodyPr/>
                    <a:lstStyle/>
                    <a:p>
                      <a:r>
                        <a:rPr lang="en-US" b="0" dirty="0"/>
                        <a:t>201x</a:t>
                      </a:r>
                    </a:p>
                  </a:txBody>
                  <a:tcPr/>
                </a:tc>
                <a:tc>
                  <a:txBody>
                    <a:bodyPr/>
                    <a:lstStyle/>
                    <a:p>
                      <a:endParaRPr lang="en-US" dirty="0"/>
                    </a:p>
                  </a:txBody>
                  <a:tcPr/>
                </a:tc>
                <a:tc>
                  <a:txBody>
                    <a:bodyPr/>
                    <a:lstStyle/>
                    <a:p>
                      <a:pPr algn="ctr"/>
                      <a:r>
                        <a:rPr lang="en-US" dirty="0"/>
                        <a:t>Dr</a:t>
                      </a:r>
                    </a:p>
                  </a:txBody>
                  <a:tcPr/>
                </a:tc>
                <a:tc>
                  <a:txBody>
                    <a:bodyPr/>
                    <a:lstStyle/>
                    <a:p>
                      <a:pPr algn="ctr"/>
                      <a:r>
                        <a:rPr lang="en-US" dirty="0"/>
                        <a:t>Cr</a:t>
                      </a:r>
                    </a:p>
                  </a:txBody>
                  <a:tcPr/>
                </a:tc>
                <a:extLst>
                  <a:ext uri="{0D108BD9-81ED-4DB2-BD59-A6C34878D82A}">
                    <a16:rowId xmlns:a16="http://schemas.microsoft.com/office/drawing/2014/main" val="2181639554"/>
                  </a:ext>
                </a:extLst>
              </a:tr>
              <a:tr h="370840">
                <a:tc>
                  <a:txBody>
                    <a:bodyPr/>
                    <a:lstStyle/>
                    <a:p>
                      <a:r>
                        <a:rPr lang="en-US" dirty="0"/>
                        <a:t>Dec 31</a:t>
                      </a:r>
                    </a:p>
                  </a:txBody>
                  <a:tcPr/>
                </a:tc>
                <a:tc>
                  <a:txBody>
                    <a:bodyPr/>
                    <a:lstStyle/>
                    <a:p>
                      <a:r>
                        <a:rPr lang="en-US" dirty="0"/>
                        <a:t>Bad Debts Expense</a:t>
                      </a:r>
                    </a:p>
                  </a:txBody>
                  <a:tcPr/>
                </a:tc>
                <a:tc>
                  <a:txBody>
                    <a:bodyPr/>
                    <a:lstStyle/>
                    <a:p>
                      <a:r>
                        <a:rPr lang="en-US" dirty="0"/>
                        <a:t>2500.00</a:t>
                      </a:r>
                    </a:p>
                  </a:txBody>
                  <a:tcPr/>
                </a:tc>
                <a:tc>
                  <a:txBody>
                    <a:bodyPr/>
                    <a:lstStyle/>
                    <a:p>
                      <a:endParaRPr lang="en-US" dirty="0"/>
                    </a:p>
                  </a:txBody>
                  <a:tcPr/>
                </a:tc>
                <a:extLst>
                  <a:ext uri="{0D108BD9-81ED-4DB2-BD59-A6C34878D82A}">
                    <a16:rowId xmlns:a16="http://schemas.microsoft.com/office/drawing/2014/main" val="24395714"/>
                  </a:ext>
                </a:extLst>
              </a:tr>
              <a:tr h="370840">
                <a:tc>
                  <a:txBody>
                    <a:bodyPr/>
                    <a:lstStyle/>
                    <a:p>
                      <a:endParaRPr lang="en-US"/>
                    </a:p>
                  </a:txBody>
                  <a:tcPr/>
                </a:tc>
                <a:tc>
                  <a:txBody>
                    <a:bodyPr/>
                    <a:lstStyle/>
                    <a:p>
                      <a:r>
                        <a:rPr lang="en-US" dirty="0"/>
                        <a:t>    Allowance for Doubtful Accounts</a:t>
                      </a:r>
                    </a:p>
                  </a:txBody>
                  <a:tcPr/>
                </a:tc>
                <a:tc>
                  <a:txBody>
                    <a:bodyPr/>
                    <a:lstStyle/>
                    <a:p>
                      <a:endParaRPr lang="en-US" dirty="0"/>
                    </a:p>
                  </a:txBody>
                  <a:tcPr/>
                </a:tc>
                <a:tc>
                  <a:txBody>
                    <a:bodyPr/>
                    <a:lstStyle/>
                    <a:p>
                      <a:r>
                        <a:rPr lang="en-US" dirty="0"/>
                        <a:t>2500.00</a:t>
                      </a:r>
                    </a:p>
                  </a:txBody>
                  <a:tcPr/>
                </a:tc>
                <a:extLst>
                  <a:ext uri="{0D108BD9-81ED-4DB2-BD59-A6C34878D82A}">
                    <a16:rowId xmlns:a16="http://schemas.microsoft.com/office/drawing/2014/main" val="1898026451"/>
                  </a:ext>
                </a:extLst>
              </a:tr>
            </a:tbl>
          </a:graphicData>
        </a:graphic>
      </p:graphicFrame>
      <p:sp>
        <p:nvSpPr>
          <p:cNvPr id="6" name="Speech Bubble: Oval 5">
            <a:extLst>
              <a:ext uri="{FF2B5EF4-FFF2-40B4-BE49-F238E27FC236}">
                <a16:creationId xmlns:a16="http://schemas.microsoft.com/office/drawing/2014/main" id="{21F2E0AE-CB40-4F45-824B-400C80518C75}"/>
              </a:ext>
            </a:extLst>
          </p:cNvPr>
          <p:cNvSpPr/>
          <p:nvPr/>
        </p:nvSpPr>
        <p:spPr>
          <a:xfrm>
            <a:off x="9294812" y="5410200"/>
            <a:ext cx="2133600" cy="612648"/>
          </a:xfrm>
          <a:prstGeom prst="wedgeEllipseCallout">
            <a:avLst>
              <a:gd name="adj1" fmla="val -63818"/>
              <a:gd name="adj2" fmla="val -7785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Contra-Asset!</a:t>
            </a:r>
          </a:p>
        </p:txBody>
      </p:sp>
    </p:spTree>
    <p:extLst>
      <p:ext uri="{BB962C8B-B14F-4D97-AF65-F5344CB8AC3E}">
        <p14:creationId xmlns:p14="http://schemas.microsoft.com/office/powerpoint/2010/main" val="317655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lang="en-US" dirty="0"/>
              <a:t>Net-Realizable Value</a:t>
            </a:r>
            <a:endParaRPr dirty="0"/>
          </a:p>
        </p:txBody>
      </p:sp>
      <p:sp>
        <p:nvSpPr>
          <p:cNvPr id="3" name="Content Placeholder 2"/>
          <p:cNvSpPr>
            <a:spLocks noGrp="1"/>
          </p:cNvSpPr>
          <p:nvPr>
            <p:ph idx="1"/>
          </p:nvPr>
        </p:nvSpPr>
        <p:spPr>
          <a:xfrm>
            <a:off x="1522413" y="1981201"/>
            <a:ext cx="9829799" cy="1295400"/>
          </a:xfrm>
        </p:spPr>
        <p:txBody>
          <a:bodyPr numCol="1">
            <a:normAutofit lnSpcReduction="10000"/>
          </a:bodyPr>
          <a:lstStyle/>
          <a:p>
            <a:pPr>
              <a:buNone/>
            </a:pPr>
            <a:r>
              <a:rPr dirty="0"/>
              <a:t>   </a:t>
            </a:r>
            <a:r>
              <a:rPr lang="en-US" dirty="0"/>
              <a:t>Net-realizable value is the expected amount that we can collect of the Accounts Receivable. It’s calculated simply as [Accounts Receivable]-[Allowance for Doubtful Accounts]. This is shown on the Balance Sheet as:</a:t>
            </a:r>
            <a:endParaRPr dirty="0"/>
          </a:p>
        </p:txBody>
      </p:sp>
      <p:graphicFrame>
        <p:nvGraphicFramePr>
          <p:cNvPr id="4" name="Object 3">
            <a:extLst>
              <a:ext uri="{FF2B5EF4-FFF2-40B4-BE49-F238E27FC236}">
                <a16:creationId xmlns:a16="http://schemas.microsoft.com/office/drawing/2014/main" id="{6DD83F8D-4BAF-B26C-B5A7-AA35795873CC}"/>
              </a:ext>
            </a:extLst>
          </p:cNvPr>
          <p:cNvGraphicFramePr>
            <a:graphicFrameLocks noChangeAspect="1"/>
          </p:cNvGraphicFramePr>
          <p:nvPr/>
        </p:nvGraphicFramePr>
        <p:xfrm>
          <a:off x="1827212" y="3581400"/>
          <a:ext cx="7594600" cy="3378200"/>
        </p:xfrm>
        <a:graphic>
          <a:graphicData uri="http://schemas.openxmlformats.org/presentationml/2006/ole">
            <mc:AlternateContent xmlns:mc="http://schemas.openxmlformats.org/markup-compatibility/2006">
              <mc:Choice xmlns:v="urn:schemas-microsoft-com:vml" Requires="v">
                <p:oleObj spid="_x0000_s1030" name="Worksheet" r:id="rId3" imgW="7594600" imgH="3378200" progId="Excel.Sheet.12">
                  <p:embed/>
                </p:oleObj>
              </mc:Choice>
              <mc:Fallback>
                <p:oleObj name="Worksheet" r:id="rId3" imgW="7594600" imgH="3378200" progId="Excel.Sheet.12">
                  <p:embed/>
                  <p:pic>
                    <p:nvPicPr>
                      <p:cNvPr id="4" name="Object 3">
                        <a:extLst>
                          <a:ext uri="{FF2B5EF4-FFF2-40B4-BE49-F238E27FC236}">
                            <a16:creationId xmlns:a16="http://schemas.microsoft.com/office/drawing/2014/main" id="{6DD83F8D-4BAF-B26C-B5A7-AA35795873CC}"/>
                          </a:ext>
                        </a:extLst>
                      </p:cNvPr>
                      <p:cNvPicPr/>
                      <p:nvPr/>
                    </p:nvPicPr>
                    <p:blipFill>
                      <a:blip r:embed="rId4"/>
                      <a:stretch>
                        <a:fillRect/>
                      </a:stretch>
                    </p:blipFill>
                    <p:spPr>
                      <a:xfrm>
                        <a:off x="1827212" y="3581400"/>
                        <a:ext cx="7594600" cy="3378200"/>
                      </a:xfrm>
                      <a:prstGeom prst="rect">
                        <a:avLst/>
                      </a:prstGeom>
                    </p:spPr>
                  </p:pic>
                </p:oleObj>
              </mc:Fallback>
            </mc:AlternateContent>
          </a:graphicData>
        </a:graphic>
      </p:graphicFrame>
      <p:sp>
        <p:nvSpPr>
          <p:cNvPr id="6" name="Speech Bubble: Oval 5">
            <a:extLst>
              <a:ext uri="{FF2B5EF4-FFF2-40B4-BE49-F238E27FC236}">
                <a16:creationId xmlns:a16="http://schemas.microsoft.com/office/drawing/2014/main" id="{21F2E0AE-CB40-4F45-824B-400C80518C75}"/>
              </a:ext>
            </a:extLst>
          </p:cNvPr>
          <p:cNvSpPr/>
          <p:nvPr/>
        </p:nvSpPr>
        <p:spPr>
          <a:xfrm>
            <a:off x="9421812" y="4964176"/>
            <a:ext cx="2398332" cy="612648"/>
          </a:xfrm>
          <a:prstGeom prst="wedgeEllipseCallout">
            <a:avLst>
              <a:gd name="adj1" fmla="val -67249"/>
              <a:gd name="adj2" fmla="val 6990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Net-Realizable Value</a:t>
            </a:r>
          </a:p>
        </p:txBody>
      </p:sp>
    </p:spTree>
    <p:extLst>
      <p:ext uri="{BB962C8B-B14F-4D97-AF65-F5344CB8AC3E}">
        <p14:creationId xmlns:p14="http://schemas.microsoft.com/office/powerpoint/2010/main" val="168478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lang="en-US" dirty="0"/>
              <a:t>Writing Off Uncollectible Account</a:t>
            </a:r>
            <a:endParaRPr dirty="0"/>
          </a:p>
        </p:txBody>
      </p:sp>
      <p:sp>
        <p:nvSpPr>
          <p:cNvPr id="3" name="Content Placeholder 2"/>
          <p:cNvSpPr>
            <a:spLocks noGrp="1"/>
          </p:cNvSpPr>
          <p:nvPr>
            <p:ph idx="1"/>
          </p:nvPr>
        </p:nvSpPr>
        <p:spPr>
          <a:xfrm>
            <a:off x="1522413" y="1981200"/>
            <a:ext cx="9829799" cy="1371599"/>
          </a:xfrm>
        </p:spPr>
        <p:txBody>
          <a:bodyPr numCol="1">
            <a:normAutofit lnSpcReduction="10000"/>
          </a:bodyPr>
          <a:lstStyle/>
          <a:p>
            <a:pPr>
              <a:buNone/>
            </a:pPr>
            <a:r>
              <a:rPr dirty="0"/>
              <a:t>   </a:t>
            </a:r>
            <a:r>
              <a:rPr lang="en-US" dirty="0"/>
              <a:t>When an account is determined to be uncollectible, then we need to remove the account from the books. Suppose on April 4 CB+WP Co account of $400 has been deemed uncollectible, then we debit the Allowance for Doubtful Accounts, and credit Accounts Receivable.</a:t>
            </a:r>
            <a:endParaRPr dirty="0"/>
          </a:p>
        </p:txBody>
      </p:sp>
      <p:graphicFrame>
        <p:nvGraphicFramePr>
          <p:cNvPr id="5" name="Table 5">
            <a:extLst>
              <a:ext uri="{FF2B5EF4-FFF2-40B4-BE49-F238E27FC236}">
                <a16:creationId xmlns:a16="http://schemas.microsoft.com/office/drawing/2014/main" id="{143F0169-F957-42FD-B2DC-D7B07EA58EB7}"/>
              </a:ext>
            </a:extLst>
          </p:cNvPr>
          <p:cNvGraphicFramePr>
            <a:graphicFrameLocks noGrp="1"/>
          </p:cNvGraphicFramePr>
          <p:nvPr/>
        </p:nvGraphicFramePr>
        <p:xfrm>
          <a:off x="2284412" y="4343400"/>
          <a:ext cx="8025342" cy="1107440"/>
        </p:xfrm>
        <a:graphic>
          <a:graphicData uri="http://schemas.openxmlformats.org/drawingml/2006/table">
            <a:tbl>
              <a:tblPr firstRow="1" bandRow="1">
                <a:tableStyleId>{22838BEF-8BB2-4498-84A7-C5851F593DF1}</a:tableStyleId>
              </a:tblPr>
              <a:tblGrid>
                <a:gridCol w="1354314">
                  <a:extLst>
                    <a:ext uri="{9D8B030D-6E8A-4147-A177-3AD203B41FA5}">
                      <a16:colId xmlns:a16="http://schemas.microsoft.com/office/drawing/2014/main" val="868591414"/>
                    </a:ext>
                  </a:extLst>
                </a:gridCol>
                <a:gridCol w="3927828">
                  <a:extLst>
                    <a:ext uri="{9D8B030D-6E8A-4147-A177-3AD203B41FA5}">
                      <a16:colId xmlns:a16="http://schemas.microsoft.com/office/drawing/2014/main" val="3981818642"/>
                    </a:ext>
                  </a:extLst>
                </a:gridCol>
                <a:gridCol w="1371600">
                  <a:extLst>
                    <a:ext uri="{9D8B030D-6E8A-4147-A177-3AD203B41FA5}">
                      <a16:colId xmlns:a16="http://schemas.microsoft.com/office/drawing/2014/main" val="1922779195"/>
                    </a:ext>
                  </a:extLst>
                </a:gridCol>
                <a:gridCol w="1371600">
                  <a:extLst>
                    <a:ext uri="{9D8B030D-6E8A-4147-A177-3AD203B41FA5}">
                      <a16:colId xmlns:a16="http://schemas.microsoft.com/office/drawing/2014/main" val="2510622341"/>
                    </a:ext>
                  </a:extLst>
                </a:gridCol>
              </a:tblGrid>
              <a:tr h="217096">
                <a:tc>
                  <a:txBody>
                    <a:bodyPr/>
                    <a:lstStyle/>
                    <a:p>
                      <a:r>
                        <a:rPr lang="en-US" b="0" dirty="0"/>
                        <a:t>201x</a:t>
                      </a:r>
                    </a:p>
                  </a:txBody>
                  <a:tcPr/>
                </a:tc>
                <a:tc>
                  <a:txBody>
                    <a:bodyPr/>
                    <a:lstStyle/>
                    <a:p>
                      <a:endParaRPr lang="en-US" dirty="0"/>
                    </a:p>
                  </a:txBody>
                  <a:tcPr/>
                </a:tc>
                <a:tc>
                  <a:txBody>
                    <a:bodyPr/>
                    <a:lstStyle/>
                    <a:p>
                      <a:pPr algn="ctr"/>
                      <a:r>
                        <a:rPr lang="en-US" dirty="0"/>
                        <a:t>Dr</a:t>
                      </a:r>
                    </a:p>
                  </a:txBody>
                  <a:tcPr/>
                </a:tc>
                <a:tc>
                  <a:txBody>
                    <a:bodyPr/>
                    <a:lstStyle/>
                    <a:p>
                      <a:pPr algn="ctr"/>
                      <a:r>
                        <a:rPr lang="en-US" dirty="0"/>
                        <a:t>Cr</a:t>
                      </a:r>
                    </a:p>
                  </a:txBody>
                  <a:tcPr/>
                </a:tc>
                <a:extLst>
                  <a:ext uri="{0D108BD9-81ED-4DB2-BD59-A6C34878D82A}">
                    <a16:rowId xmlns:a16="http://schemas.microsoft.com/office/drawing/2014/main" val="2181639554"/>
                  </a:ext>
                </a:extLst>
              </a:tr>
              <a:tr h="370840">
                <a:tc>
                  <a:txBody>
                    <a:bodyPr/>
                    <a:lstStyle/>
                    <a:p>
                      <a:r>
                        <a:rPr lang="en-US" dirty="0"/>
                        <a:t>Apr 4</a:t>
                      </a:r>
                    </a:p>
                  </a:txBody>
                  <a:tcPr/>
                </a:tc>
                <a:tc>
                  <a:txBody>
                    <a:bodyPr/>
                    <a:lstStyle/>
                    <a:p>
                      <a:r>
                        <a:rPr lang="en-US" dirty="0"/>
                        <a:t>Allowance for Doubtful Accounts</a:t>
                      </a:r>
                    </a:p>
                  </a:txBody>
                  <a:tcPr/>
                </a:tc>
                <a:tc>
                  <a:txBody>
                    <a:bodyPr/>
                    <a:lstStyle/>
                    <a:p>
                      <a:r>
                        <a:rPr lang="en-US" dirty="0"/>
                        <a:t>400.00</a:t>
                      </a:r>
                    </a:p>
                  </a:txBody>
                  <a:tcPr/>
                </a:tc>
                <a:tc>
                  <a:txBody>
                    <a:bodyPr/>
                    <a:lstStyle/>
                    <a:p>
                      <a:endParaRPr lang="en-US" dirty="0"/>
                    </a:p>
                  </a:txBody>
                  <a:tcPr/>
                </a:tc>
                <a:extLst>
                  <a:ext uri="{0D108BD9-81ED-4DB2-BD59-A6C34878D82A}">
                    <a16:rowId xmlns:a16="http://schemas.microsoft.com/office/drawing/2014/main" val="24395714"/>
                  </a:ext>
                </a:extLst>
              </a:tr>
              <a:tr h="370840">
                <a:tc>
                  <a:txBody>
                    <a:bodyPr/>
                    <a:lstStyle/>
                    <a:p>
                      <a:endParaRPr lang="en-US"/>
                    </a:p>
                  </a:txBody>
                  <a:tcPr/>
                </a:tc>
                <a:tc>
                  <a:txBody>
                    <a:bodyPr/>
                    <a:lstStyle/>
                    <a:p>
                      <a:r>
                        <a:rPr lang="en-US" dirty="0"/>
                        <a:t>    Accounts Receivable, CB+WP Co</a:t>
                      </a:r>
                    </a:p>
                  </a:txBody>
                  <a:tcPr/>
                </a:tc>
                <a:tc>
                  <a:txBody>
                    <a:bodyPr/>
                    <a:lstStyle/>
                    <a:p>
                      <a:endParaRPr lang="en-US" dirty="0"/>
                    </a:p>
                  </a:txBody>
                  <a:tcPr/>
                </a:tc>
                <a:tc>
                  <a:txBody>
                    <a:bodyPr/>
                    <a:lstStyle/>
                    <a:p>
                      <a:r>
                        <a:rPr lang="en-US" dirty="0"/>
                        <a:t>400.00</a:t>
                      </a:r>
                    </a:p>
                  </a:txBody>
                  <a:tcPr/>
                </a:tc>
                <a:extLst>
                  <a:ext uri="{0D108BD9-81ED-4DB2-BD59-A6C34878D82A}">
                    <a16:rowId xmlns:a16="http://schemas.microsoft.com/office/drawing/2014/main" val="1898026451"/>
                  </a:ext>
                </a:extLst>
              </a:tr>
            </a:tbl>
          </a:graphicData>
        </a:graphic>
      </p:graphicFrame>
      <p:sp>
        <p:nvSpPr>
          <p:cNvPr id="7" name="Speech Bubble: Oval 6">
            <a:extLst>
              <a:ext uri="{FF2B5EF4-FFF2-40B4-BE49-F238E27FC236}">
                <a16:creationId xmlns:a16="http://schemas.microsoft.com/office/drawing/2014/main" id="{3015376A-66A2-4DFF-87C3-F14A6FE2A901}"/>
              </a:ext>
            </a:extLst>
          </p:cNvPr>
          <p:cNvSpPr/>
          <p:nvPr/>
        </p:nvSpPr>
        <p:spPr>
          <a:xfrm>
            <a:off x="2741612" y="5638800"/>
            <a:ext cx="2373951" cy="1107440"/>
          </a:xfrm>
          <a:prstGeom prst="wedgeEllipseCallout">
            <a:avLst>
              <a:gd name="adj1" fmla="val 117136"/>
              <a:gd name="adj2" fmla="val -7246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Don’t forget the subsidiary ledger </a:t>
            </a:r>
          </a:p>
        </p:txBody>
      </p:sp>
      <p:sp>
        <p:nvSpPr>
          <p:cNvPr id="8" name="Speech Bubble: Oval 7">
            <a:extLst>
              <a:ext uri="{FF2B5EF4-FFF2-40B4-BE49-F238E27FC236}">
                <a16:creationId xmlns:a16="http://schemas.microsoft.com/office/drawing/2014/main" id="{C374673A-3D81-40A8-B4EB-8952E71C6CB5}"/>
              </a:ext>
            </a:extLst>
          </p:cNvPr>
          <p:cNvSpPr/>
          <p:nvPr/>
        </p:nvSpPr>
        <p:spPr>
          <a:xfrm>
            <a:off x="8685212" y="3269412"/>
            <a:ext cx="2312378" cy="992124"/>
          </a:xfrm>
          <a:prstGeom prst="wedgeEllipseCallout">
            <a:avLst>
              <a:gd name="adj1" fmla="val -62735"/>
              <a:gd name="adj2" fmla="val 11319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Contra-Asset: the amount decreased</a:t>
            </a:r>
          </a:p>
        </p:txBody>
      </p:sp>
      <p:sp>
        <p:nvSpPr>
          <p:cNvPr id="9" name="Speech Bubble: Oval 8">
            <a:extLst>
              <a:ext uri="{FF2B5EF4-FFF2-40B4-BE49-F238E27FC236}">
                <a16:creationId xmlns:a16="http://schemas.microsoft.com/office/drawing/2014/main" id="{A9559A67-DD4B-4CAD-87FF-FEF648B509AE}"/>
              </a:ext>
            </a:extLst>
          </p:cNvPr>
          <p:cNvSpPr/>
          <p:nvPr/>
        </p:nvSpPr>
        <p:spPr>
          <a:xfrm>
            <a:off x="7923212" y="5670814"/>
            <a:ext cx="2286000" cy="882386"/>
          </a:xfrm>
          <a:prstGeom prst="wedgeEllipseCallout">
            <a:avLst>
              <a:gd name="adj1" fmla="val 18364"/>
              <a:gd name="adj2" fmla="val -8335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CB+WP Co account is now $0</a:t>
            </a:r>
          </a:p>
        </p:txBody>
      </p:sp>
    </p:spTree>
    <p:extLst>
      <p:ext uri="{BB962C8B-B14F-4D97-AF65-F5344CB8AC3E}">
        <p14:creationId xmlns:p14="http://schemas.microsoft.com/office/powerpoint/2010/main" val="131796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normAutofit fontScale="90000"/>
          </a:bodyPr>
          <a:lstStyle/>
          <a:p>
            <a:pPr algn="ctr"/>
            <a:r>
              <a:t>Balance-Sheet Approach</a:t>
            </a:r>
          </a:p>
          <a:p>
            <a:pPr algn="ctr"/>
            <a:r>
              <a:t>VS.</a:t>
            </a:r>
          </a:p>
          <a:p>
            <a:pPr algn="ctr"/>
            <a:r>
              <a:t>Income- Statement Approach</a:t>
            </a:r>
          </a:p>
        </p:txBody>
      </p:sp>
      <p:sp>
        <p:nvSpPr>
          <p:cNvPr id="3" name="Content Placeholder 2"/>
          <p:cNvSpPr>
            <a:spLocks noGrp="1"/>
          </p:cNvSpPr>
          <p:nvPr>
            <p:ph idx="1"/>
          </p:nvPr>
        </p:nvSpPr>
        <p:spPr>
          <a:xfrm>
            <a:off x="1512844" y="2208573"/>
            <a:ext cx="9943814" cy="4074503"/>
          </a:xfrm>
        </p:spPr>
        <p:txBody>
          <a:bodyPr numCol="1"/>
          <a:lstStyle/>
          <a:p>
            <a:pPr>
              <a:buNone/>
            </a:pPr>
            <a:r>
              <a:t>   There are two primary methods for estimating bad-debt expenses. The first is an income-statement approach that measures bad debt as a percentage of sale. The second is a balance-sheet approach that measures uncollectibles as a percentage of ending accounts receivable, Under the the balance-sheet approach, the company looks at historical data and estimates what percentage of receivables ends up being uncollectible.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t>Allowance Method-Income Statement Approach</a:t>
            </a:r>
          </a:p>
        </p:txBody>
      </p:sp>
      <p:sp>
        <p:nvSpPr>
          <p:cNvPr id="3" name="Content Placeholder 2"/>
          <p:cNvSpPr>
            <a:spLocks noGrp="1"/>
          </p:cNvSpPr>
          <p:nvPr>
            <p:ph idx="1"/>
          </p:nvPr>
        </p:nvSpPr>
        <p:spPr/>
        <p:txBody>
          <a:bodyPr numCol="1"/>
          <a:lstStyle/>
          <a:p>
            <a:pPr>
              <a:buNone/>
            </a:pPr>
            <a:r>
              <a:t>   The income statement approach is an approach by which management can eliminate an allowance for uncollectible receivables as a percentage of the period sales in an effective approach when the company has past experience of history to use as a guide.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t>Allowance Method-Balance Sheet Approach</a:t>
            </a:r>
          </a:p>
        </p:txBody>
      </p:sp>
      <p:sp>
        <p:nvSpPr>
          <p:cNvPr id="3" name="Content Placeholder 2"/>
          <p:cNvSpPr>
            <a:spLocks noGrp="1"/>
          </p:cNvSpPr>
          <p:nvPr>
            <p:ph idx="1"/>
          </p:nvPr>
        </p:nvSpPr>
        <p:spPr/>
        <p:txBody>
          <a:bodyPr numCol="1"/>
          <a:lstStyle/>
          <a:p>
            <a:pPr>
              <a:buNone/>
            </a:pPr>
            <a:r>
              <a:rPr lang="en-US" dirty="0"/>
              <a:t>The balance sheet approach seeks to determine the desired ending balance for the Allowance for Doubtful Accounts.</a:t>
            </a:r>
          </a:p>
          <a:p>
            <a:pPr>
              <a:buNone/>
            </a:pPr>
            <a:r>
              <a:rPr lang="en-US" dirty="0"/>
              <a:t>This approach uses the aging of Accounts Receivable, which is an analysis of the past due age of an account. The assumption is that the longer an account is past due, the less likely it can be collected.</a:t>
            </a:r>
          </a:p>
          <a:p>
            <a:pPr>
              <a:buNone/>
            </a:pPr>
            <a:r>
              <a:rPr lang="en-US" dirty="0"/>
              <a:t>Management needs historical experience with bad debt in order for an accurate estimate to be made.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1717</TotalTime>
  <Words>1581</Words>
  <Application>Microsoft Macintosh PowerPoint</Application>
  <PresentationFormat>Custom</PresentationFormat>
  <Paragraphs>140</Paragraphs>
  <Slides>19</Slides>
  <Notes>5</Notes>
  <HiddenSlides>0</HiddenSlides>
  <MMClips>1</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4" baseType="lpstr">
      <vt:lpstr>Arial</vt:lpstr>
      <vt:lpstr>Cambria</vt:lpstr>
      <vt:lpstr>Currency Symbols 16x9</vt:lpstr>
      <vt:lpstr>Microsoft Excel Worksheet</vt:lpstr>
      <vt:lpstr>Worksheet</vt:lpstr>
      <vt:lpstr>Chapter 13 Presentation </vt:lpstr>
      <vt:lpstr>Significance of Bad Debt</vt:lpstr>
      <vt:lpstr>Journalizing Bad Debts</vt:lpstr>
      <vt:lpstr>Estimated Bad Debt</vt:lpstr>
      <vt:lpstr>Net-Realizable Value</vt:lpstr>
      <vt:lpstr>Writing Off Uncollectible Account</vt:lpstr>
      <vt:lpstr>Balance-Sheet Approach VS. Income- Statement Approach</vt:lpstr>
      <vt:lpstr>Allowance Method-Income Statement Approach</vt:lpstr>
      <vt:lpstr>Allowance Method-Balance Sheet Approach</vt:lpstr>
      <vt:lpstr>Aging of Accounts Receivable</vt:lpstr>
      <vt:lpstr>Calculating the Allowance for Doubtful Accounts</vt:lpstr>
      <vt:lpstr>Journalizing Adjusting Entry</vt:lpstr>
      <vt:lpstr>Writing Off an Account-Allowance for doubtful Accounts</vt:lpstr>
      <vt:lpstr>Direct Write-Off Method</vt:lpstr>
      <vt:lpstr>Problem with the Direct Write-Off Method</vt:lpstr>
      <vt:lpstr>Recovered Debts: Direct Write-Off Method</vt:lpstr>
      <vt:lpstr>Practical Policy For Bad Debts</vt:lpstr>
      <vt:lpstr>Summary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Presentation</dc:title>
  <dc:creator>Joseph Young</dc:creator>
  <cp:lastModifiedBy>Walter Plourde</cp:lastModifiedBy>
  <cp:revision>14</cp:revision>
  <dcterms:created xsi:type="dcterms:W3CDTF">2019-11-30T15:38:58Z</dcterms:created>
  <dcterms:modified xsi:type="dcterms:W3CDTF">2022-04-24T12:07:43Z</dcterms:modified>
</cp:coreProperties>
</file>