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46968" y="7204276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679753">
            <a:off x="13678067" y="-1780621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509269" y="-1235736"/>
            <a:ext cx="4746507" cy="4568513"/>
          </a:xfrm>
          <a:custGeom>
            <a:avLst/>
            <a:gdLst/>
            <a:ahLst/>
            <a:cxnLst/>
            <a:rect l="l" t="t" r="r" b="b"/>
            <a:pathLst>
              <a:path w="4746507" h="4568513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1858287"/>
            <a:ext cx="8428713" cy="8428713"/>
          </a:xfrm>
          <a:custGeom>
            <a:avLst/>
            <a:gdLst/>
            <a:ahLst/>
            <a:cxnLst/>
            <a:rect l="l" t="t" r="r" b="b"/>
            <a:pathLst>
              <a:path w="8428713" h="8428713">
                <a:moveTo>
                  <a:pt x="0" y="0"/>
                </a:moveTo>
                <a:lnTo>
                  <a:pt x="8428713" y="0"/>
                </a:lnTo>
                <a:lnTo>
                  <a:pt x="8428713" y="8428713"/>
                </a:lnTo>
                <a:lnTo>
                  <a:pt x="0" y="8428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284236" y="2456082"/>
            <a:ext cx="9862549" cy="3649656"/>
            <a:chOff x="0" y="0"/>
            <a:chExt cx="13150065" cy="4866207"/>
          </a:xfrm>
        </p:grpSpPr>
        <p:sp>
          <p:nvSpPr>
            <p:cNvPr id="7" name="TextBox 7"/>
            <p:cNvSpPr txBox="1"/>
            <p:nvPr/>
          </p:nvSpPr>
          <p:spPr>
            <a:xfrm>
              <a:off x="0" y="-152400"/>
              <a:ext cx="13150065" cy="3511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Reconocimiento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  <a:p>
              <a:pPr algn="l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rostros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28220"/>
              <a:ext cx="13150065" cy="1337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5"/>
                </a:lnSpc>
              </a:pPr>
              <a:r>
                <a:rPr 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Caso práctico para aplicarconocimientos adquiridos</a:t>
              </a:r>
              <a:endParaRPr lang="en-US" sz="3200" spc="12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712716"/>
            <a:ext cx="4636553" cy="57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 panose="020B0502020202020204"/>
              </a:rPr>
              <a:t>Por Wilfrido Almache</a:t>
            </a:r>
            <a:endParaRPr lang="en-US" sz="1800" spc="7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2125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 panose="020B0502020202020204"/>
              </a:rPr>
              <a:t>23 Junio 2024</a:t>
            </a:r>
            <a:endParaRPr lang="en-US" sz="1800" spc="70">
              <a:solidFill>
                <a:srgbClr val="C7C2EF"/>
              </a:solidFill>
              <a:latin typeface="ITC Avant Garde Gothic" panose="020B05020202020202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907706"/>
            <a:ext cx="424697" cy="594360"/>
          </a:xfrm>
          <a:custGeom>
            <a:avLst/>
            <a:gdLst/>
            <a:ahLst/>
            <a:cxnLst/>
            <a:rect l="l" t="t" r="r" b="b"/>
            <a:pathLst>
              <a:path w="424697" h="594360">
                <a:moveTo>
                  <a:pt x="0" y="0"/>
                </a:moveTo>
                <a:lnTo>
                  <a:pt x="424697" y="0"/>
                </a:lnTo>
                <a:lnTo>
                  <a:pt x="424697" y="594360"/>
                </a:lnTo>
                <a:lnTo>
                  <a:pt x="0" y="594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64714" y="945806"/>
            <a:ext cx="4607657" cy="29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"/>
              </a:lnSpc>
            </a:pPr>
            <a:r>
              <a:rPr lang="en-US" sz="2030">
                <a:solidFill>
                  <a:srgbClr val="C7C2EF"/>
                </a:solidFill>
                <a:latin typeface="Helvetica World Bold" panose="020B0800040000020004" charset="-122"/>
              </a:rPr>
              <a:t>PERCEPCION COMPUTACIONAL</a:t>
            </a:r>
            <a:endParaRPr lang="en-US" sz="2030">
              <a:solidFill>
                <a:srgbClr val="C7C2EF"/>
              </a:solidFill>
              <a:latin typeface="Helvetica World Bold" panose="020B08000400000200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402793">
            <a:off x="171364" y="-667348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681570"/>
            <a:ext cx="7605430" cy="7605430"/>
          </a:xfrm>
          <a:custGeom>
            <a:avLst/>
            <a:gdLst/>
            <a:ahLst/>
            <a:cxnLst/>
            <a:rect l="l" t="t" r="r" b="b"/>
            <a:pathLst>
              <a:path w="7605430" h="7605430">
                <a:moveTo>
                  <a:pt x="0" y="0"/>
                </a:moveTo>
                <a:lnTo>
                  <a:pt x="7605430" y="0"/>
                </a:lnTo>
                <a:lnTo>
                  <a:pt x="7605430" y="7605430"/>
                </a:lnTo>
                <a:lnTo>
                  <a:pt x="0" y="7605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084063" y="1500489"/>
            <a:ext cx="6777589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Índice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70311" y="2510120"/>
            <a:ext cx="979569" cy="3027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01.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02.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03.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  <a:r>
              <a:rPr lang="en-US" sz="3000" u="none" strike="noStrike">
                <a:solidFill>
                  <a:srgbClr val="FFC857"/>
                </a:solidFill>
                <a:latin typeface="ITC Avant Garde Gothic Bold" panose="020B0802020202020204"/>
              </a:rPr>
              <a:t>04.</a:t>
            </a:r>
            <a:endParaRPr lang="en-US" sz="3000" u="none" strike="noStrike">
              <a:solidFill>
                <a:srgbClr val="FFC857"/>
              </a:solidFill>
              <a:latin typeface="ITC Avant Garde Gothic Bold" panose="020B0802020202020204"/>
            </a:endParaRPr>
          </a:p>
          <a:p>
            <a:pPr marL="0" lvl="0" indent="0" algn="r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id="6" name="Freeform 6"/>
          <p:cNvSpPr/>
          <p:nvPr/>
        </p:nvSpPr>
        <p:spPr>
          <a:xfrm rot="-8100000">
            <a:off x="14258345" y="6537780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206261" y="2510120"/>
            <a:ext cx="5495078" cy="242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Introducción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Enfoque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Desafios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  <a:p>
            <a:pPr marL="0" lvl="0" indent="0" algn="l">
              <a:lnSpc>
                <a:spcPts val="4740"/>
              </a:lnSpc>
              <a:spcBef>
                <a:spcPct val="0"/>
              </a:spcBef>
            </a:pPr>
            <a:r>
              <a:rPr lang="en-US" sz="3000">
                <a:solidFill>
                  <a:srgbClr val="C7C2EF"/>
                </a:solidFill>
                <a:latin typeface="ITC Avant Garde Gothic" panose="020B0502020202020204"/>
              </a:rPr>
              <a:t>Evidencia</a:t>
            </a:r>
            <a:endParaRPr lang="en-US" sz="3000">
              <a:solidFill>
                <a:srgbClr val="C7C2EF"/>
              </a:solidFill>
              <a:latin typeface="ITC Avant Garde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30688" y="-423594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758003">
            <a:off x="-528994" y="579992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159443" y="2333814"/>
            <a:ext cx="9969115" cy="5971797"/>
            <a:chOff x="0" y="0"/>
            <a:chExt cx="2625610" cy="15728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5610" cy="1572819"/>
            </a:xfrm>
            <a:custGeom>
              <a:avLst/>
              <a:gdLst/>
              <a:ahLst/>
              <a:cxnLst/>
              <a:rect l="l" t="t" r="r" b="b"/>
              <a:pathLst>
                <a:path w="2625610" h="1572819">
                  <a:moveTo>
                    <a:pt x="39606" y="0"/>
                  </a:moveTo>
                  <a:lnTo>
                    <a:pt x="2586004" y="0"/>
                  </a:lnTo>
                  <a:cubicBezTo>
                    <a:pt x="2596509" y="0"/>
                    <a:pt x="2606583" y="4173"/>
                    <a:pt x="2614010" y="11600"/>
                  </a:cubicBezTo>
                  <a:cubicBezTo>
                    <a:pt x="2621438" y="19028"/>
                    <a:pt x="2625610" y="29102"/>
                    <a:pt x="2625610" y="39606"/>
                  </a:cubicBezTo>
                  <a:lnTo>
                    <a:pt x="2625610" y="1533213"/>
                  </a:lnTo>
                  <a:cubicBezTo>
                    <a:pt x="2625610" y="1543717"/>
                    <a:pt x="2621438" y="1553791"/>
                    <a:pt x="2614010" y="1561218"/>
                  </a:cubicBezTo>
                  <a:cubicBezTo>
                    <a:pt x="2606583" y="1568646"/>
                    <a:pt x="2596509" y="1572819"/>
                    <a:pt x="2586004" y="1572819"/>
                  </a:cubicBezTo>
                  <a:lnTo>
                    <a:pt x="39606" y="1572819"/>
                  </a:lnTo>
                  <a:cubicBezTo>
                    <a:pt x="29102" y="1572819"/>
                    <a:pt x="19028" y="1568646"/>
                    <a:pt x="11600" y="1561218"/>
                  </a:cubicBezTo>
                  <a:cubicBezTo>
                    <a:pt x="4173" y="1553791"/>
                    <a:pt x="0" y="1543717"/>
                    <a:pt x="0" y="1533213"/>
                  </a:cubicBezTo>
                  <a:lnTo>
                    <a:pt x="0" y="39606"/>
                  </a:lnTo>
                  <a:cubicBezTo>
                    <a:pt x="0" y="29102"/>
                    <a:pt x="4173" y="19028"/>
                    <a:pt x="11600" y="11600"/>
                  </a:cubicBezTo>
                  <a:cubicBezTo>
                    <a:pt x="19028" y="4173"/>
                    <a:pt x="29102" y="0"/>
                    <a:pt x="3960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625610" cy="1629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5536636" y="3031775"/>
            <a:ext cx="7214727" cy="2461325"/>
            <a:chOff x="0" y="0"/>
            <a:chExt cx="9619636" cy="3281766"/>
          </a:xfrm>
        </p:grpSpPr>
        <p:sp>
          <p:nvSpPr>
            <p:cNvPr id="8" name="TextBox 8"/>
            <p:cNvSpPr txBox="1"/>
            <p:nvPr/>
          </p:nvSpPr>
          <p:spPr>
            <a:xfrm>
              <a:off x="0" y="1384175"/>
              <a:ext cx="9619636" cy="1897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000" spc="154">
                  <a:solidFill>
                    <a:srgbClr val="C7C2EF"/>
                  </a:solidFill>
                  <a:latin typeface="ITC Avant Garde Gothic" panose="020B0502020202020204"/>
                </a:rPr>
                <a:t>Reconocer rostros diferentes, incluido el propio,en tiempo real a través de la cámara de una computadora. Se debe utilizar la mayoria de conocimientos adquiridos en el módulo</a:t>
              </a:r>
              <a:endParaRPr lang="en-US" sz="2000" spc="15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52400"/>
              <a:ext cx="9619636" cy="956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000">
                  <a:solidFill>
                    <a:srgbClr val="C7C2EF"/>
                  </a:solidFill>
                  <a:latin typeface="ITC Avant Garde Gothic Bold" panose="020B0802020202020204"/>
                </a:rPr>
                <a:t>INTRODUCCIÓN</a:t>
              </a:r>
              <a:endParaRPr lang="en-US" sz="4000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3901750" y="5839686"/>
            <a:ext cx="4746771" cy="4746771"/>
          </a:xfrm>
          <a:custGeom>
            <a:avLst/>
            <a:gdLst/>
            <a:ahLst/>
            <a:cxnLst/>
            <a:rect l="l" t="t" r="r" b="b"/>
            <a:pathLst>
              <a:path w="4746771" h="4746771">
                <a:moveTo>
                  <a:pt x="0" y="0"/>
                </a:moveTo>
                <a:lnTo>
                  <a:pt x="4746770" y="0"/>
                </a:lnTo>
                <a:lnTo>
                  <a:pt x="4746770" y="4746770"/>
                </a:lnTo>
                <a:lnTo>
                  <a:pt x="0" y="4746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519617" y="-423594"/>
            <a:ext cx="4927334" cy="4927334"/>
          </a:xfrm>
          <a:custGeom>
            <a:avLst/>
            <a:gdLst/>
            <a:ahLst/>
            <a:cxnLst/>
            <a:rect l="l" t="t" r="r" b="b"/>
            <a:pathLst>
              <a:path w="4927334" h="4927334">
                <a:moveTo>
                  <a:pt x="0" y="0"/>
                </a:moveTo>
                <a:lnTo>
                  <a:pt x="4927334" y="0"/>
                </a:lnTo>
                <a:lnTo>
                  <a:pt x="4927334" y="4927334"/>
                </a:lnTo>
                <a:lnTo>
                  <a:pt x="0" y="4927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92025">
            <a:off x="-1345692" y="655280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3335588"/>
            <a:ext cx="4905185" cy="5722902"/>
            <a:chOff x="0" y="0"/>
            <a:chExt cx="1291901" cy="15072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-3975186">
            <a:off x="13768048" y="-922899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07070" y="687083"/>
            <a:ext cx="3727425" cy="3727425"/>
          </a:xfrm>
          <a:custGeom>
            <a:avLst/>
            <a:gdLst/>
            <a:ahLst/>
            <a:cxnLst/>
            <a:rect l="l" t="t" r="r" b="b"/>
            <a:pathLst>
              <a:path w="3727425" h="3727425">
                <a:moveTo>
                  <a:pt x="0" y="0"/>
                </a:moveTo>
                <a:lnTo>
                  <a:pt x="3727425" y="0"/>
                </a:lnTo>
                <a:lnTo>
                  <a:pt x="3727425" y="3727425"/>
                </a:lnTo>
                <a:lnTo>
                  <a:pt x="0" y="3727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12354115" y="3335588"/>
            <a:ext cx="4905185" cy="5722902"/>
            <a:chOff x="0" y="0"/>
            <a:chExt cx="1291901" cy="15072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6691407" y="3335588"/>
            <a:ext cx="4905185" cy="5722902"/>
            <a:chOff x="0" y="0"/>
            <a:chExt cx="1291901" cy="15072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91901" cy="1507266"/>
            </a:xfrm>
            <a:custGeom>
              <a:avLst/>
              <a:gdLst/>
              <a:ahLst/>
              <a:cxnLst/>
              <a:rect l="l" t="t" r="r" b="b"/>
              <a:pathLst>
                <a:path w="1291901" h="1507266">
                  <a:moveTo>
                    <a:pt x="80494" y="0"/>
                  </a:moveTo>
                  <a:lnTo>
                    <a:pt x="1211407" y="0"/>
                  </a:lnTo>
                  <a:cubicBezTo>
                    <a:pt x="1232755" y="0"/>
                    <a:pt x="1253229" y="8481"/>
                    <a:pt x="1268325" y="23576"/>
                  </a:cubicBezTo>
                  <a:cubicBezTo>
                    <a:pt x="1283420" y="38672"/>
                    <a:pt x="1291901" y="59146"/>
                    <a:pt x="1291901" y="80494"/>
                  </a:cubicBezTo>
                  <a:lnTo>
                    <a:pt x="1291901" y="1426772"/>
                  </a:lnTo>
                  <a:cubicBezTo>
                    <a:pt x="1291901" y="1448121"/>
                    <a:pt x="1283420" y="1468595"/>
                    <a:pt x="1268325" y="1483690"/>
                  </a:cubicBezTo>
                  <a:cubicBezTo>
                    <a:pt x="1253229" y="1498786"/>
                    <a:pt x="1232755" y="1507266"/>
                    <a:pt x="1211407" y="1507266"/>
                  </a:cubicBezTo>
                  <a:lnTo>
                    <a:pt x="80494" y="1507266"/>
                  </a:lnTo>
                  <a:cubicBezTo>
                    <a:pt x="36038" y="1507266"/>
                    <a:pt x="0" y="1471228"/>
                    <a:pt x="0" y="1426772"/>
                  </a:cubicBezTo>
                  <a:lnTo>
                    <a:pt x="0" y="80494"/>
                  </a:lnTo>
                  <a:cubicBezTo>
                    <a:pt x="0" y="36038"/>
                    <a:pt x="36038" y="0"/>
                    <a:pt x="80494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291901" cy="15644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5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51603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1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33776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2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796743" y="3284503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3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257616" y="5075047"/>
            <a:ext cx="4339538" cy="2251381"/>
            <a:chOff x="0" y="0"/>
            <a:chExt cx="5786051" cy="300184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0"/>
              <a:ext cx="5786051" cy="113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Evaluación deherramientas a usar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313630"/>
              <a:ext cx="5786051" cy="168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face-recognition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opencv-contrib-python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haarcascade_frontalface_default.xml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modularización código (funciones)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7287395" y="5075047"/>
            <a:ext cx="3713209" cy="1832281"/>
            <a:chOff x="0" y="0"/>
            <a:chExt cx="4950945" cy="244304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0"/>
              <a:ext cx="4950945" cy="572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Proceso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754830"/>
              <a:ext cx="4950945" cy="1688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Recopilación de rostros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Clasificación, etiquetado deimagenes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Ejecución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958668" y="5075047"/>
            <a:ext cx="3713209" cy="1517956"/>
            <a:chOff x="0" y="0"/>
            <a:chExt cx="4950945" cy="2023941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95250"/>
              <a:ext cx="4950945" cy="572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spc="141">
                  <a:solidFill>
                    <a:srgbClr val="C7C2EF"/>
                  </a:solidFill>
                  <a:latin typeface="ITC Avant Garde Gothic Bold" panose="020B0802020202020204"/>
                </a:rPr>
                <a:t>Pruebas</a:t>
              </a:r>
              <a:endParaRPr lang="en-US" sz="2400" spc="141">
                <a:solidFill>
                  <a:srgbClr val="C7C2EF"/>
                </a:solidFill>
                <a:latin typeface="ITC Avant Garde Gothic Bold" panose="020B0802020202020204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54830"/>
              <a:ext cx="4950945" cy="1269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85"/>
                </a:lnSpc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Etiquetar en tiempo real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  <a:p>
              <a:pPr marL="0" lvl="0" indent="0" algn="l">
                <a:lnSpc>
                  <a:spcPts val="2485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C7C2EF"/>
                  </a:solidFill>
                  <a:latin typeface="ITC Avant Garde Gothic" panose="020B0502020202020204"/>
                </a:rPr>
                <a:t>Validar con imagenes desde uncelular</a:t>
              </a:r>
              <a:endParaRPr lang="en-US" sz="1800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16513" y="1429885"/>
            <a:ext cx="12396227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Enfoque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4121305"/>
            <a:ext cx="7904447" cy="2432283"/>
            <a:chOff x="0" y="0"/>
            <a:chExt cx="2081830" cy="6406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-1574607" y="6826017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240166">
            <a:off x="14225626" y="6726008"/>
            <a:ext cx="5206615" cy="5011367"/>
          </a:xfrm>
          <a:custGeom>
            <a:avLst/>
            <a:gdLst/>
            <a:ahLst/>
            <a:cxnLst/>
            <a:rect l="l" t="t" r="r" b="b"/>
            <a:pathLst>
              <a:path w="5206615" h="5011367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1028700" y="6826017"/>
            <a:ext cx="7904447" cy="2432283"/>
            <a:chOff x="0" y="0"/>
            <a:chExt cx="2081830" cy="6406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3307076" y="898955"/>
            <a:ext cx="3674307" cy="3614182"/>
          </a:xfrm>
          <a:custGeom>
            <a:avLst/>
            <a:gdLst/>
            <a:ahLst/>
            <a:cxnLst/>
            <a:rect l="l" t="t" r="r" b="b"/>
            <a:pathLst>
              <a:path w="3674307" h="3614182">
                <a:moveTo>
                  <a:pt x="0" y="0"/>
                </a:moveTo>
                <a:lnTo>
                  <a:pt x="3674307" y="0"/>
                </a:lnTo>
                <a:lnTo>
                  <a:pt x="3674307" y="3614182"/>
                </a:lnTo>
                <a:lnTo>
                  <a:pt x="0" y="3614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9354853" y="4121305"/>
            <a:ext cx="7904447" cy="2432283"/>
            <a:chOff x="0" y="0"/>
            <a:chExt cx="2081830" cy="6406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9354853" y="6826017"/>
            <a:ext cx="7904447" cy="2432283"/>
            <a:chOff x="0" y="0"/>
            <a:chExt cx="2081830" cy="64060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81830" cy="640601"/>
            </a:xfrm>
            <a:custGeom>
              <a:avLst/>
              <a:gdLst/>
              <a:ahLst/>
              <a:cxnLst/>
              <a:rect l="l" t="t" r="r" b="b"/>
              <a:pathLst>
                <a:path w="2081830" h="640601">
                  <a:moveTo>
                    <a:pt x="49951" y="0"/>
                  </a:moveTo>
                  <a:lnTo>
                    <a:pt x="2031878" y="0"/>
                  </a:lnTo>
                  <a:cubicBezTo>
                    <a:pt x="2059466" y="0"/>
                    <a:pt x="2081830" y="22364"/>
                    <a:pt x="2081830" y="49951"/>
                  </a:cubicBezTo>
                  <a:lnTo>
                    <a:pt x="2081830" y="590650"/>
                  </a:lnTo>
                  <a:cubicBezTo>
                    <a:pt x="2081830" y="618237"/>
                    <a:pt x="2059466" y="640601"/>
                    <a:pt x="2031878" y="640601"/>
                  </a:cubicBezTo>
                  <a:lnTo>
                    <a:pt x="49951" y="640601"/>
                  </a:lnTo>
                  <a:cubicBezTo>
                    <a:pt x="22364" y="640601"/>
                    <a:pt x="0" y="618237"/>
                    <a:pt x="0" y="590650"/>
                  </a:cubicBezTo>
                  <a:lnTo>
                    <a:pt x="0" y="49951"/>
                  </a:lnTo>
                  <a:cubicBezTo>
                    <a:pt x="0" y="22364"/>
                    <a:pt x="22364" y="0"/>
                    <a:pt x="49951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081830" cy="697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813933" y="4444869"/>
            <a:ext cx="873322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2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13933" y="7112917"/>
            <a:ext cx="873322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4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71402" y="4451621"/>
            <a:ext cx="462919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Estrategia para la obtención de imágenes (rostros)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971402" y="7217692"/>
            <a:ext cx="4742904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Investigación de casos de uso similares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597858" y="4493037"/>
            <a:ext cx="4856612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Particularidades del entorno de trabajo Win Vs Linux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466293" y="7427242"/>
            <a:ext cx="498817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177">
                <a:solidFill>
                  <a:srgbClr val="C7C2EF"/>
                </a:solidFill>
                <a:latin typeface="ITC Avant Garde Gothic Bold" panose="020B0802020202020204"/>
              </a:rPr>
              <a:t>Precisión del reconocimiento</a:t>
            </a:r>
            <a:endParaRPr lang="en-US" sz="3000" spc="177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37663" y="4444869"/>
            <a:ext cx="666756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1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37663" y="7112917"/>
            <a:ext cx="789473" cy="143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70"/>
              </a:lnSpc>
            </a:pPr>
            <a:r>
              <a:rPr lang="en-US" sz="6570" spc="387">
                <a:solidFill>
                  <a:srgbClr val="FFC857"/>
                </a:solidFill>
                <a:latin typeface="ITC Avant Garde Gothic Bold" panose="020B0802020202020204"/>
              </a:rPr>
              <a:t>3</a:t>
            </a:r>
            <a:endParaRPr lang="en-US" sz="6570" spc="387">
              <a:solidFill>
                <a:srgbClr val="FFC857"/>
              </a:solidFill>
              <a:latin typeface="ITC Avant Garde Gothic Bold" panose="020B08020202020202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16513" y="876300"/>
            <a:ext cx="833834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>
                <a:solidFill>
                  <a:srgbClr val="C7C2EF"/>
                </a:solidFill>
                <a:latin typeface="ITC Avant Garde Gothic Bold" panose="020B0802020202020204"/>
              </a:rPr>
              <a:t>Desafios</a:t>
            </a:r>
            <a:endParaRPr lang="en-US" sz="4000">
              <a:solidFill>
                <a:srgbClr val="C7C2EF"/>
              </a:solidFill>
              <a:latin typeface="ITC Avant Garde Gothic Bold" panose="020B0802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>
            <a:off x="13261056" y="4045335"/>
            <a:ext cx="1589106" cy="1589106"/>
          </a:xfrm>
          <a:custGeom>
            <a:avLst/>
            <a:gdLst/>
            <a:ahLst/>
            <a:cxnLst/>
            <a:rect l="l" t="t" r="r" b="b"/>
            <a:pathLst>
              <a:path w="1589106" h="1589106">
                <a:moveTo>
                  <a:pt x="0" y="0"/>
                </a:moveTo>
                <a:lnTo>
                  <a:pt x="1589106" y="0"/>
                </a:lnTo>
                <a:lnTo>
                  <a:pt x="1589106" y="1589106"/>
                </a:lnTo>
                <a:lnTo>
                  <a:pt x="0" y="158910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016513" y="545222"/>
            <a:ext cx="1239622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0"/>
              </a:lnSpc>
              <a:spcBef>
                <a:spcPct val="0"/>
              </a:spcBef>
            </a:pPr>
            <a:r>
              <a:rPr lang="en-US" sz="4000" spc="235">
                <a:solidFill>
                  <a:srgbClr val="C7C2EF"/>
                </a:solidFill>
                <a:latin typeface="ITC Avant Garde Gothic Bold" panose="020B0802020202020204"/>
              </a:rPr>
              <a:t>Evidencia</a:t>
            </a:r>
            <a:endParaRPr lang="en-US" sz="4000" spc="235">
              <a:solidFill>
                <a:srgbClr val="C7C2EF"/>
              </a:solidFill>
              <a:latin typeface="ITC Avant Garde Gothic Bold" panose="020B0802020202020204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86100"/>
            <a:ext cx="6134100" cy="55721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562350"/>
            <a:ext cx="6038850" cy="5095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571500"/>
            <a:ext cx="6143625" cy="56483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638300"/>
            <a:ext cx="92202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346340" y="5380082"/>
            <a:ext cx="7595319" cy="1994248"/>
            <a:chOff x="0" y="-152400"/>
            <a:chExt cx="10127092" cy="265899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52400"/>
              <a:ext cx="10127092" cy="1844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75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 panose="020B0802020202020204"/>
                </a:rPr>
                <a:t>Gracias</a:t>
              </a:r>
              <a:endParaRPr lang="en-US" sz="8370" spc="326">
                <a:solidFill>
                  <a:srgbClr val="FFC857"/>
                </a:solidFill>
                <a:latin typeface="ITC Avant Garde Gothic Bold" panose="020B0802020202020204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61437"/>
              <a:ext cx="10127092" cy="645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5"/>
                </a:lnSpc>
              </a:pPr>
              <a:r>
                <a:rPr lang="es-ES" altLang="en-US" sz="3200" spc="124">
                  <a:solidFill>
                    <a:srgbClr val="C7C2EF"/>
                  </a:solidFill>
                  <a:latin typeface="ITC Avant Garde Gothic" panose="020B0502020202020204"/>
                </a:rPr>
                <a:t>Wilfrido Almache</a:t>
              </a:r>
              <a:endParaRPr lang="en-US" sz="3200" spc="124">
                <a:solidFill>
                  <a:srgbClr val="C7C2EF"/>
                </a:solidFill>
                <a:latin typeface="ITC Avant Garde Gothic" panose="020B0502020202020204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2941660" y="-550034"/>
            <a:ext cx="6253610" cy="6019100"/>
          </a:xfrm>
          <a:custGeom>
            <a:avLst/>
            <a:gdLst/>
            <a:ahLst/>
            <a:cxnLst/>
            <a:rect l="l" t="t" r="r" b="b"/>
            <a:pathLst>
              <a:path w="6253610" h="6019100">
                <a:moveTo>
                  <a:pt x="0" y="0"/>
                </a:moveTo>
                <a:lnTo>
                  <a:pt x="6253610" y="0"/>
                </a:lnTo>
                <a:lnTo>
                  <a:pt x="6253610" y="6019099"/>
                </a:lnTo>
                <a:lnTo>
                  <a:pt x="0" y="60190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-819732" y="4884400"/>
            <a:ext cx="6253610" cy="6019100"/>
          </a:xfrm>
          <a:custGeom>
            <a:avLst/>
            <a:gdLst/>
            <a:ahLst/>
            <a:cxnLst/>
            <a:rect l="l" t="t" r="r" b="b"/>
            <a:pathLst>
              <a:path w="6253610" h="6019100">
                <a:moveTo>
                  <a:pt x="0" y="0"/>
                </a:moveTo>
                <a:lnTo>
                  <a:pt x="6253610" y="0"/>
                </a:lnTo>
                <a:lnTo>
                  <a:pt x="6253610" y="6019100"/>
                </a:lnTo>
                <a:lnTo>
                  <a:pt x="0" y="60191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327557" y="1638682"/>
            <a:ext cx="3632887" cy="3632887"/>
          </a:xfrm>
          <a:custGeom>
            <a:avLst/>
            <a:gdLst/>
            <a:ahLst/>
            <a:cxnLst/>
            <a:rect l="l" t="t" r="r" b="b"/>
            <a:pathLst>
              <a:path w="3632887" h="3632887">
                <a:moveTo>
                  <a:pt x="0" y="0"/>
                </a:moveTo>
                <a:lnTo>
                  <a:pt x="3632886" y="0"/>
                </a:lnTo>
                <a:lnTo>
                  <a:pt x="3632886" y="3632886"/>
                </a:lnTo>
                <a:lnTo>
                  <a:pt x="0" y="3632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Presentation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ITC Avant Garde Gothic Bold</vt:lpstr>
      <vt:lpstr>Trebuchet MS</vt:lpstr>
      <vt:lpstr>ITC Avant Garde Gothic</vt:lpstr>
      <vt:lpstr>Helvetica World Bold</vt:lpstr>
      <vt:lpstr>FreeSans</vt:lpstr>
      <vt:lpstr>Noto Sans CJK HK</vt:lpstr>
      <vt:lpstr>Microsoft YaHei</vt:lpstr>
      <vt:lpstr>Droid Sans Fallback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PERCEPCION COMPUTACIONAL</dc:title>
  <dc:creator/>
  <cp:lastModifiedBy>walmache</cp:lastModifiedBy>
  <cp:revision>3</cp:revision>
  <dcterms:created xsi:type="dcterms:W3CDTF">2024-06-23T01:32:00Z</dcterms:created>
  <dcterms:modified xsi:type="dcterms:W3CDTF">2024-06-23T01:32:00Z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161AB317E5844313A3F3C8B22629BE2F_13</vt:lpwstr>
  </property>
  <property fmtid="{D5CDD505-2E9C-101B-9397-08002B2CF9AE}" pid="3" name="KSOProductBuildVer">
    <vt:lpwstr>1033-11.1.0.11711</vt:lpwstr>
  </property>
</Properties>
</file>