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8" r:id="rId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3" Type="http://schemas.openxmlformats.org/officeDocument/2006/relationships/image" Target="../media/image5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svg"/><Relationship Id="rId3" Type="http://schemas.openxmlformats.org/officeDocument/2006/relationships/image" Target="../media/image7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svg"/><Relationship Id="rId3" Type="http://schemas.openxmlformats.org/officeDocument/2006/relationships/image" Target="../media/image8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6.sv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0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146968" y="7204276"/>
            <a:ext cx="5206615" cy="5011367"/>
          </a:xfrm>
          <a:custGeom>
            <a:avLst/>
            <a:gdLst/>
            <a:ahLst/>
            <a:cxnLst/>
            <a:rect l="l" t="t" r="r" b="b"/>
            <a:pathLst>
              <a:path w="5206615" h="5011367">
                <a:moveTo>
                  <a:pt x="0" y="0"/>
                </a:moveTo>
                <a:lnTo>
                  <a:pt x="5206615" y="0"/>
                </a:lnTo>
                <a:lnTo>
                  <a:pt x="5206615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9679753">
            <a:off x="13678067" y="-1780621"/>
            <a:ext cx="5206615" cy="5011367"/>
          </a:xfrm>
          <a:custGeom>
            <a:avLst/>
            <a:gdLst/>
            <a:ahLst/>
            <a:cxnLst/>
            <a:rect l="l" t="t" r="r" b="b"/>
            <a:pathLst>
              <a:path w="5206615" h="5011367">
                <a:moveTo>
                  <a:pt x="0" y="0"/>
                </a:moveTo>
                <a:lnTo>
                  <a:pt x="5206615" y="0"/>
                </a:lnTo>
                <a:lnTo>
                  <a:pt x="5206615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509269" y="-1235736"/>
            <a:ext cx="4746507" cy="4568513"/>
          </a:xfrm>
          <a:custGeom>
            <a:avLst/>
            <a:gdLst/>
            <a:ahLst/>
            <a:cxnLst/>
            <a:rect l="l" t="t" r="r" b="b"/>
            <a:pathLst>
              <a:path w="4746507" h="4568513">
                <a:moveTo>
                  <a:pt x="0" y="0"/>
                </a:moveTo>
                <a:lnTo>
                  <a:pt x="4746507" y="0"/>
                </a:lnTo>
                <a:lnTo>
                  <a:pt x="4746507" y="4568512"/>
                </a:lnTo>
                <a:lnTo>
                  <a:pt x="0" y="456851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144000" y="1858287"/>
            <a:ext cx="8428713" cy="8428713"/>
          </a:xfrm>
          <a:custGeom>
            <a:avLst/>
            <a:gdLst/>
            <a:ahLst/>
            <a:cxnLst/>
            <a:rect l="l" t="t" r="r" b="b"/>
            <a:pathLst>
              <a:path w="8428713" h="8428713">
                <a:moveTo>
                  <a:pt x="0" y="0"/>
                </a:moveTo>
                <a:lnTo>
                  <a:pt x="8428713" y="0"/>
                </a:lnTo>
                <a:lnTo>
                  <a:pt x="8428713" y="8428713"/>
                </a:lnTo>
                <a:lnTo>
                  <a:pt x="0" y="84287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0">
            <a:off x="284236" y="2341782"/>
            <a:ext cx="9862549" cy="3728206"/>
            <a:chOff x="0" y="-152400"/>
            <a:chExt cx="13150065" cy="4970940"/>
          </a:xfrm>
        </p:grpSpPr>
        <p:sp>
          <p:nvSpPr>
            <p:cNvPr id="7" name="TextBox 7"/>
            <p:cNvSpPr txBox="1"/>
            <p:nvPr/>
          </p:nvSpPr>
          <p:spPr>
            <a:xfrm>
              <a:off x="0" y="-152400"/>
              <a:ext cx="13150065" cy="35112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875"/>
                </a:lnSpc>
              </a:pPr>
              <a:r>
                <a:rPr lang="en-US" sz="8370" spc="326">
                  <a:solidFill>
                    <a:srgbClr val="FFC857"/>
                  </a:solidFill>
                  <a:latin typeface="ITC Avant Garde Gothic Bold" panose="020B0802020202020204"/>
                </a:rPr>
                <a:t>Reconocimiento</a:t>
              </a:r>
              <a:endParaRPr lang="en-US" sz="8370" spc="326">
                <a:solidFill>
                  <a:srgbClr val="FFC857"/>
                </a:solidFill>
                <a:latin typeface="ITC Avant Garde Gothic Bold" panose="020B0802020202020204"/>
              </a:endParaRPr>
            </a:p>
            <a:p>
              <a:pPr algn="l">
                <a:lnSpc>
                  <a:spcPts val="9875"/>
                </a:lnSpc>
              </a:pPr>
              <a:r>
                <a:rPr lang="en-US" sz="8370" spc="326">
                  <a:solidFill>
                    <a:srgbClr val="FFC857"/>
                  </a:solidFill>
                  <a:latin typeface="ITC Avant Garde Gothic Bold" panose="020B0802020202020204"/>
                </a:rPr>
                <a:t>rostros</a:t>
              </a:r>
              <a:endParaRPr lang="en-US" sz="8370" spc="326">
                <a:solidFill>
                  <a:srgbClr val="FFC857"/>
                </a:solidFill>
                <a:latin typeface="ITC Avant Garde Gothic Bold" panose="020B0802020202020204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528220"/>
              <a:ext cx="13150065" cy="1290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75"/>
                </a:lnSpc>
              </a:pPr>
              <a:r>
                <a:rPr lang="en-US" sz="3200" spc="124">
                  <a:solidFill>
                    <a:srgbClr val="C7C2EF"/>
                  </a:solidFill>
                  <a:latin typeface="ITC Avant Garde Gothic" panose="020B0502020202020204"/>
                </a:rPr>
                <a:t>Caso práctico para aplicar</a:t>
              </a:r>
              <a:r>
                <a:rPr lang="es-ES_tradnl" altLang="en-US" sz="3200" spc="124">
                  <a:solidFill>
                    <a:srgbClr val="C7C2EF"/>
                  </a:solidFill>
                  <a:latin typeface="ITC Avant Garde Gothic" panose="020B0502020202020204"/>
                </a:rPr>
                <a:t> </a:t>
              </a:r>
              <a:r>
                <a:rPr lang="en-US" sz="3200" spc="124">
                  <a:solidFill>
                    <a:srgbClr val="C7C2EF"/>
                  </a:solidFill>
                  <a:latin typeface="ITC Avant Garde Gothic" panose="020B0502020202020204"/>
                </a:rPr>
                <a:t>conocimientos adquiridos</a:t>
              </a:r>
              <a:endParaRPr lang="en-US" sz="3200" spc="124">
                <a:solidFill>
                  <a:srgbClr val="C7C2EF"/>
                </a:solidFill>
                <a:latin typeface="ITC Avant Garde Gothic" panose="020B0502020202020204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8712716"/>
            <a:ext cx="4636553" cy="544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25"/>
              </a:lnSpc>
            </a:pPr>
            <a:r>
              <a:rPr lang="en-US" sz="1800" spc="70">
                <a:solidFill>
                  <a:srgbClr val="C7C2EF"/>
                </a:solidFill>
                <a:latin typeface="ITC Avant Garde Gothic" panose="020B0502020202020204"/>
              </a:rPr>
              <a:t>Por</a:t>
            </a:r>
            <a:r>
              <a:rPr lang="es-ES_tradnl" altLang="en-US" sz="1800" spc="70">
                <a:solidFill>
                  <a:srgbClr val="C7C2EF"/>
                </a:solidFill>
                <a:latin typeface="ITC Avant Garde Gothic" panose="020B0502020202020204"/>
              </a:rPr>
              <a:t>:</a:t>
            </a:r>
            <a:r>
              <a:rPr lang="en-US" sz="1800" spc="70">
                <a:solidFill>
                  <a:srgbClr val="C7C2EF"/>
                </a:solidFill>
                <a:latin typeface="ITC Avant Garde Gothic" panose="020B0502020202020204"/>
              </a:rPr>
              <a:t> Wilfrido Almache</a:t>
            </a:r>
            <a:endParaRPr lang="en-US" sz="1800" spc="70">
              <a:solidFill>
                <a:srgbClr val="C7C2EF"/>
              </a:solidFill>
              <a:latin typeface="ITC Avant Garde Gothic" panose="020B0502020202020204"/>
            </a:endParaRPr>
          </a:p>
          <a:p>
            <a:pPr algn="l">
              <a:lnSpc>
                <a:spcPts val="2125"/>
              </a:lnSpc>
            </a:pPr>
            <a:r>
              <a:rPr lang="en-US" sz="1800" spc="70">
                <a:solidFill>
                  <a:srgbClr val="C7C2EF"/>
                </a:solidFill>
                <a:latin typeface="ITC Avant Garde Gothic" panose="020B0502020202020204"/>
              </a:rPr>
              <a:t>23 Junio 2024</a:t>
            </a:r>
            <a:endParaRPr lang="en-US" sz="1800" spc="70">
              <a:solidFill>
                <a:srgbClr val="C7C2EF"/>
              </a:solidFill>
              <a:latin typeface="ITC Avant Garde Gothic" panose="020B0502020202020204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028700" y="907706"/>
            <a:ext cx="424697" cy="594360"/>
          </a:xfrm>
          <a:custGeom>
            <a:avLst/>
            <a:gdLst/>
            <a:ahLst/>
            <a:cxnLst/>
            <a:rect l="l" t="t" r="r" b="b"/>
            <a:pathLst>
              <a:path w="424697" h="594360">
                <a:moveTo>
                  <a:pt x="0" y="0"/>
                </a:moveTo>
                <a:lnTo>
                  <a:pt x="424697" y="0"/>
                </a:lnTo>
                <a:lnTo>
                  <a:pt x="424697" y="594360"/>
                </a:lnTo>
                <a:lnTo>
                  <a:pt x="0" y="5943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664714" y="945806"/>
            <a:ext cx="4607657" cy="296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90"/>
              </a:lnSpc>
            </a:pPr>
            <a:r>
              <a:rPr lang="en-US" sz="2030">
                <a:solidFill>
                  <a:srgbClr val="C7C2EF"/>
                </a:solidFill>
                <a:latin typeface="Helvetica World Bold" panose="020B0800040000020004" charset="-122"/>
              </a:rPr>
              <a:t>PERCEPCION COMPUTACIONAL</a:t>
            </a:r>
            <a:endParaRPr lang="en-US" sz="2030">
              <a:solidFill>
                <a:srgbClr val="C7C2EF"/>
              </a:solidFill>
              <a:latin typeface="Helvetica World Bold" panose="020B08000400000200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0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402793">
            <a:off x="171364" y="-667348"/>
            <a:ext cx="5206615" cy="5011367"/>
          </a:xfrm>
          <a:custGeom>
            <a:avLst/>
            <a:gdLst/>
            <a:ahLst/>
            <a:cxnLst/>
            <a:rect l="l" t="t" r="r" b="b"/>
            <a:pathLst>
              <a:path w="5206615" h="5011367">
                <a:moveTo>
                  <a:pt x="0" y="0"/>
                </a:moveTo>
                <a:lnTo>
                  <a:pt x="5206615" y="0"/>
                </a:lnTo>
                <a:lnTo>
                  <a:pt x="5206615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2681570"/>
            <a:ext cx="7605430" cy="7605430"/>
          </a:xfrm>
          <a:custGeom>
            <a:avLst/>
            <a:gdLst/>
            <a:ahLst/>
            <a:cxnLst/>
            <a:rect l="l" t="t" r="r" b="b"/>
            <a:pathLst>
              <a:path w="7605430" h="7605430">
                <a:moveTo>
                  <a:pt x="0" y="0"/>
                </a:moveTo>
                <a:lnTo>
                  <a:pt x="7605430" y="0"/>
                </a:lnTo>
                <a:lnTo>
                  <a:pt x="7605430" y="7605430"/>
                </a:lnTo>
                <a:lnTo>
                  <a:pt x="0" y="76054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084063" y="1500489"/>
            <a:ext cx="6777589" cy="755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>
                <a:solidFill>
                  <a:srgbClr val="C7C2EF"/>
                </a:solidFill>
                <a:latin typeface="ITC Avant Garde Gothic Bold" panose="020B0802020202020204"/>
              </a:rPr>
              <a:t>Índice</a:t>
            </a:r>
            <a:endParaRPr lang="en-US" sz="4000">
              <a:solidFill>
                <a:srgbClr val="C7C2EF"/>
              </a:solidFill>
              <a:latin typeface="ITC Avant Garde Gothic Bold" panose="020B0802020202020204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870311" y="2510120"/>
            <a:ext cx="979569" cy="3027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4740"/>
              </a:lnSpc>
              <a:spcBef>
                <a:spcPct val="0"/>
              </a:spcBef>
            </a:pPr>
            <a:r>
              <a:rPr lang="en-US" sz="3000" u="none" strike="noStrike">
                <a:solidFill>
                  <a:srgbClr val="FFC857"/>
                </a:solidFill>
                <a:latin typeface="ITC Avant Garde Gothic Bold" panose="020B0802020202020204"/>
              </a:rPr>
              <a:t>01.</a:t>
            </a:r>
            <a:endParaRPr lang="en-US" sz="3000" u="none" strike="noStrike">
              <a:solidFill>
                <a:srgbClr val="FFC857"/>
              </a:solidFill>
              <a:latin typeface="ITC Avant Garde Gothic Bold" panose="020B0802020202020204"/>
            </a:endParaRPr>
          </a:p>
          <a:p>
            <a:pPr marL="0" lvl="0" indent="0" algn="r">
              <a:lnSpc>
                <a:spcPts val="4740"/>
              </a:lnSpc>
              <a:spcBef>
                <a:spcPct val="0"/>
              </a:spcBef>
            </a:pPr>
            <a:r>
              <a:rPr lang="en-US" sz="3000" u="none" strike="noStrike">
                <a:solidFill>
                  <a:srgbClr val="FFC857"/>
                </a:solidFill>
                <a:latin typeface="ITC Avant Garde Gothic Bold" panose="020B0802020202020204"/>
              </a:rPr>
              <a:t>02.</a:t>
            </a:r>
            <a:endParaRPr lang="en-US" sz="3000" u="none" strike="noStrike">
              <a:solidFill>
                <a:srgbClr val="FFC857"/>
              </a:solidFill>
              <a:latin typeface="ITC Avant Garde Gothic Bold" panose="020B0802020202020204"/>
            </a:endParaRPr>
          </a:p>
          <a:p>
            <a:pPr marL="0" lvl="0" indent="0" algn="r">
              <a:lnSpc>
                <a:spcPts val="4740"/>
              </a:lnSpc>
              <a:spcBef>
                <a:spcPct val="0"/>
              </a:spcBef>
            </a:pPr>
            <a:r>
              <a:rPr lang="en-US" sz="3000" u="none" strike="noStrike">
                <a:solidFill>
                  <a:srgbClr val="FFC857"/>
                </a:solidFill>
                <a:latin typeface="ITC Avant Garde Gothic Bold" panose="020B0802020202020204"/>
              </a:rPr>
              <a:t>03.</a:t>
            </a:r>
            <a:endParaRPr lang="en-US" sz="3000" u="none" strike="noStrike">
              <a:solidFill>
                <a:srgbClr val="FFC857"/>
              </a:solidFill>
              <a:latin typeface="ITC Avant Garde Gothic Bold" panose="020B0802020202020204"/>
            </a:endParaRPr>
          </a:p>
          <a:p>
            <a:pPr marL="0" lvl="0" indent="0" algn="r">
              <a:lnSpc>
                <a:spcPts val="4740"/>
              </a:lnSpc>
              <a:spcBef>
                <a:spcPct val="0"/>
              </a:spcBef>
            </a:pPr>
            <a:r>
              <a:rPr lang="en-US" sz="3000" u="none" strike="noStrike">
                <a:solidFill>
                  <a:srgbClr val="FFC857"/>
                </a:solidFill>
                <a:latin typeface="ITC Avant Garde Gothic Bold" panose="020B0802020202020204"/>
              </a:rPr>
              <a:t>04.</a:t>
            </a:r>
            <a:endParaRPr lang="en-US" sz="3000" u="none" strike="noStrike">
              <a:solidFill>
                <a:srgbClr val="FFC857"/>
              </a:solidFill>
              <a:latin typeface="ITC Avant Garde Gothic Bold" panose="020B0802020202020204"/>
            </a:endParaRPr>
          </a:p>
          <a:p>
            <a:pPr marL="0" lvl="0" indent="0" algn="r">
              <a:lnSpc>
                <a:spcPts val="4740"/>
              </a:lnSpc>
              <a:spcBef>
                <a:spcPct val="0"/>
              </a:spcBef>
            </a:pPr>
          </a:p>
        </p:txBody>
      </p:sp>
      <p:sp>
        <p:nvSpPr>
          <p:cNvPr id="6" name="Freeform 6"/>
          <p:cNvSpPr/>
          <p:nvPr/>
        </p:nvSpPr>
        <p:spPr>
          <a:xfrm rot="-8100000">
            <a:off x="14258345" y="6537780"/>
            <a:ext cx="5206615" cy="5011367"/>
          </a:xfrm>
          <a:custGeom>
            <a:avLst/>
            <a:gdLst/>
            <a:ahLst/>
            <a:cxnLst/>
            <a:rect l="l" t="t" r="r" b="b"/>
            <a:pathLst>
              <a:path w="5206615" h="5011367">
                <a:moveTo>
                  <a:pt x="0" y="0"/>
                </a:moveTo>
                <a:lnTo>
                  <a:pt x="5206615" y="0"/>
                </a:lnTo>
                <a:lnTo>
                  <a:pt x="5206615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1206261" y="2510120"/>
            <a:ext cx="5495078" cy="2426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40"/>
              </a:lnSpc>
            </a:pPr>
            <a:r>
              <a:rPr lang="en-US" sz="3000">
                <a:solidFill>
                  <a:srgbClr val="C7C2EF"/>
                </a:solidFill>
                <a:latin typeface="ITC Avant Garde Gothic" panose="020B0502020202020204"/>
              </a:rPr>
              <a:t>Introducción</a:t>
            </a:r>
            <a:endParaRPr lang="en-US" sz="3000">
              <a:solidFill>
                <a:srgbClr val="C7C2EF"/>
              </a:solidFill>
              <a:latin typeface="ITC Avant Garde Gothic" panose="020B0502020202020204"/>
            </a:endParaRPr>
          </a:p>
          <a:p>
            <a:pPr algn="l">
              <a:lnSpc>
                <a:spcPts val="4740"/>
              </a:lnSpc>
            </a:pPr>
            <a:r>
              <a:rPr lang="en-US" sz="3000">
                <a:solidFill>
                  <a:srgbClr val="C7C2EF"/>
                </a:solidFill>
                <a:latin typeface="ITC Avant Garde Gothic" panose="020B0502020202020204"/>
              </a:rPr>
              <a:t>Enfoque</a:t>
            </a:r>
            <a:endParaRPr lang="en-US" sz="3000">
              <a:solidFill>
                <a:srgbClr val="C7C2EF"/>
              </a:solidFill>
              <a:latin typeface="ITC Avant Garde Gothic" panose="020B0502020202020204"/>
            </a:endParaRPr>
          </a:p>
          <a:p>
            <a:pPr algn="l">
              <a:lnSpc>
                <a:spcPts val="4740"/>
              </a:lnSpc>
            </a:pPr>
            <a:r>
              <a:rPr lang="en-US" sz="3000">
                <a:solidFill>
                  <a:srgbClr val="C7C2EF"/>
                </a:solidFill>
                <a:latin typeface="ITC Avant Garde Gothic" panose="020B0502020202020204"/>
              </a:rPr>
              <a:t>Desafios</a:t>
            </a:r>
            <a:endParaRPr lang="en-US" sz="3000">
              <a:solidFill>
                <a:srgbClr val="C7C2EF"/>
              </a:solidFill>
              <a:latin typeface="ITC Avant Garde Gothic" panose="020B0502020202020204"/>
            </a:endParaRPr>
          </a:p>
          <a:p>
            <a:pPr marL="0" lvl="0" indent="0" algn="l">
              <a:lnSpc>
                <a:spcPts val="4740"/>
              </a:lnSpc>
              <a:spcBef>
                <a:spcPct val="0"/>
              </a:spcBef>
            </a:pPr>
            <a:r>
              <a:rPr lang="en-US" sz="3000">
                <a:solidFill>
                  <a:srgbClr val="C7C2EF"/>
                </a:solidFill>
                <a:latin typeface="ITC Avant Garde Gothic" panose="020B0502020202020204"/>
              </a:rPr>
              <a:t>Evidencia</a:t>
            </a:r>
            <a:endParaRPr lang="en-US" sz="3000">
              <a:solidFill>
                <a:srgbClr val="C7C2EF"/>
              </a:solidFill>
              <a:latin typeface="ITC Avant Garde Gothic" panose="020B0502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0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30688" y="-423594"/>
            <a:ext cx="5206615" cy="5011367"/>
          </a:xfrm>
          <a:custGeom>
            <a:avLst/>
            <a:gdLst/>
            <a:ahLst/>
            <a:cxnLst/>
            <a:rect l="l" t="t" r="r" b="b"/>
            <a:pathLst>
              <a:path w="5206615" h="5011367">
                <a:moveTo>
                  <a:pt x="0" y="0"/>
                </a:moveTo>
                <a:lnTo>
                  <a:pt x="5206615" y="0"/>
                </a:lnTo>
                <a:lnTo>
                  <a:pt x="5206615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758003">
            <a:off x="-528994" y="5799927"/>
            <a:ext cx="5206615" cy="5011367"/>
          </a:xfrm>
          <a:custGeom>
            <a:avLst/>
            <a:gdLst/>
            <a:ahLst/>
            <a:cxnLst/>
            <a:rect l="l" t="t" r="r" b="b"/>
            <a:pathLst>
              <a:path w="5206615" h="5011367">
                <a:moveTo>
                  <a:pt x="0" y="0"/>
                </a:moveTo>
                <a:lnTo>
                  <a:pt x="5206614" y="0"/>
                </a:lnTo>
                <a:lnTo>
                  <a:pt x="5206614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4159443" y="2333814"/>
            <a:ext cx="9969115" cy="5971797"/>
            <a:chOff x="0" y="0"/>
            <a:chExt cx="2625610" cy="157281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25610" cy="1572819"/>
            </a:xfrm>
            <a:custGeom>
              <a:avLst/>
              <a:gdLst/>
              <a:ahLst/>
              <a:cxnLst/>
              <a:rect l="l" t="t" r="r" b="b"/>
              <a:pathLst>
                <a:path w="2625610" h="1572819">
                  <a:moveTo>
                    <a:pt x="39606" y="0"/>
                  </a:moveTo>
                  <a:lnTo>
                    <a:pt x="2586004" y="0"/>
                  </a:lnTo>
                  <a:cubicBezTo>
                    <a:pt x="2596509" y="0"/>
                    <a:pt x="2606583" y="4173"/>
                    <a:pt x="2614010" y="11600"/>
                  </a:cubicBezTo>
                  <a:cubicBezTo>
                    <a:pt x="2621438" y="19028"/>
                    <a:pt x="2625610" y="29102"/>
                    <a:pt x="2625610" y="39606"/>
                  </a:cubicBezTo>
                  <a:lnTo>
                    <a:pt x="2625610" y="1533213"/>
                  </a:lnTo>
                  <a:cubicBezTo>
                    <a:pt x="2625610" y="1543717"/>
                    <a:pt x="2621438" y="1553791"/>
                    <a:pt x="2614010" y="1561218"/>
                  </a:cubicBezTo>
                  <a:cubicBezTo>
                    <a:pt x="2606583" y="1568646"/>
                    <a:pt x="2596509" y="1572819"/>
                    <a:pt x="2586004" y="1572819"/>
                  </a:cubicBezTo>
                  <a:lnTo>
                    <a:pt x="39606" y="1572819"/>
                  </a:lnTo>
                  <a:cubicBezTo>
                    <a:pt x="29102" y="1572819"/>
                    <a:pt x="19028" y="1568646"/>
                    <a:pt x="11600" y="1561218"/>
                  </a:cubicBezTo>
                  <a:cubicBezTo>
                    <a:pt x="4173" y="1553791"/>
                    <a:pt x="0" y="1543717"/>
                    <a:pt x="0" y="1533213"/>
                  </a:cubicBezTo>
                  <a:lnTo>
                    <a:pt x="0" y="39606"/>
                  </a:lnTo>
                  <a:cubicBezTo>
                    <a:pt x="0" y="29102"/>
                    <a:pt x="4173" y="19028"/>
                    <a:pt x="11600" y="11600"/>
                  </a:cubicBezTo>
                  <a:cubicBezTo>
                    <a:pt x="19028" y="4173"/>
                    <a:pt x="29102" y="0"/>
                    <a:pt x="39606" y="0"/>
                  </a:cubicBezTo>
                  <a:close/>
                </a:path>
              </a:pathLst>
            </a:custGeom>
            <a:solidFill>
              <a:srgbClr val="1A0E79"/>
            </a:solidFill>
            <a:ln w="38100" cap="rnd">
              <a:solidFill>
                <a:srgbClr val="FFC857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2625610" cy="16299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5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5536636" y="3031775"/>
            <a:ext cx="7214727" cy="2461325"/>
            <a:chOff x="0" y="0"/>
            <a:chExt cx="9619636" cy="3281766"/>
          </a:xfrm>
        </p:grpSpPr>
        <p:sp>
          <p:nvSpPr>
            <p:cNvPr id="8" name="TextBox 8"/>
            <p:cNvSpPr txBox="1"/>
            <p:nvPr/>
          </p:nvSpPr>
          <p:spPr>
            <a:xfrm>
              <a:off x="0" y="1384175"/>
              <a:ext cx="9619636" cy="18975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800"/>
                </a:lnSpc>
              </a:pPr>
              <a:r>
                <a:rPr lang="en-US" sz="2000" spc="154">
                  <a:solidFill>
                    <a:srgbClr val="C7C2EF"/>
                  </a:solidFill>
                  <a:latin typeface="ITC Avant Garde Gothic" panose="020B0502020202020204"/>
                </a:rPr>
                <a:t>Reconocer rostros diferentes, incluido el propio,en tiempo real a través de la cámara de una computadora. Se debe utilizar la mayoria de conocimientos adquiridos en el módulo</a:t>
              </a:r>
              <a:endParaRPr lang="en-US" sz="2000" spc="154">
                <a:solidFill>
                  <a:srgbClr val="C7C2EF"/>
                </a:solidFill>
                <a:latin typeface="ITC Avant Garde Gothic" panose="020B0502020202020204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52400"/>
              <a:ext cx="9619636" cy="9567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600"/>
                </a:lnSpc>
              </a:pPr>
              <a:r>
                <a:rPr lang="en-US" sz="4000">
                  <a:solidFill>
                    <a:srgbClr val="C7C2EF"/>
                  </a:solidFill>
                  <a:latin typeface="ITC Avant Garde Gothic Bold" panose="020B0802020202020204"/>
                </a:rPr>
                <a:t>INTRODUCCIÓN</a:t>
              </a:r>
              <a:endParaRPr lang="en-US" sz="4000">
                <a:solidFill>
                  <a:srgbClr val="C7C2EF"/>
                </a:solidFill>
                <a:latin typeface="ITC Avant Garde Gothic Bold" panose="020B0802020202020204"/>
              </a:endParaRPr>
            </a:p>
          </p:txBody>
        </p:sp>
      </p:grpSp>
      <p:sp>
        <p:nvSpPr>
          <p:cNvPr id="10" name="Freeform 10"/>
          <p:cNvSpPr/>
          <p:nvPr/>
        </p:nvSpPr>
        <p:spPr>
          <a:xfrm>
            <a:off x="13901750" y="5839686"/>
            <a:ext cx="4746771" cy="4746771"/>
          </a:xfrm>
          <a:custGeom>
            <a:avLst/>
            <a:gdLst/>
            <a:ahLst/>
            <a:cxnLst/>
            <a:rect l="l" t="t" r="r" b="b"/>
            <a:pathLst>
              <a:path w="4746771" h="4746771">
                <a:moveTo>
                  <a:pt x="0" y="0"/>
                </a:moveTo>
                <a:lnTo>
                  <a:pt x="4746770" y="0"/>
                </a:lnTo>
                <a:lnTo>
                  <a:pt x="4746770" y="4746770"/>
                </a:lnTo>
                <a:lnTo>
                  <a:pt x="0" y="47467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519617" y="-423594"/>
            <a:ext cx="4927334" cy="4927334"/>
          </a:xfrm>
          <a:custGeom>
            <a:avLst/>
            <a:gdLst/>
            <a:ahLst/>
            <a:cxnLst/>
            <a:rect l="l" t="t" r="r" b="b"/>
            <a:pathLst>
              <a:path w="4927334" h="4927334">
                <a:moveTo>
                  <a:pt x="0" y="0"/>
                </a:moveTo>
                <a:lnTo>
                  <a:pt x="4927334" y="0"/>
                </a:lnTo>
                <a:lnTo>
                  <a:pt x="4927334" y="4927334"/>
                </a:lnTo>
                <a:lnTo>
                  <a:pt x="0" y="49273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0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9492025">
            <a:off x="-1345692" y="6552807"/>
            <a:ext cx="5206615" cy="5011367"/>
          </a:xfrm>
          <a:custGeom>
            <a:avLst/>
            <a:gdLst/>
            <a:ahLst/>
            <a:cxnLst/>
            <a:rect l="l" t="t" r="r" b="b"/>
            <a:pathLst>
              <a:path w="5206615" h="5011367">
                <a:moveTo>
                  <a:pt x="0" y="0"/>
                </a:moveTo>
                <a:lnTo>
                  <a:pt x="5206615" y="0"/>
                </a:lnTo>
                <a:lnTo>
                  <a:pt x="5206615" y="5011366"/>
                </a:lnTo>
                <a:lnTo>
                  <a:pt x="0" y="501136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028700" y="3335588"/>
            <a:ext cx="4905185" cy="5722902"/>
            <a:chOff x="0" y="0"/>
            <a:chExt cx="1291901" cy="15072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91901" cy="1507266"/>
            </a:xfrm>
            <a:custGeom>
              <a:avLst/>
              <a:gdLst/>
              <a:ahLst/>
              <a:cxnLst/>
              <a:rect l="l" t="t" r="r" b="b"/>
              <a:pathLst>
                <a:path w="1291901" h="1507266">
                  <a:moveTo>
                    <a:pt x="80494" y="0"/>
                  </a:moveTo>
                  <a:lnTo>
                    <a:pt x="1211407" y="0"/>
                  </a:lnTo>
                  <a:cubicBezTo>
                    <a:pt x="1232755" y="0"/>
                    <a:pt x="1253229" y="8481"/>
                    <a:pt x="1268325" y="23576"/>
                  </a:cubicBezTo>
                  <a:cubicBezTo>
                    <a:pt x="1283420" y="38672"/>
                    <a:pt x="1291901" y="59146"/>
                    <a:pt x="1291901" y="80494"/>
                  </a:cubicBezTo>
                  <a:lnTo>
                    <a:pt x="1291901" y="1426772"/>
                  </a:lnTo>
                  <a:cubicBezTo>
                    <a:pt x="1291901" y="1448121"/>
                    <a:pt x="1283420" y="1468595"/>
                    <a:pt x="1268325" y="1483690"/>
                  </a:cubicBezTo>
                  <a:cubicBezTo>
                    <a:pt x="1253229" y="1498786"/>
                    <a:pt x="1232755" y="1507266"/>
                    <a:pt x="1211407" y="1507266"/>
                  </a:cubicBezTo>
                  <a:lnTo>
                    <a:pt x="80494" y="1507266"/>
                  </a:lnTo>
                  <a:cubicBezTo>
                    <a:pt x="36038" y="1507266"/>
                    <a:pt x="0" y="1471228"/>
                    <a:pt x="0" y="1426772"/>
                  </a:cubicBezTo>
                  <a:lnTo>
                    <a:pt x="0" y="80494"/>
                  </a:lnTo>
                  <a:cubicBezTo>
                    <a:pt x="0" y="36038"/>
                    <a:pt x="36038" y="0"/>
                    <a:pt x="80494" y="0"/>
                  </a:cubicBezTo>
                  <a:close/>
                </a:path>
              </a:pathLst>
            </a:custGeom>
            <a:solidFill>
              <a:srgbClr val="1A0E79"/>
            </a:solidFill>
            <a:ln w="38100" cap="rnd">
              <a:solidFill>
                <a:srgbClr val="FFC857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291901" cy="15644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50"/>
                </a:lnSpc>
                <a:spcBef>
                  <a:spcPct val="0"/>
                </a:spcBef>
              </a:pPr>
            </a:p>
          </p:txBody>
        </p:sp>
      </p:grpSp>
      <p:sp>
        <p:nvSpPr>
          <p:cNvPr id="6" name="Freeform 6"/>
          <p:cNvSpPr/>
          <p:nvPr/>
        </p:nvSpPr>
        <p:spPr>
          <a:xfrm rot="-3975186">
            <a:off x="13768048" y="-922899"/>
            <a:ext cx="5206615" cy="5011367"/>
          </a:xfrm>
          <a:custGeom>
            <a:avLst/>
            <a:gdLst/>
            <a:ahLst/>
            <a:cxnLst/>
            <a:rect l="l" t="t" r="r" b="b"/>
            <a:pathLst>
              <a:path w="5206615" h="5011367">
                <a:moveTo>
                  <a:pt x="0" y="0"/>
                </a:moveTo>
                <a:lnTo>
                  <a:pt x="5206615" y="0"/>
                </a:lnTo>
                <a:lnTo>
                  <a:pt x="5206615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107070" y="687083"/>
            <a:ext cx="3727425" cy="3727425"/>
          </a:xfrm>
          <a:custGeom>
            <a:avLst/>
            <a:gdLst/>
            <a:ahLst/>
            <a:cxnLst/>
            <a:rect l="l" t="t" r="r" b="b"/>
            <a:pathLst>
              <a:path w="3727425" h="3727425">
                <a:moveTo>
                  <a:pt x="0" y="0"/>
                </a:moveTo>
                <a:lnTo>
                  <a:pt x="3727425" y="0"/>
                </a:lnTo>
                <a:lnTo>
                  <a:pt x="3727425" y="3727425"/>
                </a:lnTo>
                <a:lnTo>
                  <a:pt x="0" y="37274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 rot="0">
            <a:off x="12354115" y="3335588"/>
            <a:ext cx="4905185" cy="5722902"/>
            <a:chOff x="0" y="0"/>
            <a:chExt cx="1291901" cy="150726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91901" cy="1507266"/>
            </a:xfrm>
            <a:custGeom>
              <a:avLst/>
              <a:gdLst/>
              <a:ahLst/>
              <a:cxnLst/>
              <a:rect l="l" t="t" r="r" b="b"/>
              <a:pathLst>
                <a:path w="1291901" h="1507266">
                  <a:moveTo>
                    <a:pt x="80494" y="0"/>
                  </a:moveTo>
                  <a:lnTo>
                    <a:pt x="1211407" y="0"/>
                  </a:lnTo>
                  <a:cubicBezTo>
                    <a:pt x="1232755" y="0"/>
                    <a:pt x="1253229" y="8481"/>
                    <a:pt x="1268325" y="23576"/>
                  </a:cubicBezTo>
                  <a:cubicBezTo>
                    <a:pt x="1283420" y="38672"/>
                    <a:pt x="1291901" y="59146"/>
                    <a:pt x="1291901" y="80494"/>
                  </a:cubicBezTo>
                  <a:lnTo>
                    <a:pt x="1291901" y="1426772"/>
                  </a:lnTo>
                  <a:cubicBezTo>
                    <a:pt x="1291901" y="1448121"/>
                    <a:pt x="1283420" y="1468595"/>
                    <a:pt x="1268325" y="1483690"/>
                  </a:cubicBezTo>
                  <a:cubicBezTo>
                    <a:pt x="1253229" y="1498786"/>
                    <a:pt x="1232755" y="1507266"/>
                    <a:pt x="1211407" y="1507266"/>
                  </a:cubicBezTo>
                  <a:lnTo>
                    <a:pt x="80494" y="1507266"/>
                  </a:lnTo>
                  <a:cubicBezTo>
                    <a:pt x="36038" y="1507266"/>
                    <a:pt x="0" y="1471228"/>
                    <a:pt x="0" y="1426772"/>
                  </a:cubicBezTo>
                  <a:lnTo>
                    <a:pt x="0" y="80494"/>
                  </a:lnTo>
                  <a:cubicBezTo>
                    <a:pt x="0" y="36038"/>
                    <a:pt x="36038" y="0"/>
                    <a:pt x="80494" y="0"/>
                  </a:cubicBezTo>
                  <a:close/>
                </a:path>
              </a:pathLst>
            </a:custGeom>
            <a:solidFill>
              <a:srgbClr val="1A0E79"/>
            </a:solidFill>
            <a:ln w="38100" cap="rnd">
              <a:solidFill>
                <a:srgbClr val="FFC857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291901" cy="15644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5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6691407" y="3335588"/>
            <a:ext cx="4905185" cy="5722902"/>
            <a:chOff x="0" y="0"/>
            <a:chExt cx="1291901" cy="150726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91901" cy="1507266"/>
            </a:xfrm>
            <a:custGeom>
              <a:avLst/>
              <a:gdLst/>
              <a:ahLst/>
              <a:cxnLst/>
              <a:rect l="l" t="t" r="r" b="b"/>
              <a:pathLst>
                <a:path w="1291901" h="1507266">
                  <a:moveTo>
                    <a:pt x="80494" y="0"/>
                  </a:moveTo>
                  <a:lnTo>
                    <a:pt x="1211407" y="0"/>
                  </a:lnTo>
                  <a:cubicBezTo>
                    <a:pt x="1232755" y="0"/>
                    <a:pt x="1253229" y="8481"/>
                    <a:pt x="1268325" y="23576"/>
                  </a:cubicBezTo>
                  <a:cubicBezTo>
                    <a:pt x="1283420" y="38672"/>
                    <a:pt x="1291901" y="59146"/>
                    <a:pt x="1291901" y="80494"/>
                  </a:cubicBezTo>
                  <a:lnTo>
                    <a:pt x="1291901" y="1426772"/>
                  </a:lnTo>
                  <a:cubicBezTo>
                    <a:pt x="1291901" y="1448121"/>
                    <a:pt x="1283420" y="1468595"/>
                    <a:pt x="1268325" y="1483690"/>
                  </a:cubicBezTo>
                  <a:cubicBezTo>
                    <a:pt x="1253229" y="1498786"/>
                    <a:pt x="1232755" y="1507266"/>
                    <a:pt x="1211407" y="1507266"/>
                  </a:cubicBezTo>
                  <a:lnTo>
                    <a:pt x="80494" y="1507266"/>
                  </a:lnTo>
                  <a:cubicBezTo>
                    <a:pt x="36038" y="1507266"/>
                    <a:pt x="0" y="1471228"/>
                    <a:pt x="0" y="1426772"/>
                  </a:cubicBezTo>
                  <a:lnTo>
                    <a:pt x="0" y="80494"/>
                  </a:lnTo>
                  <a:cubicBezTo>
                    <a:pt x="0" y="36038"/>
                    <a:pt x="36038" y="0"/>
                    <a:pt x="80494" y="0"/>
                  </a:cubicBezTo>
                  <a:close/>
                </a:path>
              </a:pathLst>
            </a:custGeom>
            <a:solidFill>
              <a:srgbClr val="1A0E79"/>
            </a:solidFill>
            <a:ln w="38100" cap="rnd">
              <a:solidFill>
                <a:srgbClr val="FFC857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1291901" cy="15644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50"/>
                </a:lnSpc>
                <a:spcBef>
                  <a:spcPct val="0"/>
                </a:spcBef>
              </a:p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351603" y="3284503"/>
            <a:ext cx="666756" cy="1430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170"/>
              </a:lnSpc>
            </a:pPr>
            <a:r>
              <a:rPr lang="en-US" sz="6570" spc="387">
                <a:solidFill>
                  <a:srgbClr val="FFC857"/>
                </a:solidFill>
                <a:latin typeface="ITC Avant Garde Gothic Bold" panose="020B0802020202020204"/>
              </a:rPr>
              <a:t>1</a:t>
            </a:r>
            <a:endParaRPr lang="en-US" sz="6570" spc="387">
              <a:solidFill>
                <a:srgbClr val="FFC857"/>
              </a:solidFill>
              <a:latin typeface="ITC Avant Garde Gothic Bold" panose="020B0802020202020204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133776" y="3284503"/>
            <a:ext cx="666756" cy="1430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170"/>
              </a:lnSpc>
            </a:pPr>
            <a:r>
              <a:rPr lang="en-US" sz="6570" spc="387">
                <a:solidFill>
                  <a:srgbClr val="FFC857"/>
                </a:solidFill>
                <a:latin typeface="ITC Avant Garde Gothic Bold" panose="020B0802020202020204"/>
              </a:rPr>
              <a:t>2</a:t>
            </a:r>
            <a:endParaRPr lang="en-US" sz="6570" spc="387">
              <a:solidFill>
                <a:srgbClr val="FFC857"/>
              </a:solidFill>
              <a:latin typeface="ITC Avant Garde Gothic Bold" panose="020B0802020202020204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2796743" y="3284503"/>
            <a:ext cx="666756" cy="1430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170"/>
              </a:lnSpc>
            </a:pPr>
            <a:r>
              <a:rPr lang="en-US" sz="6570" spc="387">
                <a:solidFill>
                  <a:srgbClr val="FFC857"/>
                </a:solidFill>
                <a:latin typeface="ITC Avant Garde Gothic Bold" panose="020B0802020202020204"/>
              </a:rPr>
              <a:t>3</a:t>
            </a:r>
            <a:endParaRPr lang="en-US" sz="6570" spc="387">
              <a:solidFill>
                <a:srgbClr val="FFC857"/>
              </a:solidFill>
              <a:latin typeface="ITC Avant Garde Gothic Bold" panose="020B0802020202020204"/>
            </a:endParaRPr>
          </a:p>
        </p:txBody>
      </p:sp>
      <p:grpSp>
        <p:nvGrpSpPr>
          <p:cNvPr id="17" name="Group 17"/>
          <p:cNvGrpSpPr/>
          <p:nvPr/>
        </p:nvGrpSpPr>
        <p:grpSpPr>
          <a:xfrm rot="0">
            <a:off x="1257616" y="5003609"/>
            <a:ext cx="4339538" cy="2968645"/>
            <a:chOff x="0" y="-95250"/>
            <a:chExt cx="5786051" cy="3958193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95250"/>
              <a:ext cx="5786051" cy="11489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60"/>
                </a:lnSpc>
              </a:pPr>
              <a:r>
                <a:rPr lang="en-US" sz="2400" spc="141">
                  <a:solidFill>
                    <a:srgbClr val="C7C2EF"/>
                  </a:solidFill>
                  <a:latin typeface="ITC Avant Garde Gothic Bold" panose="020B0802020202020204"/>
                </a:rPr>
                <a:t>Evaluación de</a:t>
              </a:r>
              <a:r>
                <a:rPr lang="es-ES_tradnl" altLang="en-US" sz="2400" spc="141">
                  <a:solidFill>
                    <a:srgbClr val="C7C2EF"/>
                  </a:solidFill>
                  <a:latin typeface="ITC Avant Garde Gothic Bold" panose="020B0802020202020204"/>
                </a:rPr>
                <a:t> </a:t>
              </a:r>
              <a:r>
                <a:rPr lang="en-US" sz="2400" spc="141">
                  <a:solidFill>
                    <a:srgbClr val="C7C2EF"/>
                  </a:solidFill>
                  <a:latin typeface="ITC Avant Garde Gothic Bold" panose="020B0802020202020204"/>
                </a:rPr>
                <a:t>herramientas a usar</a:t>
              </a:r>
              <a:endParaRPr lang="en-US" sz="2400" spc="141">
                <a:solidFill>
                  <a:srgbClr val="C7C2EF"/>
                </a:solidFill>
                <a:latin typeface="ITC Avant Garde Gothic Bold" panose="020B0802020202020204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313630"/>
              <a:ext cx="5786051" cy="25493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85"/>
                </a:lnSpc>
              </a:pPr>
              <a:r>
                <a:rPr lang="en-US" sz="1800">
                  <a:solidFill>
                    <a:srgbClr val="C7C2EF"/>
                  </a:solidFill>
                  <a:latin typeface="ITC Avant Garde Gothic" panose="020B0502020202020204"/>
                </a:rPr>
                <a:t>face-recognition</a:t>
              </a:r>
              <a:endParaRPr lang="en-US" sz="1800">
                <a:solidFill>
                  <a:srgbClr val="C7C2EF"/>
                </a:solidFill>
                <a:latin typeface="ITC Avant Garde Gothic" panose="020B0502020202020204"/>
              </a:endParaRPr>
            </a:p>
            <a:p>
              <a:pPr algn="l">
                <a:lnSpc>
                  <a:spcPts val="2485"/>
                </a:lnSpc>
              </a:pPr>
              <a:r>
                <a:rPr lang="en-US" sz="1800">
                  <a:solidFill>
                    <a:srgbClr val="C7C2EF"/>
                  </a:solidFill>
                  <a:latin typeface="ITC Avant Garde Gothic" panose="020B0502020202020204"/>
                </a:rPr>
                <a:t>opencv-contrib-python</a:t>
              </a:r>
              <a:endParaRPr lang="en-US" sz="1800">
                <a:solidFill>
                  <a:srgbClr val="C7C2EF"/>
                </a:solidFill>
                <a:latin typeface="ITC Avant Garde Gothic" panose="020B0502020202020204"/>
              </a:endParaRPr>
            </a:p>
            <a:p>
              <a:pPr algn="l">
                <a:lnSpc>
                  <a:spcPts val="2485"/>
                </a:lnSpc>
              </a:pPr>
              <a:r>
                <a:rPr lang="en-US" sz="1800">
                  <a:solidFill>
                    <a:srgbClr val="C7C2EF"/>
                  </a:solidFill>
                  <a:latin typeface="ITC Avant Garde Gothic" panose="020B0502020202020204"/>
                </a:rPr>
                <a:t>haarcascade_frontalface_default.xml</a:t>
              </a:r>
              <a:endParaRPr lang="en-US" sz="1800">
                <a:solidFill>
                  <a:srgbClr val="C7C2EF"/>
                </a:solidFill>
                <a:latin typeface="ITC Avant Garde Gothic" panose="020B0502020202020204"/>
              </a:endParaRPr>
            </a:p>
            <a:p>
              <a:pPr algn="l">
                <a:lnSpc>
                  <a:spcPts val="2485"/>
                </a:lnSpc>
              </a:pPr>
              <a:r>
                <a:rPr lang="en-US" sz="1800">
                  <a:solidFill>
                    <a:srgbClr val="C7C2EF"/>
                  </a:solidFill>
                  <a:latin typeface="ITC Avant Garde Gothic" panose="020B0502020202020204"/>
                </a:rPr>
                <a:t>modularización código (funciones)</a:t>
              </a:r>
              <a:endParaRPr lang="en-US" sz="1800">
                <a:solidFill>
                  <a:srgbClr val="C7C2EF"/>
                </a:solidFill>
                <a:latin typeface="ITC Avant Garde Gothic" panose="020B0502020202020204"/>
              </a:endParaRPr>
            </a:p>
            <a:p>
              <a:pPr algn="l">
                <a:lnSpc>
                  <a:spcPts val="2485"/>
                </a:lnSpc>
              </a:pPr>
              <a:r>
                <a:rPr lang="es-ES_tradnl" altLang="en-US" sz="1800">
                  <a:solidFill>
                    <a:srgbClr val="C7C2EF"/>
                  </a:solidFill>
                  <a:latin typeface="ITC Avant Garde Gothic" panose="020B0502020202020204"/>
                </a:rPr>
                <a:t>Implementación de responsablidad única (funciones)</a:t>
              </a:r>
              <a:endParaRPr lang="es-ES_tradnl" altLang="en-US" sz="1800">
                <a:solidFill>
                  <a:srgbClr val="C7C2EF"/>
                </a:solidFill>
                <a:latin typeface="ITC Avant Garde Gothic" panose="020B0502020202020204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 rot="0">
            <a:off x="7239135" y="5003609"/>
            <a:ext cx="3761469" cy="3479820"/>
            <a:chOff x="-64347" y="-95250"/>
            <a:chExt cx="5015292" cy="4639759"/>
          </a:xfrm>
        </p:grpSpPr>
        <p:sp>
          <p:nvSpPr>
            <p:cNvPr id="21" name="TextBox 21"/>
            <p:cNvSpPr txBox="1"/>
            <p:nvPr/>
          </p:nvSpPr>
          <p:spPr>
            <a:xfrm>
              <a:off x="0" y="-95250"/>
              <a:ext cx="4950945" cy="5727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60"/>
                </a:lnSpc>
                <a:spcBef>
                  <a:spcPct val="0"/>
                </a:spcBef>
              </a:pPr>
              <a:r>
                <a:rPr lang="en-US" sz="2400" spc="141">
                  <a:solidFill>
                    <a:srgbClr val="C7C2EF"/>
                  </a:solidFill>
                  <a:latin typeface="ITC Avant Garde Gothic Bold" panose="020B0802020202020204"/>
                </a:rPr>
                <a:t>Proceso</a:t>
              </a:r>
              <a:endParaRPr lang="en-US" sz="2400" spc="141">
                <a:solidFill>
                  <a:srgbClr val="C7C2EF"/>
                </a:solidFill>
                <a:latin typeface="ITC Avant Garde Gothic Bold" panose="020B0802020202020204"/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-64347" y="720963"/>
              <a:ext cx="4950945" cy="38235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85"/>
                </a:lnSpc>
              </a:pPr>
              <a:r>
                <a:rPr lang="en-US" sz="1800">
                  <a:solidFill>
                    <a:srgbClr val="C7C2EF"/>
                  </a:solidFill>
                  <a:latin typeface="ITC Avant Garde Gothic" panose="020B0502020202020204"/>
                </a:rPr>
                <a:t>Recopilación de rostros</a:t>
              </a:r>
              <a:endParaRPr lang="en-US" sz="1800">
                <a:solidFill>
                  <a:srgbClr val="C7C2EF"/>
                </a:solidFill>
                <a:latin typeface="ITC Avant Garde Gothic" panose="020B0502020202020204"/>
              </a:endParaRPr>
            </a:p>
            <a:p>
              <a:pPr algn="l">
                <a:lnSpc>
                  <a:spcPts val="2485"/>
                </a:lnSpc>
              </a:pPr>
              <a:r>
                <a:rPr lang="en-US" sz="1800">
                  <a:solidFill>
                    <a:srgbClr val="C7C2EF"/>
                  </a:solidFill>
                  <a:latin typeface="ITC Avant Garde Gothic" panose="020B0502020202020204"/>
                </a:rPr>
                <a:t>Clasificación, etiquetado deimagenes</a:t>
              </a:r>
              <a:endParaRPr lang="en-US" sz="1800">
                <a:solidFill>
                  <a:srgbClr val="C7C2EF"/>
                </a:solidFill>
                <a:latin typeface="ITC Avant Garde Gothic" panose="020B0502020202020204"/>
              </a:endParaRPr>
            </a:p>
            <a:p>
              <a:pPr marL="0" lvl="0" indent="0" algn="l">
                <a:lnSpc>
                  <a:spcPts val="2485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C7C2EF"/>
                  </a:solidFill>
                  <a:latin typeface="ITC Avant Garde Gothic" panose="020B0502020202020204"/>
                </a:rPr>
                <a:t>Ejecución</a:t>
              </a:r>
              <a:endParaRPr lang="en-US" sz="1800">
                <a:solidFill>
                  <a:srgbClr val="C7C2EF"/>
                </a:solidFill>
                <a:latin typeface="ITC Avant Garde Gothic" panose="020B0502020202020204"/>
              </a:endParaRPr>
            </a:p>
            <a:p>
              <a:pPr marL="0" lvl="0" indent="0" algn="l">
                <a:lnSpc>
                  <a:spcPts val="2485"/>
                </a:lnSpc>
                <a:spcBef>
                  <a:spcPct val="0"/>
                </a:spcBef>
              </a:pPr>
              <a:r>
                <a:rPr lang="es-ES_tradnl" altLang="en-US" sz="1800">
                  <a:solidFill>
                    <a:srgbClr val="C7C2EF"/>
                  </a:solidFill>
                  <a:latin typeface="ITC Avant Garde Gothic" panose="020B0502020202020204"/>
                </a:rPr>
                <a:t>Recopilación de rostros de fotografias</a:t>
              </a:r>
              <a:endParaRPr lang="en-US" sz="1800">
                <a:solidFill>
                  <a:srgbClr val="C7C2EF"/>
                </a:solidFill>
                <a:latin typeface="ITC Avant Garde Gothic" panose="020B0502020202020204"/>
              </a:endParaRPr>
            </a:p>
            <a:p>
              <a:pPr marL="0" lvl="0" indent="0" algn="l">
                <a:lnSpc>
                  <a:spcPts val="2485"/>
                </a:lnSpc>
                <a:spcBef>
                  <a:spcPct val="0"/>
                </a:spcBef>
              </a:pPr>
              <a:r>
                <a:rPr lang="es-ES_tradnl" altLang="en-US" sz="1800">
                  <a:solidFill>
                    <a:srgbClr val="C7C2EF"/>
                  </a:solidFill>
                  <a:latin typeface="ITC Avant Garde Gothic" panose="020B0502020202020204"/>
                </a:rPr>
                <a:t>Uso de haarcascade como modelo preentrenado y reentrenamientoconm rosotrso nuevos</a:t>
              </a:r>
              <a:endParaRPr lang="es-ES_tradnl" altLang="en-US" sz="1800">
                <a:solidFill>
                  <a:srgbClr val="C7C2EF"/>
                </a:solidFill>
                <a:latin typeface="ITC Avant Garde Gothic" panose="020B0502020202020204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 rot="0">
            <a:off x="12958668" y="5075047"/>
            <a:ext cx="3713209" cy="1517956"/>
            <a:chOff x="0" y="0"/>
            <a:chExt cx="4950945" cy="2023941"/>
          </a:xfrm>
        </p:grpSpPr>
        <p:sp>
          <p:nvSpPr>
            <p:cNvPr id="24" name="TextBox 24"/>
            <p:cNvSpPr txBox="1"/>
            <p:nvPr/>
          </p:nvSpPr>
          <p:spPr>
            <a:xfrm>
              <a:off x="0" y="-95250"/>
              <a:ext cx="4950945" cy="5727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60"/>
                </a:lnSpc>
                <a:spcBef>
                  <a:spcPct val="0"/>
                </a:spcBef>
              </a:pPr>
              <a:r>
                <a:rPr lang="en-US" sz="2400" spc="141">
                  <a:solidFill>
                    <a:srgbClr val="C7C2EF"/>
                  </a:solidFill>
                  <a:latin typeface="ITC Avant Garde Gothic Bold" panose="020B0802020202020204"/>
                </a:rPr>
                <a:t>Pruebas</a:t>
              </a:r>
              <a:endParaRPr lang="en-US" sz="2400" spc="141">
                <a:solidFill>
                  <a:srgbClr val="C7C2EF"/>
                </a:solidFill>
                <a:latin typeface="ITC Avant Garde Gothic Bold" panose="020B0802020202020204"/>
              </a:endParaRP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754830"/>
              <a:ext cx="4950945" cy="12691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85"/>
                </a:lnSpc>
              </a:pPr>
              <a:r>
                <a:rPr lang="en-US" sz="1800">
                  <a:solidFill>
                    <a:srgbClr val="C7C2EF"/>
                  </a:solidFill>
                  <a:latin typeface="ITC Avant Garde Gothic" panose="020B0502020202020204"/>
                </a:rPr>
                <a:t>Etiquetar en tiempo real</a:t>
              </a:r>
              <a:endParaRPr lang="en-US" sz="1800">
                <a:solidFill>
                  <a:srgbClr val="C7C2EF"/>
                </a:solidFill>
                <a:latin typeface="ITC Avant Garde Gothic" panose="020B0502020202020204"/>
              </a:endParaRPr>
            </a:p>
            <a:p>
              <a:pPr marL="0" lvl="0" indent="0" algn="l">
                <a:lnSpc>
                  <a:spcPts val="2485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C7C2EF"/>
                  </a:solidFill>
                  <a:latin typeface="ITC Avant Garde Gothic" panose="020B0502020202020204"/>
                </a:rPr>
                <a:t>Validar con imagenes desde uncelular</a:t>
              </a:r>
              <a:endParaRPr lang="en-US" sz="1800">
                <a:solidFill>
                  <a:srgbClr val="C7C2EF"/>
                </a:solidFill>
                <a:latin typeface="ITC Avant Garde Gothic" panose="020B0502020202020204"/>
              </a:endParaRP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016513" y="1429885"/>
            <a:ext cx="12396227" cy="755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C7C2EF"/>
                </a:solidFill>
                <a:latin typeface="ITC Avant Garde Gothic Bold" panose="020B0802020202020204"/>
              </a:rPr>
              <a:t>Enfoque</a:t>
            </a:r>
            <a:endParaRPr lang="en-US" sz="4000">
              <a:solidFill>
                <a:srgbClr val="C7C2EF"/>
              </a:solidFill>
              <a:latin typeface="ITC Avant Garde Gothic Bold" panose="020B0802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0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028700" y="4121305"/>
            <a:ext cx="7904447" cy="2432283"/>
            <a:chOff x="0" y="0"/>
            <a:chExt cx="2081830" cy="6406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81830" cy="640601"/>
            </a:xfrm>
            <a:custGeom>
              <a:avLst/>
              <a:gdLst/>
              <a:ahLst/>
              <a:cxnLst/>
              <a:rect l="l" t="t" r="r" b="b"/>
              <a:pathLst>
                <a:path w="2081830" h="640601">
                  <a:moveTo>
                    <a:pt x="49951" y="0"/>
                  </a:moveTo>
                  <a:lnTo>
                    <a:pt x="2031878" y="0"/>
                  </a:lnTo>
                  <a:cubicBezTo>
                    <a:pt x="2059466" y="0"/>
                    <a:pt x="2081830" y="22364"/>
                    <a:pt x="2081830" y="49951"/>
                  </a:cubicBezTo>
                  <a:lnTo>
                    <a:pt x="2081830" y="590650"/>
                  </a:lnTo>
                  <a:cubicBezTo>
                    <a:pt x="2081830" y="618237"/>
                    <a:pt x="2059466" y="640601"/>
                    <a:pt x="2031878" y="640601"/>
                  </a:cubicBezTo>
                  <a:lnTo>
                    <a:pt x="49951" y="640601"/>
                  </a:lnTo>
                  <a:cubicBezTo>
                    <a:pt x="22364" y="640601"/>
                    <a:pt x="0" y="618237"/>
                    <a:pt x="0" y="590650"/>
                  </a:cubicBezTo>
                  <a:lnTo>
                    <a:pt x="0" y="49951"/>
                  </a:lnTo>
                  <a:cubicBezTo>
                    <a:pt x="0" y="22364"/>
                    <a:pt x="22364" y="0"/>
                    <a:pt x="49951" y="0"/>
                  </a:cubicBezTo>
                  <a:close/>
                </a:path>
              </a:pathLst>
            </a:custGeom>
            <a:solidFill>
              <a:srgbClr val="1A0E79"/>
            </a:solidFill>
            <a:ln w="38100" cap="rnd">
              <a:solidFill>
                <a:srgbClr val="FFC857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081830" cy="6977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50"/>
                </a:lnSpc>
              </a:pPr>
            </a:p>
          </p:txBody>
        </p:sp>
      </p:grpSp>
      <p:sp>
        <p:nvSpPr>
          <p:cNvPr id="5" name="Freeform 5"/>
          <p:cNvSpPr/>
          <p:nvPr/>
        </p:nvSpPr>
        <p:spPr>
          <a:xfrm>
            <a:off x="-1574607" y="6826017"/>
            <a:ext cx="5206615" cy="5011367"/>
          </a:xfrm>
          <a:custGeom>
            <a:avLst/>
            <a:gdLst/>
            <a:ahLst/>
            <a:cxnLst/>
            <a:rect l="l" t="t" r="r" b="b"/>
            <a:pathLst>
              <a:path w="5206615" h="5011367">
                <a:moveTo>
                  <a:pt x="0" y="0"/>
                </a:moveTo>
                <a:lnTo>
                  <a:pt x="5206614" y="0"/>
                </a:lnTo>
                <a:lnTo>
                  <a:pt x="5206614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6240166">
            <a:off x="14225626" y="6726008"/>
            <a:ext cx="5206615" cy="5011367"/>
          </a:xfrm>
          <a:custGeom>
            <a:avLst/>
            <a:gdLst/>
            <a:ahLst/>
            <a:cxnLst/>
            <a:rect l="l" t="t" r="r" b="b"/>
            <a:pathLst>
              <a:path w="5206615" h="5011367">
                <a:moveTo>
                  <a:pt x="0" y="0"/>
                </a:moveTo>
                <a:lnTo>
                  <a:pt x="5206615" y="0"/>
                </a:lnTo>
                <a:lnTo>
                  <a:pt x="5206615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 rot="0">
            <a:off x="1028700" y="6826017"/>
            <a:ext cx="7904447" cy="2432283"/>
            <a:chOff x="0" y="0"/>
            <a:chExt cx="2081830" cy="64060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081830" cy="640601"/>
            </a:xfrm>
            <a:custGeom>
              <a:avLst/>
              <a:gdLst/>
              <a:ahLst/>
              <a:cxnLst/>
              <a:rect l="l" t="t" r="r" b="b"/>
              <a:pathLst>
                <a:path w="2081830" h="640601">
                  <a:moveTo>
                    <a:pt x="49951" y="0"/>
                  </a:moveTo>
                  <a:lnTo>
                    <a:pt x="2031878" y="0"/>
                  </a:lnTo>
                  <a:cubicBezTo>
                    <a:pt x="2059466" y="0"/>
                    <a:pt x="2081830" y="22364"/>
                    <a:pt x="2081830" y="49951"/>
                  </a:cubicBezTo>
                  <a:lnTo>
                    <a:pt x="2081830" y="590650"/>
                  </a:lnTo>
                  <a:cubicBezTo>
                    <a:pt x="2081830" y="618237"/>
                    <a:pt x="2059466" y="640601"/>
                    <a:pt x="2031878" y="640601"/>
                  </a:cubicBezTo>
                  <a:lnTo>
                    <a:pt x="49951" y="640601"/>
                  </a:lnTo>
                  <a:cubicBezTo>
                    <a:pt x="22364" y="640601"/>
                    <a:pt x="0" y="618237"/>
                    <a:pt x="0" y="590650"/>
                  </a:cubicBezTo>
                  <a:lnTo>
                    <a:pt x="0" y="49951"/>
                  </a:lnTo>
                  <a:cubicBezTo>
                    <a:pt x="0" y="22364"/>
                    <a:pt x="22364" y="0"/>
                    <a:pt x="49951" y="0"/>
                  </a:cubicBezTo>
                  <a:close/>
                </a:path>
              </a:pathLst>
            </a:custGeom>
            <a:solidFill>
              <a:srgbClr val="1A0E79"/>
            </a:solidFill>
            <a:ln w="38100" cap="rnd">
              <a:solidFill>
                <a:srgbClr val="FFC857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2081830" cy="6977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50"/>
                </a:lnSpc>
              </a:pPr>
            </a:p>
          </p:txBody>
        </p:sp>
      </p:grpSp>
      <p:sp>
        <p:nvSpPr>
          <p:cNvPr id="10" name="Freeform 10"/>
          <p:cNvSpPr/>
          <p:nvPr/>
        </p:nvSpPr>
        <p:spPr>
          <a:xfrm>
            <a:off x="13307076" y="898955"/>
            <a:ext cx="3674307" cy="3614182"/>
          </a:xfrm>
          <a:custGeom>
            <a:avLst/>
            <a:gdLst/>
            <a:ahLst/>
            <a:cxnLst/>
            <a:rect l="l" t="t" r="r" b="b"/>
            <a:pathLst>
              <a:path w="3674307" h="3614182">
                <a:moveTo>
                  <a:pt x="0" y="0"/>
                </a:moveTo>
                <a:lnTo>
                  <a:pt x="3674307" y="0"/>
                </a:lnTo>
                <a:lnTo>
                  <a:pt x="3674307" y="3614182"/>
                </a:lnTo>
                <a:lnTo>
                  <a:pt x="0" y="36141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 rot="0">
            <a:off x="9354853" y="4121305"/>
            <a:ext cx="7904447" cy="2432283"/>
            <a:chOff x="0" y="0"/>
            <a:chExt cx="2081830" cy="64060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081830" cy="640601"/>
            </a:xfrm>
            <a:custGeom>
              <a:avLst/>
              <a:gdLst/>
              <a:ahLst/>
              <a:cxnLst/>
              <a:rect l="l" t="t" r="r" b="b"/>
              <a:pathLst>
                <a:path w="2081830" h="640601">
                  <a:moveTo>
                    <a:pt x="49951" y="0"/>
                  </a:moveTo>
                  <a:lnTo>
                    <a:pt x="2031878" y="0"/>
                  </a:lnTo>
                  <a:cubicBezTo>
                    <a:pt x="2059466" y="0"/>
                    <a:pt x="2081830" y="22364"/>
                    <a:pt x="2081830" y="49951"/>
                  </a:cubicBezTo>
                  <a:lnTo>
                    <a:pt x="2081830" y="590650"/>
                  </a:lnTo>
                  <a:cubicBezTo>
                    <a:pt x="2081830" y="618237"/>
                    <a:pt x="2059466" y="640601"/>
                    <a:pt x="2031878" y="640601"/>
                  </a:cubicBezTo>
                  <a:lnTo>
                    <a:pt x="49951" y="640601"/>
                  </a:lnTo>
                  <a:cubicBezTo>
                    <a:pt x="22364" y="640601"/>
                    <a:pt x="0" y="618237"/>
                    <a:pt x="0" y="590650"/>
                  </a:cubicBezTo>
                  <a:lnTo>
                    <a:pt x="0" y="49951"/>
                  </a:lnTo>
                  <a:cubicBezTo>
                    <a:pt x="0" y="22364"/>
                    <a:pt x="22364" y="0"/>
                    <a:pt x="49951" y="0"/>
                  </a:cubicBezTo>
                  <a:close/>
                </a:path>
              </a:pathLst>
            </a:custGeom>
            <a:solidFill>
              <a:srgbClr val="1A0E79"/>
            </a:solidFill>
            <a:ln w="38100" cap="rnd">
              <a:solidFill>
                <a:srgbClr val="FFC857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081830" cy="6977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50"/>
                </a:lnSpc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9354853" y="6826017"/>
            <a:ext cx="7904447" cy="2432283"/>
            <a:chOff x="0" y="0"/>
            <a:chExt cx="2081830" cy="64060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81830" cy="640601"/>
            </a:xfrm>
            <a:custGeom>
              <a:avLst/>
              <a:gdLst/>
              <a:ahLst/>
              <a:cxnLst/>
              <a:rect l="l" t="t" r="r" b="b"/>
              <a:pathLst>
                <a:path w="2081830" h="640601">
                  <a:moveTo>
                    <a:pt x="49951" y="0"/>
                  </a:moveTo>
                  <a:lnTo>
                    <a:pt x="2031878" y="0"/>
                  </a:lnTo>
                  <a:cubicBezTo>
                    <a:pt x="2059466" y="0"/>
                    <a:pt x="2081830" y="22364"/>
                    <a:pt x="2081830" y="49951"/>
                  </a:cubicBezTo>
                  <a:lnTo>
                    <a:pt x="2081830" y="590650"/>
                  </a:lnTo>
                  <a:cubicBezTo>
                    <a:pt x="2081830" y="618237"/>
                    <a:pt x="2059466" y="640601"/>
                    <a:pt x="2031878" y="640601"/>
                  </a:cubicBezTo>
                  <a:lnTo>
                    <a:pt x="49951" y="640601"/>
                  </a:lnTo>
                  <a:cubicBezTo>
                    <a:pt x="22364" y="640601"/>
                    <a:pt x="0" y="618237"/>
                    <a:pt x="0" y="590650"/>
                  </a:cubicBezTo>
                  <a:lnTo>
                    <a:pt x="0" y="49951"/>
                  </a:lnTo>
                  <a:cubicBezTo>
                    <a:pt x="0" y="22364"/>
                    <a:pt x="22364" y="0"/>
                    <a:pt x="49951" y="0"/>
                  </a:cubicBezTo>
                  <a:close/>
                </a:path>
              </a:pathLst>
            </a:custGeom>
            <a:solidFill>
              <a:srgbClr val="1A0E79"/>
            </a:solidFill>
            <a:ln w="38100" cap="rnd">
              <a:solidFill>
                <a:srgbClr val="FFC857"/>
              </a:solidFill>
              <a:prstDash val="solid"/>
              <a:round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081830" cy="6977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50"/>
                </a:lnSpc>
              </a:p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9813933" y="4444869"/>
            <a:ext cx="873322" cy="1430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170"/>
              </a:lnSpc>
            </a:pPr>
            <a:r>
              <a:rPr lang="en-US" sz="6570" spc="387">
                <a:solidFill>
                  <a:srgbClr val="FFC857"/>
                </a:solidFill>
                <a:latin typeface="ITC Avant Garde Gothic Bold" panose="020B0802020202020204"/>
              </a:rPr>
              <a:t>2</a:t>
            </a:r>
            <a:endParaRPr lang="en-US" sz="6570" spc="387">
              <a:solidFill>
                <a:srgbClr val="FFC857"/>
              </a:solidFill>
              <a:latin typeface="ITC Avant Garde Gothic Bold" panose="020B0802020202020204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813933" y="7112917"/>
            <a:ext cx="873322" cy="1430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170"/>
              </a:lnSpc>
            </a:pPr>
            <a:r>
              <a:rPr lang="en-US" sz="6570" spc="387">
                <a:solidFill>
                  <a:srgbClr val="FFC857"/>
                </a:solidFill>
                <a:latin typeface="ITC Avant Garde Gothic Bold" panose="020B0802020202020204"/>
              </a:rPr>
              <a:t>4</a:t>
            </a:r>
            <a:endParaRPr lang="en-US" sz="6570" spc="387">
              <a:solidFill>
                <a:srgbClr val="FFC857"/>
              </a:solidFill>
              <a:latin typeface="ITC Avant Garde Gothic Bold" panose="020B0802020202020204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971402" y="4451621"/>
            <a:ext cx="4629197" cy="1615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 spc="177">
                <a:solidFill>
                  <a:srgbClr val="C7C2EF"/>
                </a:solidFill>
                <a:latin typeface="ITC Avant Garde Gothic Bold" panose="020B0802020202020204"/>
              </a:rPr>
              <a:t>Estrategia para la obtención de imágenes (rostros)</a:t>
            </a:r>
            <a:endParaRPr lang="es-ES_tradnl" altLang="en-US" sz="3000" spc="177">
              <a:solidFill>
                <a:srgbClr val="C7C2EF"/>
              </a:solidFill>
              <a:latin typeface="ITC Avant Garde Gothic Bold" panose="020B0802020202020204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971402" y="7217692"/>
            <a:ext cx="4742904" cy="164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 spc="177">
                <a:solidFill>
                  <a:srgbClr val="C7C2EF"/>
                </a:solidFill>
                <a:latin typeface="ITC Avant Garde Gothic Bold" panose="020B0802020202020204"/>
              </a:rPr>
              <a:t>Investigación de casos de uso similares</a:t>
            </a:r>
            <a:endParaRPr lang="en-US" sz="3000" spc="177">
              <a:solidFill>
                <a:srgbClr val="C7C2EF"/>
              </a:solidFill>
              <a:latin typeface="ITC Avant Garde Gothic Bold" panose="020B0802020202020204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1597858" y="4493037"/>
            <a:ext cx="4856612" cy="164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177">
                <a:solidFill>
                  <a:srgbClr val="C7C2EF"/>
                </a:solidFill>
                <a:latin typeface="ITC Avant Garde Gothic Bold" panose="020B0802020202020204"/>
              </a:rPr>
              <a:t>Particularidades del entorno de trabajo Win Vs Linux</a:t>
            </a:r>
            <a:endParaRPr lang="en-US" sz="3000" spc="177">
              <a:solidFill>
                <a:srgbClr val="C7C2EF"/>
              </a:solidFill>
              <a:latin typeface="ITC Avant Garde Gothic Bold" panose="020B0802020202020204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1466293" y="7427242"/>
            <a:ext cx="498817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177">
                <a:solidFill>
                  <a:srgbClr val="C7C2EF"/>
                </a:solidFill>
                <a:latin typeface="ITC Avant Garde Gothic Bold" panose="020B0802020202020204"/>
              </a:rPr>
              <a:t>Precisión del reconocimiento</a:t>
            </a:r>
            <a:endParaRPr lang="en-US" sz="3000" spc="177">
              <a:solidFill>
                <a:srgbClr val="C7C2EF"/>
              </a:solidFill>
              <a:latin typeface="ITC Avant Garde Gothic Bold" panose="020B0802020202020204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537663" y="4444869"/>
            <a:ext cx="666756" cy="1430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170"/>
              </a:lnSpc>
            </a:pPr>
            <a:r>
              <a:rPr lang="en-US" sz="6570" spc="387">
                <a:solidFill>
                  <a:srgbClr val="FFC857"/>
                </a:solidFill>
                <a:latin typeface="ITC Avant Garde Gothic Bold" panose="020B0802020202020204"/>
              </a:rPr>
              <a:t>1</a:t>
            </a:r>
            <a:endParaRPr lang="en-US" sz="6570" spc="387">
              <a:solidFill>
                <a:srgbClr val="FFC857"/>
              </a:solidFill>
              <a:latin typeface="ITC Avant Garde Gothic Bold" panose="020B0802020202020204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537663" y="7112917"/>
            <a:ext cx="789473" cy="1430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170"/>
              </a:lnSpc>
            </a:pPr>
            <a:r>
              <a:rPr lang="en-US" sz="6570" spc="387">
                <a:solidFill>
                  <a:srgbClr val="FFC857"/>
                </a:solidFill>
                <a:latin typeface="ITC Avant Garde Gothic Bold" panose="020B0802020202020204"/>
              </a:rPr>
              <a:t>3</a:t>
            </a:r>
            <a:endParaRPr lang="en-US" sz="6570" spc="387">
              <a:solidFill>
                <a:srgbClr val="FFC857"/>
              </a:solidFill>
              <a:latin typeface="ITC Avant Garde Gothic Bold" panose="020B0802020202020204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016513" y="876300"/>
            <a:ext cx="8338340" cy="755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>
                <a:solidFill>
                  <a:srgbClr val="C7C2EF"/>
                </a:solidFill>
                <a:latin typeface="ITC Avant Garde Gothic Bold" panose="020B0802020202020204"/>
              </a:rPr>
              <a:t>Desafios</a:t>
            </a:r>
            <a:endParaRPr lang="en-US" sz="4000">
              <a:solidFill>
                <a:srgbClr val="C7C2EF"/>
              </a:solidFill>
              <a:latin typeface="ITC Avant Garde Gothic Bold" panose="020B0802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0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8"/>
          <p:cNvSpPr/>
          <p:nvPr/>
        </p:nvSpPr>
        <p:spPr>
          <a:xfrm>
            <a:off x="13261056" y="4045335"/>
            <a:ext cx="1589106" cy="1589106"/>
          </a:xfrm>
          <a:custGeom>
            <a:avLst/>
            <a:gdLst/>
            <a:ahLst/>
            <a:cxnLst/>
            <a:rect l="l" t="t" r="r" b="b"/>
            <a:pathLst>
              <a:path w="1589106" h="1589106">
                <a:moveTo>
                  <a:pt x="0" y="0"/>
                </a:moveTo>
                <a:lnTo>
                  <a:pt x="1589106" y="0"/>
                </a:lnTo>
                <a:lnTo>
                  <a:pt x="1589106" y="1589106"/>
                </a:lnTo>
                <a:lnTo>
                  <a:pt x="0" y="158910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1016513" y="545222"/>
            <a:ext cx="12396227" cy="869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800"/>
              </a:lnSpc>
              <a:spcBef>
                <a:spcPct val="0"/>
              </a:spcBef>
            </a:pPr>
            <a:r>
              <a:rPr lang="en-US" sz="4000" spc="235">
                <a:solidFill>
                  <a:srgbClr val="C7C2EF"/>
                </a:solidFill>
                <a:latin typeface="ITC Avant Garde Gothic Bold" panose="020B0802020202020204"/>
              </a:rPr>
              <a:t>Evidencia</a:t>
            </a:r>
            <a:endParaRPr lang="en-US" sz="4000" spc="235">
              <a:solidFill>
                <a:srgbClr val="C7C2EF"/>
              </a:solidFill>
              <a:latin typeface="ITC Avant Garde Gothic Bold" panose="020B0802020202020204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086100"/>
            <a:ext cx="6134100" cy="55721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200" y="538480"/>
            <a:ext cx="6038850" cy="509587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1638300"/>
            <a:ext cx="9220200" cy="1333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800" y="4610100"/>
            <a:ext cx="6057900" cy="5286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0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5346340" y="5380082"/>
            <a:ext cx="7595319" cy="1994248"/>
            <a:chOff x="0" y="-152400"/>
            <a:chExt cx="10127092" cy="2658997"/>
          </a:xfrm>
        </p:grpSpPr>
        <p:sp>
          <p:nvSpPr>
            <p:cNvPr id="3" name="TextBox 3"/>
            <p:cNvSpPr txBox="1"/>
            <p:nvPr/>
          </p:nvSpPr>
          <p:spPr>
            <a:xfrm>
              <a:off x="0" y="-152400"/>
              <a:ext cx="10127092" cy="18444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875"/>
                </a:lnSpc>
              </a:pPr>
              <a:r>
                <a:rPr lang="en-US" sz="8370" spc="326">
                  <a:solidFill>
                    <a:srgbClr val="FFC857"/>
                  </a:solidFill>
                  <a:latin typeface="ITC Avant Garde Gothic Bold" panose="020B0802020202020204"/>
                </a:rPr>
                <a:t>Gracias</a:t>
              </a:r>
              <a:endParaRPr lang="en-US" sz="8370" spc="326">
                <a:solidFill>
                  <a:srgbClr val="FFC857"/>
                </a:solidFill>
                <a:latin typeface="ITC Avant Garde Gothic Bold" panose="020B0802020202020204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861437"/>
              <a:ext cx="10127092" cy="6451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5"/>
                </a:lnSpc>
              </a:pPr>
              <a:r>
                <a:rPr lang="es-ES" altLang="en-US" sz="3200" spc="124">
                  <a:solidFill>
                    <a:srgbClr val="C7C2EF"/>
                  </a:solidFill>
                  <a:latin typeface="ITC Avant Garde Gothic" panose="020B0502020202020204"/>
                </a:rPr>
                <a:t>Wilfrido Almache</a:t>
              </a:r>
              <a:endParaRPr lang="en-US" sz="3200" spc="124">
                <a:solidFill>
                  <a:srgbClr val="C7C2EF"/>
                </a:solidFill>
                <a:latin typeface="ITC Avant Garde Gothic" panose="020B0502020202020204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12941660" y="-550034"/>
            <a:ext cx="6253610" cy="6019100"/>
          </a:xfrm>
          <a:custGeom>
            <a:avLst/>
            <a:gdLst/>
            <a:ahLst/>
            <a:cxnLst/>
            <a:rect l="l" t="t" r="r" b="b"/>
            <a:pathLst>
              <a:path w="6253610" h="6019100">
                <a:moveTo>
                  <a:pt x="0" y="0"/>
                </a:moveTo>
                <a:lnTo>
                  <a:pt x="6253610" y="0"/>
                </a:lnTo>
                <a:lnTo>
                  <a:pt x="6253610" y="6019099"/>
                </a:lnTo>
                <a:lnTo>
                  <a:pt x="0" y="601909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-819732" y="4884400"/>
            <a:ext cx="6253610" cy="6019100"/>
          </a:xfrm>
          <a:custGeom>
            <a:avLst/>
            <a:gdLst/>
            <a:ahLst/>
            <a:cxnLst/>
            <a:rect l="l" t="t" r="r" b="b"/>
            <a:pathLst>
              <a:path w="6253610" h="6019100">
                <a:moveTo>
                  <a:pt x="0" y="0"/>
                </a:moveTo>
                <a:lnTo>
                  <a:pt x="6253610" y="0"/>
                </a:lnTo>
                <a:lnTo>
                  <a:pt x="6253610" y="6019100"/>
                </a:lnTo>
                <a:lnTo>
                  <a:pt x="0" y="60191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327557" y="1638682"/>
            <a:ext cx="3632887" cy="3632887"/>
          </a:xfrm>
          <a:custGeom>
            <a:avLst/>
            <a:gdLst/>
            <a:ahLst/>
            <a:cxnLst/>
            <a:rect l="l" t="t" r="r" b="b"/>
            <a:pathLst>
              <a:path w="3632887" h="3632887">
                <a:moveTo>
                  <a:pt x="0" y="0"/>
                </a:moveTo>
                <a:lnTo>
                  <a:pt x="3632886" y="0"/>
                </a:lnTo>
                <a:lnTo>
                  <a:pt x="3632886" y="3632886"/>
                </a:lnTo>
                <a:lnTo>
                  <a:pt x="0" y="36328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1042</Words>
  <Application>WPS Presentation</Application>
  <PresentationFormat>On-screen Show (4:3)</PresentationFormat>
  <Paragraphs>80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SimSun</vt:lpstr>
      <vt:lpstr>Wingdings</vt:lpstr>
      <vt:lpstr>ITC Avant Garde Gothic Bold</vt:lpstr>
      <vt:lpstr>Trebuchet MS</vt:lpstr>
      <vt:lpstr>ITC Avant Garde Gothic</vt:lpstr>
      <vt:lpstr>Helvetica World Bold</vt:lpstr>
      <vt:lpstr>FreeSans</vt:lpstr>
      <vt:lpstr>Noto Sans CJK HK</vt:lpstr>
      <vt:lpstr>Microsoft YaHei</vt:lpstr>
      <vt:lpstr>Droid Sans Fallback</vt:lpstr>
      <vt:lpstr>Arial Unicode MS</vt:lpstr>
      <vt:lpstr>Calibri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PERCEPCION COMPUTACIONAL</dc:title>
  <dc:creator/>
  <cp:lastModifiedBy>walmache</cp:lastModifiedBy>
  <cp:revision>7</cp:revision>
  <dcterms:created xsi:type="dcterms:W3CDTF">2024-06-23T16:06:50Z</dcterms:created>
  <dcterms:modified xsi:type="dcterms:W3CDTF">2024-06-23T16:06:50Z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161AB317E5844313A3F3C8B22629BE2F_13</vt:lpwstr>
  </property>
  <property fmtid="{D5CDD505-2E9C-101B-9397-08002B2CF9AE}" pid="3" name="KSOProductBuildVer">
    <vt:lpwstr>1033-11.1.0.11711</vt:lpwstr>
  </property>
</Properties>
</file>