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Revenue, Operating Income &amp; Net Income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($M)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Q1 2024</c:v>
                </c:pt>
                <c:pt idx="1">
                  <c:v>Q2 2024</c:v>
                </c:pt>
                <c:pt idx="2">
                  <c:v>Q3 2024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300</c:v>
                </c:pt>
                <c:pt idx="1">
                  <c:v>320</c:v>
                </c:pt>
                <c:pt idx="2">
                  <c:v>350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Operating Income ($M)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Q1 2024</c:v>
                </c:pt>
                <c:pt idx="1">
                  <c:v>Q2 2024</c:v>
                </c:pt>
                <c:pt idx="2">
                  <c:v>Q3 2024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60</c:v>
                </c:pt>
                <c:pt idx="1">
                  <c:v>65</c:v>
                </c:pt>
                <c:pt idx="2">
                  <c:v>70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Net Income ($M)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Q1 2024</c:v>
                </c:pt>
                <c:pt idx="1">
                  <c:v>Q2 2024</c:v>
                </c:pt>
                <c:pt idx="2">
                  <c:v>Q3 2024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45</c:v>
                </c:pt>
                <c:pt idx="1">
                  <c:v>48</c:v>
                </c:pt>
                <c:pt idx="2">
                  <c:v>50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title>
      <c:tx>
        <c:rich>
          <a:bodyPr/>
          <a:lstStyle/>
          <a:p>
            <a:r>
              <a:t>Market Share Breakdown</a:t>
            </a:r>
          </a:p>
        </c:rich>
      </c:tx>
      <c:layout/>
      <c:overlay val="0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Market Share (%)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Innovatech</c:v>
                </c:pt>
                <c:pt idx="1">
                  <c:v>Competitor A</c:v>
                </c:pt>
                <c:pt idx="2">
                  <c:v>Competitor B</c:v>
                </c:pt>
                <c:pt idx="3">
                  <c:v>Others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45</c:v>
                </c:pt>
                <c:pt idx="1">
                  <c:v>30</c:v>
                </c:pt>
                <c:pt idx="2">
                  <c:v>15</c:v>
                </c:pt>
                <c:pt idx="3">
                  <c:v>10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Investor Relations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Q3 2024 Financial Performance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Revenue in Q3 2024: $350M, up 9% year‑over‑year.</a:t>
            </a:r>
          </a:p>
          <a:p>
            <a:pPr/>
            <a:r>
              <a:t>Operating Income: $70M, representing a margin of 20%.</a:t>
            </a:r>
          </a:p>
          <a:p>
            <a:pPr/>
            <a:r>
              <a:t>Net Income: $50M, with EPS of $0.68.</a:t>
            </a:r>
          </a:p>
          <a:p>
            <a:pPr/>
            <a:r>
              <a:t>Cash on Hand: $180M, ensuring strong liquidity.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Quarterly Performance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914400" y="1828800"/>
          <a:ext cx="54864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Share &amp;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457200" y="1828800"/>
          <a:ext cx="36576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0" y="18288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Innovatech has increased its market share to 45%, surpassing Competitor A for the first time. Competitor B has seen a slight decline to 15%, while smaller players represent 10% of the market.</a:t>
            </a:r>
          </a:p>
          <a:p>
            <a:r>
              <a:t>Total market size is estimated at $1.2B with 12% growth YoY.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Expect FY2024 revenue to exceed $1.4B driven by robust demand for SolarFlare and HelioCore products.</a:t>
            </a:r>
          </a:p>
          <a:p>
            <a:pPr/>
            <a:r>
              <a:t>Continued margin expansion through supply chain efficiencies and cost control.</a:t>
            </a:r>
          </a:p>
          <a:p>
            <a:pPr/>
            <a:r>
              <a:t>Investment in new research initiatives and expansion into European markets.</a:t>
            </a:r>
          </a:p>
          <a:p>
            <a:pPr/>
            <a:r>
              <a:t>Maintain strong capital position to support strategic acquisitions and partnerships.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