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7"/>
  </p:notesMasterIdLst>
  <p:sldIdLst>
    <p:sldId id="256" r:id="rId2"/>
    <p:sldId id="291" r:id="rId3"/>
    <p:sldId id="298" r:id="rId4"/>
    <p:sldId id="300" r:id="rId5"/>
    <p:sldId id="301" r:id="rId6"/>
    <p:sldId id="299" r:id="rId7"/>
    <p:sldId id="283" r:id="rId8"/>
    <p:sldId id="284" r:id="rId9"/>
    <p:sldId id="285" r:id="rId10"/>
    <p:sldId id="286" r:id="rId11"/>
    <p:sldId id="287" r:id="rId12"/>
    <p:sldId id="289" r:id="rId13"/>
    <p:sldId id="290" r:id="rId14"/>
    <p:sldId id="258" r:id="rId15"/>
    <p:sldId id="259" r:id="rId16"/>
    <p:sldId id="262" r:id="rId17"/>
    <p:sldId id="261" r:id="rId18"/>
    <p:sldId id="263" r:id="rId19"/>
    <p:sldId id="293" r:id="rId20"/>
    <p:sldId id="265" r:id="rId21"/>
    <p:sldId id="294" r:id="rId22"/>
    <p:sldId id="257" r:id="rId23"/>
    <p:sldId id="267" r:id="rId24"/>
    <p:sldId id="268" r:id="rId25"/>
    <p:sldId id="275" r:id="rId26"/>
    <p:sldId id="269" r:id="rId27"/>
    <p:sldId id="266" r:id="rId28"/>
    <p:sldId id="264" r:id="rId29"/>
    <p:sldId id="292" r:id="rId30"/>
    <p:sldId id="277" r:id="rId31"/>
    <p:sldId id="271" r:id="rId32"/>
    <p:sldId id="278" r:id="rId33"/>
    <p:sldId id="273" r:id="rId34"/>
    <p:sldId id="270" r:id="rId35"/>
    <p:sldId id="276" r:id="rId36"/>
    <p:sldId id="281" r:id="rId37"/>
    <p:sldId id="279" r:id="rId38"/>
    <p:sldId id="282" r:id="rId39"/>
    <p:sldId id="272" r:id="rId40"/>
    <p:sldId id="295" r:id="rId41"/>
    <p:sldId id="296" r:id="rId42"/>
    <p:sldId id="309" r:id="rId43"/>
    <p:sldId id="310" r:id="rId44"/>
    <p:sldId id="307" r:id="rId45"/>
    <p:sldId id="308"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5CA52-7C88-4DD1-A01C-3AAD99D7D61D}" type="datetimeFigureOut">
              <a:rPr lang="zh-CN" altLang="en-US" smtClean="0"/>
              <a:t>2020/4/15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42607-629B-468B-9628-1A0C2CEAA87E}" type="slidenum">
              <a:rPr lang="zh-CN" altLang="en-US" smtClean="0"/>
              <a:t>‹#›</a:t>
            </a:fld>
            <a:endParaRPr lang="zh-CN" altLang="en-US"/>
          </a:p>
        </p:txBody>
      </p:sp>
    </p:spTree>
    <p:extLst>
      <p:ext uri="{BB962C8B-B14F-4D97-AF65-F5344CB8AC3E}">
        <p14:creationId xmlns:p14="http://schemas.microsoft.com/office/powerpoint/2010/main" val="776722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查询首尾（</a:t>
            </a:r>
            <a:r>
              <a:rPr lang="en-US" altLang="zh-CN" sz="1200" dirty="0" smtClean="0"/>
              <a:t>head</a:t>
            </a:r>
            <a:r>
              <a:rPr lang="zh-CN" altLang="en-US" sz="1200" dirty="0" smtClean="0"/>
              <a:t>，</a:t>
            </a:r>
            <a:r>
              <a:rPr lang="en-US" altLang="zh-CN" sz="1200" dirty="0" smtClean="0"/>
              <a:t>tail</a:t>
            </a:r>
            <a:r>
              <a:rPr lang="zh-CN" altLang="en-US" sz="1200" dirty="0" smtClean="0"/>
              <a:t>），某行或列（</a:t>
            </a:r>
            <a:r>
              <a:rPr lang="en-US" altLang="zh-CN" sz="1200" dirty="0" smtClean="0"/>
              <a:t> </a:t>
            </a:r>
            <a:r>
              <a:rPr lang="en-US" altLang="zh-CN" sz="1200" dirty="0" err="1" smtClean="0"/>
              <a:t>iloc</a:t>
            </a:r>
            <a:r>
              <a:rPr lang="zh-CN" altLang="en-US" sz="1200" dirty="0" smtClean="0"/>
              <a:t>、</a:t>
            </a:r>
            <a:r>
              <a:rPr lang="en-US" altLang="zh-CN" sz="1200" dirty="0" err="1" smtClean="0"/>
              <a:t>loc</a:t>
            </a:r>
            <a:r>
              <a:rPr lang="zh-CN" altLang="en-US" sz="1200" dirty="0" smtClean="0"/>
              <a:t>、</a:t>
            </a:r>
            <a:r>
              <a:rPr lang="en-US" altLang="zh-CN" sz="1200" dirty="0" smtClean="0"/>
              <a:t>ix </a:t>
            </a:r>
            <a:r>
              <a:rPr lang="zh-CN" altLang="en-US" sz="1200" dirty="0" smtClean="0"/>
              <a:t>），条件查询指定行和列多条件查询，</a:t>
            </a:r>
          </a:p>
          <a:p>
            <a:endParaRPr lang="zh-CN" altLang="en-US" dirty="0"/>
          </a:p>
        </p:txBody>
      </p:sp>
      <p:sp>
        <p:nvSpPr>
          <p:cNvPr id="4" name="灯片编号占位符 3"/>
          <p:cNvSpPr>
            <a:spLocks noGrp="1"/>
          </p:cNvSpPr>
          <p:nvPr>
            <p:ph type="sldNum" sz="quarter" idx="10"/>
          </p:nvPr>
        </p:nvSpPr>
        <p:spPr/>
        <p:txBody>
          <a:bodyPr/>
          <a:lstStyle/>
          <a:p>
            <a:fld id="{8B942607-629B-468B-9628-1A0C2CEAA87E}" type="slidenum">
              <a:rPr lang="zh-CN" altLang="en-US" smtClean="0"/>
              <a:t>20</a:t>
            </a:fld>
            <a:endParaRPr lang="zh-CN" altLang="en-US"/>
          </a:p>
        </p:txBody>
      </p:sp>
    </p:spTree>
    <p:extLst>
      <p:ext uri="{BB962C8B-B14F-4D97-AF65-F5344CB8AC3E}">
        <p14:creationId xmlns:p14="http://schemas.microsoft.com/office/powerpoint/2010/main" val="1724339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查询首尾（</a:t>
            </a:r>
            <a:r>
              <a:rPr lang="en-US" altLang="zh-CN" sz="1200" dirty="0" smtClean="0"/>
              <a:t>head</a:t>
            </a:r>
            <a:r>
              <a:rPr lang="zh-CN" altLang="en-US" sz="1200" dirty="0" smtClean="0"/>
              <a:t>，</a:t>
            </a:r>
            <a:r>
              <a:rPr lang="en-US" altLang="zh-CN" sz="1200" dirty="0" smtClean="0"/>
              <a:t>tail</a:t>
            </a:r>
            <a:r>
              <a:rPr lang="zh-CN" altLang="en-US" sz="1200" dirty="0" smtClean="0"/>
              <a:t>），某行或列（</a:t>
            </a:r>
            <a:r>
              <a:rPr lang="en-US" altLang="zh-CN" sz="1200" dirty="0" smtClean="0"/>
              <a:t> </a:t>
            </a:r>
            <a:r>
              <a:rPr lang="en-US" altLang="zh-CN" sz="1200" dirty="0" err="1" smtClean="0"/>
              <a:t>iloc</a:t>
            </a:r>
            <a:r>
              <a:rPr lang="zh-CN" altLang="en-US" sz="1200" dirty="0" smtClean="0"/>
              <a:t>、</a:t>
            </a:r>
            <a:r>
              <a:rPr lang="en-US" altLang="zh-CN" sz="1200" dirty="0" err="1" smtClean="0"/>
              <a:t>loc</a:t>
            </a:r>
            <a:r>
              <a:rPr lang="zh-CN" altLang="en-US" sz="1200" dirty="0" smtClean="0"/>
              <a:t>、</a:t>
            </a:r>
            <a:r>
              <a:rPr lang="en-US" altLang="zh-CN" sz="1200" dirty="0" smtClean="0"/>
              <a:t>ix </a:t>
            </a:r>
            <a:r>
              <a:rPr lang="zh-CN" altLang="en-US" sz="1200" dirty="0" smtClean="0"/>
              <a:t>），条件查询指定行和列多条件查询，</a:t>
            </a:r>
          </a:p>
          <a:p>
            <a:endParaRPr lang="zh-CN" altLang="en-US" dirty="0"/>
          </a:p>
        </p:txBody>
      </p:sp>
      <p:sp>
        <p:nvSpPr>
          <p:cNvPr id="4" name="灯片编号占位符 3"/>
          <p:cNvSpPr>
            <a:spLocks noGrp="1"/>
          </p:cNvSpPr>
          <p:nvPr>
            <p:ph type="sldNum" sz="quarter" idx="10"/>
          </p:nvPr>
        </p:nvSpPr>
        <p:spPr/>
        <p:txBody>
          <a:bodyPr/>
          <a:lstStyle/>
          <a:p>
            <a:fld id="{8B942607-629B-468B-9628-1A0C2CEAA87E}" type="slidenum">
              <a:rPr lang="zh-CN" altLang="en-US" smtClean="0"/>
              <a:t>21</a:t>
            </a:fld>
            <a:endParaRPr lang="zh-CN" altLang="en-US"/>
          </a:p>
        </p:txBody>
      </p:sp>
    </p:spTree>
    <p:extLst>
      <p:ext uri="{BB962C8B-B14F-4D97-AF65-F5344CB8AC3E}">
        <p14:creationId xmlns:p14="http://schemas.microsoft.com/office/powerpoint/2010/main" val="3567936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21788" y="505496"/>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92496" y="3403257"/>
            <a:ext cx="8915399" cy="1126283"/>
          </a:xfrm>
        </p:spPr>
        <p:txBody>
          <a:bodyPr anchor="t">
            <a:normAutofit/>
          </a:bodyPr>
          <a:lstStyle>
            <a:lvl1pPr marL="0" indent="0" algn="l">
              <a:buNone/>
              <a:defRPr sz="32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345941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391018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FDF6F9-DB97-47EE-A372-58DFF29A5976}"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8916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2349236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FDF6F9-DB97-47EE-A372-58DFF29A5976}"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3088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45412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3302871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300968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lvl1pPr>
              <a:defRPr sz="2600" baseline="0">
                <a:latin typeface="+mn-ea"/>
                <a:ea typeface="+mn-ea"/>
              </a:defRPr>
            </a:lvl1pPr>
            <a:lvl2pPr>
              <a:defRPr sz="2400"/>
            </a:lvl2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354921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383011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2505755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343589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158378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161309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114317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7D59F8E3-558F-4C14-BCB0-8FCABE905918}" type="datetimeFigureOut">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280629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D59F8E3-558F-4C14-BCB0-8FCABE905918}" type="datetimeFigureOut">
              <a:rPr lang="zh-CN" altLang="en-US" smtClean="0"/>
              <a:t>2020/4/15</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CFDF6F9-DB97-47EE-A372-58DFF29A5976}" type="slidenum">
              <a:rPr lang="zh-CN" altLang="en-US" smtClean="0"/>
              <a:t>‹#›</a:t>
            </a:fld>
            <a:endParaRPr lang="zh-CN" altLang="en-US"/>
          </a:p>
        </p:txBody>
      </p:sp>
    </p:spTree>
    <p:extLst>
      <p:ext uri="{BB962C8B-B14F-4D97-AF65-F5344CB8AC3E}">
        <p14:creationId xmlns:p14="http://schemas.microsoft.com/office/powerpoint/2010/main" val="21502465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僵尸企业画像及分类</a:t>
            </a:r>
            <a:r>
              <a:rPr lang="en-US" altLang="zh-CN" dirty="0" smtClean="0"/>
              <a:t/>
            </a:r>
            <a:br>
              <a:rPr lang="en-US" altLang="zh-CN" dirty="0" smtClean="0"/>
            </a:br>
            <a:endParaRPr lang="zh-CN" altLang="en-US" dirty="0"/>
          </a:p>
        </p:txBody>
      </p:sp>
      <p:sp>
        <p:nvSpPr>
          <p:cNvPr id="3" name="副标题 2"/>
          <p:cNvSpPr>
            <a:spLocks noGrp="1"/>
          </p:cNvSpPr>
          <p:nvPr>
            <p:ph type="subTitle" idx="1"/>
          </p:nvPr>
        </p:nvSpPr>
        <p:spPr>
          <a:xfrm>
            <a:off x="2078182" y="3403257"/>
            <a:ext cx="9429713" cy="2498779"/>
          </a:xfrm>
        </p:spPr>
        <p:txBody>
          <a:bodyPr>
            <a:noAutofit/>
          </a:bodyPr>
          <a:lstStyle/>
          <a:p>
            <a:pPr algn="ctr"/>
            <a:r>
              <a:rPr lang="zh-CN" altLang="en-US" sz="2800" dirty="0" smtClean="0"/>
              <a:t>主讲人：何涛</a:t>
            </a:r>
            <a:endParaRPr lang="en-US" altLang="zh-CN" sz="2800" dirty="0" smtClean="0"/>
          </a:p>
          <a:p>
            <a:r>
              <a:rPr lang="zh-CN" altLang="en-US" sz="2800" dirty="0" smtClean="0"/>
              <a:t>以</a:t>
            </a:r>
            <a:r>
              <a:rPr lang="en-US" altLang="zh-CN" sz="2800" dirty="0" smtClean="0"/>
              <a:t>2020</a:t>
            </a:r>
            <a:r>
              <a:rPr lang="zh-CN" altLang="en-US" sz="2800" dirty="0" smtClean="0"/>
              <a:t>年服务外包项目</a:t>
            </a:r>
            <a:r>
              <a:rPr lang="en-US" altLang="zh-CN" sz="2800" dirty="0" smtClean="0"/>
              <a:t>9</a:t>
            </a:r>
            <a:r>
              <a:rPr lang="zh-CN" altLang="en-US" sz="2800" dirty="0" smtClean="0"/>
              <a:t>僵尸企业画像及分类为例</a:t>
            </a:r>
            <a:endParaRPr lang="en-US" altLang="zh-CN" sz="2800" dirty="0" smtClean="0"/>
          </a:p>
          <a:p>
            <a:r>
              <a:rPr lang="en-US" altLang="zh-CN" sz="2800" dirty="0" smtClean="0"/>
              <a:t>【</a:t>
            </a:r>
            <a:r>
              <a:rPr lang="zh-CN" altLang="en-US" sz="2800" dirty="0" smtClean="0"/>
              <a:t>科创信息</a:t>
            </a:r>
            <a:r>
              <a:rPr lang="en-US" altLang="zh-CN" sz="2800" dirty="0" smtClean="0"/>
              <a:t>】</a:t>
            </a:r>
          </a:p>
          <a:p>
            <a:r>
              <a:rPr lang="zh-CN" altLang="en-US" sz="2800" dirty="0" smtClean="0"/>
              <a:t>智能计算</a:t>
            </a:r>
            <a:endParaRPr lang="zh-CN" altLang="en-US" sz="2800" dirty="0"/>
          </a:p>
        </p:txBody>
      </p:sp>
    </p:spTree>
    <p:extLst>
      <p:ext uri="{BB962C8B-B14F-4D97-AF65-F5344CB8AC3E}">
        <p14:creationId xmlns:p14="http://schemas.microsoft.com/office/powerpoint/2010/main" val="412184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角色视角型</a:t>
            </a:r>
          </a:p>
        </p:txBody>
      </p:sp>
      <p:sp>
        <p:nvSpPr>
          <p:cNvPr id="3" name="内容占位符 2"/>
          <p:cNvSpPr>
            <a:spLocks noGrp="1"/>
          </p:cNvSpPr>
          <p:nvPr>
            <p:ph idx="1"/>
          </p:nvPr>
        </p:nvSpPr>
        <p:spPr>
          <a:xfrm>
            <a:off x="1482436" y="2133600"/>
            <a:ext cx="10022176" cy="3777622"/>
          </a:xfrm>
        </p:spPr>
        <p:txBody>
          <a:bodyPr/>
          <a:lstStyle/>
          <a:p>
            <a:pPr>
              <a:lnSpc>
                <a:spcPct val="150000"/>
              </a:lnSpc>
            </a:pPr>
            <a:r>
              <a:rPr lang="zh-CN" altLang="en-US" dirty="0"/>
              <a:t>基于角色的视角也是以目标用户为导向的，它也同样关注行为。基于角色的画像包含大量的定性和定量数据，基于角色的视角关注用户在组织中的角色。在某些情况下，我们的设计需要反映我们的用户在他们的组织或更广泛的生活中所扮演的角色。研究我们的用户在现实生活中通常扮演的角色，可以帮助我们做出更好的产品决策。</a:t>
            </a:r>
          </a:p>
        </p:txBody>
      </p:sp>
    </p:spTree>
    <p:extLst>
      <p:ext uri="{BB962C8B-B14F-4D97-AF65-F5344CB8AC3E}">
        <p14:creationId xmlns:p14="http://schemas.microsoft.com/office/powerpoint/2010/main" val="21525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角色吸引型</a:t>
            </a:r>
          </a:p>
        </p:txBody>
      </p:sp>
      <p:pic>
        <p:nvPicPr>
          <p:cNvPr id="3074" name="Picture 2" descr="http://5b0988e595225.cdn.sohucs.com/images/20190705/89079199e9994cf4b8c6670c155e2966.jpe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98913" y="2308225"/>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82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创建角色的步骤</a:t>
            </a:r>
          </a:p>
        </p:txBody>
      </p:sp>
      <p:sp>
        <p:nvSpPr>
          <p:cNvPr id="3" name="内容占位符 2"/>
          <p:cNvSpPr>
            <a:spLocks noGrp="1"/>
          </p:cNvSpPr>
          <p:nvPr>
            <p:ph idx="1"/>
          </p:nvPr>
        </p:nvSpPr>
        <p:spPr/>
        <p:txBody>
          <a:bodyPr/>
          <a:lstStyle/>
          <a:p>
            <a:r>
              <a:rPr lang="zh-CN" altLang="en-US" dirty="0"/>
              <a:t>数据收集与分析（步骤 </a:t>
            </a:r>
            <a:r>
              <a:rPr lang="en-US" altLang="zh-CN" dirty="0"/>
              <a:t>1</a:t>
            </a:r>
            <a:r>
              <a:rPr lang="zh-CN" altLang="en-US" dirty="0"/>
              <a:t>、</a:t>
            </a:r>
            <a:r>
              <a:rPr lang="en-US" altLang="zh-CN" dirty="0"/>
              <a:t>2</a:t>
            </a:r>
            <a:r>
              <a:rPr lang="zh-CN" altLang="en-US" dirty="0"/>
              <a:t>）</a:t>
            </a:r>
          </a:p>
          <a:p>
            <a:r>
              <a:rPr lang="zh-CN" altLang="en-US" dirty="0"/>
              <a:t>画像角色描述（步骤 </a:t>
            </a:r>
            <a:r>
              <a:rPr lang="en-US" altLang="zh-CN" dirty="0"/>
              <a:t>4</a:t>
            </a:r>
            <a:r>
              <a:rPr lang="zh-CN" altLang="en-US" dirty="0"/>
              <a:t>、</a:t>
            </a:r>
            <a:r>
              <a:rPr lang="en-US" altLang="zh-CN" dirty="0"/>
              <a:t>5</a:t>
            </a:r>
            <a:r>
              <a:rPr lang="zh-CN" altLang="en-US" dirty="0"/>
              <a:t>）</a:t>
            </a:r>
          </a:p>
          <a:p>
            <a:r>
              <a:rPr lang="zh-CN" altLang="en-US" dirty="0"/>
              <a:t>问题分析和思想开发的场景（步骤 </a:t>
            </a:r>
            <a:r>
              <a:rPr lang="en-US" altLang="zh-CN" dirty="0"/>
              <a:t>6</a:t>
            </a:r>
            <a:r>
              <a:rPr lang="zh-CN" altLang="en-US" dirty="0"/>
              <a:t>、</a:t>
            </a:r>
            <a:r>
              <a:rPr lang="en-US" altLang="zh-CN" dirty="0"/>
              <a:t>9</a:t>
            </a:r>
            <a:r>
              <a:rPr lang="zh-CN" altLang="en-US" dirty="0"/>
              <a:t>）</a:t>
            </a:r>
          </a:p>
          <a:p>
            <a:r>
              <a:rPr lang="zh-CN" altLang="en-US" dirty="0"/>
              <a:t>被认可的设计团队的参与（步骤 </a:t>
            </a:r>
            <a:r>
              <a:rPr lang="en-US" altLang="zh-CN" dirty="0"/>
              <a:t>3</a:t>
            </a:r>
            <a:r>
              <a:rPr lang="zh-CN" altLang="en-US" dirty="0"/>
              <a:t>、</a:t>
            </a:r>
            <a:r>
              <a:rPr lang="en-US" altLang="zh-CN" dirty="0"/>
              <a:t>7</a:t>
            </a:r>
            <a:r>
              <a:rPr lang="zh-CN" altLang="en-US" dirty="0"/>
              <a:t>、</a:t>
            </a:r>
            <a:r>
              <a:rPr lang="en-US" altLang="zh-CN" dirty="0"/>
              <a:t>8</a:t>
            </a:r>
            <a:r>
              <a:rPr lang="zh-CN" altLang="en-US" dirty="0"/>
              <a:t>、</a:t>
            </a:r>
            <a:r>
              <a:rPr lang="en-US" altLang="zh-CN" dirty="0"/>
              <a:t>10</a:t>
            </a:r>
            <a:r>
              <a:rPr lang="zh-CN" altLang="en-US" dirty="0"/>
              <a:t>）</a:t>
            </a:r>
          </a:p>
        </p:txBody>
      </p:sp>
    </p:spTree>
    <p:extLst>
      <p:ext uri="{BB962C8B-B14F-4D97-AF65-F5344CB8AC3E}">
        <p14:creationId xmlns:p14="http://schemas.microsoft.com/office/powerpoint/2010/main" val="320501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创建角色的步骤</a:t>
            </a:r>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t>1. </a:t>
            </a:r>
            <a:r>
              <a:rPr lang="zh-CN" altLang="en-US" dirty="0"/>
              <a:t>收集</a:t>
            </a:r>
            <a:r>
              <a:rPr lang="zh-CN" altLang="en-US" dirty="0" smtClean="0"/>
              <a:t>数据</a:t>
            </a:r>
            <a:endParaRPr lang="en-US" altLang="zh-CN" dirty="0" smtClean="0"/>
          </a:p>
          <a:p>
            <a:pPr marL="0" indent="0">
              <a:buNone/>
            </a:pPr>
            <a:r>
              <a:rPr lang="en-US" altLang="zh-CN" dirty="0"/>
              <a:t>2. </a:t>
            </a:r>
            <a:r>
              <a:rPr lang="zh-CN" altLang="en-US" dirty="0"/>
              <a:t>形成</a:t>
            </a:r>
            <a:r>
              <a:rPr lang="zh-CN" altLang="en-US" dirty="0" smtClean="0"/>
              <a:t>假设</a:t>
            </a:r>
            <a:endParaRPr lang="en-US" altLang="zh-CN" dirty="0" smtClean="0"/>
          </a:p>
          <a:p>
            <a:pPr marL="0" indent="0">
              <a:buNone/>
            </a:pPr>
            <a:r>
              <a:rPr lang="en-US" altLang="zh-CN" dirty="0"/>
              <a:t>3. </a:t>
            </a:r>
            <a:r>
              <a:rPr lang="zh-CN" altLang="en-US" dirty="0"/>
              <a:t>每个人都接受</a:t>
            </a:r>
            <a:r>
              <a:rPr lang="zh-CN" altLang="en-US" dirty="0" smtClean="0"/>
              <a:t>假设</a:t>
            </a:r>
            <a:endParaRPr lang="en-US" altLang="zh-CN" dirty="0" smtClean="0"/>
          </a:p>
          <a:p>
            <a:pPr marL="0" indent="0">
              <a:buNone/>
            </a:pPr>
            <a:r>
              <a:rPr lang="en-US" altLang="zh-CN" dirty="0"/>
              <a:t>4. </a:t>
            </a:r>
            <a:r>
              <a:rPr lang="zh-CN" altLang="en-US" dirty="0"/>
              <a:t>建立</a:t>
            </a:r>
            <a:r>
              <a:rPr lang="zh-CN" altLang="en-US" dirty="0" smtClean="0"/>
              <a:t>数据</a:t>
            </a:r>
            <a:endParaRPr lang="en-US" altLang="zh-CN" dirty="0" smtClean="0"/>
          </a:p>
          <a:p>
            <a:pPr marL="0" indent="0">
              <a:buNone/>
            </a:pPr>
            <a:r>
              <a:rPr lang="en-US" altLang="zh-CN" dirty="0"/>
              <a:t>5. </a:t>
            </a:r>
            <a:r>
              <a:rPr lang="zh-CN" altLang="en-US" dirty="0"/>
              <a:t>描述</a:t>
            </a:r>
            <a:r>
              <a:rPr lang="zh-CN" altLang="en-US" dirty="0" smtClean="0"/>
              <a:t>画像</a:t>
            </a:r>
            <a:endParaRPr lang="en-US" altLang="zh-CN" dirty="0" smtClean="0"/>
          </a:p>
          <a:p>
            <a:pPr marL="0" indent="0">
              <a:buNone/>
            </a:pPr>
            <a:r>
              <a:rPr lang="en-US" altLang="zh-CN" dirty="0"/>
              <a:t>6. </a:t>
            </a:r>
            <a:r>
              <a:rPr lang="zh-CN" altLang="en-US" dirty="0"/>
              <a:t>为你的画像准备情景或</a:t>
            </a:r>
            <a:r>
              <a:rPr lang="zh-CN" altLang="en-US" dirty="0" smtClean="0"/>
              <a:t>场景</a:t>
            </a:r>
            <a:endParaRPr lang="en-US" altLang="zh-CN" dirty="0" smtClean="0"/>
          </a:p>
          <a:p>
            <a:pPr marL="0" indent="0">
              <a:buNone/>
            </a:pPr>
            <a:r>
              <a:rPr lang="en-US" altLang="zh-CN" dirty="0"/>
              <a:t>7. </a:t>
            </a:r>
            <a:r>
              <a:rPr lang="zh-CN" altLang="en-US" dirty="0"/>
              <a:t>获得组织的</a:t>
            </a:r>
            <a:r>
              <a:rPr lang="zh-CN" altLang="en-US" dirty="0" smtClean="0"/>
              <a:t>认可</a:t>
            </a:r>
            <a:endParaRPr lang="en-US" altLang="zh-CN" dirty="0" smtClean="0"/>
          </a:p>
          <a:p>
            <a:pPr marL="0" indent="0">
              <a:buNone/>
            </a:pPr>
            <a:r>
              <a:rPr lang="en-US" altLang="zh-CN" dirty="0"/>
              <a:t>8. </a:t>
            </a:r>
            <a:r>
              <a:rPr lang="zh-CN" altLang="en-US" dirty="0"/>
              <a:t>传播</a:t>
            </a:r>
            <a:r>
              <a:rPr lang="zh-CN" altLang="en-US" dirty="0" smtClean="0"/>
              <a:t>知识</a:t>
            </a:r>
            <a:endParaRPr lang="en-US" altLang="zh-CN" dirty="0" smtClean="0"/>
          </a:p>
          <a:p>
            <a:pPr marL="0" indent="0">
              <a:buNone/>
            </a:pPr>
            <a:r>
              <a:rPr lang="en-US" altLang="zh-CN" dirty="0"/>
              <a:t>9. </a:t>
            </a:r>
            <a:r>
              <a:rPr lang="zh-CN" altLang="en-US" dirty="0"/>
              <a:t>每个人都准备</a:t>
            </a:r>
            <a:r>
              <a:rPr lang="zh-CN" altLang="en-US" dirty="0" smtClean="0"/>
              <a:t>场景</a:t>
            </a:r>
            <a:endParaRPr lang="en-US" altLang="zh-CN" dirty="0" smtClean="0"/>
          </a:p>
          <a:p>
            <a:pPr marL="0" indent="0">
              <a:buNone/>
            </a:pPr>
            <a:r>
              <a:rPr lang="en-US" altLang="zh-CN" dirty="0"/>
              <a:t>10. </a:t>
            </a:r>
            <a:r>
              <a:rPr lang="zh-CN" altLang="en-US" dirty="0"/>
              <a:t>迭代</a:t>
            </a:r>
            <a:r>
              <a:rPr lang="zh-CN" altLang="en-US" dirty="0" smtClean="0"/>
              <a:t>调整</a:t>
            </a:r>
            <a:endParaRPr lang="zh-CN" altLang="en-US" dirty="0"/>
          </a:p>
        </p:txBody>
      </p:sp>
    </p:spTree>
    <p:extLst>
      <p:ext uri="{BB962C8B-B14F-4D97-AF65-F5344CB8AC3E}">
        <p14:creationId xmlns:p14="http://schemas.microsoft.com/office/powerpoint/2010/main" val="3072489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2. </a:t>
            </a:r>
            <a:r>
              <a:rPr lang="zh-CN" altLang="en-US" dirty="0" smtClean="0"/>
              <a:t>背景</a:t>
            </a:r>
            <a:endParaRPr lang="zh-CN" altLang="en-US" dirty="0"/>
          </a:p>
        </p:txBody>
      </p:sp>
      <p:sp>
        <p:nvSpPr>
          <p:cNvPr id="3" name="内容占位符 2"/>
          <p:cNvSpPr>
            <a:spLocks noGrp="1"/>
          </p:cNvSpPr>
          <p:nvPr>
            <p:ph idx="1"/>
          </p:nvPr>
        </p:nvSpPr>
        <p:spPr/>
        <p:txBody>
          <a:bodyPr>
            <a:normAutofit fontScale="92500"/>
          </a:bodyPr>
          <a:lstStyle/>
          <a:p>
            <a:pPr marL="0" indent="648000">
              <a:lnSpc>
                <a:spcPct val="132000"/>
              </a:lnSpc>
              <a:buNone/>
            </a:pPr>
            <a:r>
              <a:rPr lang="zh-CN" altLang="en-US" sz="2600" dirty="0" smtClean="0">
                <a:latin typeface="微软雅黑" panose="020B0503020204020204" pitchFamily="34" charset="-122"/>
                <a:ea typeface="微软雅黑" panose="020B0503020204020204" pitchFamily="34" charset="-122"/>
              </a:rPr>
              <a:t>在互联网逐渐步入大数据时代后，可以更便捷的获得企业的工商、司法、经营、上市、知识产权、舆情等多维度数据。通过对企业从业人数、成立年限、注册资本、营业收入、风险信息，行政处罚、纳税信用等级、黑名单、上市信息、电商信息等数据关联处理，按需进行权重分割，并对这些数据进行综合分中国大学生服务外包创新创业大赛组委会析，构建出企业全息画像，整体评估一个企业综合价值，更好的勾勒出企业的经营变化情况。</a:t>
            </a:r>
          </a:p>
          <a:p>
            <a:endParaRPr lang="zh-CN" altLang="en-US" dirty="0"/>
          </a:p>
        </p:txBody>
      </p:sp>
    </p:spTree>
    <p:extLst>
      <p:ext uri="{BB962C8B-B14F-4D97-AF65-F5344CB8AC3E}">
        <p14:creationId xmlns:p14="http://schemas.microsoft.com/office/powerpoint/2010/main" val="2931609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2. </a:t>
            </a:r>
            <a:r>
              <a:rPr lang="zh-CN" altLang="en-US" dirty="0" smtClean="0"/>
              <a:t>背景</a:t>
            </a:r>
            <a:endParaRPr lang="zh-CN" altLang="en-US" dirty="0"/>
          </a:p>
        </p:txBody>
      </p:sp>
      <p:sp>
        <p:nvSpPr>
          <p:cNvPr id="3" name="内容占位符 2"/>
          <p:cNvSpPr>
            <a:spLocks noGrp="1"/>
          </p:cNvSpPr>
          <p:nvPr>
            <p:ph idx="1"/>
          </p:nvPr>
        </p:nvSpPr>
        <p:spPr/>
        <p:txBody>
          <a:bodyPr>
            <a:normAutofit/>
          </a:bodyPr>
          <a:lstStyle/>
          <a:p>
            <a:pPr marL="0" indent="648000">
              <a:lnSpc>
                <a:spcPct val="132000"/>
              </a:lnSpc>
              <a:buNone/>
            </a:pPr>
            <a:r>
              <a:rPr lang="zh-CN" altLang="en-US" sz="2600" dirty="0">
                <a:latin typeface="微软雅黑" panose="020B0503020204020204" pitchFamily="34" charset="-122"/>
                <a:ea typeface="微软雅黑" panose="020B0503020204020204" pitchFamily="34" charset="-122"/>
              </a:rPr>
              <a:t>如何根据企业全息画像，面向不同的应用场景对企业分类识别，分析挖掘法人、自然人、物品（包括特种设备、产品、食品等）、案事件之间的显性和隐性关系，建立市场主体信用管理与风险评估模型，对企业的信用风险、经营风险、质量风险、安全风险、关联风险等进行全面评估及分级预警，为系统监管、精准监管、高效监管提供数据支撑，越来越受到市场监管部门的重视。</a:t>
            </a:r>
          </a:p>
          <a:p>
            <a:endParaRPr lang="zh-CN" altLang="en-US" dirty="0"/>
          </a:p>
        </p:txBody>
      </p:sp>
    </p:spTree>
    <p:extLst>
      <p:ext uri="{BB962C8B-B14F-4D97-AF65-F5344CB8AC3E}">
        <p14:creationId xmlns:p14="http://schemas.microsoft.com/office/powerpoint/2010/main" val="748071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2. </a:t>
            </a:r>
            <a:r>
              <a:rPr lang="zh-CN" altLang="en-US" dirty="0" smtClean="0"/>
              <a:t>背景</a:t>
            </a:r>
            <a:endParaRPr lang="zh-CN" altLang="en-US" dirty="0"/>
          </a:p>
        </p:txBody>
      </p:sp>
      <p:sp>
        <p:nvSpPr>
          <p:cNvPr id="3" name="内容占位符 2"/>
          <p:cNvSpPr>
            <a:spLocks noGrp="1"/>
          </p:cNvSpPr>
          <p:nvPr>
            <p:ph idx="1"/>
          </p:nvPr>
        </p:nvSpPr>
        <p:spPr/>
        <p:txBody>
          <a:bodyPr>
            <a:normAutofit fontScale="77500" lnSpcReduction="20000"/>
          </a:bodyPr>
          <a:lstStyle/>
          <a:p>
            <a:pPr marL="0" indent="648000">
              <a:lnSpc>
                <a:spcPct val="132000"/>
              </a:lnSpc>
              <a:buNone/>
            </a:pPr>
            <a:r>
              <a:rPr lang="zh-CN" altLang="en-US" sz="2600" dirty="0" smtClean="0">
                <a:latin typeface="微软雅黑" panose="020B0503020204020204" pitchFamily="34" charset="-122"/>
                <a:ea typeface="微软雅黑" panose="020B0503020204020204" pitchFamily="34" charset="-122"/>
              </a:rPr>
              <a:t>僵尸企业的识别标准主要有官方标准、</a:t>
            </a:r>
            <a:r>
              <a:rPr lang="en-US" altLang="zh-CN" sz="2600" dirty="0" smtClean="0">
                <a:latin typeface="微软雅黑" panose="020B0503020204020204" pitchFamily="34" charset="-122"/>
                <a:ea typeface="微软雅黑" panose="020B0503020204020204" pitchFamily="34" charset="-122"/>
              </a:rPr>
              <a:t>CHK </a:t>
            </a:r>
            <a:r>
              <a:rPr lang="zh-CN" altLang="en-US" sz="2600" dirty="0" smtClean="0">
                <a:latin typeface="微软雅黑" panose="020B0503020204020204" pitchFamily="34" charset="-122"/>
                <a:ea typeface="微软雅黑" panose="020B0503020204020204" pitchFamily="34" charset="-122"/>
              </a:rPr>
              <a:t>标准，</a:t>
            </a:r>
            <a:r>
              <a:rPr lang="en-US" altLang="zh-CN" sz="2600" dirty="0" smtClean="0">
                <a:latin typeface="微软雅黑" panose="020B0503020204020204" pitchFamily="34" charset="-122"/>
                <a:ea typeface="微软雅黑" panose="020B0503020204020204" pitchFamily="34" charset="-122"/>
              </a:rPr>
              <a:t>FN-CHK </a:t>
            </a:r>
            <a:r>
              <a:rPr lang="zh-CN" altLang="en-US" sz="2600" dirty="0" smtClean="0">
                <a:latin typeface="微软雅黑" panose="020B0503020204020204" pitchFamily="34" charset="-122"/>
                <a:ea typeface="微软雅黑" panose="020B0503020204020204" pitchFamily="34" charset="-122"/>
              </a:rPr>
              <a:t>标准以及各类</a:t>
            </a:r>
            <a:r>
              <a:rPr lang="en-US" altLang="zh-CN" sz="2600" dirty="0" smtClean="0">
                <a:latin typeface="微软雅黑" panose="020B0503020204020204" pitchFamily="34" charset="-122"/>
                <a:ea typeface="微软雅黑" panose="020B0503020204020204" pitchFamily="34" charset="-122"/>
              </a:rPr>
              <a:t>FN-CHK </a:t>
            </a:r>
            <a:r>
              <a:rPr lang="zh-CN" altLang="en-US" sz="2600" dirty="0" smtClean="0">
                <a:latin typeface="微软雅黑" panose="020B0503020204020204" pitchFamily="34" charset="-122"/>
                <a:ea typeface="微软雅黑" panose="020B0503020204020204" pitchFamily="34" charset="-122"/>
              </a:rPr>
              <a:t>修正标准等。</a:t>
            </a:r>
            <a:endParaRPr lang="en-US" altLang="zh-CN" sz="2600" dirty="0" smtClean="0">
              <a:latin typeface="微软雅黑" panose="020B0503020204020204" pitchFamily="34" charset="-122"/>
              <a:ea typeface="微软雅黑" panose="020B0503020204020204" pitchFamily="34" charset="-122"/>
            </a:endParaRPr>
          </a:p>
          <a:p>
            <a:pPr marL="0" indent="648000">
              <a:lnSpc>
                <a:spcPct val="132000"/>
              </a:lnSpc>
              <a:buNone/>
            </a:pPr>
            <a:r>
              <a:rPr lang="zh-CN" altLang="en-US" sz="2600" dirty="0" smtClean="0">
                <a:latin typeface="微软雅黑" panose="020B0503020204020204" pitchFamily="34" charset="-122"/>
                <a:ea typeface="微软雅黑" panose="020B0503020204020204" pitchFamily="34" charset="-122"/>
              </a:rPr>
              <a:t>官方标准定义为不符合国家能耗、环保、质量、安全等标准，持续亏损三年以上且不符合结构调整方向；已停产、半停产、连年亏损、资不抵债要靠政府补贴和银行续贷维持经营的企业。</a:t>
            </a:r>
            <a:endParaRPr lang="en-US" altLang="zh-CN" sz="2600" dirty="0" smtClean="0">
              <a:latin typeface="微软雅黑" panose="020B0503020204020204" pitchFamily="34" charset="-122"/>
              <a:ea typeface="微软雅黑" panose="020B0503020204020204" pitchFamily="34" charset="-122"/>
            </a:endParaRPr>
          </a:p>
          <a:p>
            <a:pPr marL="0" indent="648000">
              <a:lnSpc>
                <a:spcPct val="132000"/>
              </a:lnSpc>
              <a:buNone/>
            </a:pPr>
            <a:r>
              <a:rPr lang="en-US" altLang="zh-CN" sz="2600" dirty="0" smtClean="0">
                <a:latin typeface="微软雅黑" panose="020B0503020204020204" pitchFamily="34" charset="-122"/>
                <a:ea typeface="微软雅黑" panose="020B0503020204020204" pitchFamily="34" charset="-122"/>
              </a:rPr>
              <a:t>CHK </a:t>
            </a:r>
            <a:r>
              <a:rPr lang="zh-CN" altLang="en-US" sz="2600" dirty="0" smtClean="0">
                <a:latin typeface="微软雅黑" panose="020B0503020204020204" pitchFamily="34" charset="-122"/>
                <a:ea typeface="微软雅黑" panose="020B0503020204020204" pitchFamily="34" charset="-122"/>
              </a:rPr>
              <a:t>标准的核心是企业是否接受信贷补贴，</a:t>
            </a:r>
            <a:r>
              <a:rPr lang="en-US" altLang="zh-CN" sz="2600" dirty="0" smtClean="0">
                <a:latin typeface="微软雅黑" panose="020B0503020204020204" pitchFamily="34" charset="-122"/>
                <a:ea typeface="微软雅黑" panose="020B0503020204020204" pitchFamily="34" charset="-122"/>
              </a:rPr>
              <a:t>FN-CHK </a:t>
            </a:r>
            <a:r>
              <a:rPr lang="zh-CN" altLang="en-US" sz="2600" dirty="0" smtClean="0">
                <a:latin typeface="微软雅黑" panose="020B0503020204020204" pitchFamily="34" charset="-122"/>
                <a:ea typeface="微软雅黑" panose="020B0503020204020204" pitchFamily="34" charset="-122"/>
              </a:rPr>
              <a:t>标准则包含“真实利润原则”以及“常青贷款原则”，相关的 </a:t>
            </a:r>
            <a:r>
              <a:rPr lang="en-US" altLang="zh-CN" sz="2600" dirty="0" smtClean="0">
                <a:latin typeface="微软雅黑" panose="020B0503020204020204" pitchFamily="34" charset="-122"/>
                <a:ea typeface="微软雅黑" panose="020B0503020204020204" pitchFamily="34" charset="-122"/>
              </a:rPr>
              <a:t>FN-CHK </a:t>
            </a:r>
            <a:r>
              <a:rPr lang="zh-CN" altLang="en-US" sz="2600" dirty="0" smtClean="0">
                <a:latin typeface="微软雅黑" panose="020B0503020204020204" pitchFamily="34" charset="-122"/>
                <a:ea typeface="微软雅黑" panose="020B0503020204020204" pitchFamily="34" charset="-122"/>
              </a:rPr>
              <a:t>修正方法大部分都是对以上两类标准的修正，对企业利润与资产负债率等指标进行调整，将企业的经营管理费用、净资产水平、企业效率和创新等指标引入僵尸企业的识别标准体系中，力求从更加多维的层次反映僵尸企业的经营特征。</a:t>
            </a:r>
            <a:endParaRPr lang="zh-CN" altLang="en-US" dirty="0"/>
          </a:p>
        </p:txBody>
      </p:sp>
    </p:spTree>
    <p:extLst>
      <p:ext uri="{BB962C8B-B14F-4D97-AF65-F5344CB8AC3E}">
        <p14:creationId xmlns:p14="http://schemas.microsoft.com/office/powerpoint/2010/main" val="1031621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2. </a:t>
            </a:r>
            <a:r>
              <a:rPr lang="zh-CN" altLang="en-US" dirty="0" smtClean="0"/>
              <a:t>背景</a:t>
            </a:r>
            <a:endParaRPr lang="zh-CN" altLang="en-US" dirty="0"/>
          </a:p>
        </p:txBody>
      </p:sp>
      <p:sp>
        <p:nvSpPr>
          <p:cNvPr id="3" name="内容占位符 2"/>
          <p:cNvSpPr>
            <a:spLocks noGrp="1"/>
          </p:cNvSpPr>
          <p:nvPr>
            <p:ph idx="1"/>
          </p:nvPr>
        </p:nvSpPr>
        <p:spPr/>
        <p:txBody>
          <a:bodyPr>
            <a:normAutofit fontScale="77500" lnSpcReduction="20000"/>
          </a:bodyPr>
          <a:lstStyle/>
          <a:p>
            <a:pPr marL="0" indent="648000">
              <a:lnSpc>
                <a:spcPct val="132000"/>
              </a:lnSpc>
              <a:buNone/>
            </a:pPr>
            <a:r>
              <a:rPr lang="zh-CN" altLang="en-US" sz="2600" dirty="0" smtClean="0">
                <a:latin typeface="微软雅黑" panose="020B0503020204020204" pitchFamily="34" charset="-122"/>
                <a:ea typeface="微软雅黑" panose="020B0503020204020204" pitchFamily="34" charset="-122"/>
              </a:rPr>
              <a:t>通过各类标准分类识别僵尸企业均有其局限性，尤其是标准的制定有其主观性，因此基于企业画像分类识别方法成为首选。</a:t>
            </a:r>
            <a:endParaRPr lang="en-US" altLang="zh-CN" sz="2600" dirty="0" smtClean="0">
              <a:latin typeface="微软雅黑" panose="020B0503020204020204" pitchFamily="34" charset="-122"/>
              <a:ea typeface="微软雅黑" panose="020B0503020204020204" pitchFamily="34" charset="-122"/>
            </a:endParaRPr>
          </a:p>
          <a:p>
            <a:pPr marL="0" indent="648000">
              <a:lnSpc>
                <a:spcPct val="132000"/>
              </a:lnSpc>
              <a:buNone/>
            </a:pPr>
            <a:r>
              <a:rPr lang="zh-CN" altLang="en-US" sz="2600" dirty="0" smtClean="0">
                <a:latin typeface="微软雅黑" panose="020B0503020204020204" pitchFamily="34" charset="-122"/>
                <a:ea typeface="微软雅黑" panose="020B0503020204020204" pitchFamily="34" charset="-122"/>
              </a:rPr>
              <a:t>命题单位已经多角度、多层次、多领域汇聚了约不同行业的 </a:t>
            </a:r>
            <a:r>
              <a:rPr lang="en-US" altLang="zh-CN" sz="2600" dirty="0" smtClean="0">
                <a:latin typeface="微软雅黑" panose="020B0503020204020204" pitchFamily="34" charset="-122"/>
                <a:ea typeface="微软雅黑" panose="020B0503020204020204" pitchFamily="34" charset="-122"/>
              </a:rPr>
              <a:t>5 </a:t>
            </a:r>
            <a:r>
              <a:rPr lang="zh-CN" altLang="en-US" sz="2600" dirty="0" smtClean="0">
                <a:latin typeface="微软雅黑" panose="020B0503020204020204" pitchFamily="34" charset="-122"/>
                <a:ea typeface="微软雅黑" panose="020B0503020204020204" pitchFamily="34" charset="-122"/>
              </a:rPr>
              <a:t>万家企业相关信息，其中定义为僵尸企业的有 </a:t>
            </a:r>
            <a:r>
              <a:rPr lang="en-US" altLang="zh-CN" sz="2600" dirty="0" smtClean="0">
                <a:latin typeface="微软雅黑" panose="020B0503020204020204" pitchFamily="34" charset="-122"/>
                <a:ea typeface="微软雅黑" panose="020B0503020204020204" pitchFamily="34" charset="-122"/>
              </a:rPr>
              <a:t>2 </a:t>
            </a:r>
            <a:r>
              <a:rPr lang="zh-CN" altLang="en-US" sz="2600" dirty="0" smtClean="0">
                <a:latin typeface="微软雅黑" panose="020B0503020204020204" pitchFamily="34" charset="-122"/>
                <a:ea typeface="微软雅黑" panose="020B0503020204020204" pitchFamily="34" charset="-122"/>
              </a:rPr>
              <a:t>千家。本任务的数据包括训练集，开发集和测试集，前期将发布训练集和开发集，测试集将在此后公布，直接用于模型评测。</a:t>
            </a:r>
          </a:p>
          <a:p>
            <a:pPr marL="0" indent="648000">
              <a:lnSpc>
                <a:spcPct val="132000"/>
              </a:lnSpc>
              <a:buNone/>
            </a:pPr>
            <a:r>
              <a:rPr lang="zh-CN" altLang="en-US" sz="2600" dirty="0" smtClean="0">
                <a:latin typeface="微软雅黑" panose="020B0503020204020204" pitchFamily="34" charset="-122"/>
                <a:ea typeface="微软雅黑" panose="020B0503020204020204" pitchFamily="34" charset="-122"/>
              </a:rPr>
              <a:t>企业数据一部分为通用的标签信息，其他的新增标签由参赛人员根据经验和数据本身特点，针对具体问题制订；然后通过数据治理，并采用统计、分析、挖掘等技术，完善企业画像的各维度标签；最后采用人工智能算法建立僵尸企业的分类模型，达到对企业进行合理的分类识别的目的。</a:t>
            </a:r>
          </a:p>
          <a:p>
            <a:endParaRPr lang="zh-CN" altLang="en-US" dirty="0"/>
          </a:p>
        </p:txBody>
      </p:sp>
    </p:spTree>
    <p:extLst>
      <p:ext uri="{BB962C8B-B14F-4D97-AF65-F5344CB8AC3E}">
        <p14:creationId xmlns:p14="http://schemas.microsoft.com/office/powerpoint/2010/main" val="1001814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2.1 </a:t>
            </a:r>
            <a:r>
              <a:rPr lang="zh-CN" altLang="en-US" dirty="0" smtClean="0"/>
              <a:t>用户期望</a:t>
            </a:r>
            <a:endParaRPr lang="zh-CN" altLang="en-US" dirty="0"/>
          </a:p>
        </p:txBody>
      </p:sp>
      <p:sp>
        <p:nvSpPr>
          <p:cNvPr id="3" name="内容占位符 2"/>
          <p:cNvSpPr>
            <a:spLocks noGrp="1"/>
          </p:cNvSpPr>
          <p:nvPr>
            <p:ph idx="1"/>
          </p:nvPr>
        </p:nvSpPr>
        <p:spPr/>
        <p:txBody>
          <a:bodyPr/>
          <a:lstStyle/>
          <a:p>
            <a:pPr marL="514350" indent="-514350">
              <a:buFont typeface="+mj-ea"/>
              <a:buAutoNum type="circleNumDbPlain"/>
            </a:pPr>
            <a:r>
              <a:rPr lang="zh-CN" altLang="en-US" dirty="0" smtClean="0"/>
              <a:t>多表数据融合的能力；</a:t>
            </a:r>
          </a:p>
          <a:p>
            <a:pPr marL="514350" indent="-514350">
              <a:buFont typeface="+mj-ea"/>
              <a:buAutoNum type="circleNumDbPlain"/>
            </a:pPr>
            <a:r>
              <a:rPr lang="zh-CN" altLang="en-US" dirty="0" smtClean="0"/>
              <a:t>数据特征提取的能力；</a:t>
            </a:r>
          </a:p>
          <a:p>
            <a:pPr marL="514350" indent="-514350">
              <a:buFont typeface="+mj-ea"/>
              <a:buAutoNum type="circleNumDbPlain"/>
            </a:pPr>
            <a:r>
              <a:rPr lang="zh-CN" altLang="en-US" dirty="0" smtClean="0"/>
              <a:t>数据预处理的能力； </a:t>
            </a:r>
            <a:endParaRPr lang="en-US" altLang="zh-CN" dirty="0" smtClean="0"/>
          </a:p>
          <a:p>
            <a:pPr marL="514350" indent="-514350">
              <a:buFont typeface="+mj-ea"/>
              <a:buAutoNum type="circleNumDbPlain"/>
            </a:pPr>
            <a:r>
              <a:rPr lang="zh-CN" altLang="en-US" dirty="0" smtClean="0"/>
              <a:t>数据建模的能力。</a:t>
            </a:r>
            <a:endParaRPr lang="en-US" altLang="zh-CN" dirty="0" smtClean="0"/>
          </a:p>
          <a:p>
            <a:pPr marL="0" indent="0">
              <a:buNone/>
            </a:pPr>
            <a:endParaRPr lang="zh-CN" altLang="en-US" dirty="0" smtClean="0"/>
          </a:p>
          <a:p>
            <a:pPr marL="0" indent="0" algn="ctr">
              <a:buNone/>
            </a:pPr>
            <a:r>
              <a:rPr lang="zh-CN" altLang="en-US" dirty="0" smtClean="0"/>
              <a:t>目标：追求模型分类识别的</a:t>
            </a:r>
            <a:r>
              <a:rPr lang="zh-CN" altLang="en-US" b="1" dirty="0" smtClean="0"/>
              <a:t>精确性</a:t>
            </a:r>
            <a:r>
              <a:rPr lang="zh-CN" altLang="en-US" dirty="0" smtClean="0"/>
              <a:t>与</a:t>
            </a:r>
            <a:r>
              <a:rPr lang="zh-CN" altLang="en-US" b="1" dirty="0" smtClean="0"/>
              <a:t>高效性</a:t>
            </a:r>
            <a:r>
              <a:rPr lang="zh-CN" altLang="en-US" dirty="0" smtClean="0"/>
              <a:t>。</a:t>
            </a:r>
          </a:p>
          <a:p>
            <a:endParaRPr lang="zh-CN" altLang="en-US" dirty="0"/>
          </a:p>
        </p:txBody>
      </p:sp>
    </p:spTree>
    <p:extLst>
      <p:ext uri="{BB962C8B-B14F-4D97-AF65-F5344CB8AC3E}">
        <p14:creationId xmlns:p14="http://schemas.microsoft.com/office/powerpoint/2010/main" val="4224838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数据分析常规流程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熟悉工具</a:t>
            </a:r>
            <a:endParaRPr lang="en-US" altLang="zh-CN" dirty="0" smtClean="0"/>
          </a:p>
          <a:p>
            <a:r>
              <a:rPr lang="zh-CN" altLang="en-US" dirty="0" smtClean="0"/>
              <a:t>明确目的</a:t>
            </a:r>
            <a:endParaRPr lang="en-US" altLang="zh-CN" dirty="0" smtClean="0"/>
          </a:p>
          <a:p>
            <a:r>
              <a:rPr lang="zh-CN" altLang="en-US" dirty="0" smtClean="0"/>
              <a:t>获取数据</a:t>
            </a:r>
            <a:endParaRPr lang="en-US" altLang="zh-CN" dirty="0" smtClean="0"/>
          </a:p>
          <a:p>
            <a:r>
              <a:rPr lang="zh-CN" altLang="en-US" dirty="0" smtClean="0"/>
              <a:t>熟悉数据</a:t>
            </a:r>
            <a:endParaRPr lang="en-US" altLang="zh-CN" dirty="0" smtClean="0"/>
          </a:p>
          <a:p>
            <a:r>
              <a:rPr lang="zh-CN" altLang="en-US" dirty="0" smtClean="0"/>
              <a:t>处理数据</a:t>
            </a:r>
            <a:endParaRPr lang="en-US" altLang="zh-CN" dirty="0" smtClean="0"/>
          </a:p>
          <a:p>
            <a:r>
              <a:rPr lang="zh-CN" altLang="en-US" dirty="0" smtClean="0"/>
              <a:t>分析数据</a:t>
            </a:r>
            <a:endParaRPr lang="en-US" altLang="zh-CN" dirty="0" smtClean="0"/>
          </a:p>
          <a:p>
            <a:r>
              <a:rPr lang="zh-CN" altLang="en-US" dirty="0" smtClean="0"/>
              <a:t>得出结论</a:t>
            </a:r>
            <a:endParaRPr lang="en-US" altLang="zh-CN" dirty="0" smtClean="0"/>
          </a:p>
          <a:p>
            <a:r>
              <a:rPr lang="zh-CN" altLang="en-US" dirty="0" smtClean="0"/>
              <a:t>验证结论</a:t>
            </a:r>
            <a:endParaRPr lang="en-US" altLang="zh-CN" dirty="0" smtClean="0"/>
          </a:p>
          <a:p>
            <a:r>
              <a:rPr lang="zh-CN" altLang="en-US" dirty="0" smtClean="0"/>
              <a:t>展示结论</a:t>
            </a:r>
            <a:endParaRPr lang="zh-CN" altLang="en-US" dirty="0"/>
          </a:p>
        </p:txBody>
      </p:sp>
    </p:spTree>
    <p:extLst>
      <p:ext uri="{BB962C8B-B14F-4D97-AF65-F5344CB8AC3E}">
        <p14:creationId xmlns:p14="http://schemas.microsoft.com/office/powerpoint/2010/main" val="3127716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descr="https://pic4.zhimg.com/80/v2-f57594d4d072ec6ad85447e3e655a780_720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692" y="124691"/>
            <a:ext cx="9555028" cy="6733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3182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3. </a:t>
            </a:r>
            <a:r>
              <a:rPr lang="zh-CN" altLang="en-US" dirty="0" smtClean="0"/>
              <a:t>数据分析工具</a:t>
            </a:r>
            <a:endParaRPr lang="zh-CN" altLang="en-US" dirty="0"/>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p"/>
            </a:pPr>
            <a:r>
              <a:rPr lang="en-US" altLang="zh-CN" dirty="0" smtClean="0"/>
              <a:t>Python</a:t>
            </a:r>
          </a:p>
          <a:p>
            <a:pPr>
              <a:buFont typeface="Wingdings" panose="05000000000000000000" pitchFamily="2" charset="2"/>
              <a:buChar char="p"/>
            </a:pPr>
            <a:r>
              <a:rPr lang="en-US" altLang="zh-CN" dirty="0" err="1" smtClean="0"/>
              <a:t>Anconda</a:t>
            </a:r>
            <a:endParaRPr lang="en-US" altLang="zh-CN" dirty="0" smtClean="0"/>
          </a:p>
          <a:p>
            <a:pPr marL="0" indent="0">
              <a:buNone/>
            </a:pPr>
            <a:r>
              <a:rPr lang="en-US" altLang="zh-CN" dirty="0" err="1" smtClean="0"/>
              <a:t>Conda</a:t>
            </a:r>
            <a:r>
              <a:rPr lang="zh-CN" altLang="en-US" dirty="0" smtClean="0"/>
              <a:t>环境  可以创建很多个版本的</a:t>
            </a:r>
            <a:r>
              <a:rPr lang="en-US" altLang="zh-CN" dirty="0" smtClean="0"/>
              <a:t>python</a:t>
            </a:r>
            <a:r>
              <a:rPr lang="zh-CN" altLang="en-US" dirty="0" smtClean="0"/>
              <a:t>虚拟环境</a:t>
            </a:r>
            <a:endParaRPr lang="en-US" altLang="zh-CN" dirty="0" smtClean="0"/>
          </a:p>
          <a:p>
            <a:pPr marL="0" indent="0">
              <a:buNone/>
            </a:pPr>
            <a:r>
              <a:rPr lang="zh-CN" altLang="en-US" dirty="0" smtClean="0"/>
              <a:t>豆瓣</a:t>
            </a:r>
            <a:r>
              <a:rPr lang="en-US" altLang="zh-CN" dirty="0" smtClean="0"/>
              <a:t>https</a:t>
            </a:r>
            <a:r>
              <a:rPr lang="en-US" altLang="zh-CN" dirty="0"/>
              <a:t>://pypi.doubanio.com/simple</a:t>
            </a:r>
            <a:r>
              <a:rPr lang="en-US" altLang="zh-CN" dirty="0" smtClean="0"/>
              <a:t>/</a:t>
            </a:r>
          </a:p>
          <a:p>
            <a:pPr marL="0" indent="0">
              <a:buNone/>
            </a:pPr>
            <a:r>
              <a:rPr lang="zh-CN" altLang="en-US" dirty="0"/>
              <a:t>清华</a:t>
            </a:r>
            <a:r>
              <a:rPr lang="zh-CN" altLang="en-US" dirty="0" smtClean="0"/>
              <a:t>镜像</a:t>
            </a:r>
            <a:r>
              <a:rPr lang="en-US" altLang="zh-CN" dirty="0" smtClean="0"/>
              <a:t>https</a:t>
            </a:r>
            <a:r>
              <a:rPr lang="en-US" altLang="zh-CN" dirty="0"/>
              <a:t>://pypi.tuna.tsinghua.edu.cn/simple</a:t>
            </a:r>
            <a:endParaRPr lang="en-US" altLang="zh-CN" dirty="0" smtClean="0"/>
          </a:p>
          <a:p>
            <a:pPr>
              <a:buFont typeface="Wingdings" panose="05000000000000000000" pitchFamily="2" charset="2"/>
              <a:buChar char="p"/>
            </a:pPr>
            <a:r>
              <a:rPr lang="en-US" altLang="zh-CN" dirty="0" smtClean="0"/>
              <a:t>Pandas</a:t>
            </a:r>
          </a:p>
          <a:p>
            <a:pPr>
              <a:buFont typeface="Wingdings" panose="05000000000000000000" pitchFamily="2" charset="2"/>
              <a:buChar char="p"/>
            </a:pPr>
            <a:r>
              <a:rPr lang="en-US" altLang="zh-CN" dirty="0" smtClean="0"/>
              <a:t>IDE</a:t>
            </a:r>
            <a:r>
              <a:rPr lang="zh-CN" altLang="en-US" dirty="0" smtClean="0"/>
              <a:t>（</a:t>
            </a:r>
            <a:r>
              <a:rPr lang="en-US" altLang="zh-CN" dirty="0" smtClean="0"/>
              <a:t>Integrated Development Environment</a:t>
            </a:r>
            <a:r>
              <a:rPr lang="zh-CN" altLang="en-US" dirty="0" smtClean="0"/>
              <a:t>）：</a:t>
            </a:r>
            <a:r>
              <a:rPr lang="en-US" altLang="zh-CN" dirty="0" smtClean="0"/>
              <a:t>VS</a:t>
            </a:r>
            <a:r>
              <a:rPr lang="zh-CN" altLang="en-US" dirty="0" smtClean="0"/>
              <a:t>，</a:t>
            </a:r>
            <a:r>
              <a:rPr lang="en-US" altLang="zh-CN" b="1" dirty="0" err="1" smtClean="0"/>
              <a:t>Pycharm</a:t>
            </a:r>
            <a:r>
              <a:rPr lang="zh-CN" altLang="en-US" dirty="0" smtClean="0"/>
              <a:t>，</a:t>
            </a:r>
            <a:r>
              <a:rPr lang="en-US" altLang="zh-CN" dirty="0" err="1" smtClean="0"/>
              <a:t>Xcode</a:t>
            </a:r>
            <a:r>
              <a:rPr lang="zh-CN" altLang="en-US" dirty="0" smtClean="0"/>
              <a:t>，</a:t>
            </a:r>
            <a:r>
              <a:rPr lang="en-US" altLang="zh-CN" b="1" dirty="0" err="1" smtClean="0"/>
              <a:t>Spyder</a:t>
            </a:r>
            <a:r>
              <a:rPr lang="zh-CN" altLang="en-US" b="1" dirty="0" smtClean="0"/>
              <a:t>，</a:t>
            </a:r>
            <a:r>
              <a:rPr lang="en-US" altLang="zh-CN" b="1" dirty="0" err="1" smtClean="0"/>
              <a:t>Jupyter</a:t>
            </a:r>
            <a:r>
              <a:rPr lang="en-US" altLang="zh-CN" b="1" dirty="0" smtClean="0"/>
              <a:t> Notebook</a:t>
            </a:r>
            <a:endParaRPr lang="zh-CN" altLang="en-US" b="1" dirty="0"/>
          </a:p>
        </p:txBody>
      </p:sp>
    </p:spTree>
    <p:extLst>
      <p:ext uri="{BB962C8B-B14F-4D97-AF65-F5344CB8AC3E}">
        <p14:creationId xmlns:p14="http://schemas.microsoft.com/office/powerpoint/2010/main" val="83548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3. </a:t>
            </a:r>
            <a:r>
              <a:rPr lang="zh-CN" altLang="en-US" dirty="0" smtClean="0"/>
              <a:t>数据分析工具</a:t>
            </a:r>
            <a:endParaRPr lang="zh-CN" altLang="en-US" dirty="0"/>
          </a:p>
        </p:txBody>
      </p:sp>
      <p:sp>
        <p:nvSpPr>
          <p:cNvPr id="3" name="内容占位符 2"/>
          <p:cNvSpPr>
            <a:spLocks noGrp="1"/>
          </p:cNvSpPr>
          <p:nvPr>
            <p:ph idx="1"/>
          </p:nvPr>
        </p:nvSpPr>
        <p:spPr/>
        <p:txBody>
          <a:bodyPr>
            <a:normAutofit fontScale="92500" lnSpcReduction="10000"/>
          </a:bodyPr>
          <a:lstStyle/>
          <a:p>
            <a:pPr>
              <a:buFont typeface="Wingdings" panose="05000000000000000000" pitchFamily="2" charset="2"/>
              <a:buChar char="p"/>
            </a:pPr>
            <a:r>
              <a:rPr lang="en-US" altLang="zh-CN" dirty="0" smtClean="0"/>
              <a:t>Pandas</a:t>
            </a:r>
          </a:p>
          <a:p>
            <a:pPr marL="0" indent="0">
              <a:buNone/>
            </a:pPr>
            <a:r>
              <a:rPr lang="zh-CN" altLang="en-US" dirty="0"/>
              <a:t>（</a:t>
            </a:r>
            <a:r>
              <a:rPr lang="en-US" altLang="zh-CN" dirty="0"/>
              <a:t>1</a:t>
            </a:r>
            <a:r>
              <a:rPr lang="zh-CN" altLang="en-US" dirty="0"/>
              <a:t>）快速读写</a:t>
            </a:r>
            <a:r>
              <a:rPr lang="en-US" altLang="zh-CN" dirty="0"/>
              <a:t>csv</a:t>
            </a:r>
            <a:r>
              <a:rPr lang="zh-CN" altLang="en-US" dirty="0"/>
              <a:t>、</a:t>
            </a:r>
            <a:r>
              <a:rPr lang="en-US" altLang="zh-CN" dirty="0"/>
              <a:t>excel</a:t>
            </a:r>
            <a:r>
              <a:rPr lang="zh-CN" altLang="en-US" dirty="0"/>
              <a:t>、</a:t>
            </a:r>
            <a:r>
              <a:rPr lang="en-US" altLang="zh-CN" dirty="0" err="1"/>
              <a:t>sql</a:t>
            </a:r>
            <a:r>
              <a:rPr lang="zh-CN" altLang="en-US" dirty="0"/>
              <a:t>，以原表数据结构存储，便捷</a:t>
            </a:r>
            <a:r>
              <a:rPr lang="zh-CN" altLang="en-US" dirty="0" smtClean="0"/>
              <a:t>操作行</a:t>
            </a:r>
            <a:r>
              <a:rPr lang="zh-CN" altLang="en-US" dirty="0"/>
              <a:t>、列数据</a:t>
            </a:r>
            <a:r>
              <a:rPr lang="zh-CN" altLang="en-US" dirty="0" smtClean="0"/>
              <a:t>；</a:t>
            </a:r>
            <a:endParaRPr lang="zh-CN" altLang="en-US" dirty="0"/>
          </a:p>
          <a:p>
            <a:pPr marL="0" indent="0">
              <a:buNone/>
            </a:pPr>
            <a:r>
              <a:rPr lang="zh-CN" altLang="en-US" dirty="0"/>
              <a:t>（</a:t>
            </a:r>
            <a:r>
              <a:rPr lang="en-US" altLang="zh-CN" dirty="0"/>
              <a:t>2</a:t>
            </a:r>
            <a:r>
              <a:rPr lang="zh-CN" altLang="en-US" dirty="0"/>
              <a:t>）数据文档行列索引</a:t>
            </a:r>
            <a:r>
              <a:rPr lang="zh-CN" altLang="en-US" dirty="0" smtClean="0"/>
              <a:t>快速检索；</a:t>
            </a:r>
            <a:endParaRPr lang="en-US" altLang="zh-CN" dirty="0" smtClean="0"/>
          </a:p>
          <a:p>
            <a:pPr marL="0" indent="0">
              <a:buNone/>
            </a:pPr>
            <a:r>
              <a:rPr lang="zh-CN" altLang="en-US" dirty="0" smtClean="0"/>
              <a:t>（</a:t>
            </a:r>
            <a:r>
              <a:rPr lang="en-US" altLang="zh-CN" dirty="0"/>
              <a:t>3</a:t>
            </a:r>
            <a:r>
              <a:rPr lang="zh-CN" altLang="en-US" dirty="0"/>
              <a:t>）强大的函数支持大数据文件的快速</a:t>
            </a:r>
            <a:r>
              <a:rPr lang="zh-CN" altLang="en-US" dirty="0" smtClean="0"/>
              <a:t>统计；</a:t>
            </a:r>
            <a:endParaRPr lang="zh-CN" altLang="en-US" dirty="0"/>
          </a:p>
          <a:p>
            <a:pPr marL="0" indent="0">
              <a:buNone/>
            </a:pPr>
            <a:r>
              <a:rPr lang="zh-CN" altLang="en-US" dirty="0"/>
              <a:t>（</a:t>
            </a:r>
            <a:r>
              <a:rPr lang="en-US" altLang="zh-CN" dirty="0"/>
              <a:t>4</a:t>
            </a:r>
            <a:r>
              <a:rPr lang="zh-CN" altLang="en-US" dirty="0"/>
              <a:t>）可以对整个数据结构进行操作，没必要一行行循环读取</a:t>
            </a:r>
            <a:r>
              <a:rPr lang="en-US" altLang="zh-CN" dirty="0"/>
              <a:t>……</a:t>
            </a:r>
            <a:endParaRPr lang="en-US" altLang="zh-CN" dirty="0" smtClean="0"/>
          </a:p>
          <a:p>
            <a:pPr marL="514350" indent="-514350">
              <a:buFont typeface="+mj-lt"/>
              <a:buAutoNum type="arabicPeriod"/>
            </a:pPr>
            <a:r>
              <a:rPr lang="en-US" altLang="zh-CN" dirty="0" err="1" smtClean="0"/>
              <a:t>DataFrame</a:t>
            </a:r>
            <a:endParaRPr lang="en-US" altLang="zh-CN" dirty="0" smtClean="0"/>
          </a:p>
          <a:p>
            <a:pPr marL="514350" indent="-514350">
              <a:buFont typeface="+mj-lt"/>
              <a:buAutoNum type="arabicPeriod"/>
            </a:pPr>
            <a:r>
              <a:rPr lang="en-US" altLang="zh-CN" dirty="0"/>
              <a:t>Series</a:t>
            </a:r>
            <a:endParaRPr lang="zh-CN" altLang="en-US" dirty="0"/>
          </a:p>
        </p:txBody>
      </p:sp>
    </p:spTree>
    <p:extLst>
      <p:ext uri="{BB962C8B-B14F-4D97-AF65-F5344CB8AC3E}">
        <p14:creationId xmlns:p14="http://schemas.microsoft.com/office/powerpoint/2010/main" val="1951628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3. </a:t>
            </a:r>
            <a:r>
              <a:rPr lang="zh-CN" altLang="en-US" dirty="0" smtClean="0"/>
              <a:t>数据源</a:t>
            </a:r>
            <a:endParaRPr lang="zh-CN" altLang="en-US" dirty="0"/>
          </a:p>
        </p:txBody>
      </p:sp>
      <p:sp>
        <p:nvSpPr>
          <p:cNvPr id="3" name="内容占位符 2"/>
          <p:cNvSpPr>
            <a:spLocks noGrp="1"/>
          </p:cNvSpPr>
          <p:nvPr>
            <p:ph idx="1"/>
          </p:nvPr>
        </p:nvSpPr>
        <p:spPr>
          <a:xfrm>
            <a:off x="2589212" y="2133599"/>
            <a:ext cx="8915400" cy="4391025"/>
          </a:xfrm>
        </p:spPr>
        <p:txBody>
          <a:bodyPr>
            <a:normAutofit fontScale="92500" lnSpcReduction="10000"/>
          </a:bodyPr>
          <a:lstStyle/>
          <a:p>
            <a:r>
              <a:rPr lang="en-US" altLang="zh-CN" dirty="0" smtClean="0"/>
              <a:t>4</a:t>
            </a:r>
            <a:r>
              <a:rPr lang="zh-CN" altLang="en-US" dirty="0" smtClean="0"/>
              <a:t>个为训练集，题目带</a:t>
            </a:r>
            <a:r>
              <a:rPr lang="en-US" altLang="zh-CN" dirty="0" smtClean="0"/>
              <a:t>train</a:t>
            </a:r>
            <a:r>
              <a:rPr lang="zh-CN" altLang="en-US" dirty="0" smtClean="0"/>
              <a:t>；</a:t>
            </a:r>
          </a:p>
          <a:p>
            <a:r>
              <a:rPr lang="en-US" altLang="zh-CN" dirty="0" smtClean="0"/>
              <a:t>4</a:t>
            </a:r>
            <a:r>
              <a:rPr lang="zh-CN" altLang="en-US" dirty="0" smtClean="0"/>
              <a:t>个为验证集，题目带</a:t>
            </a:r>
            <a:r>
              <a:rPr lang="en-US" altLang="zh-CN" dirty="0" smtClean="0"/>
              <a:t>verify</a:t>
            </a:r>
            <a:r>
              <a:rPr lang="zh-CN" altLang="en-US" dirty="0" smtClean="0"/>
              <a:t>；</a:t>
            </a:r>
          </a:p>
          <a:p>
            <a:r>
              <a:rPr lang="zh-CN" altLang="en-US" dirty="0" smtClean="0"/>
              <a:t>测试集后</a:t>
            </a:r>
            <a:r>
              <a:rPr lang="zh-CN" altLang="en-US" dirty="0"/>
              <a:t>续</a:t>
            </a:r>
            <a:r>
              <a:rPr lang="zh-CN" altLang="en-US" dirty="0" smtClean="0"/>
              <a:t>公布，直接用于模型评测</a:t>
            </a:r>
            <a:endParaRPr lang="en-US" altLang="zh-CN" dirty="0" smtClean="0"/>
          </a:p>
          <a:p>
            <a:pPr marL="0" indent="0">
              <a:buNone/>
            </a:pPr>
            <a:r>
              <a:rPr lang="zh-CN" altLang="en-US" dirty="0" smtClean="0"/>
              <a:t>读取数据</a:t>
            </a:r>
            <a:endParaRPr lang="en-US" altLang="zh-CN" dirty="0" smtClean="0"/>
          </a:p>
          <a:p>
            <a:pPr marL="0" indent="0">
              <a:buNone/>
            </a:pPr>
            <a:r>
              <a:rPr lang="en-US" altLang="zh-CN" dirty="0"/>
              <a:t>import pandas as </a:t>
            </a:r>
            <a:r>
              <a:rPr lang="en-US" altLang="zh-CN" dirty="0" err="1"/>
              <a:t>pd</a:t>
            </a:r>
            <a:endParaRPr lang="en-US" altLang="zh-CN" dirty="0" smtClean="0"/>
          </a:p>
          <a:p>
            <a:pPr marL="0" indent="0">
              <a:buNone/>
            </a:pPr>
            <a:r>
              <a:rPr lang="en-US" altLang="zh-CN" dirty="0" err="1" smtClean="0"/>
              <a:t>pd.read_csv</a:t>
            </a:r>
            <a:r>
              <a:rPr lang="en-US" altLang="zh-CN" dirty="0" smtClean="0"/>
              <a:t>(); </a:t>
            </a:r>
          </a:p>
          <a:p>
            <a:pPr marL="0" indent="0">
              <a:buNone/>
            </a:pPr>
            <a:r>
              <a:rPr lang="en-US" altLang="zh-CN" dirty="0" err="1" smtClean="0"/>
              <a:t>pd.read_excel</a:t>
            </a:r>
            <a:r>
              <a:rPr lang="en-US" altLang="zh-CN" dirty="0" smtClean="0"/>
              <a:t>();</a:t>
            </a:r>
          </a:p>
          <a:p>
            <a:pPr marL="0" indent="0">
              <a:buNone/>
            </a:pPr>
            <a:r>
              <a:rPr lang="en-US" altLang="zh-CN" dirty="0" err="1" smtClean="0"/>
              <a:t>pd.read_table</a:t>
            </a:r>
            <a:r>
              <a:rPr lang="en-US" altLang="zh-CN" dirty="0" smtClean="0"/>
              <a:t>(); //txt</a:t>
            </a:r>
            <a:r>
              <a:rPr lang="zh-CN" altLang="en-US" dirty="0" smtClean="0"/>
              <a:t>文件</a:t>
            </a:r>
            <a:endParaRPr lang="en-US" altLang="zh-CN" dirty="0"/>
          </a:p>
          <a:p>
            <a:pPr marL="0" indent="0">
              <a:buNone/>
            </a:pPr>
            <a:r>
              <a:rPr lang="en-US" altLang="zh-CN" dirty="0" err="1" smtClean="0"/>
              <a:t>pd.read_sql</a:t>
            </a:r>
            <a:r>
              <a:rPr lang="en-US" altLang="zh-CN" dirty="0" smtClean="0"/>
              <a:t>();</a:t>
            </a:r>
          </a:p>
          <a:p>
            <a:pPr marL="0" indent="0">
              <a:buNone/>
            </a:pPr>
            <a:endParaRPr lang="en-US" altLang="zh-CN" dirty="0"/>
          </a:p>
          <a:p>
            <a:pPr marL="0" indent="0">
              <a:buNone/>
            </a:pPr>
            <a:endParaRPr lang="en-US" altLang="zh-CN" dirty="0" smtClean="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smtClean="0">
                <a:ln>
                  <a:noFill/>
                </a:ln>
                <a:solidFill>
                  <a:srgbClr val="000080"/>
                </a:solidFill>
                <a:effectLst/>
                <a:latin typeface="Consolas" panose="020B0609020204030204" pitchFamily="49" charset="0"/>
              </a:rPr>
              <a:t>import </a:t>
            </a:r>
            <a:r>
              <a:rPr kumimoji="0" lang="zh-CN" altLang="zh-CN" sz="900" b="0" i="0" u="none" strike="noStrike" cap="none" normalizeH="0" baseline="0" smtClean="0">
                <a:ln>
                  <a:noFill/>
                </a:ln>
                <a:solidFill>
                  <a:srgbClr val="000000"/>
                </a:solidFill>
                <a:effectLst/>
                <a:latin typeface="Consolas" panose="020B0609020204030204" pitchFamily="49" charset="0"/>
              </a:rPr>
              <a:t>pandas </a:t>
            </a:r>
            <a:r>
              <a:rPr kumimoji="0" lang="zh-CN" altLang="zh-CN" sz="900" b="1" i="0" u="none" strike="noStrike" cap="none" normalizeH="0" baseline="0" smtClean="0">
                <a:ln>
                  <a:noFill/>
                </a:ln>
                <a:solidFill>
                  <a:srgbClr val="000080"/>
                </a:solidFill>
                <a:effectLst/>
                <a:latin typeface="Consolas" panose="020B0609020204030204" pitchFamily="49" charset="0"/>
              </a:rPr>
              <a:t>as </a:t>
            </a:r>
            <a:r>
              <a:rPr kumimoji="0" lang="zh-CN" altLang="zh-CN" sz="900" b="0" i="0" u="none" strike="noStrike" cap="none" normalizeH="0" baseline="0" smtClean="0">
                <a:ln>
                  <a:noFill/>
                </a:ln>
                <a:solidFill>
                  <a:srgbClr val="000000"/>
                </a:solidFill>
                <a:effectLst/>
                <a:latin typeface="Consolas" panose="020B0609020204030204" pitchFamily="49" charset="0"/>
              </a:rPr>
              <a:t>pd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905000" y="1643255"/>
            <a:ext cx="1020022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Consolas" panose="020B0609020204030204" pitchFamily="49" charset="0"/>
              </a:rPr>
              <a:t>val_data_base=pd.read_csv(</a:t>
            </a:r>
            <a:r>
              <a:rPr kumimoji="0" lang="zh-CN" altLang="zh-CN" sz="2000" b="1" i="0" u="none" strike="noStrike" cap="none" normalizeH="0" baseline="0" dirty="0" smtClean="0">
                <a:ln>
                  <a:noFill/>
                </a:ln>
                <a:solidFill>
                  <a:srgbClr val="008080"/>
                </a:solidFill>
                <a:effectLst/>
                <a:latin typeface="Consolas" panose="020B0609020204030204" pitchFamily="49" charset="0"/>
              </a:rPr>
              <a:t>'./data2020/base_verify1.csv'</a:t>
            </a:r>
            <a:r>
              <a:rPr kumimoji="0" lang="zh-CN" altLang="zh-CN" sz="2000" b="0" i="0" u="none" strike="noStrike" cap="none" normalizeH="0" baseline="0" dirty="0" smtClean="0">
                <a:ln>
                  <a:noFill/>
                </a:ln>
                <a:solidFill>
                  <a:srgbClr val="000000"/>
                </a:solidFill>
                <a:effectLst/>
                <a:latin typeface="Consolas" panose="020B0609020204030204" pitchFamily="49" charset="0"/>
              </a:rPr>
              <a:t>,</a:t>
            </a:r>
            <a:r>
              <a:rPr kumimoji="0" lang="zh-CN" altLang="zh-CN" sz="2000" b="0" i="0" u="none" strike="noStrike" cap="none" normalizeH="0" baseline="0" dirty="0" smtClean="0">
                <a:ln>
                  <a:noFill/>
                </a:ln>
                <a:solidFill>
                  <a:srgbClr val="660099"/>
                </a:solidFill>
                <a:effectLst/>
                <a:latin typeface="Consolas" panose="020B0609020204030204" pitchFamily="49" charset="0"/>
              </a:rPr>
              <a:t>encoding</a:t>
            </a:r>
            <a:r>
              <a:rPr kumimoji="0" lang="zh-CN" altLang="zh-CN" sz="2000" b="0" i="0" u="none" strike="noStrike" cap="none" normalizeH="0" baseline="0" dirty="0" smtClean="0">
                <a:ln>
                  <a:noFill/>
                </a:ln>
                <a:solidFill>
                  <a:srgbClr val="000000"/>
                </a:solidFill>
                <a:effectLst/>
                <a:latin typeface="Consolas" panose="020B0609020204030204" pitchFamily="49" charset="0"/>
              </a:rPr>
              <a:t>=</a:t>
            </a:r>
            <a:r>
              <a:rPr kumimoji="0" lang="zh-CN" altLang="zh-CN" sz="2000" b="1" i="0" u="none" strike="noStrike" cap="none" normalizeH="0" baseline="0" dirty="0" smtClean="0">
                <a:ln>
                  <a:noFill/>
                </a:ln>
                <a:solidFill>
                  <a:srgbClr val="008080"/>
                </a:solidFill>
                <a:effectLst/>
                <a:latin typeface="Consolas" panose="020B0609020204030204" pitchFamily="49" charset="0"/>
              </a:rPr>
              <a:t>'gbk'</a:t>
            </a:r>
            <a:r>
              <a:rPr kumimoji="0" lang="zh-CN" altLang="zh-CN" sz="2000" b="0" i="0" u="none" strike="noStrike" cap="none" normalizeH="0" baseline="0" dirty="0" smtClean="0">
                <a:ln>
                  <a:noFill/>
                </a:ln>
                <a:solidFill>
                  <a:srgbClr val="000000"/>
                </a:solidFill>
                <a:effectLst/>
                <a:latin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97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读取数据</a:t>
            </a:r>
            <a:endParaRPr lang="zh-CN" altLang="en-US" dirty="0"/>
          </a:p>
        </p:txBody>
      </p:sp>
      <p:sp>
        <p:nvSpPr>
          <p:cNvPr id="3" name="内容占位符 2"/>
          <p:cNvSpPr>
            <a:spLocks noGrp="1"/>
          </p:cNvSpPr>
          <p:nvPr>
            <p:ph idx="1"/>
          </p:nvPr>
        </p:nvSpPr>
        <p:spPr/>
        <p:txBody>
          <a:bodyPr>
            <a:normAutofit/>
          </a:bodyPr>
          <a:lstStyle/>
          <a:p>
            <a:r>
              <a:rPr lang="en-US" altLang="zh-CN" dirty="0" smtClean="0"/>
              <a:t>import pandas as </a:t>
            </a:r>
            <a:r>
              <a:rPr lang="en-US" altLang="zh-CN" dirty="0" err="1" smtClean="0"/>
              <a:t>pd</a:t>
            </a:r>
            <a:endParaRPr lang="en-US" altLang="zh-CN" dirty="0" smtClean="0"/>
          </a:p>
          <a:p>
            <a:r>
              <a:rPr lang="en-US" altLang="zh-CN" dirty="0" err="1" smtClean="0"/>
              <a:t>data_base_train</a:t>
            </a:r>
            <a:r>
              <a:rPr lang="en-US" altLang="zh-CN" dirty="0" smtClean="0"/>
              <a:t>=</a:t>
            </a:r>
            <a:r>
              <a:rPr lang="en-US" altLang="zh-CN" dirty="0" err="1" smtClean="0"/>
              <a:t>pd.read_csv</a:t>
            </a:r>
            <a:r>
              <a:rPr lang="en-US" altLang="zh-CN" dirty="0" smtClean="0"/>
              <a:t>('./data2020/</a:t>
            </a:r>
            <a:r>
              <a:rPr lang="en-US" altLang="zh-CN" dirty="0" err="1" smtClean="0"/>
              <a:t>base_train_sum.csv',encoding</a:t>
            </a:r>
            <a:r>
              <a:rPr lang="en-US" altLang="zh-CN" dirty="0" smtClean="0"/>
              <a:t>='</a:t>
            </a:r>
            <a:r>
              <a:rPr lang="en-US" altLang="zh-CN" dirty="0" err="1" smtClean="0">
                <a:solidFill>
                  <a:srgbClr val="FF0000"/>
                </a:solidFill>
              </a:rPr>
              <a:t>gbk</a:t>
            </a:r>
            <a:r>
              <a:rPr lang="en-US" altLang="zh-CN" dirty="0" smtClean="0"/>
              <a:t>')</a:t>
            </a:r>
          </a:p>
          <a:p>
            <a:endParaRPr lang="en-US" altLang="zh-CN" dirty="0"/>
          </a:p>
          <a:p>
            <a:r>
              <a:rPr lang="en-US" altLang="zh-CN" dirty="0" smtClean="0"/>
              <a:t>Shape</a:t>
            </a:r>
            <a:r>
              <a:rPr lang="zh-CN" altLang="en-US" dirty="0" smtClean="0"/>
              <a:t>可以获取数据表大小</a:t>
            </a:r>
            <a:endParaRPr lang="en-US" altLang="zh-CN" dirty="0" smtClean="0"/>
          </a:p>
          <a:p>
            <a:r>
              <a:rPr lang="en-US" altLang="zh-CN" dirty="0" smtClean="0"/>
              <a:t>Info</a:t>
            </a:r>
            <a:r>
              <a:rPr lang="zh-CN" altLang="en-US" dirty="0" smtClean="0"/>
              <a:t>获取数据类型</a:t>
            </a:r>
            <a:endParaRPr lang="en-US" altLang="zh-CN" dirty="0" smtClean="0"/>
          </a:p>
          <a:p>
            <a:r>
              <a:rPr lang="en-US" altLang="zh-CN" dirty="0" smtClean="0"/>
              <a:t>Describe</a:t>
            </a:r>
            <a:r>
              <a:rPr lang="zh-CN" altLang="en-US" dirty="0" smtClean="0"/>
              <a:t>获取数值分布情况</a:t>
            </a:r>
            <a:endParaRPr lang="en-US" altLang="zh-CN" dirty="0" smtClean="0"/>
          </a:p>
          <a:p>
            <a:endParaRPr lang="en-US" altLang="zh-CN" dirty="0" smtClean="0"/>
          </a:p>
        </p:txBody>
      </p:sp>
    </p:spTree>
    <p:extLst>
      <p:ext uri="{BB962C8B-B14F-4D97-AF65-F5344CB8AC3E}">
        <p14:creationId xmlns:p14="http://schemas.microsoft.com/office/powerpoint/2010/main" val="464032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3.2 </a:t>
            </a:r>
            <a:r>
              <a:rPr lang="zh-CN" altLang="en-US" dirty="0" smtClean="0"/>
              <a:t>初步分析数据</a:t>
            </a:r>
            <a:endParaRPr lang="zh-CN" altLang="en-US" dirty="0"/>
          </a:p>
        </p:txBody>
      </p:sp>
      <p:sp>
        <p:nvSpPr>
          <p:cNvPr id="3" name="内容占位符 2"/>
          <p:cNvSpPr>
            <a:spLocks noGrp="1"/>
          </p:cNvSpPr>
          <p:nvPr>
            <p:ph idx="1"/>
          </p:nvPr>
        </p:nvSpPr>
        <p:spPr/>
        <p:txBody>
          <a:bodyPr/>
          <a:lstStyle/>
          <a:p>
            <a:r>
              <a:rPr lang="en-US" altLang="zh-CN" dirty="0" err="1" smtClean="0"/>
              <a:t>val_data.describe</a:t>
            </a:r>
            <a:r>
              <a:rPr lang="en-US" altLang="zh-CN" dirty="0" smtClean="0"/>
              <a:t>()</a:t>
            </a:r>
            <a:endParaRPr lang="zh-CN" altLang="en-US" dirty="0"/>
          </a:p>
        </p:txBody>
      </p:sp>
      <p:pic>
        <p:nvPicPr>
          <p:cNvPr id="4" name="图片 3"/>
          <p:cNvPicPr>
            <a:picLocks noChangeAspect="1"/>
          </p:cNvPicPr>
          <p:nvPr/>
        </p:nvPicPr>
        <p:blipFill>
          <a:blip r:embed="rId2"/>
          <a:stretch>
            <a:fillRect/>
          </a:stretch>
        </p:blipFill>
        <p:spPr>
          <a:xfrm>
            <a:off x="159657" y="3293561"/>
            <a:ext cx="11756571" cy="2669990"/>
          </a:xfrm>
          <a:prstGeom prst="rect">
            <a:avLst/>
          </a:prstGeom>
        </p:spPr>
      </p:pic>
    </p:spTree>
    <p:extLst>
      <p:ext uri="{BB962C8B-B14F-4D97-AF65-F5344CB8AC3E}">
        <p14:creationId xmlns:p14="http://schemas.microsoft.com/office/powerpoint/2010/main" val="20906096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3.2 </a:t>
            </a:r>
            <a:r>
              <a:rPr lang="zh-CN" altLang="en-US" dirty="0" smtClean="0"/>
              <a:t>初步分析数据</a:t>
            </a:r>
            <a:endParaRPr lang="zh-CN" altLang="en-US" dirty="0"/>
          </a:p>
        </p:txBody>
      </p:sp>
      <p:sp>
        <p:nvSpPr>
          <p:cNvPr id="3" name="内容占位符 2"/>
          <p:cNvSpPr>
            <a:spLocks noGrp="1"/>
          </p:cNvSpPr>
          <p:nvPr>
            <p:ph idx="1"/>
          </p:nvPr>
        </p:nvSpPr>
        <p:spPr/>
        <p:txBody>
          <a:bodyPr/>
          <a:lstStyle/>
          <a:p>
            <a:r>
              <a:rPr lang="en-US" altLang="zh-CN" dirty="0" smtClean="0"/>
              <a:t>val_data.info()</a:t>
            </a:r>
            <a:endParaRPr lang="zh-CN" altLang="en-US" dirty="0"/>
          </a:p>
        </p:txBody>
      </p:sp>
      <p:pic>
        <p:nvPicPr>
          <p:cNvPr id="4" name="图片 3"/>
          <p:cNvPicPr>
            <a:picLocks noChangeAspect="1"/>
          </p:cNvPicPr>
          <p:nvPr/>
        </p:nvPicPr>
        <p:blipFill>
          <a:blip r:embed="rId2"/>
          <a:stretch>
            <a:fillRect/>
          </a:stretch>
        </p:blipFill>
        <p:spPr>
          <a:xfrm>
            <a:off x="3657600" y="1307695"/>
            <a:ext cx="5444836" cy="5372957"/>
          </a:xfrm>
          <a:prstGeom prst="rect">
            <a:avLst/>
          </a:prstGeom>
        </p:spPr>
      </p:pic>
    </p:spTree>
    <p:extLst>
      <p:ext uri="{BB962C8B-B14F-4D97-AF65-F5344CB8AC3E}">
        <p14:creationId xmlns:p14="http://schemas.microsoft.com/office/powerpoint/2010/main" val="105412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验证集的数据比较完整准确</a:t>
            </a:r>
            <a:endParaRPr lang="zh-CN" altLang="en-US" dirty="0"/>
          </a:p>
        </p:txBody>
      </p:sp>
      <p:sp>
        <p:nvSpPr>
          <p:cNvPr id="3" name="内容占位符 2"/>
          <p:cNvSpPr>
            <a:spLocks noGrp="1"/>
          </p:cNvSpPr>
          <p:nvPr>
            <p:ph idx="1"/>
          </p:nvPr>
        </p:nvSpPr>
        <p:spPr/>
        <p:txBody>
          <a:bodyPr/>
          <a:lstStyle/>
          <a:p>
            <a:r>
              <a:rPr lang="en-US" altLang="zh-CN" dirty="0" err="1" smtClean="0"/>
              <a:t>val_data_base</a:t>
            </a:r>
            <a:r>
              <a:rPr lang="en-US" altLang="zh-CN" dirty="0" smtClean="0"/>
              <a:t>=</a:t>
            </a:r>
            <a:r>
              <a:rPr lang="en-US" altLang="zh-CN" dirty="0" err="1" smtClean="0"/>
              <a:t>pd.read_csv</a:t>
            </a:r>
            <a:r>
              <a:rPr lang="en-US" altLang="zh-CN" dirty="0" smtClean="0"/>
              <a:t>('./data2020/base_verify1.csv',encoding='</a:t>
            </a:r>
            <a:r>
              <a:rPr lang="en-US" altLang="zh-CN" dirty="0" err="1" smtClean="0"/>
              <a:t>gbk</a:t>
            </a:r>
            <a:r>
              <a:rPr lang="en-US" altLang="zh-CN" dirty="0" smtClean="0"/>
              <a:t>')</a:t>
            </a:r>
          </a:p>
          <a:p>
            <a:r>
              <a:rPr lang="en-US" altLang="zh-CN" dirty="0" err="1" smtClean="0"/>
              <a:t>val_data_money</a:t>
            </a:r>
            <a:r>
              <a:rPr lang="en-US" altLang="zh-CN" dirty="0" smtClean="0"/>
              <a:t>=</a:t>
            </a:r>
            <a:r>
              <a:rPr lang="en-US" altLang="zh-CN" dirty="0" err="1" smtClean="0"/>
              <a:t>pd.read_csv</a:t>
            </a:r>
            <a:r>
              <a:rPr lang="en-US" altLang="zh-CN" dirty="0" smtClean="0"/>
              <a:t>('./data2020/money_information_verify1.csv',encoding='</a:t>
            </a:r>
            <a:r>
              <a:rPr lang="en-US" altLang="zh-CN" dirty="0" err="1" smtClean="0"/>
              <a:t>gbk</a:t>
            </a:r>
            <a:r>
              <a:rPr lang="en-US" altLang="zh-CN" dirty="0" smtClean="0"/>
              <a:t>')</a:t>
            </a:r>
          </a:p>
          <a:p>
            <a:r>
              <a:rPr lang="en-US" altLang="zh-CN" dirty="0" err="1" smtClean="0"/>
              <a:t>val_data_patent</a:t>
            </a:r>
            <a:r>
              <a:rPr lang="en-US" altLang="zh-CN" dirty="0" smtClean="0"/>
              <a:t>=</a:t>
            </a:r>
            <a:r>
              <a:rPr lang="en-US" altLang="zh-CN" dirty="0" err="1" smtClean="0"/>
              <a:t>pd.read_csv</a:t>
            </a:r>
            <a:r>
              <a:rPr lang="en-US" altLang="zh-CN" dirty="0" smtClean="0"/>
              <a:t>('./data2020/paient_information_verify1.csv',encoding='</a:t>
            </a:r>
            <a:r>
              <a:rPr lang="en-US" altLang="zh-CN" dirty="0" err="1" smtClean="0"/>
              <a:t>gbk</a:t>
            </a:r>
            <a:r>
              <a:rPr lang="en-US" altLang="zh-CN" dirty="0" smtClean="0"/>
              <a:t>')</a:t>
            </a:r>
          </a:p>
          <a:p>
            <a:r>
              <a:rPr lang="en-US" altLang="zh-CN" dirty="0" err="1" smtClean="0"/>
              <a:t>val_data_report</a:t>
            </a:r>
            <a:r>
              <a:rPr lang="en-US" altLang="zh-CN" dirty="0" smtClean="0"/>
              <a:t>=</a:t>
            </a:r>
            <a:r>
              <a:rPr lang="en-US" altLang="zh-CN" dirty="0" err="1" smtClean="0"/>
              <a:t>pd.read_csv</a:t>
            </a:r>
            <a:r>
              <a:rPr lang="en-US" altLang="zh-CN" dirty="0" smtClean="0"/>
              <a:t>('./data2020/year_report_verify1.csv',encoding='</a:t>
            </a:r>
            <a:r>
              <a:rPr lang="en-US" altLang="zh-CN" dirty="0" err="1" smtClean="0"/>
              <a:t>gbk</a:t>
            </a:r>
            <a:r>
              <a:rPr lang="en-US" altLang="zh-CN" dirty="0" smtClean="0"/>
              <a:t>')</a:t>
            </a:r>
          </a:p>
          <a:p>
            <a:endParaRPr lang="zh-CN" altLang="en-US" dirty="0"/>
          </a:p>
        </p:txBody>
      </p:sp>
    </p:spTree>
    <p:extLst>
      <p:ext uri="{BB962C8B-B14F-4D97-AF65-F5344CB8AC3E}">
        <p14:creationId xmlns:p14="http://schemas.microsoft.com/office/powerpoint/2010/main" val="1230151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多表拼接（</a:t>
            </a:r>
            <a:r>
              <a:rPr lang="en-US" altLang="zh-CN" dirty="0" smtClean="0"/>
              <a:t>merge, join, </a:t>
            </a:r>
            <a:r>
              <a:rPr lang="en-US" altLang="zh-CN" dirty="0" err="1" smtClean="0"/>
              <a:t>concat</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merge() </a:t>
            </a:r>
            <a:r>
              <a:rPr lang="zh-CN" altLang="en-US" dirty="0" smtClean="0"/>
              <a:t>主要用于多表横向拼接</a:t>
            </a:r>
            <a:endParaRPr lang="en-US" altLang="zh-CN" dirty="0" smtClean="0"/>
          </a:p>
          <a:p>
            <a:endParaRPr lang="en-US" altLang="zh-CN" dirty="0" smtClean="0"/>
          </a:p>
          <a:p>
            <a:r>
              <a:rPr lang="zh-CN" altLang="en-US" dirty="0" smtClean="0"/>
              <a:t>用</a:t>
            </a:r>
            <a:r>
              <a:rPr lang="en-US" altLang="zh-CN" dirty="0" smtClean="0"/>
              <a:t>on</a:t>
            </a:r>
            <a:r>
              <a:rPr lang="zh-CN" altLang="en-US" dirty="0" smtClean="0"/>
              <a:t>指定连接键，一般指定的也是两个表的公共列，</a:t>
            </a:r>
            <a:r>
              <a:rPr lang="en-US" altLang="zh-CN" dirty="0" smtClean="0"/>
              <a:t>on</a:t>
            </a:r>
            <a:r>
              <a:rPr lang="zh-CN" altLang="en-US" dirty="0" smtClean="0"/>
              <a:t>可以指定一个或多个连接键</a:t>
            </a:r>
            <a:endParaRPr lang="en-US" altLang="zh-CN" dirty="0" smtClean="0"/>
          </a:p>
          <a:p>
            <a:endParaRPr lang="zh-CN" altLang="en-US" dirty="0" smtClean="0"/>
          </a:p>
          <a:p>
            <a:r>
              <a:rPr lang="en-US" altLang="zh-CN" dirty="0" err="1" smtClean="0"/>
              <a:t>concat</a:t>
            </a:r>
            <a:r>
              <a:rPr lang="en-US" altLang="zh-CN" dirty="0" smtClean="0"/>
              <a:t>() </a:t>
            </a:r>
            <a:r>
              <a:rPr lang="zh-CN" altLang="en-US" dirty="0" smtClean="0"/>
              <a:t>主要用于纵向拼接，一般是若干个数据结构相同的表格进行垂直方向拼接</a:t>
            </a:r>
            <a:endParaRPr lang="zh-CN" altLang="en-US" dirty="0"/>
          </a:p>
        </p:txBody>
      </p:sp>
    </p:spTree>
    <p:extLst>
      <p:ext uri="{BB962C8B-B14F-4D97-AF65-F5344CB8AC3E}">
        <p14:creationId xmlns:p14="http://schemas.microsoft.com/office/powerpoint/2010/main" val="3841671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多表数据融合</a:t>
            </a:r>
            <a:endParaRPr lang="zh-CN" altLang="en-US" dirty="0"/>
          </a:p>
        </p:txBody>
      </p:sp>
      <p:sp>
        <p:nvSpPr>
          <p:cNvPr id="3" name="内容占位符 2"/>
          <p:cNvSpPr>
            <a:spLocks noGrp="1"/>
          </p:cNvSpPr>
          <p:nvPr>
            <p:ph idx="1"/>
          </p:nvPr>
        </p:nvSpPr>
        <p:spPr/>
        <p:txBody>
          <a:bodyPr/>
          <a:lstStyle/>
          <a:p>
            <a:r>
              <a:rPr lang="en-US" altLang="zh-CN" dirty="0" err="1" smtClean="0"/>
              <a:t>val_data</a:t>
            </a:r>
            <a:r>
              <a:rPr lang="en-US" altLang="zh-CN" dirty="0" smtClean="0"/>
              <a:t>=</a:t>
            </a:r>
            <a:r>
              <a:rPr lang="en-US" altLang="zh-CN" dirty="0" err="1" smtClean="0"/>
              <a:t>pd.merge</a:t>
            </a:r>
            <a:r>
              <a:rPr lang="en-US" altLang="zh-CN" dirty="0" smtClean="0"/>
              <a:t>(</a:t>
            </a:r>
            <a:r>
              <a:rPr lang="en-US" altLang="zh-CN" dirty="0" err="1" smtClean="0"/>
              <a:t>val_data_base,val_data_patent,on</a:t>
            </a:r>
            <a:r>
              <a:rPr lang="en-US" altLang="zh-CN" dirty="0" smtClean="0"/>
              <a:t>='ID')</a:t>
            </a:r>
          </a:p>
          <a:p>
            <a:r>
              <a:rPr lang="en-US" altLang="zh-CN" dirty="0" err="1" smtClean="0"/>
              <a:t>val_data_years</a:t>
            </a:r>
            <a:r>
              <a:rPr lang="en-US" altLang="zh-CN" dirty="0" smtClean="0"/>
              <a:t>=</a:t>
            </a:r>
            <a:r>
              <a:rPr lang="en-US" altLang="zh-CN" dirty="0" err="1" smtClean="0"/>
              <a:t>pd.merge</a:t>
            </a:r>
            <a:r>
              <a:rPr lang="en-US" altLang="zh-CN" dirty="0" smtClean="0"/>
              <a:t>(</a:t>
            </a:r>
            <a:r>
              <a:rPr lang="en-US" altLang="zh-CN" dirty="0" err="1" smtClean="0"/>
              <a:t>val_data_money,val_data_report,on</a:t>
            </a:r>
            <a:r>
              <a:rPr lang="en-US" altLang="zh-CN" dirty="0" smtClean="0"/>
              <a:t>=['</a:t>
            </a:r>
            <a:r>
              <a:rPr lang="en-US" altLang="zh-CN" dirty="0" err="1" smtClean="0"/>
              <a:t>ID','year</a:t>
            </a:r>
            <a:r>
              <a:rPr lang="en-US" altLang="zh-CN" dirty="0" smtClean="0"/>
              <a:t>'])</a:t>
            </a:r>
            <a:endParaRPr lang="zh-CN" altLang="en-US" dirty="0"/>
          </a:p>
        </p:txBody>
      </p:sp>
    </p:spTree>
    <p:extLst>
      <p:ext uri="{BB962C8B-B14F-4D97-AF65-F5344CB8AC3E}">
        <p14:creationId xmlns:p14="http://schemas.microsoft.com/office/powerpoint/2010/main" val="2274085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 </a:t>
            </a:r>
            <a:r>
              <a:rPr lang="zh-CN" altLang="en-US" dirty="0" smtClean="0"/>
              <a:t>数据预处理</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数据清理</a:t>
            </a:r>
            <a:endParaRPr lang="en-US" altLang="zh-CN" dirty="0" smtClean="0"/>
          </a:p>
          <a:p>
            <a:pPr marL="514350" indent="-514350">
              <a:buFont typeface="+mj-ea"/>
              <a:buAutoNum type="circleNumDbPlain"/>
            </a:pPr>
            <a:r>
              <a:rPr lang="zh-CN" altLang="en-US" dirty="0" smtClean="0"/>
              <a:t>格式转换  本项目中的企业类型</a:t>
            </a:r>
            <a:r>
              <a:rPr lang="en-US" altLang="zh-CN" dirty="0"/>
              <a:t> </a:t>
            </a:r>
            <a:r>
              <a:rPr lang="en-US" altLang="zh-CN" dirty="0" err="1" smtClean="0"/>
              <a:t>df.astype</a:t>
            </a:r>
            <a:r>
              <a:rPr lang="en-US" altLang="zh-CN" dirty="0" smtClean="0"/>
              <a:t>()</a:t>
            </a:r>
          </a:p>
          <a:p>
            <a:pPr marL="514350" indent="-514350">
              <a:buFont typeface="+mj-ea"/>
              <a:buAutoNum type="circleNumDbPlain"/>
            </a:pPr>
            <a:r>
              <a:rPr lang="zh-CN" altLang="en-US" dirty="0" smtClean="0"/>
              <a:t>缺失数据  </a:t>
            </a:r>
            <a:r>
              <a:rPr lang="en-US" altLang="zh-CN" dirty="0" smtClean="0"/>
              <a:t>&gt;30%</a:t>
            </a:r>
            <a:r>
              <a:rPr lang="zh-CN" altLang="en-US" dirty="0" smtClean="0"/>
              <a:t>的指标一般都是去除该指标</a:t>
            </a:r>
            <a:endParaRPr lang="en-US" altLang="zh-CN" dirty="0" smtClean="0"/>
          </a:p>
          <a:p>
            <a:pPr marL="0" indent="0">
              <a:buNone/>
            </a:pPr>
            <a:r>
              <a:rPr lang="zh-CN" altLang="en-US" dirty="0" smtClean="0"/>
              <a:t> </a:t>
            </a:r>
            <a:r>
              <a:rPr lang="en-US" altLang="zh-CN" dirty="0" err="1" smtClean="0"/>
              <a:t>pd.dropna</a:t>
            </a:r>
            <a:r>
              <a:rPr lang="zh-CN" altLang="en-US" dirty="0" smtClean="0"/>
              <a:t>（）</a:t>
            </a:r>
            <a:r>
              <a:rPr lang="en-US" altLang="zh-CN" dirty="0" err="1" smtClean="0"/>
              <a:t>pd.fillna</a:t>
            </a:r>
            <a:r>
              <a:rPr lang="zh-CN" altLang="en-US" dirty="0" smtClean="0"/>
              <a:t>（）</a:t>
            </a:r>
            <a:r>
              <a:rPr lang="en-US" altLang="zh-CN" dirty="0" err="1" smtClean="0"/>
              <a:t>pd.drop_duplicates</a:t>
            </a:r>
            <a:r>
              <a:rPr lang="en-US" altLang="zh-CN" dirty="0" smtClean="0"/>
              <a:t>(subset=[],keep=“last”/False)</a:t>
            </a:r>
          </a:p>
          <a:p>
            <a:pPr marL="514350" indent="-514350">
              <a:buFont typeface="+mj-ea"/>
              <a:buAutoNum type="circleNumDbPlain" startAt="3"/>
            </a:pPr>
            <a:r>
              <a:rPr lang="zh-CN" altLang="en-US" dirty="0" smtClean="0"/>
              <a:t>异常数据  </a:t>
            </a:r>
            <a:r>
              <a:rPr lang="en-US" altLang="zh-CN" dirty="0" smtClean="0"/>
              <a:t>&gt;120</a:t>
            </a:r>
            <a:r>
              <a:rPr lang="zh-CN" altLang="en-US" dirty="0" smtClean="0"/>
              <a:t>或</a:t>
            </a:r>
            <a:r>
              <a:rPr lang="en-US" altLang="zh-CN" dirty="0" smtClean="0"/>
              <a:t>&lt;0</a:t>
            </a:r>
            <a:r>
              <a:rPr lang="zh-CN" altLang="en-US" dirty="0" smtClean="0"/>
              <a:t>的年龄项 </a:t>
            </a:r>
            <a:r>
              <a:rPr lang="en-US" altLang="zh-CN" dirty="0" smtClean="0"/>
              <a:t>3</a:t>
            </a:r>
            <a:r>
              <a:rPr lang="zh-CN" altLang="en-US" dirty="0" smtClean="0"/>
              <a:t>倍标准差</a:t>
            </a:r>
            <a:endParaRPr lang="en-US" altLang="zh-CN" dirty="0" smtClean="0"/>
          </a:p>
          <a:p>
            <a:pPr marL="0" indent="0">
              <a:buNone/>
            </a:pPr>
            <a:r>
              <a:rPr lang="zh-CN" altLang="en-US" dirty="0" smtClean="0"/>
              <a:t>删除、当作缺省值填充，把异常值当做特殊情况，研究出现原因。</a:t>
            </a:r>
            <a:endParaRPr lang="en-US" altLang="zh-CN" dirty="0" smtClean="0"/>
          </a:p>
          <a:p>
            <a:pPr marL="0" indent="0">
              <a:buNone/>
            </a:pPr>
            <a:r>
              <a:rPr lang="en-US" altLang="zh-CN" dirty="0" smtClean="0"/>
              <a:t>Replace()</a:t>
            </a:r>
          </a:p>
        </p:txBody>
      </p:sp>
    </p:spTree>
    <p:extLst>
      <p:ext uri="{BB962C8B-B14F-4D97-AF65-F5344CB8AC3E}">
        <p14:creationId xmlns:p14="http://schemas.microsoft.com/office/powerpoint/2010/main" val="185526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百度词条</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zh-CN" altLang="en-US" dirty="0"/>
              <a:t>用户</a:t>
            </a:r>
            <a:r>
              <a:rPr lang="zh-CN" altLang="en-US" dirty="0" smtClean="0"/>
              <a:t>画像，</a:t>
            </a:r>
            <a:r>
              <a:rPr lang="zh-CN" altLang="en-US" dirty="0"/>
              <a:t>作为一种勾画目标用户、联系用户诉求与设计方向的有效工具，用户画像在各领域得到了广泛的应用。</a:t>
            </a:r>
          </a:p>
          <a:p>
            <a:pPr>
              <a:lnSpc>
                <a:spcPct val="150000"/>
              </a:lnSpc>
            </a:pPr>
            <a:r>
              <a:rPr lang="zh-CN" altLang="en-US" dirty="0"/>
              <a:t>用户画像最初是在电商领域得到应用的，在大数据时代背景下，用户信息充斥在网络中，将用户的每个具体信息抽象成标签，利用这些标签将用户形象具体化，从而为用户提供有针对性的服务。</a:t>
            </a:r>
          </a:p>
          <a:p>
            <a:endParaRPr lang="zh-CN" altLang="en-US" dirty="0"/>
          </a:p>
        </p:txBody>
      </p:sp>
    </p:spTree>
    <p:extLst>
      <p:ext uri="{BB962C8B-B14F-4D97-AF65-F5344CB8AC3E}">
        <p14:creationId xmlns:p14="http://schemas.microsoft.com/office/powerpoint/2010/main" val="1815431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 </a:t>
            </a:r>
            <a:r>
              <a:rPr lang="zh-CN" altLang="en-US" dirty="0" smtClean="0"/>
              <a:t>数据预处理</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50000"/>
              </a:lnSpc>
            </a:pPr>
            <a:r>
              <a:rPr lang="zh-CN" altLang="en-US" b="1" dirty="0" smtClean="0">
                <a:latin typeface="微软雅黑" panose="020B0503020204020204" pitchFamily="34" charset="-122"/>
                <a:ea typeface="微软雅黑" panose="020B0503020204020204" pitchFamily="34" charset="-122"/>
              </a:rPr>
              <a:t>拉依达准则</a:t>
            </a:r>
            <a:endParaRPr lang="en-US" altLang="zh-CN" b="1"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dirty="0" smtClean="0">
                <a:latin typeface="微软雅黑" panose="020B0503020204020204" pitchFamily="34" charset="-122"/>
                <a:ea typeface="微软雅黑" panose="020B0503020204020204" pitchFamily="34" charset="-122"/>
              </a:rPr>
              <a:t>是指先假设一组检测数据只含有随机误差，对其进行计算处理得到标准偏差，按一定概率确定一个区间，认为凡超过这个区间的误差，就不属于随机误差而是粗大误差，含有该误差的数据应予以剔除。这种判别处理原理及方法仅局限于对正态或近似正态分布的样本数据处理，它是以测量次数充分大为前提的，当测量次数少的情形用准则剔除粗大误差是不够可靠的。因此，在测量次数较少的情况下，最好不要选用该准则。</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714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 </a:t>
            </a:r>
            <a:r>
              <a:rPr lang="zh-CN" altLang="en-US" dirty="0" smtClean="0"/>
              <a:t>数据预处理</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b="1" dirty="0" smtClean="0"/>
              <a:t>标准化</a:t>
            </a:r>
            <a:endParaRPr lang="en-US" altLang="zh-CN" b="1" dirty="0" smtClean="0"/>
          </a:p>
          <a:p>
            <a:pPr marL="0" indent="0">
              <a:buNone/>
            </a:pPr>
            <a:r>
              <a:rPr lang="zh-CN" altLang="en-US" dirty="0" smtClean="0"/>
              <a:t>变换后各维特征有</a:t>
            </a:r>
            <a:r>
              <a:rPr lang="en-US" altLang="zh-CN" dirty="0" smtClean="0"/>
              <a:t>0</a:t>
            </a:r>
            <a:r>
              <a:rPr lang="zh-CN" altLang="en-US" dirty="0" smtClean="0"/>
              <a:t>均值，单位方差。也叫</a:t>
            </a:r>
            <a:r>
              <a:rPr lang="en-US" altLang="zh-CN" dirty="0" smtClean="0"/>
              <a:t>z-score</a:t>
            </a:r>
            <a:r>
              <a:rPr lang="zh-CN" altLang="en-US" dirty="0" smtClean="0"/>
              <a:t>规范化（零均值规范化）。计算方式是将特征值减去均值，除以标准差。</a:t>
            </a:r>
            <a:endParaRPr lang="en-US" altLang="zh-CN" dirty="0" smtClean="0"/>
          </a:p>
          <a:p>
            <a:r>
              <a:rPr lang="zh-CN" altLang="en-US" b="1" dirty="0" smtClean="0"/>
              <a:t>最小</a:t>
            </a:r>
            <a:r>
              <a:rPr lang="en-US" altLang="zh-CN" b="1" dirty="0" smtClean="0"/>
              <a:t>-</a:t>
            </a:r>
            <a:r>
              <a:rPr lang="zh-CN" altLang="en-US" b="1" dirty="0" smtClean="0"/>
              <a:t>最大规范化</a:t>
            </a:r>
            <a:endParaRPr lang="en-US" altLang="zh-CN" b="1" dirty="0" smtClean="0"/>
          </a:p>
          <a:p>
            <a:pPr marL="0" indent="0">
              <a:buNone/>
            </a:pPr>
            <a:r>
              <a:rPr lang="zh-CN" altLang="en-US" dirty="0" smtClean="0"/>
              <a:t>最小</a:t>
            </a:r>
            <a:r>
              <a:rPr lang="en-US" altLang="zh-CN" dirty="0" smtClean="0"/>
              <a:t>-</a:t>
            </a:r>
            <a:r>
              <a:rPr lang="zh-CN" altLang="en-US" dirty="0" smtClean="0"/>
              <a:t>最大规范化对原始数据进行线性变换，变换到</a:t>
            </a:r>
            <a:r>
              <a:rPr lang="en-US" altLang="zh-CN" dirty="0" smtClean="0"/>
              <a:t>[0,1]</a:t>
            </a:r>
            <a:r>
              <a:rPr lang="zh-CN" altLang="en-US" dirty="0" smtClean="0"/>
              <a:t>区间（也可以是其他固定最小最大值的区间）</a:t>
            </a:r>
            <a:endParaRPr lang="en-US" altLang="zh-CN" dirty="0" smtClean="0"/>
          </a:p>
          <a:p>
            <a:pPr marL="0" indent="0">
              <a:buNone/>
            </a:pPr>
            <a:r>
              <a:rPr lang="en-US" altLang="zh-CN" dirty="0" err="1" smtClean="0"/>
              <a:t>min_max_scaler</a:t>
            </a:r>
            <a:r>
              <a:rPr lang="en-US" altLang="zh-CN" dirty="0" smtClean="0"/>
              <a:t> = </a:t>
            </a:r>
            <a:r>
              <a:rPr lang="en-US" altLang="zh-CN" dirty="0" err="1" smtClean="0"/>
              <a:t>sklearn.preprocessing.MinMaxScaler</a:t>
            </a:r>
            <a:r>
              <a:rPr lang="en-US" altLang="zh-CN" dirty="0" smtClean="0"/>
              <a:t>()</a:t>
            </a:r>
            <a:endParaRPr lang="en-US" altLang="zh-CN" dirty="0"/>
          </a:p>
          <a:p>
            <a:r>
              <a:rPr lang="zh-CN" altLang="en-US" b="1" dirty="0" smtClean="0"/>
              <a:t>规范化</a:t>
            </a:r>
            <a:endParaRPr lang="en-US" altLang="zh-CN" b="1" dirty="0" smtClean="0"/>
          </a:p>
          <a:p>
            <a:pPr marL="0" indent="0">
              <a:buNone/>
            </a:pPr>
            <a:r>
              <a:rPr lang="zh-CN" altLang="en-US" dirty="0" smtClean="0"/>
              <a:t>规范化是将不同变化范围的值映射到相同的固定范围，常见的是</a:t>
            </a:r>
            <a:r>
              <a:rPr lang="en-US" altLang="zh-CN" dirty="0" smtClean="0"/>
              <a:t>[0,1]</a:t>
            </a:r>
            <a:r>
              <a:rPr lang="zh-CN" altLang="en-US" dirty="0" smtClean="0"/>
              <a:t>，此时也称为归一化</a:t>
            </a:r>
            <a:endParaRPr lang="en-US" altLang="zh-CN" dirty="0"/>
          </a:p>
          <a:p>
            <a:endParaRPr lang="zh-CN" altLang="en-US" dirty="0"/>
          </a:p>
        </p:txBody>
      </p:sp>
    </p:spTree>
    <p:extLst>
      <p:ext uri="{BB962C8B-B14F-4D97-AF65-F5344CB8AC3E}">
        <p14:creationId xmlns:p14="http://schemas.microsoft.com/office/powerpoint/2010/main" val="350820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 </a:t>
            </a:r>
            <a:r>
              <a:rPr lang="zh-CN" altLang="en-US" dirty="0" smtClean="0"/>
              <a:t>数据预处理</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50000"/>
              </a:lnSpc>
            </a:pPr>
            <a:r>
              <a:rPr lang="zh-CN" altLang="en-US" b="1" dirty="0">
                <a:latin typeface="微软雅黑" panose="020B0503020204020204" pitchFamily="34" charset="-122"/>
                <a:ea typeface="微软雅黑" panose="020B0503020204020204" pitchFamily="34" charset="-122"/>
              </a:rPr>
              <a:t>奥卡</a:t>
            </a:r>
            <a:r>
              <a:rPr lang="zh-CN" altLang="en-US" b="1" dirty="0" smtClean="0">
                <a:latin typeface="微软雅黑" panose="020B0503020204020204" pitchFamily="34" charset="-122"/>
                <a:ea typeface="微软雅黑" panose="020B0503020204020204" pitchFamily="34" charset="-122"/>
              </a:rPr>
              <a:t>姆剃刀法则</a:t>
            </a:r>
            <a:endParaRPr lang="en-US" altLang="zh-CN" b="1"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dirty="0" smtClean="0">
                <a:latin typeface="微软雅黑" panose="020B0503020204020204" pitchFamily="34" charset="-122"/>
                <a:ea typeface="微软雅黑" panose="020B0503020204020204" pitchFamily="34" charset="-122"/>
              </a:rPr>
              <a:t>“简约之法则：若无必要，勿增实体”</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奥卡姆剃刀法则</a:t>
            </a:r>
          </a:p>
          <a:p>
            <a:pPr marL="0" indent="0">
              <a:lnSpc>
                <a:spcPct val="150000"/>
              </a:lnSpc>
              <a:buNone/>
            </a:pP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如果较小的一组属性能充分拟合观测值，便使用这些属性。</a:t>
            </a:r>
          </a:p>
          <a:p>
            <a:pPr marL="0" indent="0">
              <a:lnSpc>
                <a:spcPct val="150000"/>
              </a:lnSpc>
              <a:buNone/>
            </a:pP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选择需要最少假设的建模方法</a:t>
            </a:r>
          </a:p>
          <a:p>
            <a:pPr marL="0" indent="0">
              <a:lnSpc>
                <a:spcPct val="150000"/>
              </a:lnSpc>
              <a:buNone/>
            </a:pP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只保留那些与假设的预测有明显差异的假定子集</a:t>
            </a:r>
          </a:p>
          <a:p>
            <a:pPr marL="0" indent="0">
              <a:lnSpc>
                <a:spcPct val="150000"/>
              </a:lnSpc>
              <a:buNone/>
            </a:pP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如果几种假设能同样好的解释一种现象，通常在开始选择最简单的一个</a:t>
            </a:r>
          </a:p>
          <a:p>
            <a:pPr marL="0" indent="0">
              <a:lnSpc>
                <a:spcPct val="150000"/>
              </a:lnSpc>
              <a:buNone/>
            </a:pP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如果几个模型具有相同的预测精度，请选择最简单的模型</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6749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4.1 N/A</a:t>
            </a:r>
            <a:r>
              <a:rPr lang="zh-CN" altLang="en-US" dirty="0" smtClean="0"/>
              <a:t>空缺数值的处理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滤除</a:t>
            </a:r>
            <a:endParaRPr lang="en-US" altLang="zh-CN" dirty="0" smtClean="0"/>
          </a:p>
          <a:p>
            <a:pPr marL="0" indent="0">
              <a:buNone/>
            </a:pPr>
            <a:r>
              <a:rPr lang="en-US" altLang="zh-CN" dirty="0" err="1" smtClean="0"/>
              <a:t>df_val_data</a:t>
            </a:r>
            <a:r>
              <a:rPr lang="en-US" altLang="zh-CN" dirty="0" smtClean="0"/>
              <a:t>=</a:t>
            </a:r>
            <a:r>
              <a:rPr lang="en-US" altLang="zh-CN" dirty="0" err="1" smtClean="0"/>
              <a:t>df_val_data.dropna</a:t>
            </a:r>
            <a:r>
              <a:rPr lang="en-US" altLang="zh-CN" dirty="0" smtClean="0"/>
              <a:t>()#</a:t>
            </a:r>
            <a:r>
              <a:rPr lang="zh-CN" altLang="en-US" dirty="0" smtClean="0"/>
              <a:t>去除有空值项的记录</a:t>
            </a:r>
            <a:endParaRPr lang="en-US" altLang="zh-CN" dirty="0" smtClean="0"/>
          </a:p>
          <a:p>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可以</a:t>
            </a:r>
            <a:r>
              <a:rPr lang="zh-CN" altLang="en-US" dirty="0"/>
              <a:t>指定</a:t>
            </a:r>
            <a:r>
              <a:rPr lang="en-US" altLang="zh-CN" dirty="0"/>
              <a:t>how='all'</a:t>
            </a:r>
            <a:r>
              <a:rPr lang="zh-CN" altLang="en-US" dirty="0"/>
              <a:t>，这表示只有行里的数据全部为空时才</a:t>
            </a:r>
            <a:r>
              <a:rPr lang="zh-CN" altLang="en-US" dirty="0" smtClean="0"/>
              <a:t>丢弃</a:t>
            </a:r>
            <a:endParaRPr lang="en-US" altLang="zh-CN" dirty="0" smtClean="0"/>
          </a:p>
          <a:p>
            <a:pPr marL="0" indent="0">
              <a:buNone/>
            </a:pPr>
            <a:r>
              <a:rPr lang="zh-CN" altLang="en-US" dirty="0"/>
              <a:t>如果想以同样的方式按列丢弃，可以传入</a:t>
            </a:r>
            <a:r>
              <a:rPr lang="en-US" altLang="zh-CN" dirty="0" smtClean="0"/>
              <a:t>axis=1</a:t>
            </a:r>
          </a:p>
          <a:p>
            <a:pPr marL="0" indent="0">
              <a:buNone/>
            </a:pPr>
            <a:r>
              <a:rPr lang="en-US" altLang="zh-CN" dirty="0" err="1" smtClean="0"/>
              <a:t>df_val_data</a:t>
            </a:r>
            <a:r>
              <a:rPr lang="en-US" altLang="zh-CN" dirty="0" smtClean="0"/>
              <a:t>=</a:t>
            </a:r>
            <a:r>
              <a:rPr lang="en-US" altLang="zh-CN" dirty="0" err="1" smtClean="0"/>
              <a:t>df_val_data.dropna</a:t>
            </a:r>
            <a:r>
              <a:rPr lang="en-US" altLang="zh-CN" dirty="0" smtClean="0"/>
              <a:t>(subset=[‘flag’])#</a:t>
            </a:r>
            <a:r>
              <a:rPr lang="zh-CN" altLang="en-US" dirty="0" smtClean="0"/>
              <a:t>去除某列中空值</a:t>
            </a:r>
            <a:r>
              <a:rPr lang="zh-CN" altLang="en-US" dirty="0"/>
              <a:t>行</a:t>
            </a:r>
            <a:endParaRPr lang="en-US" altLang="zh-CN" dirty="0" smtClean="0"/>
          </a:p>
        </p:txBody>
      </p:sp>
      <p:pic>
        <p:nvPicPr>
          <p:cNvPr id="4" name="图片 3"/>
          <p:cNvPicPr>
            <a:picLocks noChangeAspect="1"/>
          </p:cNvPicPr>
          <p:nvPr/>
        </p:nvPicPr>
        <p:blipFill>
          <a:blip r:embed="rId2"/>
          <a:stretch>
            <a:fillRect/>
          </a:stretch>
        </p:blipFill>
        <p:spPr>
          <a:xfrm>
            <a:off x="1086476" y="2896903"/>
            <a:ext cx="5009524" cy="457143"/>
          </a:xfrm>
          <a:prstGeom prst="rect">
            <a:avLst/>
          </a:prstGeom>
        </p:spPr>
      </p:pic>
      <p:pic>
        <p:nvPicPr>
          <p:cNvPr id="5" name="图片 4"/>
          <p:cNvPicPr>
            <a:picLocks noChangeAspect="1"/>
          </p:cNvPicPr>
          <p:nvPr/>
        </p:nvPicPr>
        <p:blipFill>
          <a:blip r:embed="rId3"/>
          <a:stretch>
            <a:fillRect/>
          </a:stretch>
        </p:blipFill>
        <p:spPr>
          <a:xfrm>
            <a:off x="1086476" y="3488983"/>
            <a:ext cx="5190476" cy="390476"/>
          </a:xfrm>
          <a:prstGeom prst="rect">
            <a:avLst/>
          </a:prstGeom>
        </p:spPr>
      </p:pic>
    </p:spTree>
    <p:extLst>
      <p:ext uri="{BB962C8B-B14F-4D97-AF65-F5344CB8AC3E}">
        <p14:creationId xmlns:p14="http://schemas.microsoft.com/office/powerpoint/2010/main" val="3409666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4.1 N/A</a:t>
            </a:r>
            <a:r>
              <a:rPr lang="zh-CN" altLang="en-US" dirty="0" smtClean="0"/>
              <a:t>空缺数值的处理</a:t>
            </a:r>
            <a:endParaRPr lang="zh-CN" altLang="en-US" dirty="0"/>
          </a:p>
        </p:txBody>
      </p:sp>
      <p:sp>
        <p:nvSpPr>
          <p:cNvPr id="3" name="内容占位符 2"/>
          <p:cNvSpPr>
            <a:spLocks noGrp="1"/>
          </p:cNvSpPr>
          <p:nvPr>
            <p:ph idx="1"/>
          </p:nvPr>
        </p:nvSpPr>
        <p:spPr/>
        <p:txBody>
          <a:bodyPr/>
          <a:lstStyle/>
          <a:p>
            <a:pPr>
              <a:lnSpc>
                <a:spcPct val="150000"/>
              </a:lnSpc>
            </a:pPr>
            <a:r>
              <a:rPr lang="zh-CN" altLang="en-US" b="1" dirty="0" smtClean="0"/>
              <a:t>填充</a:t>
            </a:r>
          </a:p>
          <a:p>
            <a:pPr marL="0" indent="0">
              <a:lnSpc>
                <a:spcPct val="150000"/>
              </a:lnSpc>
              <a:buNone/>
            </a:pPr>
            <a:r>
              <a:rPr lang="en-US" altLang="zh-CN" dirty="0" smtClean="0"/>
              <a:t>df_val_data2=</a:t>
            </a:r>
            <a:r>
              <a:rPr lang="en-US" altLang="zh-CN" dirty="0" err="1" smtClean="0"/>
              <a:t>df_val_data.fillna</a:t>
            </a:r>
            <a:r>
              <a:rPr lang="en-US" altLang="zh-CN" dirty="0" smtClean="0"/>
              <a:t>({'</a:t>
            </a:r>
            <a:r>
              <a:rPr lang="zh-CN" altLang="en-US" dirty="0" smtClean="0"/>
              <a:t>注册时间</a:t>
            </a:r>
            <a:r>
              <a:rPr lang="en-US" altLang="zh-CN" dirty="0" smtClean="0"/>
              <a:t>':2008,'</a:t>
            </a:r>
            <a:r>
              <a:rPr lang="zh-CN" altLang="en-US" dirty="0" smtClean="0"/>
              <a:t>注册资本</a:t>
            </a:r>
            <a:r>
              <a:rPr lang="en-US" altLang="zh-CN" dirty="0" smtClean="0"/>
              <a:t>':</a:t>
            </a:r>
            <a:r>
              <a:rPr lang="en-US" altLang="zh-CN" dirty="0" err="1" smtClean="0"/>
              <a:t>np.mean</a:t>
            </a:r>
            <a:r>
              <a:rPr lang="en-US" altLang="zh-CN" dirty="0" smtClean="0"/>
              <a:t>(</a:t>
            </a:r>
            <a:r>
              <a:rPr lang="en-US" altLang="zh-CN" dirty="0" err="1" smtClean="0"/>
              <a:t>df_val_data</a:t>
            </a:r>
            <a:r>
              <a:rPr lang="en-US" altLang="zh-CN" dirty="0" smtClean="0"/>
              <a:t>['</a:t>
            </a:r>
            <a:r>
              <a:rPr lang="zh-CN" altLang="en-US" dirty="0" smtClean="0"/>
              <a:t>注册资本</a:t>
            </a:r>
            <a:r>
              <a:rPr lang="en-US" altLang="zh-CN" dirty="0" smtClean="0"/>
              <a:t>'])})#</a:t>
            </a:r>
            <a:r>
              <a:rPr lang="zh-CN" altLang="en-US" dirty="0" smtClean="0"/>
              <a:t>填充空值项，注册资本用平均值去填充 年份最早</a:t>
            </a:r>
            <a:r>
              <a:rPr lang="en-US" altLang="zh-CN" dirty="0" smtClean="0"/>
              <a:t>2000</a:t>
            </a:r>
            <a:r>
              <a:rPr lang="zh-CN" altLang="en-US" dirty="0" smtClean="0"/>
              <a:t>年，最晚</a:t>
            </a:r>
            <a:r>
              <a:rPr lang="en-US" altLang="zh-CN" dirty="0" smtClean="0"/>
              <a:t>2014</a:t>
            </a:r>
          </a:p>
          <a:p>
            <a:pPr marL="0" indent="0">
              <a:lnSpc>
                <a:spcPct val="150000"/>
              </a:lnSpc>
              <a:buNone/>
            </a:pPr>
            <a:r>
              <a:rPr lang="en-US" altLang="zh-CN" dirty="0" smtClean="0"/>
              <a:t>df_val_data2=</a:t>
            </a:r>
            <a:r>
              <a:rPr lang="en-US" altLang="zh-CN" dirty="0" err="1" smtClean="0"/>
              <a:t>df_val_data.fillna</a:t>
            </a:r>
            <a:r>
              <a:rPr lang="en-US" altLang="zh-CN" dirty="0" smtClean="0"/>
              <a:t>(0</a:t>
            </a:r>
            <a:r>
              <a:rPr lang="zh-CN" altLang="en-US" dirty="0" smtClean="0"/>
              <a:t>）</a:t>
            </a:r>
            <a:r>
              <a:rPr lang="en-US" altLang="zh-CN" dirty="0" smtClean="0"/>
              <a:t>#</a:t>
            </a:r>
            <a:r>
              <a:rPr lang="zh-CN" altLang="en-US" dirty="0" smtClean="0"/>
              <a:t>将空值都用</a:t>
            </a:r>
            <a:r>
              <a:rPr lang="en-US" altLang="zh-CN" dirty="0" smtClean="0"/>
              <a:t>0</a:t>
            </a:r>
            <a:r>
              <a:rPr lang="zh-CN" altLang="en-US" dirty="0" smtClean="0"/>
              <a:t>填充</a:t>
            </a:r>
            <a:endParaRPr lang="zh-CN" altLang="en-US" dirty="0"/>
          </a:p>
        </p:txBody>
      </p:sp>
    </p:spTree>
    <p:extLst>
      <p:ext uri="{BB962C8B-B14F-4D97-AF65-F5344CB8AC3E}">
        <p14:creationId xmlns:p14="http://schemas.microsoft.com/office/powerpoint/2010/main" val="2408779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5. </a:t>
            </a:r>
            <a:r>
              <a:rPr lang="zh-CN" altLang="en-US" dirty="0" smtClean="0"/>
              <a:t>数据特征提取</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en-US" b="1" dirty="0" smtClean="0"/>
              <a:t>时域特征</a:t>
            </a:r>
            <a:endParaRPr lang="en-US" altLang="zh-CN" b="1" dirty="0" smtClean="0"/>
          </a:p>
          <a:p>
            <a:pPr marL="0" indent="0">
              <a:lnSpc>
                <a:spcPct val="150000"/>
              </a:lnSpc>
              <a:buNone/>
            </a:pPr>
            <a:r>
              <a:rPr lang="zh-CN" altLang="en-US" dirty="0" smtClean="0"/>
              <a:t>最大值，最小值，方差，标准差，</a:t>
            </a:r>
            <a:r>
              <a:rPr lang="en-US" altLang="zh-CN" dirty="0" smtClean="0"/>
              <a:t>RMSE</a:t>
            </a:r>
            <a:r>
              <a:rPr lang="zh-CN" altLang="en-US" dirty="0" smtClean="0"/>
              <a:t>，均值，熵等</a:t>
            </a:r>
            <a:endParaRPr lang="en-US" altLang="zh-CN" dirty="0" smtClean="0"/>
          </a:p>
          <a:p>
            <a:pPr>
              <a:lnSpc>
                <a:spcPct val="150000"/>
              </a:lnSpc>
            </a:pPr>
            <a:r>
              <a:rPr lang="zh-CN" altLang="en-US" b="1" dirty="0" smtClean="0"/>
              <a:t>频域特征</a:t>
            </a:r>
            <a:endParaRPr lang="en-US" altLang="zh-CN" b="1" dirty="0" smtClean="0"/>
          </a:p>
          <a:p>
            <a:pPr marL="0" indent="0">
              <a:lnSpc>
                <a:spcPct val="150000"/>
              </a:lnSpc>
              <a:buNone/>
            </a:pPr>
            <a:r>
              <a:rPr lang="en-US" altLang="zh-CN" dirty="0" smtClean="0"/>
              <a:t>the output of FFT(bias coefficients),</a:t>
            </a:r>
            <a:r>
              <a:rPr lang="zh-CN" altLang="en-US" dirty="0" smtClean="0"/>
              <a:t>光谱分布，</a:t>
            </a:r>
            <a:r>
              <a:rPr lang="en-US" altLang="zh-CN" dirty="0" smtClean="0"/>
              <a:t>FFT</a:t>
            </a:r>
            <a:r>
              <a:rPr lang="zh-CN" altLang="en-US" dirty="0" smtClean="0"/>
              <a:t>系数平方之和等</a:t>
            </a:r>
            <a:endParaRPr lang="en-US" altLang="zh-CN" b="1" dirty="0" smtClean="0"/>
          </a:p>
          <a:p>
            <a:pPr>
              <a:lnSpc>
                <a:spcPct val="150000"/>
              </a:lnSpc>
            </a:pPr>
            <a:r>
              <a:rPr lang="zh-CN" altLang="en-US" b="1" dirty="0" smtClean="0"/>
              <a:t>时频域特征时</a:t>
            </a:r>
            <a:endParaRPr lang="en-US" altLang="zh-CN" b="1" dirty="0" smtClean="0"/>
          </a:p>
          <a:p>
            <a:pPr marL="0" indent="0">
              <a:lnSpc>
                <a:spcPct val="150000"/>
              </a:lnSpc>
              <a:buNone/>
            </a:pPr>
            <a:r>
              <a:rPr lang="zh-CN" altLang="en-US" dirty="0" smtClean="0"/>
              <a:t>小波分解，小波包分解重构等。</a:t>
            </a:r>
          </a:p>
        </p:txBody>
      </p:sp>
    </p:spTree>
    <p:extLst>
      <p:ext uri="{BB962C8B-B14F-4D97-AF65-F5344CB8AC3E}">
        <p14:creationId xmlns:p14="http://schemas.microsoft.com/office/powerpoint/2010/main" val="1156543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5. 1</a:t>
            </a:r>
            <a:r>
              <a:rPr lang="zh-CN" altLang="en-US" dirty="0"/>
              <a:t>主成分分析</a:t>
            </a:r>
          </a:p>
        </p:txBody>
      </p:sp>
      <p:sp>
        <p:nvSpPr>
          <p:cNvPr id="3" name="内容占位符 2"/>
          <p:cNvSpPr>
            <a:spLocks noGrp="1"/>
          </p:cNvSpPr>
          <p:nvPr>
            <p:ph idx="1"/>
          </p:nvPr>
        </p:nvSpPr>
        <p:spPr/>
        <p:txBody>
          <a:bodyPr>
            <a:normAutofit fontScale="92500" lnSpcReduction="20000"/>
          </a:bodyPr>
          <a:lstStyle/>
          <a:p>
            <a:pPr marL="0" indent="0">
              <a:lnSpc>
                <a:spcPct val="150000"/>
              </a:lnSpc>
              <a:buNone/>
            </a:pPr>
            <a:r>
              <a:rPr lang="zh-CN" altLang="en-US" dirty="0" smtClean="0"/>
              <a:t>主成分分析（</a:t>
            </a:r>
            <a:r>
              <a:rPr lang="en-US" altLang="zh-CN" dirty="0" smtClean="0"/>
              <a:t>Principal Component Analysis</a:t>
            </a:r>
            <a:r>
              <a:rPr lang="zh-CN" altLang="en-US" dirty="0" smtClean="0"/>
              <a:t>，</a:t>
            </a:r>
            <a:r>
              <a:rPr lang="en-US" altLang="zh-CN" dirty="0" smtClean="0"/>
              <a:t>PCA</a:t>
            </a:r>
            <a:r>
              <a:rPr lang="zh-CN" altLang="en-US" dirty="0" smtClean="0"/>
              <a:t>）， 是一种统计方法。通过正交变换将一组可能存在相关性的变量转换为一组线性不相关的变量，转换后的这组变量叫主成分。</a:t>
            </a:r>
            <a:endParaRPr lang="en-US" altLang="zh-CN" dirty="0" smtClean="0"/>
          </a:p>
          <a:p>
            <a:pPr marL="0" indent="0">
              <a:lnSpc>
                <a:spcPct val="150000"/>
              </a:lnSpc>
              <a:buNone/>
            </a:pPr>
            <a:r>
              <a:rPr lang="zh-CN" altLang="en-US" dirty="0" smtClean="0"/>
              <a:t>设法将原来变量重新组合成一组新的互相无关的几个综合变量，同时根据实际需要从中可以取出几个较少的综合变量尽可能多地反映原来变量的信息的统计方法叫做主成分分析或称主分量分析，也是数学上用来降维的一种方法。</a:t>
            </a:r>
          </a:p>
        </p:txBody>
      </p:sp>
    </p:spTree>
    <p:extLst>
      <p:ext uri="{BB962C8B-B14F-4D97-AF65-F5344CB8AC3E}">
        <p14:creationId xmlns:p14="http://schemas.microsoft.com/office/powerpoint/2010/main" val="1412050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5.1 </a:t>
            </a:r>
            <a:r>
              <a:rPr lang="zh-CN" altLang="en-US" dirty="0" smtClean="0"/>
              <a:t>主成分分析</a:t>
            </a:r>
          </a:p>
        </p:txBody>
      </p:sp>
      <p:sp>
        <p:nvSpPr>
          <p:cNvPr id="3" name="内容占位符 2"/>
          <p:cNvSpPr>
            <a:spLocks noGrp="1"/>
          </p:cNvSpPr>
          <p:nvPr>
            <p:ph idx="1"/>
          </p:nvPr>
        </p:nvSpPr>
        <p:spPr/>
        <p:txBody>
          <a:bodyPr>
            <a:noAutofit/>
          </a:bodyPr>
          <a:lstStyle/>
          <a:p>
            <a:pPr marL="0" indent="0" algn="ctr">
              <a:lnSpc>
                <a:spcPct val="150000"/>
              </a:lnSpc>
              <a:buNone/>
            </a:pPr>
            <a:r>
              <a:rPr lang="zh-CN" altLang="en-US" sz="2400" dirty="0">
                <a:latin typeface="微软雅黑" panose="020B0503020204020204" pitchFamily="34" charset="-122"/>
                <a:ea typeface="微软雅黑" panose="020B0503020204020204" pitchFamily="34" charset="-122"/>
              </a:rPr>
              <a:t>计算步骤</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）对样本生成特征向量矩阵</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）计算每一列特征的平均值，然后每一维度都需要减去该列的特征平均值</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）计算特征的协方差矩阵（为什么是协方差矩阵呢？）</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）针对协方差矩阵进行特征值和特征向量的计算</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）对计算得到的特征值进行从大到小的排序</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6</a:t>
            </a:r>
            <a:r>
              <a:rPr lang="zh-CN" altLang="en-US" sz="2400" dirty="0" smtClean="0">
                <a:latin typeface="微软雅黑" panose="020B0503020204020204" pitchFamily="34" charset="-122"/>
                <a:ea typeface="微软雅黑" panose="020B0503020204020204" pitchFamily="34" charset="-122"/>
              </a:rPr>
              <a:t>）取出前</a:t>
            </a:r>
            <a:r>
              <a:rPr lang="en-US" altLang="zh-CN" sz="2400" dirty="0" smtClean="0">
                <a:latin typeface="微软雅黑" panose="020B0503020204020204" pitchFamily="34" charset="-122"/>
                <a:ea typeface="微软雅黑" panose="020B0503020204020204" pitchFamily="34" charset="-122"/>
              </a:rPr>
              <a:t>K</a:t>
            </a:r>
            <a:r>
              <a:rPr lang="zh-CN" altLang="en-US" sz="2400" dirty="0" smtClean="0">
                <a:latin typeface="微软雅黑" panose="020B0503020204020204" pitchFamily="34" charset="-122"/>
                <a:ea typeface="微软雅黑" panose="020B0503020204020204" pitchFamily="34" charset="-122"/>
              </a:rPr>
              <a:t>个特征向量和特征值，并进行回退，即得到降维后的特征矩阵</a:t>
            </a:r>
          </a:p>
        </p:txBody>
      </p:sp>
    </p:spTree>
    <p:extLst>
      <p:ext uri="{BB962C8B-B14F-4D97-AF65-F5344CB8AC3E}">
        <p14:creationId xmlns:p14="http://schemas.microsoft.com/office/powerpoint/2010/main" val="243304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5.2 </a:t>
            </a:r>
            <a:r>
              <a:rPr lang="zh-CN" altLang="en-US" dirty="0" smtClean="0"/>
              <a:t>线性</a:t>
            </a:r>
            <a:r>
              <a:rPr lang="zh-CN" altLang="en-US" dirty="0"/>
              <a:t>判别分析</a:t>
            </a: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t>LDA</a:t>
            </a:r>
            <a:r>
              <a:rPr lang="zh-CN" altLang="en-US" dirty="0" smtClean="0"/>
              <a:t>是隐含狄利克雷分布（</a:t>
            </a:r>
            <a:r>
              <a:rPr lang="en-US" altLang="zh-CN" dirty="0" smtClean="0"/>
              <a:t>Latent </a:t>
            </a:r>
            <a:r>
              <a:rPr lang="en-US" altLang="zh-CN" dirty="0" err="1" smtClean="0"/>
              <a:t>Dirichlet</a:t>
            </a:r>
            <a:r>
              <a:rPr lang="en-US" altLang="zh-CN" dirty="0" smtClean="0"/>
              <a:t> Allocation</a:t>
            </a:r>
            <a:r>
              <a:rPr lang="zh-CN" altLang="en-US" dirty="0" smtClean="0"/>
              <a:t>，简称</a:t>
            </a:r>
            <a:r>
              <a:rPr lang="en-US" altLang="zh-CN" dirty="0" smtClean="0"/>
              <a:t>LDA</a:t>
            </a:r>
            <a:r>
              <a:rPr lang="zh-CN" altLang="en-US" dirty="0" smtClean="0"/>
              <a:t>），</a:t>
            </a:r>
            <a:r>
              <a:rPr lang="en-US" altLang="zh-CN" dirty="0" smtClean="0"/>
              <a:t>LDA</a:t>
            </a:r>
            <a:r>
              <a:rPr lang="zh-CN" altLang="en-US" dirty="0" smtClean="0"/>
              <a:t>是一种监督学习的降维技术，而</a:t>
            </a:r>
            <a:r>
              <a:rPr lang="en-US" altLang="zh-CN" dirty="0" smtClean="0"/>
              <a:t>PCA</a:t>
            </a:r>
            <a:r>
              <a:rPr lang="zh-CN" altLang="en-US" dirty="0" smtClean="0"/>
              <a:t>是无监督的降维技术，</a:t>
            </a:r>
            <a:r>
              <a:rPr lang="en-US" altLang="zh-CN" dirty="0" smtClean="0"/>
              <a:t>LDA</a:t>
            </a:r>
            <a:r>
              <a:rPr lang="zh-CN" altLang="en-US" dirty="0" smtClean="0"/>
              <a:t>是在降维的基础上考虑了类别的因素，希望得到的投影类内方差最小，类与类之间的方差最大。</a:t>
            </a:r>
            <a:endParaRPr lang="en-US" altLang="zh-CN" dirty="0" smtClean="0"/>
          </a:p>
        </p:txBody>
      </p:sp>
    </p:spTree>
    <p:extLst>
      <p:ext uri="{BB962C8B-B14F-4D97-AF65-F5344CB8AC3E}">
        <p14:creationId xmlns:p14="http://schemas.microsoft.com/office/powerpoint/2010/main" val="2957855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6.</a:t>
            </a:r>
            <a:r>
              <a:rPr lang="zh-CN" altLang="en-US" dirty="0" smtClean="0"/>
              <a:t>数据建模的能力</a:t>
            </a:r>
            <a:endParaRPr lang="zh-CN" altLang="en-US" dirty="0"/>
          </a:p>
        </p:txBody>
      </p:sp>
      <p:sp>
        <p:nvSpPr>
          <p:cNvPr id="3" name="内容占位符 2"/>
          <p:cNvSpPr>
            <a:spLocks noGrp="1"/>
          </p:cNvSpPr>
          <p:nvPr>
            <p:ph idx="1"/>
          </p:nvPr>
        </p:nvSpPr>
        <p:spPr/>
        <p:txBody>
          <a:bodyPr/>
          <a:lstStyle/>
          <a:p>
            <a:r>
              <a:rPr lang="zh-CN" altLang="en-US" dirty="0"/>
              <a:t>数据建模，通俗地说，就是通过建立数据科学模型的手段解决现实问题的过程。数据建模也可以称为数据科学项目的过程，并且这个过程是周期性循环的。</a:t>
            </a:r>
          </a:p>
        </p:txBody>
      </p:sp>
    </p:spTree>
    <p:extLst>
      <p:ext uri="{BB962C8B-B14F-4D97-AF65-F5344CB8AC3E}">
        <p14:creationId xmlns:p14="http://schemas.microsoft.com/office/powerpoint/2010/main" val="7808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Persona</a:t>
            </a:r>
            <a:endParaRPr lang="zh-CN" altLang="en-US" dirty="0"/>
          </a:p>
        </p:txBody>
      </p:sp>
      <p:sp>
        <p:nvSpPr>
          <p:cNvPr id="3" name="内容占位符 2"/>
          <p:cNvSpPr>
            <a:spLocks noGrp="1"/>
          </p:cNvSpPr>
          <p:nvPr>
            <p:ph idx="1"/>
          </p:nvPr>
        </p:nvSpPr>
        <p:spPr>
          <a:xfrm>
            <a:off x="290945" y="1690688"/>
            <a:ext cx="11776364" cy="4640839"/>
          </a:xfrm>
        </p:spPr>
        <p:txBody>
          <a:bodyPr>
            <a:normAutofit/>
          </a:bodyPr>
          <a:lstStyle/>
          <a:p>
            <a:pPr>
              <a:lnSpc>
                <a:spcPct val="150000"/>
              </a:lnSpc>
            </a:pPr>
            <a:r>
              <a:rPr lang="en-US" altLang="zh-CN" dirty="0" smtClean="0"/>
              <a:t>Allen </a:t>
            </a:r>
            <a:r>
              <a:rPr lang="en-US" altLang="zh-CN" dirty="0"/>
              <a:t>Cooper</a:t>
            </a:r>
            <a:r>
              <a:rPr lang="zh-CN" altLang="en-US" dirty="0"/>
              <a:t>提出来的一种通过调研和问卷获得的典型用户模型，用于产品需求挖掘与交互设计的方法</a:t>
            </a:r>
            <a:r>
              <a:rPr lang="zh-CN" altLang="en-US" dirty="0" smtClean="0"/>
              <a:t>。</a:t>
            </a:r>
            <a:endParaRPr lang="en-US" altLang="zh-CN" dirty="0" smtClean="0"/>
          </a:p>
          <a:p>
            <a:pPr>
              <a:lnSpc>
                <a:spcPct val="150000"/>
              </a:lnSpc>
            </a:pPr>
            <a:r>
              <a:rPr lang="en-US" altLang="zh-CN" dirty="0"/>
              <a:t>P</a:t>
            </a:r>
            <a:r>
              <a:rPr lang="zh-CN" altLang="en-US" dirty="0"/>
              <a:t>代表基本性</a:t>
            </a:r>
            <a:r>
              <a:rPr lang="en-US" altLang="zh-CN" dirty="0"/>
              <a:t>(Primary)</a:t>
            </a:r>
            <a:r>
              <a:rPr lang="zh-CN" altLang="en-US" dirty="0"/>
              <a:t>：指该用户角色是否基于对真实用户的情景访谈</a:t>
            </a:r>
            <a:r>
              <a:rPr lang="en-US" altLang="zh-CN" dirty="0"/>
              <a:t>;</a:t>
            </a:r>
          </a:p>
          <a:p>
            <a:pPr>
              <a:lnSpc>
                <a:spcPct val="150000"/>
              </a:lnSpc>
            </a:pPr>
            <a:r>
              <a:rPr lang="en-US" altLang="zh-CN" dirty="0"/>
              <a:t>E</a:t>
            </a:r>
            <a:r>
              <a:rPr lang="zh-CN" altLang="en-US" dirty="0"/>
              <a:t>代表同理性</a:t>
            </a:r>
            <a:r>
              <a:rPr lang="en-US" altLang="zh-CN" dirty="0"/>
              <a:t>(Empathy)</a:t>
            </a:r>
            <a:r>
              <a:rPr lang="zh-CN" altLang="en-US" dirty="0"/>
              <a:t>：指用户角色中包含姓名、照片和产品相关的描述，该用户角色是否引同理心</a:t>
            </a:r>
            <a:r>
              <a:rPr lang="en-US" altLang="zh-CN" dirty="0"/>
              <a:t>;</a:t>
            </a:r>
          </a:p>
          <a:p>
            <a:pPr>
              <a:lnSpc>
                <a:spcPct val="150000"/>
              </a:lnSpc>
            </a:pPr>
            <a:r>
              <a:rPr lang="en-US" altLang="zh-CN" dirty="0"/>
              <a:t>R</a:t>
            </a:r>
            <a:r>
              <a:rPr lang="zh-CN" altLang="en-US" dirty="0"/>
              <a:t>代表真实性</a:t>
            </a:r>
            <a:r>
              <a:rPr lang="en-US" altLang="zh-CN" dirty="0"/>
              <a:t>(Realistic)</a:t>
            </a:r>
            <a:r>
              <a:rPr lang="zh-CN" altLang="en-US" dirty="0"/>
              <a:t>：指对那些每天与顾客打交道的人来说，用户角色是否看起来像真实人物</a:t>
            </a:r>
            <a:r>
              <a:rPr lang="en-US" altLang="zh-CN" dirty="0"/>
              <a:t>;</a:t>
            </a:r>
          </a:p>
          <a:p>
            <a:endParaRPr lang="zh-CN" altLang="en-US" dirty="0"/>
          </a:p>
        </p:txBody>
      </p:sp>
    </p:spTree>
    <p:extLst>
      <p:ext uri="{BB962C8B-B14F-4D97-AF65-F5344CB8AC3E}">
        <p14:creationId xmlns:p14="http://schemas.microsoft.com/office/powerpoint/2010/main" val="12502116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6.</a:t>
            </a:r>
            <a:r>
              <a:rPr lang="zh-CN" altLang="en-US" dirty="0"/>
              <a:t>数据建模的能力</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1418" y="1474854"/>
            <a:ext cx="8059161" cy="5383146"/>
          </a:xfrm>
        </p:spPr>
      </p:pic>
    </p:spTree>
    <p:extLst>
      <p:ext uri="{BB962C8B-B14F-4D97-AF65-F5344CB8AC3E}">
        <p14:creationId xmlns:p14="http://schemas.microsoft.com/office/powerpoint/2010/main" val="1100142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六大步骤</a:t>
            </a:r>
          </a:p>
        </p:txBody>
      </p:sp>
      <p:sp>
        <p:nvSpPr>
          <p:cNvPr id="3" name="内容占位符 2"/>
          <p:cNvSpPr>
            <a:spLocks noGrp="1"/>
          </p:cNvSpPr>
          <p:nvPr>
            <p:ph idx="1"/>
          </p:nvPr>
        </p:nvSpPr>
        <p:spPr/>
        <p:txBody>
          <a:bodyPr/>
          <a:lstStyle/>
          <a:p>
            <a:r>
              <a:rPr lang="zh-CN" altLang="en-US" b="1" dirty="0"/>
              <a:t>一、制订</a:t>
            </a:r>
            <a:r>
              <a:rPr lang="zh-CN" altLang="en-US" b="1" dirty="0" smtClean="0"/>
              <a:t>目标</a:t>
            </a:r>
            <a:endParaRPr lang="en-US" altLang="zh-CN" b="1" dirty="0" smtClean="0"/>
          </a:p>
          <a:p>
            <a:r>
              <a:rPr lang="zh-CN" altLang="en-US" b="1" dirty="0"/>
              <a:t>二、数据理解与</a:t>
            </a:r>
            <a:r>
              <a:rPr lang="zh-CN" altLang="en-US" b="1" dirty="0" smtClean="0"/>
              <a:t>准备</a:t>
            </a:r>
            <a:endParaRPr lang="en-US" altLang="zh-CN" b="1" dirty="0" smtClean="0"/>
          </a:p>
          <a:p>
            <a:r>
              <a:rPr lang="zh-CN" altLang="en-US" b="1" dirty="0"/>
              <a:t>三、建立</a:t>
            </a:r>
            <a:r>
              <a:rPr lang="zh-CN" altLang="en-US" b="1" dirty="0" smtClean="0"/>
              <a:t>模型</a:t>
            </a:r>
            <a:endParaRPr lang="en-US" altLang="zh-CN" b="1" dirty="0" smtClean="0"/>
          </a:p>
          <a:p>
            <a:r>
              <a:rPr lang="zh-CN" altLang="en-US" b="1" dirty="0"/>
              <a:t>四、模型</a:t>
            </a:r>
            <a:r>
              <a:rPr lang="zh-CN" altLang="en-US" b="1" dirty="0" smtClean="0"/>
              <a:t>评估</a:t>
            </a:r>
            <a:endParaRPr lang="en-US" altLang="zh-CN" b="1" dirty="0" smtClean="0"/>
          </a:p>
          <a:p>
            <a:r>
              <a:rPr lang="zh-CN" altLang="en-US" b="1" dirty="0"/>
              <a:t>五、结果</a:t>
            </a:r>
            <a:r>
              <a:rPr lang="zh-CN" altLang="en-US" b="1" dirty="0" smtClean="0"/>
              <a:t>呈现</a:t>
            </a:r>
            <a:endParaRPr lang="en-US" altLang="zh-CN" b="1" dirty="0" smtClean="0"/>
          </a:p>
          <a:p>
            <a:r>
              <a:rPr lang="zh-CN" altLang="en-US" b="1" dirty="0"/>
              <a:t>六、模型部署</a:t>
            </a:r>
            <a:endParaRPr lang="zh-CN" altLang="en-US" dirty="0"/>
          </a:p>
        </p:txBody>
      </p:sp>
    </p:spTree>
    <p:extLst>
      <p:ext uri="{BB962C8B-B14F-4D97-AF65-F5344CB8AC3E}">
        <p14:creationId xmlns:p14="http://schemas.microsoft.com/office/powerpoint/2010/main" val="498738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9005" y="1360266"/>
            <a:ext cx="12112995" cy="4444789"/>
          </a:xfrm>
          <a:prstGeom prst="rect">
            <a:avLst/>
          </a:prstGeom>
        </p:spPr>
      </p:pic>
    </p:spTree>
    <p:extLst>
      <p:ext uri="{BB962C8B-B14F-4D97-AF65-F5344CB8AC3E}">
        <p14:creationId xmlns:p14="http://schemas.microsoft.com/office/powerpoint/2010/main" val="127671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4045267" y="209925"/>
            <a:ext cx="4475279" cy="5967038"/>
          </a:xfrm>
          <a:prstGeom prst="rect">
            <a:avLst/>
          </a:prstGeom>
        </p:spPr>
      </p:pic>
    </p:spTree>
    <p:extLst>
      <p:ext uri="{BB962C8B-B14F-4D97-AF65-F5344CB8AC3E}">
        <p14:creationId xmlns:p14="http://schemas.microsoft.com/office/powerpoint/2010/main" val="1993016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022763" y="166377"/>
            <a:ext cx="8839200" cy="6358020"/>
          </a:xfrm>
          <a:prstGeom prst="rect">
            <a:avLst/>
          </a:prstGeom>
        </p:spPr>
      </p:pic>
    </p:spTree>
    <p:extLst>
      <p:ext uri="{BB962C8B-B14F-4D97-AF65-F5344CB8AC3E}">
        <p14:creationId xmlns:p14="http://schemas.microsoft.com/office/powerpoint/2010/main" val="3189862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655" y="152057"/>
            <a:ext cx="8714509" cy="6481417"/>
          </a:xfrm>
        </p:spPr>
      </p:pic>
    </p:spTree>
    <p:extLst>
      <p:ext uri="{BB962C8B-B14F-4D97-AF65-F5344CB8AC3E}">
        <p14:creationId xmlns:p14="http://schemas.microsoft.com/office/powerpoint/2010/main" val="690407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Persona</a:t>
            </a:r>
            <a:endParaRPr lang="zh-CN" altLang="en-US" dirty="0"/>
          </a:p>
        </p:txBody>
      </p:sp>
      <p:sp>
        <p:nvSpPr>
          <p:cNvPr id="3" name="内容占位符 2"/>
          <p:cNvSpPr>
            <a:spLocks noGrp="1"/>
          </p:cNvSpPr>
          <p:nvPr>
            <p:ph idx="1"/>
          </p:nvPr>
        </p:nvSpPr>
        <p:spPr>
          <a:xfrm>
            <a:off x="290945" y="1690688"/>
            <a:ext cx="11776364" cy="4640839"/>
          </a:xfrm>
        </p:spPr>
        <p:txBody>
          <a:bodyPr>
            <a:normAutofit/>
          </a:bodyPr>
          <a:lstStyle/>
          <a:p>
            <a:pPr>
              <a:lnSpc>
                <a:spcPct val="150000"/>
              </a:lnSpc>
            </a:pPr>
            <a:r>
              <a:rPr lang="en-US" altLang="zh-CN" dirty="0" smtClean="0"/>
              <a:t>S</a:t>
            </a:r>
            <a:r>
              <a:rPr lang="zh-CN" altLang="en-US" dirty="0"/>
              <a:t>代表独特性</a:t>
            </a:r>
            <a:r>
              <a:rPr lang="en-US" altLang="zh-CN" dirty="0"/>
              <a:t>(Singular)</a:t>
            </a:r>
            <a:r>
              <a:rPr lang="zh-CN" altLang="en-US" dirty="0"/>
              <a:t>：每个用户是否是独特的，彼此很少有相似性</a:t>
            </a:r>
            <a:r>
              <a:rPr lang="en-US" altLang="zh-CN" dirty="0"/>
              <a:t>;</a:t>
            </a:r>
          </a:p>
          <a:p>
            <a:pPr>
              <a:lnSpc>
                <a:spcPct val="150000"/>
              </a:lnSpc>
            </a:pPr>
            <a:r>
              <a:rPr lang="en-US" altLang="zh-CN" dirty="0"/>
              <a:t>O</a:t>
            </a:r>
            <a:r>
              <a:rPr lang="zh-CN" altLang="en-US" dirty="0"/>
              <a:t>代表目标性</a:t>
            </a:r>
            <a:r>
              <a:rPr lang="en-US" altLang="zh-CN" dirty="0"/>
              <a:t>(Objectives)</a:t>
            </a:r>
            <a:r>
              <a:rPr lang="zh-CN" altLang="en-US" dirty="0"/>
              <a:t>：该用户角色是否包含与产品相关的高层次目标，是否包含关键词来描述该目标</a:t>
            </a:r>
            <a:r>
              <a:rPr lang="en-US" altLang="zh-CN" dirty="0"/>
              <a:t>;</a:t>
            </a:r>
          </a:p>
          <a:p>
            <a:pPr>
              <a:lnSpc>
                <a:spcPct val="150000"/>
              </a:lnSpc>
            </a:pPr>
            <a:r>
              <a:rPr lang="en-US" altLang="zh-CN" dirty="0"/>
              <a:t>N</a:t>
            </a:r>
            <a:r>
              <a:rPr lang="zh-CN" altLang="en-US" dirty="0"/>
              <a:t>代表数量性</a:t>
            </a:r>
            <a:r>
              <a:rPr lang="en-US" altLang="zh-CN" dirty="0"/>
              <a:t>(Number)</a:t>
            </a:r>
            <a:r>
              <a:rPr lang="zh-CN" altLang="en-US" dirty="0"/>
              <a:t>：用户角色的数量是否足够少，以便设计团队能记住每个用户角色的姓名，以及其中的一个主要用户角色</a:t>
            </a:r>
            <a:r>
              <a:rPr lang="en-US" altLang="zh-CN" dirty="0"/>
              <a:t>;</a:t>
            </a:r>
          </a:p>
          <a:p>
            <a:pPr>
              <a:lnSpc>
                <a:spcPct val="150000"/>
              </a:lnSpc>
            </a:pPr>
            <a:r>
              <a:rPr lang="en-US" altLang="zh-CN" dirty="0"/>
              <a:t>A</a:t>
            </a:r>
            <a:r>
              <a:rPr lang="zh-CN" altLang="en-US" dirty="0"/>
              <a:t>代表应用性</a:t>
            </a:r>
            <a:r>
              <a:rPr lang="en-US" altLang="zh-CN" dirty="0"/>
              <a:t>(Applicable)</a:t>
            </a:r>
            <a:r>
              <a:rPr lang="zh-CN" altLang="en-US" dirty="0"/>
              <a:t>：设计团队是否能使用用户角色作为一种实用工具进行设计决策。</a:t>
            </a:r>
            <a:endParaRPr lang="en-US" altLang="zh-CN" dirty="0" smtClean="0"/>
          </a:p>
          <a:p>
            <a:endParaRPr lang="zh-CN" altLang="en-US" dirty="0"/>
          </a:p>
        </p:txBody>
      </p:sp>
    </p:spTree>
    <p:extLst>
      <p:ext uri="{BB962C8B-B14F-4D97-AF65-F5344CB8AC3E}">
        <p14:creationId xmlns:p14="http://schemas.microsoft.com/office/powerpoint/2010/main" val="2260488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User </a:t>
            </a:r>
            <a:r>
              <a:rPr lang="en-US" altLang="zh-CN" dirty="0" smtClean="0"/>
              <a:t>Profile</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zh-CN" altLang="en-US" dirty="0"/>
              <a:t>是利用已经获得的数据，用来勾勒用户需求、用户偏好的数据分析方法。</a:t>
            </a:r>
          </a:p>
          <a:p>
            <a:pPr>
              <a:lnSpc>
                <a:spcPct val="150000"/>
              </a:lnSpc>
            </a:pPr>
            <a:r>
              <a:rPr lang="zh-CN" altLang="en-US" dirty="0"/>
              <a:t>这两个词，都可以翻译为「用户画像」，但第一种，用于产品用研与交互设计，第二种，用于运营与数据分析。</a:t>
            </a:r>
          </a:p>
          <a:p>
            <a:pPr>
              <a:lnSpc>
                <a:spcPct val="150000"/>
              </a:lnSpc>
            </a:pPr>
            <a:r>
              <a:rPr lang="zh-CN" altLang="en-US" dirty="0"/>
              <a:t>所以，必须要先明确用的是哪一种，考虑</a:t>
            </a:r>
            <a:r>
              <a:rPr lang="zh-CN" altLang="en-US" dirty="0" smtClean="0"/>
              <a:t>到企业用户的结构，本次课程主要讲第二种。</a:t>
            </a:r>
            <a:endParaRPr lang="zh-CN" altLang="en-US" dirty="0"/>
          </a:p>
        </p:txBody>
      </p:sp>
    </p:spTree>
    <p:extLst>
      <p:ext uri="{BB962C8B-B14F-4D97-AF65-F5344CB8AC3E}">
        <p14:creationId xmlns:p14="http://schemas.microsoft.com/office/powerpoint/2010/main" val="762128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用户画像</a:t>
            </a:r>
            <a:endParaRPr lang="zh-CN" altLang="en-US" dirty="0"/>
          </a:p>
        </p:txBody>
      </p:sp>
      <p:sp>
        <p:nvSpPr>
          <p:cNvPr id="3" name="内容占位符 2"/>
          <p:cNvSpPr>
            <a:spLocks noGrp="1"/>
          </p:cNvSpPr>
          <p:nvPr>
            <p:ph idx="1"/>
          </p:nvPr>
        </p:nvSpPr>
        <p:spPr>
          <a:xfrm>
            <a:off x="692727" y="1330036"/>
            <a:ext cx="11236037" cy="5334000"/>
          </a:xfrm>
        </p:spPr>
        <p:txBody>
          <a:bodyPr>
            <a:normAutofit fontScale="92500"/>
          </a:bodyPr>
          <a:lstStyle/>
          <a:p>
            <a:pPr>
              <a:lnSpc>
                <a:spcPct val="160000"/>
              </a:lnSpc>
            </a:pPr>
            <a:r>
              <a:rPr lang="zh-CN" altLang="en-US" dirty="0"/>
              <a:t>用户画像是</a:t>
            </a:r>
            <a:r>
              <a:rPr lang="zh-CN" altLang="en-US" sz="3400" dirty="0"/>
              <a:t>虚构</a:t>
            </a:r>
            <a:r>
              <a:rPr lang="zh-CN" altLang="en-US" dirty="0"/>
              <a:t>的角色，企业可以根据自己的业务指标创建用户画像，画像角色可以帮助我们了解用户的需求、体验、行为和目标。它可以帮助我们认识到不同的人有不同的需求和期望，也可以帮助我们识别出到底哪些用户对我们感兴趣。画像会使我们的设计任务不那么复杂，它指导我们的构思过程，帮助我们为目标用创建更加良好的用户体验</a:t>
            </a:r>
            <a:r>
              <a:rPr lang="zh-CN" altLang="en-US" dirty="0" smtClean="0"/>
              <a:t>。</a:t>
            </a:r>
            <a:endParaRPr lang="en-US" altLang="zh-CN" dirty="0" smtClean="0"/>
          </a:p>
          <a:p>
            <a:pPr>
              <a:lnSpc>
                <a:spcPct val="160000"/>
              </a:lnSpc>
            </a:pPr>
            <a:r>
              <a:rPr lang="zh-CN" altLang="en-US" dirty="0"/>
              <a:t>用户画像描述的并不是一个真实的人，而是根据多个人的特点收集到的真实数据而组合成的</a:t>
            </a:r>
            <a:r>
              <a:rPr lang="zh-CN" altLang="en-US" dirty="0" smtClean="0"/>
              <a:t>角色。</a:t>
            </a:r>
            <a:endParaRPr lang="zh-CN" altLang="en-US" dirty="0"/>
          </a:p>
          <a:p>
            <a:pPr>
              <a:lnSpc>
                <a:spcPct val="160000"/>
              </a:lnSpc>
            </a:pPr>
            <a:r>
              <a:rPr lang="zh-CN" altLang="en-US" dirty="0"/>
              <a:t>画像提供了有意义的原型，我们可以使用这些原型来评估我们的设计与开发</a:t>
            </a:r>
            <a:r>
              <a:rPr lang="zh-CN" altLang="en-US" dirty="0" smtClean="0"/>
              <a:t>。</a:t>
            </a:r>
            <a:endParaRPr lang="zh-CN" altLang="en-US" dirty="0"/>
          </a:p>
        </p:txBody>
      </p:sp>
    </p:spTree>
    <p:extLst>
      <p:ext uri="{BB962C8B-B14F-4D97-AF65-F5344CB8AC3E}">
        <p14:creationId xmlns:p14="http://schemas.microsoft.com/office/powerpoint/2010/main" val="1041898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用户画像</a:t>
            </a:r>
            <a:endParaRPr lang="zh-CN" altLang="en-US" dirty="0"/>
          </a:p>
        </p:txBody>
      </p:sp>
      <p:sp>
        <p:nvSpPr>
          <p:cNvPr id="3" name="内容占位符 2"/>
          <p:cNvSpPr>
            <a:spLocks noGrp="1"/>
          </p:cNvSpPr>
          <p:nvPr>
            <p:ph idx="1"/>
          </p:nvPr>
        </p:nvSpPr>
        <p:spPr/>
        <p:txBody>
          <a:bodyPr/>
          <a:lstStyle/>
          <a:p>
            <a:r>
              <a:rPr lang="zh-CN" altLang="en-US" dirty="0" smtClean="0"/>
              <a:t>用户画像博士和用户画像专家 </a:t>
            </a:r>
            <a:r>
              <a:rPr lang="en-US" altLang="zh-CN" dirty="0" err="1" smtClean="0"/>
              <a:t>Lene</a:t>
            </a:r>
            <a:r>
              <a:rPr lang="en-US" altLang="zh-CN" dirty="0" smtClean="0"/>
              <a:t> Nielsen</a:t>
            </a:r>
            <a:r>
              <a:rPr lang="zh-CN" altLang="en-US" dirty="0" smtClean="0"/>
              <a:t>在她的文章中描述了 </a:t>
            </a:r>
            <a:r>
              <a:rPr lang="en-US" altLang="zh-CN" dirty="0" smtClean="0"/>
              <a:t>4 </a:t>
            </a:r>
            <a:r>
              <a:rPr lang="zh-CN" altLang="en-US" dirty="0" smtClean="0"/>
              <a:t>种不同类型的用户画像</a:t>
            </a:r>
            <a:endParaRPr lang="en-US" altLang="zh-CN" dirty="0" smtClean="0"/>
          </a:p>
          <a:p>
            <a:r>
              <a:rPr lang="en-US" altLang="zh-CN" dirty="0" smtClean="0"/>
              <a:t>1. </a:t>
            </a:r>
            <a:r>
              <a:rPr lang="zh-CN" altLang="en-US" dirty="0" smtClean="0"/>
              <a:t>目标导向型</a:t>
            </a:r>
            <a:endParaRPr lang="en-US" altLang="zh-CN" dirty="0" smtClean="0"/>
          </a:p>
          <a:p>
            <a:r>
              <a:rPr lang="en-US" altLang="zh-CN" dirty="0" smtClean="0"/>
              <a:t>2. </a:t>
            </a:r>
            <a:r>
              <a:rPr lang="zh-CN" altLang="en-US" dirty="0" smtClean="0"/>
              <a:t>角色视角型</a:t>
            </a:r>
            <a:endParaRPr lang="en-US" altLang="zh-CN" dirty="0" smtClean="0"/>
          </a:p>
          <a:p>
            <a:r>
              <a:rPr lang="en-US" altLang="zh-CN" dirty="0" smtClean="0"/>
              <a:t>3. </a:t>
            </a:r>
            <a:r>
              <a:rPr lang="zh-CN" altLang="en-US" dirty="0" smtClean="0"/>
              <a:t>角色吸引型</a:t>
            </a:r>
            <a:endParaRPr lang="en-US" altLang="zh-CN" dirty="0" smtClean="0"/>
          </a:p>
          <a:p>
            <a:r>
              <a:rPr lang="en-US" altLang="zh-CN" dirty="0" smtClean="0"/>
              <a:t>4. </a:t>
            </a:r>
            <a:r>
              <a:rPr lang="zh-CN" altLang="en-US" dirty="0" smtClean="0"/>
              <a:t>虚构型</a:t>
            </a:r>
            <a:endParaRPr lang="zh-CN" altLang="en-US" dirty="0"/>
          </a:p>
        </p:txBody>
      </p:sp>
    </p:spTree>
    <p:extLst>
      <p:ext uri="{BB962C8B-B14F-4D97-AF65-F5344CB8AC3E}">
        <p14:creationId xmlns:p14="http://schemas.microsoft.com/office/powerpoint/2010/main" val="2633119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目标</a:t>
            </a:r>
            <a:r>
              <a:rPr lang="zh-CN" altLang="en-US" dirty="0" smtClean="0"/>
              <a:t>导向型</a:t>
            </a:r>
            <a:endParaRPr lang="zh-CN" altLang="en-US" dirty="0"/>
          </a:p>
        </p:txBody>
      </p:sp>
      <p:pic>
        <p:nvPicPr>
          <p:cNvPr id="1026" name="Picture 2" descr="http://5b0988e595225.cdn.sohucs.com/images/20190705/33b21c6e7d22479aaa7195fbc341700a.jpe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77226" y="2133600"/>
            <a:ext cx="5339373"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836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2306</TotalTime>
  <Words>2755</Words>
  <Application>Microsoft Office PowerPoint</Application>
  <PresentationFormat>宽屏</PresentationFormat>
  <Paragraphs>208</Paragraphs>
  <Slides>45</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等线</vt:lpstr>
      <vt:lpstr>微软雅黑</vt:lpstr>
      <vt:lpstr>幼圆</vt:lpstr>
      <vt:lpstr>Arial</vt:lpstr>
      <vt:lpstr>Century Gothic</vt:lpstr>
      <vt:lpstr>Consolas</vt:lpstr>
      <vt:lpstr>Wingdings</vt:lpstr>
      <vt:lpstr>Wingdings 3</vt:lpstr>
      <vt:lpstr>丝状</vt:lpstr>
      <vt:lpstr>僵尸企业画像及分类 </vt:lpstr>
      <vt:lpstr>PowerPoint 演示文稿</vt:lpstr>
      <vt:lpstr>百度词条</vt:lpstr>
      <vt:lpstr>Persona</vt:lpstr>
      <vt:lpstr>Persona</vt:lpstr>
      <vt:lpstr>User Profile</vt:lpstr>
      <vt:lpstr>1. 用户画像</vt:lpstr>
      <vt:lpstr>1. 用户画像</vt:lpstr>
      <vt:lpstr>目标导向型</vt:lpstr>
      <vt:lpstr>角色视角型</vt:lpstr>
      <vt:lpstr>角色吸引型</vt:lpstr>
      <vt:lpstr>创建角色的步骤</vt:lpstr>
      <vt:lpstr>创建角色的步骤</vt:lpstr>
      <vt:lpstr>2. 背景</vt:lpstr>
      <vt:lpstr>2. 背景</vt:lpstr>
      <vt:lpstr>2. 背景</vt:lpstr>
      <vt:lpstr>2. 背景</vt:lpstr>
      <vt:lpstr>2.1 用户期望</vt:lpstr>
      <vt:lpstr>数据分析常规流程</vt:lpstr>
      <vt:lpstr>3. 数据分析工具</vt:lpstr>
      <vt:lpstr>3. 数据分析工具</vt:lpstr>
      <vt:lpstr>3. 数据源</vt:lpstr>
      <vt:lpstr>读取数据</vt:lpstr>
      <vt:lpstr>3.2 初步分析数据</vt:lpstr>
      <vt:lpstr>3.2 初步分析数据</vt:lpstr>
      <vt:lpstr>验证集的数据比较完整准确</vt:lpstr>
      <vt:lpstr>多表拼接（merge, join, concat)</vt:lpstr>
      <vt:lpstr>多表数据融合</vt:lpstr>
      <vt:lpstr>4. 数据预处理</vt:lpstr>
      <vt:lpstr>4. 数据预处理</vt:lpstr>
      <vt:lpstr>4. 数据预处理</vt:lpstr>
      <vt:lpstr>4. 数据预处理</vt:lpstr>
      <vt:lpstr>4.1 N/A空缺数值的处理</vt:lpstr>
      <vt:lpstr>4.1 N/A空缺数值的处理</vt:lpstr>
      <vt:lpstr>5. 数据特征提取</vt:lpstr>
      <vt:lpstr>5. 1主成分分析</vt:lpstr>
      <vt:lpstr>5.1 主成分分析</vt:lpstr>
      <vt:lpstr>5.2 线性判别分析</vt:lpstr>
      <vt:lpstr>6.数据建模的能力</vt:lpstr>
      <vt:lpstr>6.数据建模的能力</vt:lpstr>
      <vt:lpstr>六大步骤</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僵尸企业画像 </dc:title>
  <dc:creator>amidn</dc:creator>
  <cp:lastModifiedBy>amidn</cp:lastModifiedBy>
  <cp:revision>86</cp:revision>
  <dcterms:created xsi:type="dcterms:W3CDTF">2020-04-06T02:09:29Z</dcterms:created>
  <dcterms:modified xsi:type="dcterms:W3CDTF">2020-04-15T12:37:33Z</dcterms:modified>
</cp:coreProperties>
</file>