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60" r:id="rId4"/>
    <p:sldId id="258" r:id="rId5"/>
    <p:sldId id="259" r:id="rId6"/>
    <p:sldId id="378" r:id="rId7"/>
    <p:sldId id="379" r:id="rId8"/>
    <p:sldId id="380" r:id="rId9"/>
    <p:sldId id="387" r:id="rId10"/>
    <p:sldId id="386" r:id="rId11"/>
    <p:sldId id="389" r:id="rId12"/>
    <p:sldId id="383" r:id="rId13"/>
    <p:sldId id="385" r:id="rId14"/>
    <p:sldId id="419" r:id="rId15"/>
    <p:sldId id="384" r:id="rId16"/>
    <p:sldId id="390" r:id="rId17"/>
    <p:sldId id="394" r:id="rId18"/>
    <p:sldId id="382" r:id="rId19"/>
    <p:sldId id="395" r:id="rId20"/>
    <p:sldId id="381" r:id="rId21"/>
    <p:sldId id="393" r:id="rId22"/>
    <p:sldId id="397" r:id="rId23"/>
    <p:sldId id="410" r:id="rId24"/>
    <p:sldId id="411" r:id="rId25"/>
    <p:sldId id="431" r:id="rId26"/>
    <p:sldId id="404" r:id="rId27"/>
    <p:sldId id="409" r:id="rId28"/>
    <p:sldId id="398" r:id="rId29"/>
    <p:sldId id="432" r:id="rId30"/>
    <p:sldId id="415" r:id="rId31"/>
    <p:sldId id="427" r:id="rId32"/>
    <p:sldId id="428" r:id="rId33"/>
    <p:sldId id="433" r:id="rId34"/>
    <p:sldId id="392" r:id="rId35"/>
    <p:sldId id="416" r:id="rId36"/>
    <p:sldId id="424" r:id="rId37"/>
    <p:sldId id="425" r:id="rId38"/>
    <p:sldId id="420" r:id="rId39"/>
    <p:sldId id="400" r:id="rId40"/>
    <p:sldId id="391" r:id="rId41"/>
    <p:sldId id="396" r:id="rId42"/>
    <p:sldId id="437" r:id="rId43"/>
    <p:sldId id="401" r:id="rId44"/>
    <p:sldId id="399" r:id="rId45"/>
    <p:sldId id="402" r:id="rId46"/>
    <p:sldId id="438" r:id="rId47"/>
    <p:sldId id="426" r:id="rId48"/>
    <p:sldId id="422" r:id="rId49"/>
    <p:sldId id="423" r:id="rId50"/>
    <p:sldId id="406" r:id="rId51"/>
    <p:sldId id="407" r:id="rId52"/>
    <p:sldId id="405" r:id="rId53"/>
    <p:sldId id="429" r:id="rId54"/>
    <p:sldId id="430" r:id="rId55"/>
    <p:sldId id="436" r:id="rId56"/>
    <p:sldId id="434" r:id="rId57"/>
    <p:sldId id="435" r:id="rId58"/>
    <p:sldId id="403" r:id="rId59"/>
    <p:sldId id="418" r:id="rId60"/>
    <p:sldId id="412" r:id="rId61"/>
    <p:sldId id="413" r:id="rId6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88" autoAdjust="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nbi-ufiles\walshaw\GHFS%20Bioinformatics\bioinformatics_clubs\spreadsheets\richness_demo1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nbi-ufiles\walshaw\GHFS%20Bioinformatics\bioinformatics_clubs\spreadsheets\richness_demo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nbi-ufiles\walshaw\GHFS%20Bioinformatics\bioinformatics_clubs\spreadsheets\richness_demo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nbi-ufiles\walshaw\GHFS%20Bioinformatics\bioinformatics_clubs\spreadsheets\richness_demo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Sheet5!$H$1</c:f>
              <c:strCache>
                <c:ptCount val="1"/>
                <c:pt idx="0">
                  <c:v>Community A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Sheet5!$C$4:$C$103</c:f>
              <c:numCache>
                <c:formatCode>0.00</c:formatCode>
                <c:ptCount val="100"/>
                <c:pt idx="0">
                  <c:v>1</c:v>
                </c:pt>
                <c:pt idx="1">
                  <c:v>1.1497569953977358</c:v>
                </c:pt>
                <c:pt idx="2">
                  <c:v>1.3219411484660291</c:v>
                </c:pt>
                <c:pt idx="3">
                  <c:v>1.5199110829529339</c:v>
                </c:pt>
                <c:pt idx="4">
                  <c:v>1.7475284000076838</c:v>
                </c:pt>
                <c:pt idx="5">
                  <c:v>2.0092330025650473</c:v>
                </c:pt>
                <c:pt idx="6">
                  <c:v>2.3101297000831602</c:v>
                </c:pt>
                <c:pt idx="7">
                  <c:v>2.6560877829466865</c:v>
                </c:pt>
                <c:pt idx="8">
                  <c:v>3.0538555088334158</c:v>
                </c:pt>
                <c:pt idx="9">
                  <c:v>3.5111917342151315</c:v>
                </c:pt>
                <c:pt idx="10">
                  <c:v>4.0370172585965554</c:v>
                </c:pt>
                <c:pt idx="11">
                  <c:v>4.6415888336127793</c:v>
                </c:pt>
                <c:pt idx="12">
                  <c:v>5.3366992312063113</c:v>
                </c:pt>
                <c:pt idx="13">
                  <c:v>6.1359072734131734</c:v>
                </c:pt>
                <c:pt idx="14">
                  <c:v>7.0548023107186442</c:v>
                </c:pt>
                <c:pt idx="15">
                  <c:v>8.1113083078968735</c:v>
                </c:pt>
                <c:pt idx="16">
                  <c:v>9.3260334688322004</c:v>
                </c:pt>
                <c:pt idx="17">
                  <c:v>10.722672220103235</c:v>
                </c:pt>
                <c:pt idx="18">
                  <c:v>12.328467394420663</c:v>
                </c:pt>
                <c:pt idx="19">
                  <c:v>14.174741629268059</c:v>
                </c:pt>
                <c:pt idx="20">
                  <c:v>16.297508346206449</c:v>
                </c:pt>
                <c:pt idx="21">
                  <c:v>18.738174228603846</c:v>
                </c:pt>
                <c:pt idx="22">
                  <c:v>21.544346900318843</c:v>
                </c:pt>
                <c:pt idx="23">
                  <c:v>24.770763559917125</c:v>
                </c:pt>
                <c:pt idx="24">
                  <c:v>28.480358684358034</c:v>
                </c:pt>
                <c:pt idx="25">
                  <c:v>32.745491628777287</c:v>
                </c:pt>
                <c:pt idx="26">
                  <c:v>37.64935806792468</c:v>
                </c:pt>
                <c:pt idx="27">
                  <c:v>43.287612810830602</c:v>
                </c:pt>
                <c:pt idx="28">
                  <c:v>49.770235643321122</c:v>
                </c:pt>
                <c:pt idx="29">
                  <c:v>57.223676593502212</c:v>
                </c:pt>
                <c:pt idx="30">
                  <c:v>65.793322465756845</c:v>
                </c:pt>
                <c:pt idx="31">
                  <c:v>75.646332755462936</c:v>
                </c:pt>
                <c:pt idx="32">
                  <c:v>86.974900261778373</c:v>
                </c:pt>
                <c:pt idx="33">
                  <c:v>100</c:v>
                </c:pt>
                <c:pt idx="34">
                  <c:v>114.97569953977361</c:v>
                </c:pt>
                <c:pt idx="35">
                  <c:v>132.19411484660296</c:v>
                </c:pt>
                <c:pt idx="36">
                  <c:v>151.9911082952934</c:v>
                </c:pt>
                <c:pt idx="37">
                  <c:v>174.7528400007684</c:v>
                </c:pt>
                <c:pt idx="38">
                  <c:v>200.92330025650492</c:v>
                </c:pt>
                <c:pt idx="39">
                  <c:v>231.01297000831619</c:v>
                </c:pt>
                <c:pt idx="40">
                  <c:v>265.60877829466887</c:v>
                </c:pt>
                <c:pt idx="41">
                  <c:v>305.38555088334181</c:v>
                </c:pt>
                <c:pt idx="42">
                  <c:v>351.11917342151338</c:v>
                </c:pt>
                <c:pt idx="43">
                  <c:v>403.70172585965571</c:v>
                </c:pt>
                <c:pt idx="44">
                  <c:v>464.15888336127819</c:v>
                </c:pt>
                <c:pt idx="45">
                  <c:v>533.66992312063121</c:v>
                </c:pt>
                <c:pt idx="46">
                  <c:v>613.59072734131814</c:v>
                </c:pt>
                <c:pt idx="47">
                  <c:v>705.48023107186521</c:v>
                </c:pt>
                <c:pt idx="48">
                  <c:v>811.13083078968805</c:v>
                </c:pt>
                <c:pt idx="49">
                  <c:v>932.60334688322098</c:v>
                </c:pt>
                <c:pt idx="50">
                  <c:v>1072.2672220103234</c:v>
                </c:pt>
                <c:pt idx="51">
                  <c:v>1232.8467394420663</c:v>
                </c:pt>
                <c:pt idx="52">
                  <c:v>1417.4741629268053</c:v>
                </c:pt>
                <c:pt idx="53">
                  <c:v>1629.7508346206441</c:v>
                </c:pt>
                <c:pt idx="54">
                  <c:v>1873.8174228603855</c:v>
                </c:pt>
                <c:pt idx="55">
                  <c:v>2154.4346900318851</c:v>
                </c:pt>
                <c:pt idx="56">
                  <c:v>2477.0763559917127</c:v>
                </c:pt>
                <c:pt idx="57">
                  <c:v>2848.0358684358034</c:v>
                </c:pt>
                <c:pt idx="58">
                  <c:v>3274.5491628777331</c:v>
                </c:pt>
                <c:pt idx="59">
                  <c:v>3764.9358067924695</c:v>
                </c:pt>
                <c:pt idx="60">
                  <c:v>4328.7612810830642</c:v>
                </c:pt>
                <c:pt idx="61">
                  <c:v>4977.0235643321121</c:v>
                </c:pt>
                <c:pt idx="62">
                  <c:v>5722.3676593502241</c:v>
                </c:pt>
                <c:pt idx="63">
                  <c:v>6579.3322465756928</c:v>
                </c:pt>
                <c:pt idx="64">
                  <c:v>7564.6332755462963</c:v>
                </c:pt>
                <c:pt idx="65">
                  <c:v>8697.4900261778494</c:v>
                </c:pt>
                <c:pt idx="66">
                  <c:v>10000</c:v>
                </c:pt>
                <c:pt idx="67">
                  <c:v>11497.569953977358</c:v>
                </c:pt>
                <c:pt idx="68">
                  <c:v>13219.411484660301</c:v>
                </c:pt>
                <c:pt idx="69">
                  <c:v>15199.110829529334</c:v>
                </c:pt>
                <c:pt idx="70">
                  <c:v>17475.284000076848</c:v>
                </c:pt>
                <c:pt idx="71">
                  <c:v>20092.330025650463</c:v>
                </c:pt>
                <c:pt idx="72">
                  <c:v>23101.297000831608</c:v>
                </c:pt>
                <c:pt idx="73">
                  <c:v>26560.877829466848</c:v>
                </c:pt>
                <c:pt idx="74">
                  <c:v>30538.555088334164</c:v>
                </c:pt>
                <c:pt idx="75">
                  <c:v>35111.917342151355</c:v>
                </c:pt>
                <c:pt idx="76">
                  <c:v>40370.172585965629</c:v>
                </c:pt>
                <c:pt idx="77">
                  <c:v>46415.888336127835</c:v>
                </c:pt>
                <c:pt idx="78">
                  <c:v>53366.992312063194</c:v>
                </c:pt>
                <c:pt idx="79">
                  <c:v>61359.072734131783</c:v>
                </c:pt>
                <c:pt idx="80">
                  <c:v>70548.023107186556</c:v>
                </c:pt>
                <c:pt idx="81">
                  <c:v>81113.083078968775</c:v>
                </c:pt>
                <c:pt idx="82">
                  <c:v>93260.334688322138</c:v>
                </c:pt>
                <c:pt idx="83">
                  <c:v>107226.72220103239</c:v>
                </c:pt>
                <c:pt idx="84">
                  <c:v>123284.67394420679</c:v>
                </c:pt>
                <c:pt idx="85">
                  <c:v>141747.4162926806</c:v>
                </c:pt>
                <c:pt idx="86">
                  <c:v>162975.08346206462</c:v>
                </c:pt>
                <c:pt idx="87">
                  <c:v>187381.74228603847</c:v>
                </c:pt>
                <c:pt idx="88">
                  <c:v>215443.46900318863</c:v>
                </c:pt>
                <c:pt idx="89">
                  <c:v>247707.63559917113</c:v>
                </c:pt>
                <c:pt idx="90">
                  <c:v>284803.58684358047</c:v>
                </c:pt>
                <c:pt idx="91">
                  <c:v>327454.91628777346</c:v>
                </c:pt>
                <c:pt idx="92">
                  <c:v>376493.5806792478</c:v>
                </c:pt>
                <c:pt idx="93">
                  <c:v>432876.12810830656</c:v>
                </c:pt>
                <c:pt idx="94">
                  <c:v>497702.35643321235</c:v>
                </c:pt>
                <c:pt idx="95">
                  <c:v>572236.76593502262</c:v>
                </c:pt>
                <c:pt idx="96">
                  <c:v>657933.22465756955</c:v>
                </c:pt>
                <c:pt idx="97">
                  <c:v>756463.32755463</c:v>
                </c:pt>
                <c:pt idx="98">
                  <c:v>869749.00261778524</c:v>
                </c:pt>
                <c:pt idx="99">
                  <c:v>1000000</c:v>
                </c:pt>
              </c:numCache>
            </c:numRef>
          </c:cat>
          <c:val>
            <c:numRef>
              <c:f>Sheet5!$F$4:$F$103</c:f>
              <c:numCache>
                <c:formatCode>General</c:formatCode>
                <c:ptCount val="100"/>
                <c:pt idx="0">
                  <c:v>0.50118723362727224</c:v>
                </c:pt>
                <c:pt idx="1">
                  <c:v>0.45454382012949762</c:v>
                </c:pt>
                <c:pt idx="2">
                  <c:v>0.41224131533160896</c:v>
                </c:pt>
                <c:pt idx="3">
                  <c:v>0.37387572889654297</c:v>
                </c:pt>
                <c:pt idx="4">
                  <c:v>0.33908066818940524</c:v>
                </c:pt>
                <c:pt idx="5">
                  <c:v>0.30752383921554072</c:v>
                </c:pt>
                <c:pt idx="6">
                  <c:v>0.27890387320175941</c:v>
                </c:pt>
                <c:pt idx="7">
                  <c:v>0.25294744851446332</c:v>
                </c:pt>
                <c:pt idx="8">
                  <c:v>0.22940668042889492</c:v>
                </c:pt>
                <c:pt idx="9">
                  <c:v>0.20805675382171704</c:v>
                </c:pt>
                <c:pt idx="10">
                  <c:v>0.18869377617905791</c:v>
                </c:pt>
                <c:pt idx="11">
                  <c:v>0.17113283041617805</c:v>
                </c:pt>
                <c:pt idx="12">
                  <c:v>0.15520620891311993</c:v>
                </c:pt>
                <c:pt idx="13">
                  <c:v>0.14076181190132284</c:v>
                </c:pt>
                <c:pt idx="14">
                  <c:v>0.12766169490574075</c:v>
                </c:pt>
                <c:pt idx="15">
                  <c:v>0.11578075137048791</c:v>
                </c:pt>
                <c:pt idx="16">
                  <c:v>0.10500551788704098</c:v>
                </c:pt>
                <c:pt idx="17">
                  <c:v>9.5233090614889701E-2</c:v>
                </c:pt>
                <c:pt idx="18">
                  <c:v>8.6370142546414355E-2</c:v>
                </c:pt>
                <c:pt idx="19">
                  <c:v>7.833203223083883E-2</c:v>
                </c:pt>
                <c:pt idx="20">
                  <c:v>7.1041995445541878E-2</c:v>
                </c:pt>
                <c:pt idx="21">
                  <c:v>6.4430412095161163E-2</c:v>
                </c:pt>
                <c:pt idx="22">
                  <c:v>5.8434141337351767E-2</c:v>
                </c:pt>
                <c:pt idx="23">
                  <c:v>5.2995918585627626E-2</c:v>
                </c:pt>
                <c:pt idx="24">
                  <c:v>4.8063808630643905E-2</c:v>
                </c:pt>
                <c:pt idx="25">
                  <c:v>4.3590709657208584E-2</c:v>
                </c:pt>
                <c:pt idx="26">
                  <c:v>3.9533903420370782E-2</c:v>
                </c:pt>
                <c:pt idx="27">
                  <c:v>3.5854647284750983E-2</c:v>
                </c:pt>
                <c:pt idx="28">
                  <c:v>3.2517804231076503E-2</c:v>
                </c:pt>
                <c:pt idx="29">
                  <c:v>2.9491507296470671E-2</c:v>
                </c:pt>
                <c:pt idx="30">
                  <c:v>2.6746855243890793E-2</c:v>
                </c:pt>
                <c:pt idx="31">
                  <c:v>2.4257636554346682E-2</c:v>
                </c:pt>
                <c:pt idx="32">
                  <c:v>2.200007910601675E-2</c:v>
                </c:pt>
                <c:pt idx="33">
                  <c:v>1.9952623149688792E-2</c:v>
                </c:pt>
                <c:pt idx="34">
                  <c:v>1.8095715412433201E-2</c:v>
                </c:pt>
                <c:pt idx="35">
                  <c:v>1.6411622363191884E-2</c:v>
                </c:pt>
                <c:pt idx="36">
                  <c:v>1.4884260856962908E-2</c:v>
                </c:pt>
                <c:pt idx="37">
                  <c:v>1.3499044540227339E-2</c:v>
                </c:pt>
                <c:pt idx="38">
                  <c:v>1.2242744550784754E-2</c:v>
                </c:pt>
                <c:pt idx="39">
                  <c:v>1.1103363181676373E-2</c:v>
                </c:pt>
                <c:pt idx="40">
                  <c:v>1.0070019302681936E-2</c:v>
                </c:pt>
                <c:pt idx="41">
                  <c:v>9.1328444451617766E-3</c:v>
                </c:pt>
                <c:pt idx="42">
                  <c:v>8.282888557850929E-3</c:v>
                </c:pt>
                <c:pt idx="43">
                  <c:v>7.5120345335699642E-3</c:v>
                </c:pt>
                <c:pt idx="44">
                  <c:v>6.8129206905796118E-3</c:v>
                </c:pt>
                <c:pt idx="45">
                  <c:v>6.1788704682737231E-3</c:v>
                </c:pt>
                <c:pt idx="46">
                  <c:v>5.6038286658019179E-3</c:v>
                </c:pt>
                <c:pt idx="47">
                  <c:v>5.0823036146988246E-3</c:v>
                </c:pt>
                <c:pt idx="48">
                  <c:v>4.6093147332662912E-3</c:v>
                </c:pt>
                <c:pt idx="49">
                  <c:v>4.1803449618514569E-3</c:v>
                </c:pt>
                <c:pt idx="50">
                  <c:v>3.7912976247758555E-3</c:v>
                </c:pt>
                <c:pt idx="51">
                  <c:v>3.4384573069455248E-3</c:v>
                </c:pt>
                <c:pt idx="52">
                  <c:v>3.1184543715124628E-3</c:v>
                </c:pt>
                <c:pt idx="53">
                  <c:v>2.8282327797299156E-3</c:v>
                </c:pt>
                <c:pt idx="54">
                  <c:v>2.5650209056800443E-3</c:v>
                </c:pt>
                <c:pt idx="55">
                  <c:v>2.3263050671536254E-3</c:v>
                </c:pt>
                <c:pt idx="56">
                  <c:v>2.1098055199007732E-3</c:v>
                </c:pt>
                <c:pt idx="57">
                  <c:v>1.9134546859970408E-3</c:v>
                </c:pt>
                <c:pt idx="58">
                  <c:v>1.7353774084050326E-3</c:v>
                </c:pt>
                <c:pt idx="59">
                  <c:v>1.5738730431619039E-3</c:v>
                </c:pt>
                <c:pt idx="60">
                  <c:v>1.4273992181725846E-3</c:v>
                </c:pt>
                <c:pt idx="61">
                  <c:v>1.2945571035046415E-3</c:v>
                </c:pt>
                <c:pt idx="62">
                  <c:v>1.1740780525155759E-3</c:v>
                </c:pt>
                <c:pt idx="63">
                  <c:v>1.064811486234934E-3</c:v>
                </c:pt>
                <c:pt idx="64">
                  <c:v>9.6571390529660492E-4</c:v>
                </c:pt>
                <c:pt idx="65">
                  <c:v>8.7583892448494453E-4</c:v>
                </c:pt>
                <c:pt idx="66">
                  <c:v>7.9432823472428175E-4</c:v>
                </c:pt>
                <c:pt idx="67">
                  <c:v>7.2040340619851004E-4</c:v>
                </c:pt>
                <c:pt idx="68">
                  <c:v>6.5335845432028207E-4</c:v>
                </c:pt>
                <c:pt idx="69">
                  <c:v>5.9255309755456816E-4</c:v>
                </c:pt>
                <c:pt idx="70">
                  <c:v>5.3740664270855449E-4</c:v>
                </c:pt>
                <c:pt idx="71">
                  <c:v>4.8739243929221655E-4</c:v>
                </c:pt>
                <c:pt idx="72">
                  <c:v>4.4203284998850609E-4</c:v>
                </c:pt>
                <c:pt idx="73">
                  <c:v>4.0089468920098106E-4</c:v>
                </c:pt>
                <c:pt idx="74">
                  <c:v>3.6358508611685831E-4</c:v>
                </c:pt>
                <c:pt idx="75">
                  <c:v>3.2974773277759677E-4</c:v>
                </c:pt>
                <c:pt idx="76">
                  <c:v>2.9905948132597019E-4</c:v>
                </c:pt>
                <c:pt idx="77">
                  <c:v>2.712272579332026E-4</c:v>
                </c:pt>
                <c:pt idx="78">
                  <c:v>2.4598526393410103E-4</c:v>
                </c:pt>
                <c:pt idx="79">
                  <c:v>2.2309243744089816E-4</c:v>
                </c:pt>
                <c:pt idx="80">
                  <c:v>2.0233015119415609E-4</c:v>
                </c:pt>
                <c:pt idx="81">
                  <c:v>1.8350012466511895E-4</c:v>
                </c:pt>
                <c:pt idx="82">
                  <c:v>1.6642253047002498E-4</c:v>
                </c:pt>
                <c:pt idx="83">
                  <c:v>1.5093427701257106E-4</c:v>
                </c:pt>
                <c:pt idx="84">
                  <c:v>1.3688745095370811E-4</c:v>
                </c:pt>
                <c:pt idx="85">
                  <c:v>1.2414790463430102E-4</c:v>
                </c:pt>
                <c:pt idx="86">
                  <c:v>1.1259397496049282E-4</c:v>
                </c:pt>
                <c:pt idx="87">
                  <c:v>1.0211532151708522E-4</c:v>
                </c:pt>
                <c:pt idx="88">
                  <c:v>9.2611872812879247E-5</c:v>
                </c:pt>
                <c:pt idx="89">
                  <c:v>8.3992870594584723E-5</c:v>
                </c:pt>
                <c:pt idx="90">
                  <c:v>7.6176003102461319E-5</c:v>
                </c:pt>
                <c:pt idx="91">
                  <c:v>6.9086618990258663E-5</c:v>
                </c:pt>
                <c:pt idx="92">
                  <c:v>6.2657014402360726E-5</c:v>
                </c:pt>
                <c:pt idx="93">
                  <c:v>5.6825786399696182E-5</c:v>
                </c:pt>
                <c:pt idx="94">
                  <c:v>5.1537246559616228E-5</c:v>
                </c:pt>
                <c:pt idx="95">
                  <c:v>4.6740889149593623E-5</c:v>
                </c:pt>
                <c:pt idx="96">
                  <c:v>4.2390908795785377E-5</c:v>
                </c:pt>
                <c:pt idx="97">
                  <c:v>3.8445763040179939E-5</c:v>
                </c:pt>
                <c:pt idx="98">
                  <c:v>3.4867775608731947E-5</c:v>
                </c:pt>
                <c:pt idx="99">
                  <c:v>3.1622776601683802E-5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47-40F4-B6F5-17C4060AFC47}"/>
            </c:ext>
          </c:extLst>
        </c:ser>
        <c:ser>
          <c:idx val="6"/>
          <c:order val="1"/>
          <c:tx>
            <c:strRef>
              <c:f>Sheet5!$I$1</c:f>
              <c:strCache>
                <c:ptCount val="1"/>
                <c:pt idx="0">
                  <c:v>Community B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Sheet5!$C$4:$C$103</c:f>
              <c:numCache>
                <c:formatCode>0.00</c:formatCode>
                <c:ptCount val="100"/>
                <c:pt idx="0">
                  <c:v>1</c:v>
                </c:pt>
                <c:pt idx="1">
                  <c:v>1.1497569953977358</c:v>
                </c:pt>
                <c:pt idx="2">
                  <c:v>1.3219411484660291</c:v>
                </c:pt>
                <c:pt idx="3">
                  <c:v>1.5199110829529339</c:v>
                </c:pt>
                <c:pt idx="4">
                  <c:v>1.7475284000076838</c:v>
                </c:pt>
                <c:pt idx="5">
                  <c:v>2.0092330025650473</c:v>
                </c:pt>
                <c:pt idx="6">
                  <c:v>2.3101297000831602</c:v>
                </c:pt>
                <c:pt idx="7">
                  <c:v>2.6560877829466865</c:v>
                </c:pt>
                <c:pt idx="8">
                  <c:v>3.0538555088334158</c:v>
                </c:pt>
                <c:pt idx="9">
                  <c:v>3.5111917342151315</c:v>
                </c:pt>
                <c:pt idx="10">
                  <c:v>4.0370172585965554</c:v>
                </c:pt>
                <c:pt idx="11">
                  <c:v>4.6415888336127793</c:v>
                </c:pt>
                <c:pt idx="12">
                  <c:v>5.3366992312063113</c:v>
                </c:pt>
                <c:pt idx="13">
                  <c:v>6.1359072734131734</c:v>
                </c:pt>
                <c:pt idx="14">
                  <c:v>7.0548023107186442</c:v>
                </c:pt>
                <c:pt idx="15">
                  <c:v>8.1113083078968735</c:v>
                </c:pt>
                <c:pt idx="16">
                  <c:v>9.3260334688322004</c:v>
                </c:pt>
                <c:pt idx="17">
                  <c:v>10.722672220103235</c:v>
                </c:pt>
                <c:pt idx="18">
                  <c:v>12.328467394420663</c:v>
                </c:pt>
                <c:pt idx="19">
                  <c:v>14.174741629268059</c:v>
                </c:pt>
                <c:pt idx="20">
                  <c:v>16.297508346206449</c:v>
                </c:pt>
                <c:pt idx="21">
                  <c:v>18.738174228603846</c:v>
                </c:pt>
                <c:pt idx="22">
                  <c:v>21.544346900318843</c:v>
                </c:pt>
                <c:pt idx="23">
                  <c:v>24.770763559917125</c:v>
                </c:pt>
                <c:pt idx="24">
                  <c:v>28.480358684358034</c:v>
                </c:pt>
                <c:pt idx="25">
                  <c:v>32.745491628777287</c:v>
                </c:pt>
                <c:pt idx="26">
                  <c:v>37.64935806792468</c:v>
                </c:pt>
                <c:pt idx="27">
                  <c:v>43.287612810830602</c:v>
                </c:pt>
                <c:pt idx="28">
                  <c:v>49.770235643321122</c:v>
                </c:pt>
                <c:pt idx="29">
                  <c:v>57.223676593502212</c:v>
                </c:pt>
                <c:pt idx="30">
                  <c:v>65.793322465756845</c:v>
                </c:pt>
                <c:pt idx="31">
                  <c:v>75.646332755462936</c:v>
                </c:pt>
                <c:pt idx="32">
                  <c:v>86.974900261778373</c:v>
                </c:pt>
                <c:pt idx="33">
                  <c:v>100</c:v>
                </c:pt>
                <c:pt idx="34">
                  <c:v>114.97569953977361</c:v>
                </c:pt>
                <c:pt idx="35">
                  <c:v>132.19411484660296</c:v>
                </c:pt>
                <c:pt idx="36">
                  <c:v>151.9911082952934</c:v>
                </c:pt>
                <c:pt idx="37">
                  <c:v>174.7528400007684</c:v>
                </c:pt>
                <c:pt idx="38">
                  <c:v>200.92330025650492</c:v>
                </c:pt>
                <c:pt idx="39">
                  <c:v>231.01297000831619</c:v>
                </c:pt>
                <c:pt idx="40">
                  <c:v>265.60877829466887</c:v>
                </c:pt>
                <c:pt idx="41">
                  <c:v>305.38555088334181</c:v>
                </c:pt>
                <c:pt idx="42">
                  <c:v>351.11917342151338</c:v>
                </c:pt>
                <c:pt idx="43">
                  <c:v>403.70172585965571</c:v>
                </c:pt>
                <c:pt idx="44">
                  <c:v>464.15888336127819</c:v>
                </c:pt>
                <c:pt idx="45">
                  <c:v>533.66992312063121</c:v>
                </c:pt>
                <c:pt idx="46">
                  <c:v>613.59072734131814</c:v>
                </c:pt>
                <c:pt idx="47">
                  <c:v>705.48023107186521</c:v>
                </c:pt>
                <c:pt idx="48">
                  <c:v>811.13083078968805</c:v>
                </c:pt>
                <c:pt idx="49">
                  <c:v>932.60334688322098</c:v>
                </c:pt>
                <c:pt idx="50">
                  <c:v>1072.2672220103234</c:v>
                </c:pt>
                <c:pt idx="51">
                  <c:v>1232.8467394420663</c:v>
                </c:pt>
                <c:pt idx="52">
                  <c:v>1417.4741629268053</c:v>
                </c:pt>
                <c:pt idx="53">
                  <c:v>1629.7508346206441</c:v>
                </c:pt>
                <c:pt idx="54">
                  <c:v>1873.8174228603855</c:v>
                </c:pt>
                <c:pt idx="55">
                  <c:v>2154.4346900318851</c:v>
                </c:pt>
                <c:pt idx="56">
                  <c:v>2477.0763559917127</c:v>
                </c:pt>
                <c:pt idx="57">
                  <c:v>2848.0358684358034</c:v>
                </c:pt>
                <c:pt idx="58">
                  <c:v>3274.5491628777331</c:v>
                </c:pt>
                <c:pt idx="59">
                  <c:v>3764.9358067924695</c:v>
                </c:pt>
                <c:pt idx="60">
                  <c:v>4328.7612810830642</c:v>
                </c:pt>
                <c:pt idx="61">
                  <c:v>4977.0235643321121</c:v>
                </c:pt>
                <c:pt idx="62">
                  <c:v>5722.3676593502241</c:v>
                </c:pt>
                <c:pt idx="63">
                  <c:v>6579.3322465756928</c:v>
                </c:pt>
                <c:pt idx="64">
                  <c:v>7564.6332755462963</c:v>
                </c:pt>
                <c:pt idx="65">
                  <c:v>8697.4900261778494</c:v>
                </c:pt>
                <c:pt idx="66">
                  <c:v>10000</c:v>
                </c:pt>
                <c:pt idx="67">
                  <c:v>11497.569953977358</c:v>
                </c:pt>
                <c:pt idx="68">
                  <c:v>13219.411484660301</c:v>
                </c:pt>
                <c:pt idx="69">
                  <c:v>15199.110829529334</c:v>
                </c:pt>
                <c:pt idx="70">
                  <c:v>17475.284000076848</c:v>
                </c:pt>
                <c:pt idx="71">
                  <c:v>20092.330025650463</c:v>
                </c:pt>
                <c:pt idx="72">
                  <c:v>23101.297000831608</c:v>
                </c:pt>
                <c:pt idx="73">
                  <c:v>26560.877829466848</c:v>
                </c:pt>
                <c:pt idx="74">
                  <c:v>30538.555088334164</c:v>
                </c:pt>
                <c:pt idx="75">
                  <c:v>35111.917342151355</c:v>
                </c:pt>
                <c:pt idx="76">
                  <c:v>40370.172585965629</c:v>
                </c:pt>
                <c:pt idx="77">
                  <c:v>46415.888336127835</c:v>
                </c:pt>
                <c:pt idx="78">
                  <c:v>53366.992312063194</c:v>
                </c:pt>
                <c:pt idx="79">
                  <c:v>61359.072734131783</c:v>
                </c:pt>
                <c:pt idx="80">
                  <c:v>70548.023107186556</c:v>
                </c:pt>
                <c:pt idx="81">
                  <c:v>81113.083078968775</c:v>
                </c:pt>
                <c:pt idx="82">
                  <c:v>93260.334688322138</c:v>
                </c:pt>
                <c:pt idx="83">
                  <c:v>107226.72220103239</c:v>
                </c:pt>
                <c:pt idx="84">
                  <c:v>123284.67394420679</c:v>
                </c:pt>
                <c:pt idx="85">
                  <c:v>141747.4162926806</c:v>
                </c:pt>
                <c:pt idx="86">
                  <c:v>162975.08346206462</c:v>
                </c:pt>
                <c:pt idx="87">
                  <c:v>187381.74228603847</c:v>
                </c:pt>
                <c:pt idx="88">
                  <c:v>215443.46900318863</c:v>
                </c:pt>
                <c:pt idx="89">
                  <c:v>247707.63559917113</c:v>
                </c:pt>
                <c:pt idx="90">
                  <c:v>284803.58684358047</c:v>
                </c:pt>
                <c:pt idx="91">
                  <c:v>327454.91628777346</c:v>
                </c:pt>
                <c:pt idx="92">
                  <c:v>376493.5806792478</c:v>
                </c:pt>
                <c:pt idx="93">
                  <c:v>432876.12810830656</c:v>
                </c:pt>
                <c:pt idx="94">
                  <c:v>497702.35643321235</c:v>
                </c:pt>
                <c:pt idx="95">
                  <c:v>572236.76593502262</c:v>
                </c:pt>
                <c:pt idx="96">
                  <c:v>657933.22465756955</c:v>
                </c:pt>
                <c:pt idx="97">
                  <c:v>756463.32755463</c:v>
                </c:pt>
                <c:pt idx="98">
                  <c:v>869749.00261778524</c:v>
                </c:pt>
                <c:pt idx="99">
                  <c:v>1000000</c:v>
                </c:pt>
              </c:numCache>
            </c:numRef>
          </c:cat>
          <c:val>
            <c:numRef>
              <c:f>Sheet5!$G$4:$G$90</c:f>
              <c:numCache>
                <c:formatCode>General</c:formatCode>
                <c:ptCount val="87"/>
                <c:pt idx="0">
                  <c:v>0.19952623149688795</c:v>
                </c:pt>
                <c:pt idx="1">
                  <c:v>0.19134546859970405</c:v>
                </c:pt>
                <c:pt idx="2">
                  <c:v>0.183500124665119</c:v>
                </c:pt>
                <c:pt idx="3">
                  <c:v>0.17597644720062261</c:v>
                </c:pt>
                <c:pt idx="4">
                  <c:v>0.16876124757881478</c:v>
                </c:pt>
                <c:pt idx="5">
                  <c:v>0.16184187791840615</c:v>
                </c:pt>
                <c:pt idx="6">
                  <c:v>0.15520620891311993</c:v>
                </c:pt>
                <c:pt idx="7">
                  <c:v>0.14884260856962914</c:v>
                </c:pt>
                <c:pt idx="8">
                  <c:v>0.1427399218172585</c:v>
                </c:pt>
                <c:pt idx="9">
                  <c:v>0.13688745095370811</c:v>
                </c:pt>
                <c:pt idx="10">
                  <c:v>0.13127493689251987</c:v>
                </c:pt>
                <c:pt idx="11">
                  <c:v>0.12589254117941673</c:v>
                </c:pt>
                <c:pt idx="12">
                  <c:v>0.12073082874598751</c:v>
                </c:pt>
                <c:pt idx="13">
                  <c:v>0.11578075137048791</c:v>
                </c:pt>
                <c:pt idx="14">
                  <c:v>0.11103363181676379</c:v>
                </c:pt>
                <c:pt idx="15">
                  <c:v>0.10648114862349339</c:v>
                </c:pt>
                <c:pt idx="16">
                  <c:v>0.10211532151708516</c:v>
                </c:pt>
                <c:pt idx="17">
                  <c:v>9.7928497422660243E-2</c:v>
                </c:pt>
                <c:pt idx="18">
                  <c:v>9.391333704859807E-2</c:v>
                </c:pt>
                <c:pt idx="19">
                  <c:v>9.0062802021127861E-2</c:v>
                </c:pt>
                <c:pt idx="20">
                  <c:v>8.6370142546414355E-2</c:v>
                </c:pt>
                <c:pt idx="21">
                  <c:v>8.2828885578509315E-2</c:v>
                </c:pt>
                <c:pt idx="22">
                  <c:v>7.9432823472428138E-2</c:v>
                </c:pt>
                <c:pt idx="23">
                  <c:v>7.6176003102461226E-2</c:v>
                </c:pt>
                <c:pt idx="24">
                  <c:v>7.3052715426644557E-2</c:v>
                </c:pt>
                <c:pt idx="25">
                  <c:v>7.0057485479096751E-2</c:v>
                </c:pt>
                <c:pt idx="26">
                  <c:v>6.7185062772680187E-2</c:v>
                </c:pt>
                <c:pt idx="27">
                  <c:v>6.4430412095161163E-2</c:v>
                </c:pt>
                <c:pt idx="28">
                  <c:v>6.1788704682737165E-2</c:v>
                </c:pt>
                <c:pt idx="29">
                  <c:v>5.9255309755456793E-2</c:v>
                </c:pt>
                <c:pt idx="30">
                  <c:v>5.6825786399696203E-2</c:v>
                </c:pt>
                <c:pt idx="31">
                  <c:v>5.4495875783461344E-2</c:v>
                </c:pt>
                <c:pt idx="32">
                  <c:v>5.2261493690870013E-2</c:v>
                </c:pt>
                <c:pt idx="33">
                  <c:v>5.0118723362727227E-2</c:v>
                </c:pt>
                <c:pt idx="34">
                  <c:v>4.8063808630643905E-2</c:v>
                </c:pt>
                <c:pt idx="35">
                  <c:v>4.6093147332662864E-2</c:v>
                </c:pt>
                <c:pt idx="36">
                  <c:v>4.4203284998850588E-2</c:v>
                </c:pt>
                <c:pt idx="37">
                  <c:v>4.2390908795785394E-2</c:v>
                </c:pt>
                <c:pt idx="38">
                  <c:v>4.0652841719327419E-2</c:v>
                </c:pt>
                <c:pt idx="39">
                  <c:v>3.8986037025490708E-2</c:v>
                </c:pt>
                <c:pt idx="40">
                  <c:v>3.7387572889654296E-2</c:v>
                </c:pt>
                <c:pt idx="41">
                  <c:v>3.5854647284750997E-2</c:v>
                </c:pt>
                <c:pt idx="42">
                  <c:v>3.4384573069455263E-2</c:v>
                </c:pt>
                <c:pt idx="43">
                  <c:v>3.2974773277759703E-2</c:v>
                </c:pt>
                <c:pt idx="44">
                  <c:v>3.1622776601683784E-2</c:v>
                </c:pt>
                <c:pt idx="45">
                  <c:v>3.0326213059195271E-2</c:v>
                </c:pt>
                <c:pt idx="46">
                  <c:v>2.9082809839751266E-2</c:v>
                </c:pt>
                <c:pt idx="47">
                  <c:v>2.789038732017592E-2</c:v>
                </c:pt>
                <c:pt idx="48">
                  <c:v>2.6746855243890793E-2</c:v>
                </c:pt>
                <c:pt idx="49">
                  <c:v>2.565020905680045E-2</c:v>
                </c:pt>
                <c:pt idx="50">
                  <c:v>2.4598526393410123E-2</c:v>
                </c:pt>
                <c:pt idx="51">
                  <c:v>2.358996370701593E-2</c:v>
                </c:pt>
                <c:pt idx="52">
                  <c:v>2.2622753038060463E-2</c:v>
                </c:pt>
                <c:pt idx="53">
                  <c:v>2.169519891498865E-2</c:v>
                </c:pt>
                <c:pt idx="54">
                  <c:v>2.0805675382171707E-2</c:v>
                </c:pt>
                <c:pt idx="55">
                  <c:v>1.9952623149688792E-2</c:v>
                </c:pt>
                <c:pt idx="56">
                  <c:v>1.9134546859970413E-2</c:v>
                </c:pt>
                <c:pt idx="57">
                  <c:v>1.8350012466511894E-2</c:v>
                </c:pt>
                <c:pt idx="58">
                  <c:v>1.7597644720062266E-2</c:v>
                </c:pt>
                <c:pt idx="59">
                  <c:v>1.6876124757881479E-2</c:v>
                </c:pt>
                <c:pt idx="60">
                  <c:v>1.6184187791840613E-2</c:v>
                </c:pt>
                <c:pt idx="61">
                  <c:v>1.5520620891311992E-2</c:v>
                </c:pt>
                <c:pt idx="62">
                  <c:v>1.4884260856962908E-2</c:v>
                </c:pt>
                <c:pt idx="63">
                  <c:v>1.4273992181725851E-2</c:v>
                </c:pt>
                <c:pt idx="64">
                  <c:v>1.3688745095370805E-2</c:v>
                </c:pt>
                <c:pt idx="65">
                  <c:v>1.3127493689251984E-2</c:v>
                </c:pt>
                <c:pt idx="66">
                  <c:v>1.2589254117941664E-2</c:v>
                </c:pt>
                <c:pt idx="67">
                  <c:v>1.2073082874598752E-2</c:v>
                </c:pt>
                <c:pt idx="68">
                  <c:v>1.1578075137048784E-2</c:v>
                </c:pt>
                <c:pt idx="69">
                  <c:v>1.1103363181676382E-2</c:v>
                </c:pt>
                <c:pt idx="70">
                  <c:v>1.0648114862349341E-2</c:v>
                </c:pt>
                <c:pt idx="71">
                  <c:v>1.0211532151708518E-2</c:v>
                </c:pt>
                <c:pt idx="72">
                  <c:v>9.7928497422660257E-3</c:v>
                </c:pt>
                <c:pt idx="73">
                  <c:v>9.3913337048597955E-3</c:v>
                </c:pt>
                <c:pt idx="74">
                  <c:v>9.006280202112792E-3</c:v>
                </c:pt>
                <c:pt idx="75">
                  <c:v>8.6370142546414331E-3</c:v>
                </c:pt>
                <c:pt idx="76">
                  <c:v>8.2828885578509221E-3</c:v>
                </c:pt>
                <c:pt idx="77">
                  <c:v>7.9432823472428121E-3</c:v>
                </c:pt>
                <c:pt idx="78">
                  <c:v>7.61760031024612E-3</c:v>
                </c:pt>
                <c:pt idx="79">
                  <c:v>7.305271542664451E-3</c:v>
                </c:pt>
                <c:pt idx="80">
                  <c:v>7.0057485479096794E-3</c:v>
                </c:pt>
                <c:pt idx="81">
                  <c:v>6.7185062772680149E-3</c:v>
                </c:pt>
                <c:pt idx="82">
                  <c:v>6.4430412095161154E-3</c:v>
                </c:pt>
                <c:pt idx="83">
                  <c:v>6.1788704682737179E-3</c:v>
                </c:pt>
                <c:pt idx="84">
                  <c:v>5.9255309755456781E-3</c:v>
                </c:pt>
                <c:pt idx="85">
                  <c:v>5.6825786399696213E-3</c:v>
                </c:pt>
                <c:pt idx="86">
                  <c:v>5.4495875783461311E-3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47-40F4-B6F5-17C4060AF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579584"/>
        <c:axId val="124909056"/>
      </c:lineChart>
      <c:catAx>
        <c:axId val="122579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rank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crossAx val="124909056"/>
        <c:crosses val="autoZero"/>
        <c:auto val="1"/>
        <c:lblAlgn val="ctr"/>
        <c:lblOffset val="100"/>
        <c:tickLblSkip val="33"/>
        <c:tickMarkSkip val="10"/>
        <c:noMultiLvlLbl val="0"/>
      </c:catAx>
      <c:valAx>
        <c:axId val="12490905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relative abundance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25795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relative abundance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Sheet1!$G$3:$G$22</c:f>
              <c:strCache>
                <c:ptCount val="20"/>
                <c:pt idx="0">
                  <c:v>species 1</c:v>
                </c:pt>
                <c:pt idx="1">
                  <c:v>species 2</c:v>
                </c:pt>
                <c:pt idx="2">
                  <c:v>species 3</c:v>
                </c:pt>
                <c:pt idx="3">
                  <c:v>species 4</c:v>
                </c:pt>
                <c:pt idx="4">
                  <c:v>species 5</c:v>
                </c:pt>
                <c:pt idx="5">
                  <c:v>species 6</c:v>
                </c:pt>
                <c:pt idx="6">
                  <c:v>species 7</c:v>
                </c:pt>
                <c:pt idx="7">
                  <c:v>species 8</c:v>
                </c:pt>
                <c:pt idx="8">
                  <c:v>species 9</c:v>
                </c:pt>
                <c:pt idx="9">
                  <c:v>species 10</c:v>
                </c:pt>
                <c:pt idx="10">
                  <c:v>species 11</c:v>
                </c:pt>
                <c:pt idx="11">
                  <c:v>species 12</c:v>
                </c:pt>
                <c:pt idx="12">
                  <c:v>species 13</c:v>
                </c:pt>
                <c:pt idx="13">
                  <c:v>species 14</c:v>
                </c:pt>
                <c:pt idx="14">
                  <c:v>species 15</c:v>
                </c:pt>
                <c:pt idx="15">
                  <c:v>species 16</c:v>
                </c:pt>
                <c:pt idx="16">
                  <c:v>species 17</c:v>
                </c:pt>
                <c:pt idx="17">
                  <c:v>species 18</c:v>
                </c:pt>
                <c:pt idx="18">
                  <c:v>species 19</c:v>
                </c:pt>
                <c:pt idx="19">
                  <c:v>species 20</c:v>
                </c:pt>
              </c:strCache>
            </c:strRef>
          </c:cat>
          <c:val>
            <c:numRef>
              <c:f>Sheet1!$H$3:$H$22</c:f>
              <c:numCache>
                <c:formatCode>General</c:formatCode>
                <c:ptCount val="20"/>
                <c:pt idx="0">
                  <c:v>0.93</c:v>
                </c:pt>
                <c:pt idx="1">
                  <c:v>3.2000000000000001E-2</c:v>
                </c:pt>
                <c:pt idx="2">
                  <c:v>1.2E-2</c:v>
                </c:pt>
                <c:pt idx="3">
                  <c:v>5.0000000000000001E-3</c:v>
                </c:pt>
                <c:pt idx="4">
                  <c:v>2E-3</c:v>
                </c:pt>
                <c:pt idx="5">
                  <c:v>2E-3</c:v>
                </c:pt>
                <c:pt idx="6">
                  <c:v>2E-3</c:v>
                </c:pt>
                <c:pt idx="7">
                  <c:v>2E-3</c:v>
                </c:pt>
                <c:pt idx="8">
                  <c:v>2E-3</c:v>
                </c:pt>
                <c:pt idx="9">
                  <c:v>1E-3</c:v>
                </c:pt>
                <c:pt idx="10">
                  <c:v>1E-3</c:v>
                </c:pt>
                <c:pt idx="11">
                  <c:v>1E-3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C-4CA3-8147-75240B3AE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5586048"/>
        <c:axId val="145654144"/>
      </c:barChart>
      <c:catAx>
        <c:axId val="14558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54144"/>
        <c:crosses val="autoZero"/>
        <c:auto val="1"/>
        <c:lblAlgn val="ctr"/>
        <c:lblOffset val="100"/>
        <c:noMultiLvlLbl val="0"/>
      </c:catAx>
      <c:valAx>
        <c:axId val="14565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8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Sheet5!$H$1</c:f>
              <c:strCache>
                <c:ptCount val="1"/>
                <c:pt idx="0">
                  <c:v>Community A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Sheet5!$B$4:$B$103</c:f>
              <c:numCache>
                <c:formatCode>0.00</c:formatCode>
                <c:ptCount val="100"/>
                <c:pt idx="0">
                  <c:v>0</c:v>
                </c:pt>
                <c:pt idx="1">
                  <c:v>6.0606060606060608E-2</c:v>
                </c:pt>
                <c:pt idx="2">
                  <c:v>0.12121212121212122</c:v>
                </c:pt>
                <c:pt idx="3">
                  <c:v>0.18181818181818182</c:v>
                </c:pt>
                <c:pt idx="4">
                  <c:v>0.24242424242424243</c:v>
                </c:pt>
                <c:pt idx="5">
                  <c:v>0.30303030303030304</c:v>
                </c:pt>
                <c:pt idx="6">
                  <c:v>0.36363636363636365</c:v>
                </c:pt>
                <c:pt idx="7">
                  <c:v>0.42424242424242425</c:v>
                </c:pt>
                <c:pt idx="8">
                  <c:v>0.48484848484848486</c:v>
                </c:pt>
                <c:pt idx="9">
                  <c:v>0.54545454545454541</c:v>
                </c:pt>
                <c:pt idx="10">
                  <c:v>0.60606060606060608</c:v>
                </c:pt>
                <c:pt idx="11">
                  <c:v>0.66666666666666663</c:v>
                </c:pt>
                <c:pt idx="12">
                  <c:v>0.72727272727272729</c:v>
                </c:pt>
                <c:pt idx="13">
                  <c:v>0.78787878787878785</c:v>
                </c:pt>
                <c:pt idx="14">
                  <c:v>0.84848484848484851</c:v>
                </c:pt>
                <c:pt idx="15">
                  <c:v>0.90909090909090906</c:v>
                </c:pt>
                <c:pt idx="16">
                  <c:v>0.96969696969696972</c:v>
                </c:pt>
                <c:pt idx="17">
                  <c:v>1.0303030303030303</c:v>
                </c:pt>
                <c:pt idx="18">
                  <c:v>1.0909090909090908</c:v>
                </c:pt>
                <c:pt idx="19">
                  <c:v>1.1515151515151516</c:v>
                </c:pt>
                <c:pt idx="20">
                  <c:v>1.2121212121212122</c:v>
                </c:pt>
                <c:pt idx="21">
                  <c:v>1.2727272727272727</c:v>
                </c:pt>
                <c:pt idx="22">
                  <c:v>1.3333333333333333</c:v>
                </c:pt>
                <c:pt idx="23">
                  <c:v>1.393939393939394</c:v>
                </c:pt>
                <c:pt idx="24">
                  <c:v>1.4545454545454546</c:v>
                </c:pt>
                <c:pt idx="25">
                  <c:v>1.5151515151515151</c:v>
                </c:pt>
                <c:pt idx="26">
                  <c:v>1.5757575757575757</c:v>
                </c:pt>
                <c:pt idx="27">
                  <c:v>1.6363636363636365</c:v>
                </c:pt>
                <c:pt idx="28">
                  <c:v>1.696969696969697</c:v>
                </c:pt>
                <c:pt idx="29">
                  <c:v>1.7575757575757576</c:v>
                </c:pt>
                <c:pt idx="30">
                  <c:v>1.8181818181818181</c:v>
                </c:pt>
                <c:pt idx="31">
                  <c:v>1.8787878787878789</c:v>
                </c:pt>
                <c:pt idx="32">
                  <c:v>1.9393939393939394</c:v>
                </c:pt>
                <c:pt idx="33">
                  <c:v>2</c:v>
                </c:pt>
                <c:pt idx="34">
                  <c:v>2.0606060606060606</c:v>
                </c:pt>
                <c:pt idx="35">
                  <c:v>2.1212121212121211</c:v>
                </c:pt>
                <c:pt idx="36">
                  <c:v>2.1818181818181817</c:v>
                </c:pt>
                <c:pt idx="37">
                  <c:v>2.2424242424242422</c:v>
                </c:pt>
                <c:pt idx="38">
                  <c:v>2.3030303030303032</c:v>
                </c:pt>
                <c:pt idx="39">
                  <c:v>2.3636363636363638</c:v>
                </c:pt>
                <c:pt idx="40">
                  <c:v>2.4242424242424243</c:v>
                </c:pt>
                <c:pt idx="41">
                  <c:v>2.4848484848484849</c:v>
                </c:pt>
                <c:pt idx="42">
                  <c:v>2.5454545454545454</c:v>
                </c:pt>
                <c:pt idx="43">
                  <c:v>2.606060606060606</c:v>
                </c:pt>
                <c:pt idx="44">
                  <c:v>2.6666666666666665</c:v>
                </c:pt>
                <c:pt idx="45">
                  <c:v>2.7272727272727271</c:v>
                </c:pt>
                <c:pt idx="46">
                  <c:v>2.7878787878787881</c:v>
                </c:pt>
                <c:pt idx="47">
                  <c:v>2.8484848484848486</c:v>
                </c:pt>
                <c:pt idx="48">
                  <c:v>2.9090909090909092</c:v>
                </c:pt>
                <c:pt idx="49">
                  <c:v>2.9696969696969697</c:v>
                </c:pt>
                <c:pt idx="50">
                  <c:v>3.0303030303030303</c:v>
                </c:pt>
                <c:pt idx="51">
                  <c:v>3.0909090909090908</c:v>
                </c:pt>
                <c:pt idx="52">
                  <c:v>3.1515151515151514</c:v>
                </c:pt>
                <c:pt idx="53">
                  <c:v>3.2121212121212119</c:v>
                </c:pt>
                <c:pt idx="54">
                  <c:v>3.2727272727272729</c:v>
                </c:pt>
                <c:pt idx="55">
                  <c:v>3.3333333333333335</c:v>
                </c:pt>
                <c:pt idx="56">
                  <c:v>3.393939393939394</c:v>
                </c:pt>
                <c:pt idx="57">
                  <c:v>3.4545454545454546</c:v>
                </c:pt>
                <c:pt idx="58">
                  <c:v>3.5151515151515151</c:v>
                </c:pt>
                <c:pt idx="59">
                  <c:v>3.5757575757575757</c:v>
                </c:pt>
                <c:pt idx="60">
                  <c:v>3.6363636363636362</c:v>
                </c:pt>
                <c:pt idx="61">
                  <c:v>3.6969696969696968</c:v>
                </c:pt>
                <c:pt idx="62">
                  <c:v>3.7575757575757578</c:v>
                </c:pt>
                <c:pt idx="63">
                  <c:v>3.8181818181818183</c:v>
                </c:pt>
                <c:pt idx="64">
                  <c:v>3.8787878787878789</c:v>
                </c:pt>
                <c:pt idx="65">
                  <c:v>3.9393939393939394</c:v>
                </c:pt>
                <c:pt idx="66">
                  <c:v>4</c:v>
                </c:pt>
                <c:pt idx="67">
                  <c:v>4.0606060606060606</c:v>
                </c:pt>
                <c:pt idx="68">
                  <c:v>4.1212121212121211</c:v>
                </c:pt>
                <c:pt idx="69">
                  <c:v>4.1818181818181817</c:v>
                </c:pt>
                <c:pt idx="70">
                  <c:v>4.2424242424242422</c:v>
                </c:pt>
                <c:pt idx="71">
                  <c:v>4.3030303030303028</c:v>
                </c:pt>
                <c:pt idx="72">
                  <c:v>4.3636363636363633</c:v>
                </c:pt>
                <c:pt idx="73">
                  <c:v>4.4242424242424239</c:v>
                </c:pt>
                <c:pt idx="74">
                  <c:v>4.4848484848484844</c:v>
                </c:pt>
                <c:pt idx="75">
                  <c:v>4.5454545454545459</c:v>
                </c:pt>
                <c:pt idx="76">
                  <c:v>4.6060606060606064</c:v>
                </c:pt>
                <c:pt idx="77">
                  <c:v>4.666666666666667</c:v>
                </c:pt>
                <c:pt idx="78">
                  <c:v>4.7272727272727275</c:v>
                </c:pt>
                <c:pt idx="79">
                  <c:v>4.7878787878787881</c:v>
                </c:pt>
                <c:pt idx="80">
                  <c:v>4.8484848484848486</c:v>
                </c:pt>
                <c:pt idx="81">
                  <c:v>4.9090909090909092</c:v>
                </c:pt>
                <c:pt idx="82">
                  <c:v>4.9696969696969697</c:v>
                </c:pt>
                <c:pt idx="83">
                  <c:v>5.0303030303030303</c:v>
                </c:pt>
                <c:pt idx="84">
                  <c:v>5.0909090909090908</c:v>
                </c:pt>
                <c:pt idx="85">
                  <c:v>5.1515151515151514</c:v>
                </c:pt>
                <c:pt idx="86">
                  <c:v>5.2121212121212119</c:v>
                </c:pt>
                <c:pt idx="87">
                  <c:v>5.2727272727272725</c:v>
                </c:pt>
                <c:pt idx="88">
                  <c:v>5.333333333333333</c:v>
                </c:pt>
                <c:pt idx="89">
                  <c:v>5.3939393939393936</c:v>
                </c:pt>
                <c:pt idx="90">
                  <c:v>5.4545454545454541</c:v>
                </c:pt>
                <c:pt idx="91">
                  <c:v>5.5151515151515156</c:v>
                </c:pt>
                <c:pt idx="92">
                  <c:v>5.5757575757575761</c:v>
                </c:pt>
                <c:pt idx="93">
                  <c:v>5.6363636363636367</c:v>
                </c:pt>
                <c:pt idx="94">
                  <c:v>5.6969696969696972</c:v>
                </c:pt>
                <c:pt idx="95">
                  <c:v>5.7575757575757578</c:v>
                </c:pt>
                <c:pt idx="96">
                  <c:v>5.8181818181818183</c:v>
                </c:pt>
                <c:pt idx="97">
                  <c:v>5.8787878787878789</c:v>
                </c:pt>
                <c:pt idx="98">
                  <c:v>5.9393939393939394</c:v>
                </c:pt>
                <c:pt idx="99">
                  <c:v>6</c:v>
                </c:pt>
              </c:numCache>
            </c:numRef>
          </c:cat>
          <c:val>
            <c:numRef>
              <c:f>Sheet5!$D$4:$D$103</c:f>
              <c:numCache>
                <c:formatCode>General</c:formatCode>
                <c:ptCount val="100"/>
                <c:pt idx="0">
                  <c:v>-0.3</c:v>
                </c:pt>
                <c:pt idx="1">
                  <c:v>-0.34242424242424241</c:v>
                </c:pt>
                <c:pt idx="2">
                  <c:v>-0.38484848484848483</c:v>
                </c:pt>
                <c:pt idx="3">
                  <c:v>-0.42727272727272725</c:v>
                </c:pt>
                <c:pt idx="4">
                  <c:v>-0.46969696969696967</c:v>
                </c:pt>
                <c:pt idx="5">
                  <c:v>-0.51212121212121209</c:v>
                </c:pt>
                <c:pt idx="6">
                  <c:v>-0.55454545454545445</c:v>
                </c:pt>
                <c:pt idx="7">
                  <c:v>-0.59696969696969693</c:v>
                </c:pt>
                <c:pt idx="8">
                  <c:v>-0.6393939393939394</c:v>
                </c:pt>
                <c:pt idx="9">
                  <c:v>-0.68181818181818177</c:v>
                </c:pt>
                <c:pt idx="10">
                  <c:v>-0.72424242424242424</c:v>
                </c:pt>
                <c:pt idx="11">
                  <c:v>-0.76666666666666661</c:v>
                </c:pt>
                <c:pt idx="12">
                  <c:v>-0.80909090909090908</c:v>
                </c:pt>
                <c:pt idx="13">
                  <c:v>-0.85151515151515134</c:v>
                </c:pt>
                <c:pt idx="14">
                  <c:v>-0.89393939393939381</c:v>
                </c:pt>
                <c:pt idx="15">
                  <c:v>-0.93636363636363629</c:v>
                </c:pt>
                <c:pt idx="16">
                  <c:v>-0.97878787878787876</c:v>
                </c:pt>
                <c:pt idx="17">
                  <c:v>-1.0212121212121212</c:v>
                </c:pt>
                <c:pt idx="18">
                  <c:v>-1.0636363636363635</c:v>
                </c:pt>
                <c:pt idx="19">
                  <c:v>-1.106060606060606</c:v>
                </c:pt>
                <c:pt idx="20">
                  <c:v>-1.1484848484848484</c:v>
                </c:pt>
                <c:pt idx="21">
                  <c:v>-1.1909090909090909</c:v>
                </c:pt>
                <c:pt idx="22">
                  <c:v>-1.2333333333333332</c:v>
                </c:pt>
                <c:pt idx="23">
                  <c:v>-1.2757575757575756</c:v>
                </c:pt>
                <c:pt idx="24">
                  <c:v>-1.3181818181818181</c:v>
                </c:pt>
                <c:pt idx="25">
                  <c:v>-1.3606060606060606</c:v>
                </c:pt>
                <c:pt idx="26">
                  <c:v>-1.4030303030303028</c:v>
                </c:pt>
                <c:pt idx="27">
                  <c:v>-1.4454545454545455</c:v>
                </c:pt>
                <c:pt idx="28">
                  <c:v>-1.4878787878787878</c:v>
                </c:pt>
                <c:pt idx="29">
                  <c:v>-1.5303030303030303</c:v>
                </c:pt>
                <c:pt idx="30">
                  <c:v>-1.5727272727272728</c:v>
                </c:pt>
                <c:pt idx="31">
                  <c:v>-1.6151515151515152</c:v>
                </c:pt>
                <c:pt idx="32">
                  <c:v>-1.6575757575757575</c:v>
                </c:pt>
                <c:pt idx="33">
                  <c:v>-1.7</c:v>
                </c:pt>
                <c:pt idx="34">
                  <c:v>-1.7424242424242424</c:v>
                </c:pt>
                <c:pt idx="35">
                  <c:v>-1.7848484848484847</c:v>
                </c:pt>
                <c:pt idx="36">
                  <c:v>-1.8272727272727272</c:v>
                </c:pt>
                <c:pt idx="37">
                  <c:v>-1.8696969696969694</c:v>
                </c:pt>
                <c:pt idx="38">
                  <c:v>-1.9121212121212121</c:v>
                </c:pt>
                <c:pt idx="39">
                  <c:v>-1.9545454545454546</c:v>
                </c:pt>
                <c:pt idx="40">
                  <c:v>-1.9969696969696971</c:v>
                </c:pt>
                <c:pt idx="41">
                  <c:v>-2.0393939393939391</c:v>
                </c:pt>
                <c:pt idx="42">
                  <c:v>-2.0818181818181816</c:v>
                </c:pt>
                <c:pt idx="43">
                  <c:v>-2.124242424242424</c:v>
                </c:pt>
                <c:pt idx="44">
                  <c:v>-2.1666666666666665</c:v>
                </c:pt>
                <c:pt idx="45">
                  <c:v>-2.2090909090909085</c:v>
                </c:pt>
                <c:pt idx="46">
                  <c:v>-2.2515151515151515</c:v>
                </c:pt>
                <c:pt idx="47">
                  <c:v>-2.2939393939393939</c:v>
                </c:pt>
                <c:pt idx="48">
                  <c:v>-2.336363636363636</c:v>
                </c:pt>
                <c:pt idx="49">
                  <c:v>-2.3787878787878785</c:v>
                </c:pt>
                <c:pt idx="50">
                  <c:v>-2.4212121212121209</c:v>
                </c:pt>
                <c:pt idx="51">
                  <c:v>-2.4636363636363634</c:v>
                </c:pt>
                <c:pt idx="52">
                  <c:v>-2.5060606060606054</c:v>
                </c:pt>
                <c:pt idx="53">
                  <c:v>-2.5484848484848479</c:v>
                </c:pt>
                <c:pt idx="54">
                  <c:v>-2.5909090909090908</c:v>
                </c:pt>
                <c:pt idx="55">
                  <c:v>-2.6333333333333333</c:v>
                </c:pt>
                <c:pt idx="56">
                  <c:v>-2.6757575757575753</c:v>
                </c:pt>
                <c:pt idx="57">
                  <c:v>-2.7181818181818178</c:v>
                </c:pt>
                <c:pt idx="58">
                  <c:v>-2.7606060606060603</c:v>
                </c:pt>
                <c:pt idx="59">
                  <c:v>-2.8030303030303028</c:v>
                </c:pt>
                <c:pt idx="60">
                  <c:v>-2.8454545454545452</c:v>
                </c:pt>
                <c:pt idx="61">
                  <c:v>-2.8878787878787873</c:v>
                </c:pt>
                <c:pt idx="62">
                  <c:v>-2.9303030303030302</c:v>
                </c:pt>
                <c:pt idx="63">
                  <c:v>-2.9727272727272727</c:v>
                </c:pt>
                <c:pt idx="64">
                  <c:v>-3.0151515151515147</c:v>
                </c:pt>
                <c:pt idx="65">
                  <c:v>-3.0575757575757572</c:v>
                </c:pt>
                <c:pt idx="66">
                  <c:v>-3.0999999999999996</c:v>
                </c:pt>
                <c:pt idx="67">
                  <c:v>-3.1424242424242421</c:v>
                </c:pt>
                <c:pt idx="68">
                  <c:v>-3.1848484848484846</c:v>
                </c:pt>
                <c:pt idx="69">
                  <c:v>-3.2272727272727266</c:v>
                </c:pt>
                <c:pt idx="70">
                  <c:v>-3.2696969696969691</c:v>
                </c:pt>
                <c:pt idx="71">
                  <c:v>-3.3121212121212116</c:v>
                </c:pt>
                <c:pt idx="72">
                  <c:v>-3.3545454545454541</c:v>
                </c:pt>
                <c:pt idx="73">
                  <c:v>-3.3969696969696965</c:v>
                </c:pt>
                <c:pt idx="74">
                  <c:v>-3.4393939393939386</c:v>
                </c:pt>
                <c:pt idx="75">
                  <c:v>-3.4818181818181819</c:v>
                </c:pt>
                <c:pt idx="76">
                  <c:v>-3.524242424242424</c:v>
                </c:pt>
                <c:pt idx="77">
                  <c:v>-3.5666666666666664</c:v>
                </c:pt>
                <c:pt idx="78">
                  <c:v>-3.6090909090909089</c:v>
                </c:pt>
                <c:pt idx="79">
                  <c:v>-3.6515151515151514</c:v>
                </c:pt>
                <c:pt idx="80">
                  <c:v>-3.6939393939393939</c:v>
                </c:pt>
                <c:pt idx="81">
                  <c:v>-3.7363636363636359</c:v>
                </c:pt>
                <c:pt idx="82">
                  <c:v>-3.7787878787878784</c:v>
                </c:pt>
                <c:pt idx="83">
                  <c:v>-3.8212121212121208</c:v>
                </c:pt>
                <c:pt idx="84">
                  <c:v>-3.8636363636363633</c:v>
                </c:pt>
                <c:pt idx="85">
                  <c:v>-3.9060606060606053</c:v>
                </c:pt>
                <c:pt idx="86">
                  <c:v>-3.9484848484848478</c:v>
                </c:pt>
                <c:pt idx="87">
                  <c:v>-3.9909090909090903</c:v>
                </c:pt>
                <c:pt idx="88">
                  <c:v>-4.0333333333333332</c:v>
                </c:pt>
                <c:pt idx="89">
                  <c:v>-4.0757575757575752</c:v>
                </c:pt>
                <c:pt idx="90">
                  <c:v>-4.1181818181818173</c:v>
                </c:pt>
                <c:pt idx="91">
                  <c:v>-4.1606060606060611</c:v>
                </c:pt>
                <c:pt idx="92">
                  <c:v>-4.2030303030303031</c:v>
                </c:pt>
                <c:pt idx="93">
                  <c:v>-4.2454545454545451</c:v>
                </c:pt>
                <c:pt idx="94">
                  <c:v>-4.2878787878787881</c:v>
                </c:pt>
                <c:pt idx="95">
                  <c:v>-4.3303030303030301</c:v>
                </c:pt>
                <c:pt idx="96">
                  <c:v>-4.3727272727272721</c:v>
                </c:pt>
                <c:pt idx="97">
                  <c:v>-4.415151515151515</c:v>
                </c:pt>
                <c:pt idx="98">
                  <c:v>-4.4575757575757571</c:v>
                </c:pt>
                <c:pt idx="99">
                  <c:v>-4.4999999999999991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B0-4A8A-8B97-5E4E55636343}"/>
            </c:ext>
          </c:extLst>
        </c:ser>
        <c:ser>
          <c:idx val="4"/>
          <c:order val="1"/>
          <c:tx>
            <c:v>Community B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Sheet5!$B$4:$B$103</c:f>
              <c:numCache>
                <c:formatCode>0.00</c:formatCode>
                <c:ptCount val="100"/>
                <c:pt idx="0">
                  <c:v>0</c:v>
                </c:pt>
                <c:pt idx="1">
                  <c:v>6.0606060606060608E-2</c:v>
                </c:pt>
                <c:pt idx="2">
                  <c:v>0.12121212121212122</c:v>
                </c:pt>
                <c:pt idx="3">
                  <c:v>0.18181818181818182</c:v>
                </c:pt>
                <c:pt idx="4">
                  <c:v>0.24242424242424243</c:v>
                </c:pt>
                <c:pt idx="5">
                  <c:v>0.30303030303030304</c:v>
                </c:pt>
                <c:pt idx="6">
                  <c:v>0.36363636363636365</c:v>
                </c:pt>
                <c:pt idx="7">
                  <c:v>0.42424242424242425</c:v>
                </c:pt>
                <c:pt idx="8">
                  <c:v>0.48484848484848486</c:v>
                </c:pt>
                <c:pt idx="9">
                  <c:v>0.54545454545454541</c:v>
                </c:pt>
                <c:pt idx="10">
                  <c:v>0.60606060606060608</c:v>
                </c:pt>
                <c:pt idx="11">
                  <c:v>0.66666666666666663</c:v>
                </c:pt>
                <c:pt idx="12">
                  <c:v>0.72727272727272729</c:v>
                </c:pt>
                <c:pt idx="13">
                  <c:v>0.78787878787878785</c:v>
                </c:pt>
                <c:pt idx="14">
                  <c:v>0.84848484848484851</c:v>
                </c:pt>
                <c:pt idx="15">
                  <c:v>0.90909090909090906</c:v>
                </c:pt>
                <c:pt idx="16">
                  <c:v>0.96969696969696972</c:v>
                </c:pt>
                <c:pt idx="17">
                  <c:v>1.0303030303030303</c:v>
                </c:pt>
                <c:pt idx="18">
                  <c:v>1.0909090909090908</c:v>
                </c:pt>
                <c:pt idx="19">
                  <c:v>1.1515151515151516</c:v>
                </c:pt>
                <c:pt idx="20">
                  <c:v>1.2121212121212122</c:v>
                </c:pt>
                <c:pt idx="21">
                  <c:v>1.2727272727272727</c:v>
                </c:pt>
                <c:pt idx="22">
                  <c:v>1.3333333333333333</c:v>
                </c:pt>
                <c:pt idx="23">
                  <c:v>1.393939393939394</c:v>
                </c:pt>
                <c:pt idx="24">
                  <c:v>1.4545454545454546</c:v>
                </c:pt>
                <c:pt idx="25">
                  <c:v>1.5151515151515151</c:v>
                </c:pt>
                <c:pt idx="26">
                  <c:v>1.5757575757575757</c:v>
                </c:pt>
                <c:pt idx="27">
                  <c:v>1.6363636363636365</c:v>
                </c:pt>
                <c:pt idx="28">
                  <c:v>1.696969696969697</c:v>
                </c:pt>
                <c:pt idx="29">
                  <c:v>1.7575757575757576</c:v>
                </c:pt>
                <c:pt idx="30">
                  <c:v>1.8181818181818181</c:v>
                </c:pt>
                <c:pt idx="31">
                  <c:v>1.8787878787878789</c:v>
                </c:pt>
                <c:pt idx="32">
                  <c:v>1.9393939393939394</c:v>
                </c:pt>
                <c:pt idx="33">
                  <c:v>2</c:v>
                </c:pt>
                <c:pt idx="34">
                  <c:v>2.0606060606060606</c:v>
                </c:pt>
                <c:pt idx="35">
                  <c:v>2.1212121212121211</c:v>
                </c:pt>
                <c:pt idx="36">
                  <c:v>2.1818181818181817</c:v>
                </c:pt>
                <c:pt idx="37">
                  <c:v>2.2424242424242422</c:v>
                </c:pt>
                <c:pt idx="38">
                  <c:v>2.3030303030303032</c:v>
                </c:pt>
                <c:pt idx="39">
                  <c:v>2.3636363636363638</c:v>
                </c:pt>
                <c:pt idx="40">
                  <c:v>2.4242424242424243</c:v>
                </c:pt>
                <c:pt idx="41">
                  <c:v>2.4848484848484849</c:v>
                </c:pt>
                <c:pt idx="42">
                  <c:v>2.5454545454545454</c:v>
                </c:pt>
                <c:pt idx="43">
                  <c:v>2.606060606060606</c:v>
                </c:pt>
                <c:pt idx="44">
                  <c:v>2.6666666666666665</c:v>
                </c:pt>
                <c:pt idx="45">
                  <c:v>2.7272727272727271</c:v>
                </c:pt>
                <c:pt idx="46">
                  <c:v>2.7878787878787881</c:v>
                </c:pt>
                <c:pt idx="47">
                  <c:v>2.8484848484848486</c:v>
                </c:pt>
                <c:pt idx="48">
                  <c:v>2.9090909090909092</c:v>
                </c:pt>
                <c:pt idx="49">
                  <c:v>2.9696969696969697</c:v>
                </c:pt>
                <c:pt idx="50">
                  <c:v>3.0303030303030303</c:v>
                </c:pt>
                <c:pt idx="51">
                  <c:v>3.0909090909090908</c:v>
                </c:pt>
                <c:pt idx="52">
                  <c:v>3.1515151515151514</c:v>
                </c:pt>
                <c:pt idx="53">
                  <c:v>3.2121212121212119</c:v>
                </c:pt>
                <c:pt idx="54">
                  <c:v>3.2727272727272729</c:v>
                </c:pt>
                <c:pt idx="55">
                  <c:v>3.3333333333333335</c:v>
                </c:pt>
                <c:pt idx="56">
                  <c:v>3.393939393939394</c:v>
                </c:pt>
                <c:pt idx="57">
                  <c:v>3.4545454545454546</c:v>
                </c:pt>
                <c:pt idx="58">
                  <c:v>3.5151515151515151</c:v>
                </c:pt>
                <c:pt idx="59">
                  <c:v>3.5757575757575757</c:v>
                </c:pt>
                <c:pt idx="60">
                  <c:v>3.6363636363636362</c:v>
                </c:pt>
                <c:pt idx="61">
                  <c:v>3.6969696969696968</c:v>
                </c:pt>
                <c:pt idx="62">
                  <c:v>3.7575757575757578</c:v>
                </c:pt>
                <c:pt idx="63">
                  <c:v>3.8181818181818183</c:v>
                </c:pt>
                <c:pt idx="64">
                  <c:v>3.8787878787878789</c:v>
                </c:pt>
                <c:pt idx="65">
                  <c:v>3.9393939393939394</c:v>
                </c:pt>
                <c:pt idx="66">
                  <c:v>4</c:v>
                </c:pt>
                <c:pt idx="67">
                  <c:v>4.0606060606060606</c:v>
                </c:pt>
                <c:pt idx="68">
                  <c:v>4.1212121212121211</c:v>
                </c:pt>
                <c:pt idx="69">
                  <c:v>4.1818181818181817</c:v>
                </c:pt>
                <c:pt idx="70">
                  <c:v>4.2424242424242422</c:v>
                </c:pt>
                <c:pt idx="71">
                  <c:v>4.3030303030303028</c:v>
                </c:pt>
                <c:pt idx="72">
                  <c:v>4.3636363636363633</c:v>
                </c:pt>
                <c:pt idx="73">
                  <c:v>4.4242424242424239</c:v>
                </c:pt>
                <c:pt idx="74">
                  <c:v>4.4848484848484844</c:v>
                </c:pt>
                <c:pt idx="75">
                  <c:v>4.5454545454545459</c:v>
                </c:pt>
                <c:pt idx="76">
                  <c:v>4.6060606060606064</c:v>
                </c:pt>
                <c:pt idx="77">
                  <c:v>4.666666666666667</c:v>
                </c:pt>
                <c:pt idx="78">
                  <c:v>4.7272727272727275</c:v>
                </c:pt>
                <c:pt idx="79">
                  <c:v>4.7878787878787881</c:v>
                </c:pt>
                <c:pt idx="80">
                  <c:v>4.8484848484848486</c:v>
                </c:pt>
                <c:pt idx="81">
                  <c:v>4.9090909090909092</c:v>
                </c:pt>
                <c:pt idx="82">
                  <c:v>4.9696969696969697</c:v>
                </c:pt>
                <c:pt idx="83">
                  <c:v>5.0303030303030303</c:v>
                </c:pt>
                <c:pt idx="84">
                  <c:v>5.0909090909090908</c:v>
                </c:pt>
                <c:pt idx="85">
                  <c:v>5.1515151515151514</c:v>
                </c:pt>
                <c:pt idx="86">
                  <c:v>5.2121212121212119</c:v>
                </c:pt>
                <c:pt idx="87">
                  <c:v>5.2727272727272725</c:v>
                </c:pt>
                <c:pt idx="88">
                  <c:v>5.333333333333333</c:v>
                </c:pt>
                <c:pt idx="89">
                  <c:v>5.3939393939393936</c:v>
                </c:pt>
                <c:pt idx="90">
                  <c:v>5.4545454545454541</c:v>
                </c:pt>
                <c:pt idx="91">
                  <c:v>5.5151515151515156</c:v>
                </c:pt>
                <c:pt idx="92">
                  <c:v>5.5757575757575761</c:v>
                </c:pt>
                <c:pt idx="93">
                  <c:v>5.6363636363636367</c:v>
                </c:pt>
                <c:pt idx="94">
                  <c:v>5.6969696969696972</c:v>
                </c:pt>
                <c:pt idx="95">
                  <c:v>5.7575757575757578</c:v>
                </c:pt>
                <c:pt idx="96">
                  <c:v>5.8181818181818183</c:v>
                </c:pt>
                <c:pt idx="97">
                  <c:v>5.8787878787878789</c:v>
                </c:pt>
                <c:pt idx="98">
                  <c:v>5.9393939393939394</c:v>
                </c:pt>
                <c:pt idx="99">
                  <c:v>6</c:v>
                </c:pt>
              </c:numCache>
            </c:numRef>
          </c:cat>
          <c:val>
            <c:numRef>
              <c:f>Sheet5!$E$4:$E$90</c:f>
              <c:numCache>
                <c:formatCode>General</c:formatCode>
                <c:ptCount val="87"/>
                <c:pt idx="0">
                  <c:v>-0.7</c:v>
                </c:pt>
                <c:pt idx="1">
                  <c:v>-0.71818181818181814</c:v>
                </c:pt>
                <c:pt idx="2">
                  <c:v>-0.73636363636363633</c:v>
                </c:pt>
                <c:pt idx="3">
                  <c:v>-0.75454545454545452</c:v>
                </c:pt>
                <c:pt idx="4">
                  <c:v>-0.77272727272727271</c:v>
                </c:pt>
                <c:pt idx="5">
                  <c:v>-0.79090909090909089</c:v>
                </c:pt>
                <c:pt idx="6">
                  <c:v>-0.80909090909090908</c:v>
                </c:pt>
                <c:pt idx="7">
                  <c:v>-0.82727272727272716</c:v>
                </c:pt>
                <c:pt idx="8">
                  <c:v>-0.84545454545454546</c:v>
                </c:pt>
                <c:pt idx="9">
                  <c:v>-0.86363636363636354</c:v>
                </c:pt>
                <c:pt idx="10">
                  <c:v>-0.88181818181818183</c:v>
                </c:pt>
                <c:pt idx="11">
                  <c:v>-0.89999999999999991</c:v>
                </c:pt>
                <c:pt idx="12">
                  <c:v>-0.9181818181818181</c:v>
                </c:pt>
                <c:pt idx="13">
                  <c:v>-0.93636363636363629</c:v>
                </c:pt>
                <c:pt idx="14">
                  <c:v>-0.95454545454545447</c:v>
                </c:pt>
                <c:pt idx="15">
                  <c:v>-0.97272727272727266</c:v>
                </c:pt>
                <c:pt idx="16">
                  <c:v>-0.99090909090909085</c:v>
                </c:pt>
                <c:pt idx="17">
                  <c:v>-1.009090909090909</c:v>
                </c:pt>
                <c:pt idx="18">
                  <c:v>-1.0272727272727271</c:v>
                </c:pt>
                <c:pt idx="19">
                  <c:v>-1.0454545454545454</c:v>
                </c:pt>
                <c:pt idx="20">
                  <c:v>-1.0636363636363635</c:v>
                </c:pt>
                <c:pt idx="21">
                  <c:v>-1.0818181818181818</c:v>
                </c:pt>
                <c:pt idx="22">
                  <c:v>-1.0999999999999999</c:v>
                </c:pt>
                <c:pt idx="23">
                  <c:v>-1.1181818181818182</c:v>
                </c:pt>
                <c:pt idx="24">
                  <c:v>-1.1363636363636362</c:v>
                </c:pt>
                <c:pt idx="25">
                  <c:v>-1.1545454545454545</c:v>
                </c:pt>
                <c:pt idx="26">
                  <c:v>-1.1727272727272726</c:v>
                </c:pt>
                <c:pt idx="27">
                  <c:v>-1.1909090909090909</c:v>
                </c:pt>
                <c:pt idx="28">
                  <c:v>-1.209090909090909</c:v>
                </c:pt>
                <c:pt idx="29">
                  <c:v>-1.2272727272727271</c:v>
                </c:pt>
                <c:pt idx="30">
                  <c:v>-1.2454545454545454</c:v>
                </c:pt>
                <c:pt idx="31">
                  <c:v>-1.2636363636363637</c:v>
                </c:pt>
                <c:pt idx="32">
                  <c:v>-1.2818181818181817</c:v>
                </c:pt>
                <c:pt idx="33">
                  <c:v>-1.2999999999999998</c:v>
                </c:pt>
                <c:pt idx="34">
                  <c:v>-1.3181818181818181</c:v>
                </c:pt>
                <c:pt idx="35">
                  <c:v>-1.3363636363636364</c:v>
                </c:pt>
                <c:pt idx="36">
                  <c:v>-1.3545454545454545</c:v>
                </c:pt>
                <c:pt idx="37">
                  <c:v>-1.3727272727272726</c:v>
                </c:pt>
                <c:pt idx="38">
                  <c:v>-1.3909090909090909</c:v>
                </c:pt>
                <c:pt idx="39">
                  <c:v>-1.4090909090909092</c:v>
                </c:pt>
                <c:pt idx="40">
                  <c:v>-1.4272727272727272</c:v>
                </c:pt>
                <c:pt idx="41">
                  <c:v>-1.4454545454545453</c:v>
                </c:pt>
                <c:pt idx="42">
                  <c:v>-1.4636363636363634</c:v>
                </c:pt>
                <c:pt idx="43">
                  <c:v>-1.4818181818181817</c:v>
                </c:pt>
                <c:pt idx="44">
                  <c:v>-1.5</c:v>
                </c:pt>
                <c:pt idx="45">
                  <c:v>-1.5181818181818181</c:v>
                </c:pt>
                <c:pt idx="46">
                  <c:v>-1.5363636363636364</c:v>
                </c:pt>
                <c:pt idx="47">
                  <c:v>-1.5545454545454547</c:v>
                </c:pt>
                <c:pt idx="48">
                  <c:v>-1.5727272727272728</c:v>
                </c:pt>
                <c:pt idx="49">
                  <c:v>-1.5909090909090908</c:v>
                </c:pt>
                <c:pt idx="50">
                  <c:v>-1.6090909090909089</c:v>
                </c:pt>
                <c:pt idx="51">
                  <c:v>-1.6272727272727272</c:v>
                </c:pt>
                <c:pt idx="52">
                  <c:v>-1.6454545454545453</c:v>
                </c:pt>
                <c:pt idx="53">
                  <c:v>-1.6636363636363636</c:v>
                </c:pt>
                <c:pt idx="54">
                  <c:v>-1.6818181818181817</c:v>
                </c:pt>
                <c:pt idx="55">
                  <c:v>-1.7</c:v>
                </c:pt>
                <c:pt idx="56">
                  <c:v>-1.718181818181818</c:v>
                </c:pt>
                <c:pt idx="57">
                  <c:v>-1.7363636363636363</c:v>
                </c:pt>
                <c:pt idx="58">
                  <c:v>-1.7545454545454544</c:v>
                </c:pt>
                <c:pt idx="59">
                  <c:v>-1.7727272727272727</c:v>
                </c:pt>
                <c:pt idx="60">
                  <c:v>-1.7909090909090908</c:v>
                </c:pt>
                <c:pt idx="61">
                  <c:v>-1.8090909090909089</c:v>
                </c:pt>
                <c:pt idx="62">
                  <c:v>-1.8272727272727272</c:v>
                </c:pt>
                <c:pt idx="63">
                  <c:v>-1.8454545454545455</c:v>
                </c:pt>
                <c:pt idx="64">
                  <c:v>-1.8636363636363635</c:v>
                </c:pt>
                <c:pt idx="65">
                  <c:v>-1.8818181818181818</c:v>
                </c:pt>
                <c:pt idx="66">
                  <c:v>-1.9</c:v>
                </c:pt>
                <c:pt idx="67">
                  <c:v>-1.918181818181818</c:v>
                </c:pt>
                <c:pt idx="68">
                  <c:v>-1.9363636363636363</c:v>
                </c:pt>
                <c:pt idx="69">
                  <c:v>-1.9545454545454544</c:v>
                </c:pt>
                <c:pt idx="70">
                  <c:v>-1.9727272727272727</c:v>
                </c:pt>
                <c:pt idx="71">
                  <c:v>-1.9909090909090907</c:v>
                </c:pt>
                <c:pt idx="72">
                  <c:v>-2.0090909090909088</c:v>
                </c:pt>
                <c:pt idx="73">
                  <c:v>-2.0272727272727273</c:v>
                </c:pt>
                <c:pt idx="74">
                  <c:v>-2.045454545454545</c:v>
                </c:pt>
                <c:pt idx="75">
                  <c:v>-2.0636363636363635</c:v>
                </c:pt>
                <c:pt idx="76">
                  <c:v>-2.081818181818182</c:v>
                </c:pt>
                <c:pt idx="77">
                  <c:v>-2.1</c:v>
                </c:pt>
                <c:pt idx="78">
                  <c:v>-2.1181818181818182</c:v>
                </c:pt>
                <c:pt idx="79">
                  <c:v>-2.1363636363636362</c:v>
                </c:pt>
                <c:pt idx="80">
                  <c:v>-2.1545454545454543</c:v>
                </c:pt>
                <c:pt idx="81">
                  <c:v>-2.1727272727272728</c:v>
                </c:pt>
                <c:pt idx="82">
                  <c:v>-2.1909090909090909</c:v>
                </c:pt>
                <c:pt idx="83">
                  <c:v>-2.209090909090909</c:v>
                </c:pt>
                <c:pt idx="84">
                  <c:v>-2.2272727272727271</c:v>
                </c:pt>
                <c:pt idx="85">
                  <c:v>-2.2454545454545451</c:v>
                </c:pt>
                <c:pt idx="86">
                  <c:v>-2.2636363636363637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B0-4A8A-8B97-5E4E556363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48320"/>
        <c:axId val="125050880"/>
      </c:lineChart>
      <c:catAx>
        <c:axId val="125048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log of rank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low"/>
        <c:crossAx val="125050880"/>
        <c:crosses val="autoZero"/>
        <c:auto val="1"/>
        <c:lblAlgn val="ctr"/>
        <c:lblOffset val="100"/>
        <c:tickLblSkip val="16"/>
        <c:tickMarkSkip val="10"/>
        <c:noMultiLvlLbl val="0"/>
      </c:catAx>
      <c:valAx>
        <c:axId val="1250508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GB"/>
                  <a:t>log of relative abundance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50483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1"/>
          <c:order val="0"/>
          <c:invertIfNegative val="0"/>
          <c:val>
            <c:numRef>
              <c:f>Sheet2!$G$2:$G$101</c:f>
              <c:numCache>
                <c:formatCode>General</c:formatCode>
                <c:ptCount val="100"/>
                <c:pt idx="0">
                  <c:v>7938.81</c:v>
                </c:pt>
                <c:pt idx="1">
                  <c:v>7900</c:v>
                </c:pt>
                <c:pt idx="2">
                  <c:v>7809.47</c:v>
                </c:pt>
                <c:pt idx="3">
                  <c:v>7741.4400000000005</c:v>
                </c:pt>
                <c:pt idx="4">
                  <c:v>7671.2500000000009</c:v>
                </c:pt>
                <c:pt idx="5">
                  <c:v>7598.9600000000009</c:v>
                </c:pt>
                <c:pt idx="6">
                  <c:v>7524.630000000001</c:v>
                </c:pt>
                <c:pt idx="7">
                  <c:v>7448.3200000000006</c:v>
                </c:pt>
                <c:pt idx="8">
                  <c:v>7370.0900000000011</c:v>
                </c:pt>
                <c:pt idx="9">
                  <c:v>7290.0000000000009</c:v>
                </c:pt>
                <c:pt idx="10">
                  <c:v>7208.11</c:v>
                </c:pt>
                <c:pt idx="11">
                  <c:v>7124.4800000000014</c:v>
                </c:pt>
                <c:pt idx="12">
                  <c:v>7039.170000000001</c:v>
                </c:pt>
                <c:pt idx="13">
                  <c:v>6952.2400000000016</c:v>
                </c:pt>
                <c:pt idx="14">
                  <c:v>6863.7500000000009</c:v>
                </c:pt>
                <c:pt idx="15">
                  <c:v>6773.7600000000011</c:v>
                </c:pt>
                <c:pt idx="16">
                  <c:v>6682.3300000000017</c:v>
                </c:pt>
                <c:pt idx="17">
                  <c:v>6589.5200000000013</c:v>
                </c:pt>
                <c:pt idx="18">
                  <c:v>6400</c:v>
                </c:pt>
                <c:pt idx="19">
                  <c:v>6300</c:v>
                </c:pt>
                <c:pt idx="20">
                  <c:v>5929</c:v>
                </c:pt>
                <c:pt idx="21">
                  <c:v>5476</c:v>
                </c:pt>
                <c:pt idx="22">
                  <c:v>5041</c:v>
                </c:pt>
                <c:pt idx="23">
                  <c:v>4624</c:v>
                </c:pt>
                <c:pt idx="24">
                  <c:v>4096</c:v>
                </c:pt>
                <c:pt idx="25">
                  <c:v>3600</c:v>
                </c:pt>
                <c:pt idx="26">
                  <c:v>3025</c:v>
                </c:pt>
                <c:pt idx="27">
                  <c:v>2500</c:v>
                </c:pt>
                <c:pt idx="28">
                  <c:v>1764</c:v>
                </c:pt>
                <c:pt idx="29">
                  <c:v>1481</c:v>
                </c:pt>
                <c:pt idx="30">
                  <c:v>1200</c:v>
                </c:pt>
                <c:pt idx="31">
                  <c:v>900</c:v>
                </c:pt>
                <c:pt idx="32">
                  <c:v>841</c:v>
                </c:pt>
                <c:pt idx="33">
                  <c:v>784</c:v>
                </c:pt>
                <c:pt idx="34">
                  <c:v>729</c:v>
                </c:pt>
                <c:pt idx="35">
                  <c:v>676</c:v>
                </c:pt>
                <c:pt idx="36">
                  <c:v>625</c:v>
                </c:pt>
                <c:pt idx="37">
                  <c:v>576</c:v>
                </c:pt>
                <c:pt idx="38">
                  <c:v>529</c:v>
                </c:pt>
                <c:pt idx="39">
                  <c:v>484</c:v>
                </c:pt>
                <c:pt idx="40">
                  <c:v>441</c:v>
                </c:pt>
                <c:pt idx="41">
                  <c:v>400</c:v>
                </c:pt>
                <c:pt idx="42">
                  <c:v>361</c:v>
                </c:pt>
                <c:pt idx="43">
                  <c:v>324</c:v>
                </c:pt>
                <c:pt idx="44">
                  <c:v>289</c:v>
                </c:pt>
                <c:pt idx="45">
                  <c:v>256</c:v>
                </c:pt>
                <c:pt idx="46">
                  <c:v>225</c:v>
                </c:pt>
                <c:pt idx="47">
                  <c:v>196</c:v>
                </c:pt>
                <c:pt idx="48">
                  <c:v>169</c:v>
                </c:pt>
                <c:pt idx="49">
                  <c:v>144</c:v>
                </c:pt>
                <c:pt idx="50">
                  <c:v>121</c:v>
                </c:pt>
                <c:pt idx="51">
                  <c:v>100</c:v>
                </c:pt>
                <c:pt idx="52">
                  <c:v>81</c:v>
                </c:pt>
                <c:pt idx="53">
                  <c:v>64</c:v>
                </c:pt>
                <c:pt idx="54">
                  <c:v>49</c:v>
                </c:pt>
                <c:pt idx="55">
                  <c:v>36</c:v>
                </c:pt>
                <c:pt idx="56">
                  <c:v>25</c:v>
                </c:pt>
                <c:pt idx="57">
                  <c:v>16</c:v>
                </c:pt>
                <c:pt idx="58">
                  <c:v>9</c:v>
                </c:pt>
                <c:pt idx="59">
                  <c:v>9</c:v>
                </c:pt>
                <c:pt idx="60">
                  <c:v>9</c:v>
                </c:pt>
                <c:pt idx="61">
                  <c:v>8</c:v>
                </c:pt>
                <c:pt idx="62">
                  <c:v>8</c:v>
                </c:pt>
                <c:pt idx="63">
                  <c:v>7</c:v>
                </c:pt>
                <c:pt idx="64">
                  <c:v>7</c:v>
                </c:pt>
                <c:pt idx="65">
                  <c:v>7</c:v>
                </c:pt>
                <c:pt idx="66">
                  <c:v>7</c:v>
                </c:pt>
                <c:pt idx="67">
                  <c:v>6</c:v>
                </c:pt>
                <c:pt idx="68">
                  <c:v>5</c:v>
                </c:pt>
                <c:pt idx="69">
                  <c:v>5</c:v>
                </c:pt>
                <c:pt idx="70">
                  <c:v>4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A3-4935-982D-B5E84EF8C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5095296"/>
        <c:axId val="125277696"/>
      </c:barChart>
      <c:catAx>
        <c:axId val="125095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sz="1600" dirty="0"/>
                  <a:t>abundance rank of </a:t>
                </a:r>
                <a:r>
                  <a:rPr lang="en-GB" sz="1600" dirty="0" err="1"/>
                  <a:t>phylotypes</a:t>
                </a:r>
                <a:endParaRPr lang="en-GB" sz="1600" dirty="0"/>
              </a:p>
            </c:rich>
          </c:tx>
          <c:overlay val="0"/>
        </c:title>
        <c:majorTickMark val="out"/>
        <c:minorTickMark val="none"/>
        <c:tickLblPos val="nextTo"/>
        <c:crossAx val="125277696"/>
        <c:crosses val="autoZero"/>
        <c:auto val="1"/>
        <c:lblAlgn val="ctr"/>
        <c:lblOffset val="100"/>
        <c:noMultiLvlLbl val="0"/>
      </c:catAx>
      <c:valAx>
        <c:axId val="125277696"/>
        <c:scaling>
          <c:orientation val="minMax"/>
        </c:scaling>
        <c:delete val="1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GB" sz="1600" b="1" u="sng" baseline="0" dirty="0"/>
                  <a:t>actual</a:t>
                </a:r>
              </a:p>
              <a:p>
                <a:pPr>
                  <a:defRPr/>
                </a:pPr>
                <a:r>
                  <a:rPr lang="en-GB" sz="1600" baseline="0" dirty="0"/>
                  <a:t>frequency</a:t>
                </a:r>
              </a:p>
              <a:p>
                <a:pPr>
                  <a:defRPr/>
                </a:pPr>
                <a:r>
                  <a:rPr lang="en-GB" sz="1600" baseline="0" dirty="0"/>
                  <a:t>of </a:t>
                </a:r>
                <a:r>
                  <a:rPr lang="en-GB" sz="1600" baseline="0" dirty="0" err="1"/>
                  <a:t>phylotypes</a:t>
                </a:r>
                <a:endParaRPr lang="en-GB" sz="1600" baseline="0" dirty="0"/>
              </a:p>
              <a:p>
                <a:pPr>
                  <a:defRPr/>
                </a:pPr>
                <a:r>
                  <a:rPr lang="en-GB" sz="1600" baseline="0" dirty="0"/>
                  <a:t>in community</a:t>
                </a:r>
              </a:p>
            </c:rich>
          </c:tx>
          <c:layout>
            <c:manualLayout>
              <c:xMode val="edge"/>
              <c:yMode val="edge"/>
              <c:x val="5.0568900126422255E-3"/>
              <c:y val="0.362345435987168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50952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cat>
            <c:numRef>
              <c:f>Sheet3!$A$22:$A$71</c:f>
              <c:numCache>
                <c:formatCode>General</c:formatCode>
                <c:ptCount val="50"/>
                <c:pt idx="0">
                  <c:v>51</c:v>
                </c:pt>
                <c:pt idx="1">
                  <c:v>52</c:v>
                </c:pt>
                <c:pt idx="2">
                  <c:v>53</c:v>
                </c:pt>
                <c:pt idx="3">
                  <c:v>54</c:v>
                </c:pt>
                <c:pt idx="4">
                  <c:v>55</c:v>
                </c:pt>
                <c:pt idx="5">
                  <c:v>56</c:v>
                </c:pt>
                <c:pt idx="6">
                  <c:v>57</c:v>
                </c:pt>
                <c:pt idx="7">
                  <c:v>58</c:v>
                </c:pt>
                <c:pt idx="8">
                  <c:v>59</c:v>
                </c:pt>
                <c:pt idx="9">
                  <c:v>60</c:v>
                </c:pt>
                <c:pt idx="10">
                  <c:v>61</c:v>
                </c:pt>
                <c:pt idx="11">
                  <c:v>62</c:v>
                </c:pt>
                <c:pt idx="12">
                  <c:v>63</c:v>
                </c:pt>
                <c:pt idx="13">
                  <c:v>64</c:v>
                </c:pt>
                <c:pt idx="14">
                  <c:v>65</c:v>
                </c:pt>
                <c:pt idx="15">
                  <c:v>66</c:v>
                </c:pt>
                <c:pt idx="16">
                  <c:v>67</c:v>
                </c:pt>
                <c:pt idx="17">
                  <c:v>68</c:v>
                </c:pt>
                <c:pt idx="18">
                  <c:v>69</c:v>
                </c:pt>
                <c:pt idx="19">
                  <c:v>70</c:v>
                </c:pt>
                <c:pt idx="20">
                  <c:v>71</c:v>
                </c:pt>
                <c:pt idx="21">
                  <c:v>72</c:v>
                </c:pt>
                <c:pt idx="22">
                  <c:v>73</c:v>
                </c:pt>
                <c:pt idx="23">
                  <c:v>74</c:v>
                </c:pt>
                <c:pt idx="24">
                  <c:v>75</c:v>
                </c:pt>
                <c:pt idx="25">
                  <c:v>76</c:v>
                </c:pt>
                <c:pt idx="26">
                  <c:v>77</c:v>
                </c:pt>
                <c:pt idx="27">
                  <c:v>78</c:v>
                </c:pt>
                <c:pt idx="28">
                  <c:v>79</c:v>
                </c:pt>
                <c:pt idx="29">
                  <c:v>80</c:v>
                </c:pt>
                <c:pt idx="30">
                  <c:v>81</c:v>
                </c:pt>
                <c:pt idx="31">
                  <c:v>82</c:v>
                </c:pt>
                <c:pt idx="32">
                  <c:v>83</c:v>
                </c:pt>
                <c:pt idx="33">
                  <c:v>84</c:v>
                </c:pt>
                <c:pt idx="34">
                  <c:v>85</c:v>
                </c:pt>
                <c:pt idx="35">
                  <c:v>86</c:v>
                </c:pt>
                <c:pt idx="36">
                  <c:v>87</c:v>
                </c:pt>
                <c:pt idx="37">
                  <c:v>88</c:v>
                </c:pt>
                <c:pt idx="38">
                  <c:v>89</c:v>
                </c:pt>
                <c:pt idx="39">
                  <c:v>90</c:v>
                </c:pt>
                <c:pt idx="40">
                  <c:v>91</c:v>
                </c:pt>
                <c:pt idx="41">
                  <c:v>92</c:v>
                </c:pt>
                <c:pt idx="42">
                  <c:v>93</c:v>
                </c:pt>
                <c:pt idx="43">
                  <c:v>94</c:v>
                </c:pt>
                <c:pt idx="44">
                  <c:v>95</c:v>
                </c:pt>
                <c:pt idx="45">
                  <c:v>96</c:v>
                </c:pt>
                <c:pt idx="46">
                  <c:v>97</c:v>
                </c:pt>
                <c:pt idx="47">
                  <c:v>98</c:v>
                </c:pt>
                <c:pt idx="48">
                  <c:v>99</c:v>
                </c:pt>
                <c:pt idx="49">
                  <c:v>100</c:v>
                </c:pt>
              </c:numCache>
            </c:numRef>
          </c:cat>
          <c:val>
            <c:numRef>
              <c:f>Sheet3!$G$22:$G$71</c:f>
              <c:numCache>
                <c:formatCode>General</c:formatCode>
                <c:ptCount val="50"/>
                <c:pt idx="0">
                  <c:v>121</c:v>
                </c:pt>
                <c:pt idx="1">
                  <c:v>100</c:v>
                </c:pt>
                <c:pt idx="2">
                  <c:v>81</c:v>
                </c:pt>
                <c:pt idx="3">
                  <c:v>64</c:v>
                </c:pt>
                <c:pt idx="4">
                  <c:v>49</c:v>
                </c:pt>
                <c:pt idx="5">
                  <c:v>36</c:v>
                </c:pt>
                <c:pt idx="6">
                  <c:v>25</c:v>
                </c:pt>
                <c:pt idx="7">
                  <c:v>16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8</c:v>
                </c:pt>
                <c:pt idx="12">
                  <c:v>8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4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16-4F9B-A530-CAC213CAE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5507072"/>
        <c:axId val="125584128"/>
      </c:barChart>
      <c:catAx>
        <c:axId val="125507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 sz="1600" dirty="0"/>
                  <a:t>abundance rank of </a:t>
                </a:r>
                <a:r>
                  <a:rPr lang="en-GB" sz="1600" dirty="0" err="1"/>
                  <a:t>phylotypes</a:t>
                </a:r>
                <a:endParaRPr lang="en-GB" sz="16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5584128"/>
        <c:crosses val="autoZero"/>
        <c:auto val="1"/>
        <c:lblAlgn val="ctr"/>
        <c:lblOffset val="100"/>
        <c:noMultiLvlLbl val="0"/>
      </c:catAx>
      <c:valAx>
        <c:axId val="125584128"/>
        <c:scaling>
          <c:orientation val="minMax"/>
        </c:scaling>
        <c:delete val="1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GB" sz="1600" b="1" u="sng" dirty="0"/>
                  <a:t>actual</a:t>
                </a:r>
              </a:p>
              <a:p>
                <a:pPr>
                  <a:defRPr/>
                </a:pPr>
                <a:r>
                  <a:rPr lang="en-GB" sz="1600" dirty="0"/>
                  <a:t>frequency</a:t>
                </a:r>
              </a:p>
              <a:p>
                <a:pPr>
                  <a:defRPr/>
                </a:pPr>
                <a:r>
                  <a:rPr lang="en-GB" sz="1600" dirty="0"/>
                  <a:t>of </a:t>
                </a:r>
                <a:r>
                  <a:rPr lang="en-GB" sz="1600" dirty="0" err="1"/>
                  <a:t>phylotypes</a:t>
                </a:r>
                <a:endParaRPr lang="en-GB" sz="1600" dirty="0"/>
              </a:p>
              <a:p>
                <a:pPr>
                  <a:defRPr/>
                </a:pPr>
                <a:r>
                  <a:rPr lang="en-GB" sz="1600" dirty="0"/>
                  <a:t>in community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255070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relative abundance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Sheet1!$G$3:$G$22</c:f>
              <c:strCache>
                <c:ptCount val="20"/>
                <c:pt idx="0">
                  <c:v>species 1</c:v>
                </c:pt>
                <c:pt idx="1">
                  <c:v>species 2</c:v>
                </c:pt>
                <c:pt idx="2">
                  <c:v>species 3</c:v>
                </c:pt>
                <c:pt idx="3">
                  <c:v>species 4</c:v>
                </c:pt>
                <c:pt idx="4">
                  <c:v>species 5</c:v>
                </c:pt>
                <c:pt idx="5">
                  <c:v>species 6</c:v>
                </c:pt>
                <c:pt idx="6">
                  <c:v>species 7</c:v>
                </c:pt>
                <c:pt idx="7">
                  <c:v>species 8</c:v>
                </c:pt>
                <c:pt idx="8">
                  <c:v>species 9</c:v>
                </c:pt>
                <c:pt idx="9">
                  <c:v>species 10</c:v>
                </c:pt>
                <c:pt idx="10">
                  <c:v>species 11</c:v>
                </c:pt>
                <c:pt idx="11">
                  <c:v>species 12</c:v>
                </c:pt>
                <c:pt idx="12">
                  <c:v>species 13</c:v>
                </c:pt>
                <c:pt idx="13">
                  <c:v>species 14</c:v>
                </c:pt>
                <c:pt idx="14">
                  <c:v>species 15</c:v>
                </c:pt>
                <c:pt idx="15">
                  <c:v>species 16</c:v>
                </c:pt>
                <c:pt idx="16">
                  <c:v>species 17</c:v>
                </c:pt>
                <c:pt idx="17">
                  <c:v>species 18</c:v>
                </c:pt>
                <c:pt idx="18">
                  <c:v>species 19</c:v>
                </c:pt>
                <c:pt idx="19">
                  <c:v>species 20</c:v>
                </c:pt>
              </c:strCache>
            </c:strRef>
          </c:cat>
          <c:val>
            <c:numRef>
              <c:f>Sheet1!$H$3:$H$22</c:f>
              <c:numCache>
                <c:formatCode>General</c:formatCode>
                <c:ptCount val="20"/>
                <c:pt idx="0">
                  <c:v>0.93</c:v>
                </c:pt>
                <c:pt idx="1">
                  <c:v>3.2000000000000001E-2</c:v>
                </c:pt>
                <c:pt idx="2">
                  <c:v>1.2E-2</c:v>
                </c:pt>
                <c:pt idx="3">
                  <c:v>5.0000000000000001E-3</c:v>
                </c:pt>
                <c:pt idx="4">
                  <c:v>2E-3</c:v>
                </c:pt>
                <c:pt idx="5">
                  <c:v>2E-3</c:v>
                </c:pt>
                <c:pt idx="6">
                  <c:v>2E-3</c:v>
                </c:pt>
                <c:pt idx="7">
                  <c:v>2E-3</c:v>
                </c:pt>
                <c:pt idx="8">
                  <c:v>2E-3</c:v>
                </c:pt>
                <c:pt idx="9">
                  <c:v>1E-3</c:v>
                </c:pt>
                <c:pt idx="10">
                  <c:v>1E-3</c:v>
                </c:pt>
                <c:pt idx="11">
                  <c:v>1E-3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B-4C99-AAEA-EB9249247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3430272"/>
        <c:axId val="133633152"/>
      </c:barChart>
      <c:catAx>
        <c:axId val="13343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633152"/>
        <c:crosses val="autoZero"/>
        <c:auto val="1"/>
        <c:lblAlgn val="ctr"/>
        <c:lblOffset val="100"/>
        <c:noMultiLvlLbl val="0"/>
      </c:catAx>
      <c:valAx>
        <c:axId val="13363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3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relative abundance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Sheet1!$D$3:$D$22</c:f>
              <c:strCache>
                <c:ptCount val="20"/>
                <c:pt idx="0">
                  <c:v>species 1</c:v>
                </c:pt>
                <c:pt idx="1">
                  <c:v>species 2</c:v>
                </c:pt>
                <c:pt idx="2">
                  <c:v>species 3</c:v>
                </c:pt>
                <c:pt idx="3">
                  <c:v>species 4</c:v>
                </c:pt>
                <c:pt idx="4">
                  <c:v>species 5</c:v>
                </c:pt>
                <c:pt idx="5">
                  <c:v>species 6</c:v>
                </c:pt>
                <c:pt idx="6">
                  <c:v>species 7</c:v>
                </c:pt>
                <c:pt idx="7">
                  <c:v>species 8</c:v>
                </c:pt>
                <c:pt idx="8">
                  <c:v>species 9</c:v>
                </c:pt>
                <c:pt idx="9">
                  <c:v>species 10</c:v>
                </c:pt>
                <c:pt idx="10">
                  <c:v>species 11</c:v>
                </c:pt>
                <c:pt idx="11">
                  <c:v>species 12</c:v>
                </c:pt>
                <c:pt idx="12">
                  <c:v>species 13</c:v>
                </c:pt>
                <c:pt idx="13">
                  <c:v>species 14</c:v>
                </c:pt>
                <c:pt idx="14">
                  <c:v>species 15</c:v>
                </c:pt>
                <c:pt idx="15">
                  <c:v>species 16</c:v>
                </c:pt>
                <c:pt idx="16">
                  <c:v>species 17</c:v>
                </c:pt>
                <c:pt idx="17">
                  <c:v>species 18</c:v>
                </c:pt>
                <c:pt idx="18">
                  <c:v>species 19</c:v>
                </c:pt>
                <c:pt idx="19">
                  <c:v>species 20</c:v>
                </c:pt>
              </c:strCache>
            </c:strRef>
          </c:cat>
          <c:val>
            <c:numRef>
              <c:f>Sheet1!$E$3:$E$22</c:f>
              <c:numCache>
                <c:formatCode>General</c:formatCode>
                <c:ptCount val="20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  <c:pt idx="10">
                  <c:v>0.05</c:v>
                </c:pt>
                <c:pt idx="11">
                  <c:v>0.05</c:v>
                </c:pt>
                <c:pt idx="12">
                  <c:v>0.05</c:v>
                </c:pt>
                <c:pt idx="13">
                  <c:v>0.05</c:v>
                </c:pt>
                <c:pt idx="14">
                  <c:v>0.05</c:v>
                </c:pt>
                <c:pt idx="15">
                  <c:v>0.05</c:v>
                </c:pt>
                <c:pt idx="16">
                  <c:v>0.05</c:v>
                </c:pt>
                <c:pt idx="17">
                  <c:v>0.05</c:v>
                </c:pt>
                <c:pt idx="18">
                  <c:v>0.05</c:v>
                </c:pt>
                <c:pt idx="1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3C-4A5F-AF3C-3FF423D4D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015808"/>
        <c:axId val="135333376"/>
      </c:barChart>
      <c:catAx>
        <c:axId val="13501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33376"/>
        <c:crosses val="autoZero"/>
        <c:auto val="1"/>
        <c:lblAlgn val="ctr"/>
        <c:lblOffset val="100"/>
        <c:noMultiLvlLbl val="0"/>
      </c:catAx>
      <c:valAx>
        <c:axId val="1353333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15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relative abundance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species 1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24-4381-8FAD-02B8CBE47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933952"/>
        <c:axId val="135936256"/>
      </c:barChart>
      <c:catAx>
        <c:axId val="13593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6256"/>
        <c:crosses val="autoZero"/>
        <c:auto val="1"/>
        <c:lblAlgn val="ctr"/>
        <c:lblOffset val="100"/>
        <c:noMultiLvlLbl val="0"/>
      </c:catAx>
      <c:valAx>
        <c:axId val="13593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33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relative abundance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</c:f>
              <c:strCache>
                <c:ptCount val="1"/>
                <c:pt idx="0">
                  <c:v>species 1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AF-4068-859F-AB34550D95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6951296"/>
        <c:axId val="136982528"/>
      </c:barChart>
      <c:catAx>
        <c:axId val="13695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82528"/>
        <c:crosses val="autoZero"/>
        <c:auto val="1"/>
        <c:lblAlgn val="ctr"/>
        <c:lblOffset val="100"/>
        <c:noMultiLvlLbl val="0"/>
      </c:catAx>
      <c:valAx>
        <c:axId val="136982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51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relative abundance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Sheet1!$D$3:$D$22</c:f>
              <c:strCache>
                <c:ptCount val="20"/>
                <c:pt idx="0">
                  <c:v>species 1</c:v>
                </c:pt>
                <c:pt idx="1">
                  <c:v>species 2</c:v>
                </c:pt>
                <c:pt idx="2">
                  <c:v>species 3</c:v>
                </c:pt>
                <c:pt idx="3">
                  <c:v>species 4</c:v>
                </c:pt>
                <c:pt idx="4">
                  <c:v>species 5</c:v>
                </c:pt>
                <c:pt idx="5">
                  <c:v>species 6</c:v>
                </c:pt>
                <c:pt idx="6">
                  <c:v>species 7</c:v>
                </c:pt>
                <c:pt idx="7">
                  <c:v>species 8</c:v>
                </c:pt>
                <c:pt idx="8">
                  <c:v>species 9</c:v>
                </c:pt>
                <c:pt idx="9">
                  <c:v>species 10</c:v>
                </c:pt>
                <c:pt idx="10">
                  <c:v>species 11</c:v>
                </c:pt>
                <c:pt idx="11">
                  <c:v>species 12</c:v>
                </c:pt>
                <c:pt idx="12">
                  <c:v>species 13</c:v>
                </c:pt>
                <c:pt idx="13">
                  <c:v>species 14</c:v>
                </c:pt>
                <c:pt idx="14">
                  <c:v>species 15</c:v>
                </c:pt>
                <c:pt idx="15">
                  <c:v>species 16</c:v>
                </c:pt>
                <c:pt idx="16">
                  <c:v>species 17</c:v>
                </c:pt>
                <c:pt idx="17">
                  <c:v>species 18</c:v>
                </c:pt>
                <c:pt idx="18">
                  <c:v>species 19</c:v>
                </c:pt>
                <c:pt idx="19">
                  <c:v>species 20</c:v>
                </c:pt>
              </c:strCache>
            </c:strRef>
          </c:cat>
          <c:val>
            <c:numRef>
              <c:f>Sheet1!$E$3:$E$22</c:f>
              <c:numCache>
                <c:formatCode>General</c:formatCode>
                <c:ptCount val="20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  <c:pt idx="7">
                  <c:v>0.05</c:v>
                </c:pt>
                <c:pt idx="8">
                  <c:v>0.05</c:v>
                </c:pt>
                <c:pt idx="9">
                  <c:v>0.05</c:v>
                </c:pt>
                <c:pt idx="10">
                  <c:v>0.05</c:v>
                </c:pt>
                <c:pt idx="11">
                  <c:v>0.05</c:v>
                </c:pt>
                <c:pt idx="12">
                  <c:v>0.05</c:v>
                </c:pt>
                <c:pt idx="13">
                  <c:v>0.05</c:v>
                </c:pt>
                <c:pt idx="14">
                  <c:v>0.05</c:v>
                </c:pt>
                <c:pt idx="15">
                  <c:v>0.05</c:v>
                </c:pt>
                <c:pt idx="16">
                  <c:v>0.05</c:v>
                </c:pt>
                <c:pt idx="17">
                  <c:v>0.05</c:v>
                </c:pt>
                <c:pt idx="18">
                  <c:v>0.05</c:v>
                </c:pt>
                <c:pt idx="1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46-417A-9238-342B9C0F8F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441344"/>
        <c:axId val="144442880"/>
      </c:barChart>
      <c:catAx>
        <c:axId val="1444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42880"/>
        <c:crosses val="autoZero"/>
        <c:auto val="1"/>
        <c:lblAlgn val="ctr"/>
        <c:lblOffset val="100"/>
        <c:noMultiLvlLbl val="0"/>
      </c:catAx>
      <c:valAx>
        <c:axId val="1444428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4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2176D-81ED-4150-AC1D-4D0D5863D71E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577C-E550-4469-BBD2-180BFFDB74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423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85B72-DE07-4398-A90B-4FD835C3EFE4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D6FF0-1E6E-4DB1-AEDC-04B01280A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44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27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90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8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18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0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05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7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8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14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D0EBB3"/>
            </a:gs>
            <a:gs pos="13000">
              <a:srgbClr val="E8FECA"/>
            </a:gs>
            <a:gs pos="87000">
              <a:schemeClr val="bg1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John Walshaw, GHFS, IFR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F52D-69A4-41E5-A9F7-AFDB7407AD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1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ismej/journal/v7/n6/fig_tab/ismej201310f2.html#figure-tit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hfs1.ifr.ac.uk/ghf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Introducing Microbiome Bioinformatics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7.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421789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07/04/2017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62" name="Oval 61"/>
          <p:cNvSpPr/>
          <p:nvPr/>
        </p:nvSpPr>
        <p:spPr>
          <a:xfrm>
            <a:off x="2412570" y="1686675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05326" y="1375280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2697381" y="394611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1452926" y="907144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/>
          <p:cNvSpPr/>
          <p:nvPr/>
        </p:nvSpPr>
        <p:spPr>
          <a:xfrm>
            <a:off x="2404293" y="2895814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/>
          <p:cNvSpPr/>
          <p:nvPr/>
        </p:nvSpPr>
        <p:spPr>
          <a:xfrm>
            <a:off x="1282253" y="2348355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/>
          <p:cNvSpPr/>
          <p:nvPr/>
        </p:nvSpPr>
        <p:spPr>
          <a:xfrm>
            <a:off x="3599171" y="1196227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59227" y="81306"/>
            <a:ext cx="4600805" cy="404131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/>
          <p:cNvSpPr/>
          <p:nvPr/>
        </p:nvSpPr>
        <p:spPr>
          <a:xfrm>
            <a:off x="2582645" y="4138719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/>
          <p:cNvSpPr/>
          <p:nvPr/>
        </p:nvSpPr>
        <p:spPr>
          <a:xfrm>
            <a:off x="1345644" y="4179635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/>
          <p:cNvSpPr/>
          <p:nvPr/>
        </p:nvSpPr>
        <p:spPr>
          <a:xfrm>
            <a:off x="1946927" y="5230511"/>
            <a:ext cx="1159837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/>
          <p:cNvSpPr/>
          <p:nvPr/>
        </p:nvSpPr>
        <p:spPr>
          <a:xfrm>
            <a:off x="611560" y="4104952"/>
            <a:ext cx="4032448" cy="225139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201047" y="3424681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Whole-genomes sequence space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4770789" y="1238858"/>
            <a:ext cx="671038" cy="217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ight Arrow 121"/>
          <p:cNvSpPr/>
          <p:nvPr/>
        </p:nvSpPr>
        <p:spPr>
          <a:xfrm>
            <a:off x="4625771" y="4472939"/>
            <a:ext cx="671038" cy="217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/>
          <p:cNvSpPr txBox="1"/>
          <p:nvPr/>
        </p:nvSpPr>
        <p:spPr>
          <a:xfrm>
            <a:off x="5402396" y="388107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16S gene sequence space</a:t>
            </a:r>
          </a:p>
        </p:txBody>
      </p:sp>
      <p:sp>
        <p:nvSpPr>
          <p:cNvPr id="151" name="Oval 150"/>
          <p:cNvSpPr/>
          <p:nvPr/>
        </p:nvSpPr>
        <p:spPr>
          <a:xfrm>
            <a:off x="4961290" y="5693538"/>
            <a:ext cx="579919" cy="594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/>
          <p:cNvSpPr/>
          <p:nvPr/>
        </p:nvSpPr>
        <p:spPr>
          <a:xfrm>
            <a:off x="6717211" y="5810609"/>
            <a:ext cx="360040" cy="360040"/>
          </a:xfrm>
          <a:prstGeom prst="ellipse">
            <a:avLst/>
          </a:prstGeom>
          <a:solidFill>
            <a:schemeClr val="bg1">
              <a:lumMod val="50000"/>
              <a:alpha val="7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/>
          <p:cNvSpPr txBox="1"/>
          <p:nvPr/>
        </p:nvSpPr>
        <p:spPr>
          <a:xfrm>
            <a:off x="5697854" y="580657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species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110348" y="5690107"/>
            <a:ext cx="178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Computationally-derived OTU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203177" y="22616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Genus A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824696" y="405766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Genus B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5402396" y="907144"/>
            <a:ext cx="2842012" cy="4538079"/>
            <a:chOff x="5402396" y="907144"/>
            <a:chExt cx="2842012" cy="4538079"/>
          </a:xfrm>
        </p:grpSpPr>
        <p:sp>
          <p:nvSpPr>
            <p:cNvPr id="104" name="Oval 103"/>
            <p:cNvSpPr/>
            <p:nvPr/>
          </p:nvSpPr>
          <p:spPr>
            <a:xfrm>
              <a:off x="5903225" y="1190975"/>
              <a:ext cx="1648023" cy="161506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37618" y="1322082"/>
              <a:ext cx="1648023" cy="161506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/>
            <p:cNvSpPr/>
            <p:nvPr/>
          </p:nvSpPr>
          <p:spPr>
            <a:xfrm>
              <a:off x="5831825" y="1470561"/>
              <a:ext cx="1648023" cy="161506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/>
            <p:cNvSpPr/>
            <p:nvPr/>
          </p:nvSpPr>
          <p:spPr>
            <a:xfrm>
              <a:off x="5998609" y="1598872"/>
              <a:ext cx="1648023" cy="161506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/>
            <p:cNvSpPr/>
            <p:nvPr/>
          </p:nvSpPr>
          <p:spPr>
            <a:xfrm>
              <a:off x="6077166" y="1467398"/>
              <a:ext cx="1648023" cy="161506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/>
            <p:cNvSpPr/>
            <p:nvPr/>
          </p:nvSpPr>
          <p:spPr>
            <a:xfrm>
              <a:off x="5880442" y="3315123"/>
              <a:ext cx="1648023" cy="161506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/>
            <p:cNvSpPr/>
            <p:nvPr/>
          </p:nvSpPr>
          <p:spPr>
            <a:xfrm>
              <a:off x="5846049" y="3336147"/>
              <a:ext cx="1648023" cy="161506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/>
            <p:cNvSpPr/>
            <p:nvPr/>
          </p:nvSpPr>
          <p:spPr>
            <a:xfrm>
              <a:off x="5846050" y="3372100"/>
              <a:ext cx="1648023" cy="1615069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/>
            <p:cNvSpPr/>
            <p:nvPr/>
          </p:nvSpPr>
          <p:spPr>
            <a:xfrm>
              <a:off x="5402396" y="907144"/>
              <a:ext cx="2842012" cy="237784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/>
            <p:cNvSpPr/>
            <p:nvPr/>
          </p:nvSpPr>
          <p:spPr>
            <a:xfrm>
              <a:off x="5471785" y="3284984"/>
              <a:ext cx="2448587" cy="216023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71785" y="1119159"/>
            <a:ext cx="2628607" cy="4222434"/>
            <a:chOff x="5471785" y="1119159"/>
            <a:chExt cx="2628607" cy="4222434"/>
          </a:xfrm>
        </p:grpSpPr>
        <p:grpSp>
          <p:nvGrpSpPr>
            <p:cNvPr id="193" name="Group 192"/>
            <p:cNvGrpSpPr/>
            <p:nvPr/>
          </p:nvGrpSpPr>
          <p:grpSpPr>
            <a:xfrm>
              <a:off x="5834444" y="1300791"/>
              <a:ext cx="1828250" cy="3680762"/>
              <a:chOff x="5834444" y="1300791"/>
              <a:chExt cx="1828250" cy="3680762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6136146" y="1300791"/>
                <a:ext cx="1526548" cy="1945844"/>
                <a:chOff x="7517967" y="329088"/>
                <a:chExt cx="1526548" cy="1945844"/>
              </a:xfrm>
            </p:grpSpPr>
            <p:sp>
              <p:nvSpPr>
                <p:cNvPr id="165" name="Oval 164"/>
                <p:cNvSpPr/>
                <p:nvPr/>
              </p:nvSpPr>
              <p:spPr>
                <a:xfrm>
                  <a:off x="7893826" y="61731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8636639" y="93902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7943030" y="97735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8324435" y="114902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8562032" y="577319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8269142" y="32908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8235065" y="733571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8684475" y="1412251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8324435" y="1622251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7942854" y="14673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7540755" y="8546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7613819" y="1250815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8004867" y="1914892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7572789" y="164741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7517967" y="375955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80" name="Group 179"/>
              <p:cNvGrpSpPr/>
              <p:nvPr/>
            </p:nvGrpSpPr>
            <p:grpSpPr>
              <a:xfrm>
                <a:off x="5834444" y="3328350"/>
                <a:ext cx="1503760" cy="1653203"/>
                <a:chOff x="7540755" y="329088"/>
                <a:chExt cx="1503760" cy="1653203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7893826" y="61731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8636639" y="93902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7943030" y="97735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8324435" y="114902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8562032" y="577319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8269142" y="32908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8235065" y="733571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8684475" y="1412251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8324435" y="1622251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7942854" y="1467398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7540755" y="854680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7613819" y="1250815"/>
                  <a:ext cx="360040" cy="360040"/>
                </a:xfrm>
                <a:prstGeom prst="ellipse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7662694" y="1546739"/>
              <a:ext cx="360040" cy="360040"/>
            </a:xfrm>
            <a:prstGeom prst="ellipse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/>
            <p:nvPr/>
          </p:nvSpPr>
          <p:spPr>
            <a:xfrm>
              <a:off x="7740352" y="2204864"/>
              <a:ext cx="360040" cy="360040"/>
            </a:xfrm>
            <a:prstGeom prst="ellipse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/>
            <p:nvPr/>
          </p:nvSpPr>
          <p:spPr>
            <a:xfrm>
              <a:off x="7371228" y="1119159"/>
              <a:ext cx="360040" cy="360040"/>
            </a:xfrm>
            <a:prstGeom prst="ellipse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/>
            <p:cNvSpPr/>
            <p:nvPr/>
          </p:nvSpPr>
          <p:spPr>
            <a:xfrm>
              <a:off x="6868145" y="4981553"/>
              <a:ext cx="360040" cy="360040"/>
            </a:xfrm>
            <a:prstGeom prst="ellipse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/>
            <p:cNvSpPr/>
            <p:nvPr/>
          </p:nvSpPr>
          <p:spPr>
            <a:xfrm>
              <a:off x="7385271" y="4581739"/>
              <a:ext cx="360040" cy="360040"/>
            </a:xfrm>
            <a:prstGeom prst="ellipse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/>
            <p:cNvSpPr/>
            <p:nvPr/>
          </p:nvSpPr>
          <p:spPr>
            <a:xfrm>
              <a:off x="5471785" y="1818489"/>
              <a:ext cx="360040" cy="360040"/>
            </a:xfrm>
            <a:prstGeom prst="ellipse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/>
            <p:cNvSpPr/>
            <p:nvPr/>
          </p:nvSpPr>
          <p:spPr>
            <a:xfrm>
              <a:off x="5517834" y="4360228"/>
              <a:ext cx="360040" cy="360040"/>
            </a:xfrm>
            <a:prstGeom prst="ellipse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8061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taxa to use in</a:t>
            </a:r>
            <a:br>
              <a:rPr lang="en-GB" dirty="0"/>
            </a:br>
            <a:r>
              <a:rPr lang="en-GB" dirty="0"/>
              <a:t>your frequency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With </a:t>
            </a:r>
            <a:r>
              <a:rPr lang="en-GB" i="1" u="sng" dirty="0"/>
              <a:t>16S rDNA</a:t>
            </a:r>
            <a:r>
              <a:rPr lang="en-GB" dirty="0"/>
              <a:t>, using </a:t>
            </a:r>
            <a:r>
              <a:rPr lang="en-GB" b="1" dirty="0"/>
              <a:t>species</a:t>
            </a:r>
            <a:r>
              <a:rPr lang="en-GB" dirty="0"/>
              <a:t> as your ‘taxonomic atom’ is not really possible</a:t>
            </a:r>
          </a:p>
          <a:p>
            <a:r>
              <a:rPr lang="en-GB" dirty="0"/>
              <a:t>And </a:t>
            </a:r>
            <a:r>
              <a:rPr lang="en-GB" b="1" dirty="0"/>
              <a:t>OTUs</a:t>
            </a:r>
            <a:r>
              <a:rPr lang="en-GB" dirty="0"/>
              <a:t> may not be the best idea either</a:t>
            </a:r>
          </a:p>
          <a:p>
            <a:pPr lvl="1"/>
            <a:r>
              <a:rPr lang="en-GB" dirty="0"/>
              <a:t>(may depend partly on how you arrived at those OTUs; another topic for later)</a:t>
            </a:r>
          </a:p>
          <a:p>
            <a:pPr lvl="1"/>
            <a:r>
              <a:rPr lang="en-GB" dirty="0"/>
              <a:t>And you may not even have used an OTU-based approach in the first place</a:t>
            </a:r>
          </a:p>
          <a:p>
            <a:r>
              <a:rPr lang="en-GB" dirty="0"/>
              <a:t>So use the labels you have got</a:t>
            </a:r>
          </a:p>
          <a:p>
            <a:pPr lvl="1"/>
            <a:r>
              <a:rPr lang="en-GB" dirty="0"/>
              <a:t>Which will almost certainly extend to different levels</a:t>
            </a:r>
          </a:p>
          <a:p>
            <a:r>
              <a:rPr lang="en-GB" dirty="0"/>
              <a:t>With shotgun </a:t>
            </a:r>
            <a:r>
              <a:rPr lang="en-GB" i="1" u="sng" dirty="0"/>
              <a:t>metagenomics</a:t>
            </a:r>
            <a:r>
              <a:rPr lang="en-GB" dirty="0"/>
              <a:t>, </a:t>
            </a:r>
            <a:r>
              <a:rPr lang="en-GB" b="1" dirty="0"/>
              <a:t>species</a:t>
            </a:r>
            <a:r>
              <a:rPr lang="en-GB" dirty="0"/>
              <a:t>-level identification should be possible</a:t>
            </a:r>
          </a:p>
          <a:p>
            <a:pPr lvl="1"/>
            <a:r>
              <a:rPr lang="en-GB" dirty="0"/>
              <a:t>with some but definitely not all reads</a:t>
            </a:r>
          </a:p>
          <a:p>
            <a:pPr lvl="1"/>
            <a:r>
              <a:rPr lang="en-GB" dirty="0"/>
              <a:t>(another topic for later…)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11709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Microbial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Generally, the same principles and metrics apply as in other ecological studies</a:t>
            </a:r>
          </a:p>
          <a:p>
            <a:r>
              <a:rPr lang="en-GB" dirty="0"/>
              <a:t>Estimates of</a:t>
            </a:r>
          </a:p>
          <a:p>
            <a:pPr lvl="1"/>
            <a:r>
              <a:rPr lang="en-GB" dirty="0"/>
              <a:t>richness (numbers of different organisms)</a:t>
            </a:r>
          </a:p>
          <a:p>
            <a:pPr lvl="1"/>
            <a:r>
              <a:rPr lang="en-GB" dirty="0"/>
              <a:t>diversity (frequency distributions of organisms)</a:t>
            </a:r>
          </a:p>
          <a:p>
            <a:pPr lvl="1"/>
            <a:r>
              <a:rPr lang="en-GB" b="1" i="1" u="sng" dirty="0"/>
              <a:t>Many</a:t>
            </a:r>
            <a:r>
              <a:rPr lang="en-GB" b="1" dirty="0"/>
              <a:t> different ways </a:t>
            </a:r>
            <a:r>
              <a:rPr lang="en-GB" dirty="0"/>
              <a:t>of calculating these</a:t>
            </a:r>
          </a:p>
          <a:p>
            <a:pPr lvl="2"/>
            <a:r>
              <a:rPr lang="en-GB" dirty="0"/>
              <a:t>(strictly, </a:t>
            </a:r>
            <a:r>
              <a:rPr lang="en-GB" i="1" dirty="0"/>
              <a:t>estimating</a:t>
            </a:r>
            <a:r>
              <a:rPr lang="en-GB" dirty="0"/>
              <a:t> them)</a:t>
            </a:r>
          </a:p>
          <a:p>
            <a:pPr lvl="1"/>
            <a:r>
              <a:rPr lang="en-GB" b="1" dirty="0"/>
              <a:t>Within</a:t>
            </a:r>
            <a:r>
              <a:rPr lang="en-GB" dirty="0"/>
              <a:t> and </a:t>
            </a:r>
            <a:r>
              <a:rPr lang="en-GB" b="1" dirty="0"/>
              <a:t>between</a:t>
            </a:r>
            <a:r>
              <a:rPr lang="en-GB" dirty="0"/>
              <a:t> communities/ecosystems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89736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Ecology and taxa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Usually, these methods used in ecology are applied to </a:t>
            </a:r>
            <a:r>
              <a:rPr lang="en-GB" b="1" dirty="0"/>
              <a:t>species</a:t>
            </a:r>
          </a:p>
          <a:p>
            <a:r>
              <a:rPr lang="en-GB" dirty="0"/>
              <a:t>But in principle, can be applied to other taxonomic levels</a:t>
            </a:r>
          </a:p>
          <a:p>
            <a:pPr lvl="1"/>
            <a:r>
              <a:rPr lang="en-GB" dirty="0"/>
              <a:t>(such as genera, from 16S ; or OTUs)</a:t>
            </a:r>
          </a:p>
          <a:p>
            <a:r>
              <a:rPr lang="en-GB" dirty="0"/>
              <a:t>That is, the formulae can be applied to any category or ‘class’, in principle</a:t>
            </a:r>
          </a:p>
          <a:p>
            <a:r>
              <a:rPr lang="en-GB" dirty="0"/>
              <a:t>For simplicity, here we will refer to </a:t>
            </a:r>
            <a:r>
              <a:rPr lang="en-GB" b="1" dirty="0"/>
              <a:t>‘</a:t>
            </a:r>
            <a:r>
              <a:rPr lang="en-GB" b="1" dirty="0" err="1"/>
              <a:t>phylotypes</a:t>
            </a:r>
            <a:r>
              <a:rPr lang="en-GB" b="1" dirty="0"/>
              <a:t>’ </a:t>
            </a:r>
            <a:r>
              <a:rPr lang="en-GB" dirty="0"/>
              <a:t>as the category in question (usually….)</a:t>
            </a:r>
          </a:p>
          <a:p>
            <a:pPr lvl="1"/>
            <a:r>
              <a:rPr lang="en-GB" dirty="0"/>
              <a:t>As that can refer to different levels of relatedness, as the case may be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41522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Other uses of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E.g. Richness and Diversity</a:t>
            </a:r>
          </a:p>
          <a:p>
            <a:r>
              <a:rPr lang="en-GB" dirty="0"/>
              <a:t>These are most commonly applied to richness and diversity of </a:t>
            </a:r>
            <a:r>
              <a:rPr lang="en-GB" b="1" dirty="0" err="1"/>
              <a:t>phylotypic</a:t>
            </a:r>
            <a:r>
              <a:rPr lang="en-GB" b="1" dirty="0"/>
              <a:t> or taxonomic </a:t>
            </a:r>
            <a:r>
              <a:rPr lang="en-GB" dirty="0"/>
              <a:t>groups</a:t>
            </a:r>
          </a:p>
          <a:p>
            <a:r>
              <a:rPr lang="en-GB" dirty="0"/>
              <a:t>They can also be applied to richness and diversity of other things</a:t>
            </a:r>
          </a:p>
          <a:p>
            <a:pPr lvl="1"/>
            <a:r>
              <a:rPr lang="en-GB" dirty="0"/>
              <a:t>Such as phenotypes or molecular functions</a:t>
            </a:r>
          </a:p>
          <a:p>
            <a:r>
              <a:rPr lang="en-GB" dirty="0"/>
              <a:t>Diversity metrics of </a:t>
            </a:r>
            <a:r>
              <a:rPr lang="en-GB" b="1" dirty="0"/>
              <a:t>functions</a:t>
            </a:r>
            <a:r>
              <a:rPr lang="en-GB" dirty="0"/>
              <a:t> inferred from metagenome/ </a:t>
            </a:r>
            <a:r>
              <a:rPr lang="en-GB" dirty="0" err="1"/>
              <a:t>metatranscriptome</a:t>
            </a:r>
            <a:r>
              <a:rPr lang="en-GB" dirty="0"/>
              <a:t> sequencing are increasingly common in the literature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02399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and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These methods for analysing communities / ecosystems necessarily use </a:t>
            </a:r>
            <a:r>
              <a:rPr lang="en-GB" b="1" dirty="0"/>
              <a:t>sampling</a:t>
            </a:r>
            <a:r>
              <a:rPr lang="en-GB" dirty="0"/>
              <a:t> in nearly all cases</a:t>
            </a:r>
          </a:p>
          <a:p>
            <a:r>
              <a:rPr lang="en-GB" dirty="0"/>
              <a:t>Studies where every single </a:t>
            </a:r>
            <a:r>
              <a:rPr lang="en-GB" b="1" dirty="0"/>
              <a:t>individual</a:t>
            </a:r>
            <a:r>
              <a:rPr lang="en-GB" dirty="0"/>
              <a:t> organism can be observed with certainty, are extremely unusual</a:t>
            </a:r>
          </a:p>
          <a:p>
            <a:pPr lvl="1"/>
            <a:r>
              <a:rPr lang="en-GB" dirty="0"/>
              <a:t>And certainly do not include microbiome studies</a:t>
            </a:r>
          </a:p>
          <a:p>
            <a:r>
              <a:rPr lang="en-GB" dirty="0"/>
              <a:t>Many traditional ecological approaches involve </a:t>
            </a:r>
            <a:r>
              <a:rPr lang="en-GB" b="1" dirty="0"/>
              <a:t>capture-release-recapture</a:t>
            </a:r>
            <a:r>
              <a:rPr lang="en-GB" dirty="0"/>
              <a:t> sampling</a:t>
            </a:r>
          </a:p>
          <a:p>
            <a:pPr lvl="1"/>
            <a:r>
              <a:rPr lang="en-GB" dirty="0"/>
              <a:t>Each individual might be observed once only</a:t>
            </a:r>
          </a:p>
          <a:p>
            <a:pPr lvl="1"/>
            <a:r>
              <a:rPr lang="en-GB" dirty="0"/>
              <a:t>or more than once</a:t>
            </a:r>
          </a:p>
          <a:p>
            <a:pPr lvl="1"/>
            <a:r>
              <a:rPr lang="en-GB" dirty="0"/>
              <a:t>or not at 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21781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and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Always remember the distinction between: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The numbers </a:t>
            </a:r>
            <a:r>
              <a:rPr lang="en-GB" b="1" u="sng" dirty="0"/>
              <a:t>observed</a:t>
            </a:r>
            <a:r>
              <a:rPr lang="en-GB" dirty="0"/>
              <a:t> in the </a:t>
            </a:r>
            <a:r>
              <a:rPr lang="en-GB" b="1" u="sng" dirty="0"/>
              <a:t>sample</a:t>
            </a:r>
          </a:p>
          <a:p>
            <a:pPr marL="514350" indent="-514350">
              <a:buFont typeface="+mj-lt"/>
              <a:buAutoNum type="alphaLcParenR"/>
            </a:pPr>
            <a:r>
              <a:rPr lang="en-GB" dirty="0"/>
              <a:t>The </a:t>
            </a:r>
            <a:r>
              <a:rPr lang="en-GB" b="1" u="sng" dirty="0"/>
              <a:t>true numbers </a:t>
            </a:r>
            <a:r>
              <a:rPr lang="en-GB" dirty="0"/>
              <a:t>in the </a:t>
            </a:r>
            <a:r>
              <a:rPr lang="en-GB" b="1" u="sng" dirty="0"/>
              <a:t>original community</a:t>
            </a:r>
          </a:p>
          <a:p>
            <a:r>
              <a:rPr lang="en-GB" dirty="0"/>
              <a:t>(a) is used to </a:t>
            </a:r>
            <a:r>
              <a:rPr lang="en-GB" b="1" dirty="0"/>
              <a:t>calculate</a:t>
            </a:r>
            <a:r>
              <a:rPr lang="en-GB" dirty="0"/>
              <a:t> an </a:t>
            </a:r>
            <a:r>
              <a:rPr lang="en-GB" b="1" dirty="0"/>
              <a:t>estimate</a:t>
            </a:r>
            <a:r>
              <a:rPr lang="en-GB" dirty="0"/>
              <a:t> of (b)</a:t>
            </a:r>
          </a:p>
          <a:p>
            <a:r>
              <a:rPr lang="en-GB" dirty="0"/>
              <a:t>Some methods are based on the capture-release-recapture assumption, when performing these calculations</a:t>
            </a:r>
          </a:p>
          <a:p>
            <a:r>
              <a:rPr lang="en-GB" dirty="0"/>
              <a:t>Is this a sound assumption for sampling prokaryote cells by sequencing a piece of their DNA?</a:t>
            </a:r>
          </a:p>
          <a:p>
            <a:pPr lvl="1"/>
            <a:r>
              <a:rPr lang="en-GB" dirty="0"/>
              <a:t>With shotgun metagenomics?</a:t>
            </a:r>
          </a:p>
          <a:p>
            <a:pPr lvl="1"/>
            <a:r>
              <a:rPr lang="en-GB" dirty="0"/>
              <a:t>With amplified segments of 16S </a:t>
            </a:r>
            <a:r>
              <a:rPr lang="en-GB" dirty="0" err="1"/>
              <a:t>rRNA</a:t>
            </a:r>
            <a:r>
              <a:rPr lang="en-GB" dirty="0"/>
              <a:t> genes?</a:t>
            </a:r>
          </a:p>
          <a:p>
            <a:pPr lvl="1"/>
            <a:r>
              <a:rPr lang="en-GB" dirty="0"/>
              <a:t>Discuss…?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4444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Frequencies (measure of abundance)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Again, there are </a:t>
            </a:r>
            <a:r>
              <a:rPr lang="en-GB" b="1" dirty="0"/>
              <a:t>actual frequencies </a:t>
            </a:r>
            <a:r>
              <a:rPr lang="en-GB" dirty="0"/>
              <a:t>which we can try to estimate by </a:t>
            </a:r>
            <a:r>
              <a:rPr lang="en-GB" b="1" dirty="0"/>
              <a:t>observed frequencies</a:t>
            </a:r>
          </a:p>
          <a:p>
            <a:r>
              <a:rPr lang="en-GB" b="1" dirty="0"/>
              <a:t>Observed frequencies:</a:t>
            </a:r>
            <a:endParaRPr lang="en-GB" dirty="0"/>
          </a:p>
          <a:p>
            <a:r>
              <a:rPr lang="en-GB" dirty="0"/>
              <a:t>Can be a </a:t>
            </a:r>
            <a:r>
              <a:rPr lang="en-GB" b="1" dirty="0"/>
              <a:t>count</a:t>
            </a:r>
            <a:r>
              <a:rPr lang="en-GB" dirty="0"/>
              <a:t> of number of times each species is observed</a:t>
            </a:r>
          </a:p>
          <a:p>
            <a:r>
              <a:rPr lang="en-GB" dirty="0"/>
              <a:t>Usually dealt with as a </a:t>
            </a:r>
            <a:r>
              <a:rPr lang="en-GB" b="1" dirty="0"/>
              <a:t>proportion</a:t>
            </a:r>
          </a:p>
          <a:p>
            <a:r>
              <a:rPr lang="en-GB" dirty="0"/>
              <a:t>In some ecological studies, </a:t>
            </a:r>
            <a:r>
              <a:rPr lang="en-GB" b="1" dirty="0"/>
              <a:t>non-discrete </a:t>
            </a:r>
            <a:r>
              <a:rPr lang="en-GB" dirty="0"/>
              <a:t>observations are more appropriate</a:t>
            </a:r>
          </a:p>
          <a:p>
            <a:pPr lvl="1"/>
            <a:r>
              <a:rPr lang="en-GB" dirty="0"/>
              <a:t>E.g. dry mass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75649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Richness and Diversity of organisms in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(micro-organisms or otherwise)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89264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Indices used for richness or diversity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4829152"/>
            <a:ext cx="2304256" cy="9361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Many others…</a:t>
            </a:r>
          </a:p>
        </p:txBody>
      </p:sp>
      <p:sp>
        <p:nvSpPr>
          <p:cNvPr id="6" name="Oval 5"/>
          <p:cNvSpPr/>
          <p:nvPr/>
        </p:nvSpPr>
        <p:spPr>
          <a:xfrm>
            <a:off x="2960204" y="1754610"/>
            <a:ext cx="1584176" cy="75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Simpson’s index</a:t>
            </a:r>
          </a:p>
        </p:txBody>
      </p:sp>
      <p:sp>
        <p:nvSpPr>
          <p:cNvPr id="7" name="Oval 6"/>
          <p:cNvSpPr/>
          <p:nvPr/>
        </p:nvSpPr>
        <p:spPr>
          <a:xfrm>
            <a:off x="4020649" y="2697485"/>
            <a:ext cx="1368152" cy="75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Chao1</a:t>
            </a:r>
          </a:p>
        </p:txBody>
      </p:sp>
      <p:sp>
        <p:nvSpPr>
          <p:cNvPr id="8" name="Oval 7"/>
          <p:cNvSpPr/>
          <p:nvPr/>
        </p:nvSpPr>
        <p:spPr>
          <a:xfrm>
            <a:off x="5076056" y="3645024"/>
            <a:ext cx="1584176" cy="75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Shannon entropy</a:t>
            </a:r>
          </a:p>
        </p:txBody>
      </p:sp>
      <p:sp>
        <p:nvSpPr>
          <p:cNvPr id="9" name="Oval 8"/>
          <p:cNvSpPr/>
          <p:nvPr/>
        </p:nvSpPr>
        <p:spPr>
          <a:xfrm>
            <a:off x="5388801" y="2169221"/>
            <a:ext cx="1368152" cy="75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ACE</a:t>
            </a:r>
          </a:p>
        </p:txBody>
      </p:sp>
      <p:sp>
        <p:nvSpPr>
          <p:cNvPr id="10" name="Oval 9"/>
          <p:cNvSpPr/>
          <p:nvPr/>
        </p:nvSpPr>
        <p:spPr>
          <a:xfrm>
            <a:off x="2231740" y="3454649"/>
            <a:ext cx="1368152" cy="75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ICE</a:t>
            </a:r>
          </a:p>
        </p:txBody>
      </p:sp>
      <p:sp>
        <p:nvSpPr>
          <p:cNvPr id="11" name="Oval 10"/>
          <p:cNvSpPr/>
          <p:nvPr/>
        </p:nvSpPr>
        <p:spPr>
          <a:xfrm>
            <a:off x="3347864" y="4384149"/>
            <a:ext cx="1576258" cy="75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Hill numbers</a:t>
            </a:r>
          </a:p>
        </p:txBody>
      </p:sp>
      <p:sp>
        <p:nvSpPr>
          <p:cNvPr id="12" name="Oval 11"/>
          <p:cNvSpPr/>
          <p:nvPr/>
        </p:nvSpPr>
        <p:spPr>
          <a:xfrm>
            <a:off x="6777192" y="3076067"/>
            <a:ext cx="1368152" cy="757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Chao2</a:t>
            </a:r>
          </a:p>
        </p:txBody>
      </p:sp>
      <p:sp>
        <p:nvSpPr>
          <p:cNvPr id="13" name="Oval 12"/>
          <p:cNvSpPr/>
          <p:nvPr/>
        </p:nvSpPr>
        <p:spPr>
          <a:xfrm>
            <a:off x="763960" y="2429272"/>
            <a:ext cx="230425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Phylogenetic Diversity</a:t>
            </a:r>
          </a:p>
        </p:txBody>
      </p:sp>
      <p:sp>
        <p:nvSpPr>
          <p:cNvPr id="14" name="Oval 13"/>
          <p:cNvSpPr/>
          <p:nvPr/>
        </p:nvSpPr>
        <p:spPr>
          <a:xfrm>
            <a:off x="5212601" y="5070922"/>
            <a:ext cx="3088704" cy="93610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Definitions</a:t>
            </a:r>
            <a:r>
              <a:rPr lang="en-GB" dirty="0">
                <a:solidFill>
                  <a:schemeClr val="tx1"/>
                </a:solidFill>
              </a:rPr>
              <a:t> of diversity are also… very diverse</a:t>
            </a:r>
          </a:p>
        </p:txBody>
      </p:sp>
    </p:spTree>
    <p:extLst>
      <p:ext uri="{BB962C8B-B14F-4D97-AF65-F5344CB8AC3E}">
        <p14:creationId xmlns:p14="http://schemas.microsoft.com/office/powerpoint/2010/main" val="183203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Microbiome analysis</a:t>
            </a:r>
          </a:p>
          <a:p>
            <a:pPr lvl="1"/>
            <a:r>
              <a:rPr lang="en-GB" dirty="0"/>
              <a:t>with particular regard to </a:t>
            </a:r>
            <a:r>
              <a:rPr lang="en-GB" b="1" dirty="0"/>
              <a:t>sequence informatics concepts</a:t>
            </a:r>
          </a:p>
          <a:p>
            <a:r>
              <a:rPr lang="en-GB" dirty="0"/>
              <a:t>“Top down” – putting analysis tools and resources in context</a:t>
            </a:r>
          </a:p>
          <a:p>
            <a:r>
              <a:rPr lang="en-GB" dirty="0"/>
              <a:t>No highly detailed technicalities (yet)</a:t>
            </a:r>
          </a:p>
          <a:p>
            <a:pPr lvl="1"/>
            <a:r>
              <a:rPr lang="en-GB" dirty="0"/>
              <a:t>No instructions on how to run particular programs</a:t>
            </a:r>
          </a:p>
          <a:p>
            <a:r>
              <a:rPr lang="en-GB" dirty="0"/>
              <a:t>Why you are using the bioinformatics approaches you use; pros, cons; alternatives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99092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Metrics of Richness and 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Strictly speaking, these are </a:t>
            </a:r>
            <a:r>
              <a:rPr lang="en-GB" b="1" dirty="0"/>
              <a:t>estimates</a:t>
            </a:r>
            <a:r>
              <a:rPr lang="en-GB" dirty="0"/>
              <a:t>, </a:t>
            </a:r>
            <a:r>
              <a:rPr lang="en-GB" i="1" dirty="0"/>
              <a:t>not </a:t>
            </a:r>
            <a:r>
              <a:rPr lang="en-GB" dirty="0"/>
              <a:t>measurements</a:t>
            </a:r>
          </a:p>
          <a:p>
            <a:r>
              <a:rPr lang="en-GB" dirty="0"/>
              <a:t>A useful way of describing a sample with a small amount of information (such as a single number)</a:t>
            </a:r>
          </a:p>
          <a:p>
            <a:r>
              <a:rPr lang="en-GB" dirty="0"/>
              <a:t>Enables assessment of differences between samples, and thus estimations of:</a:t>
            </a:r>
          </a:p>
          <a:p>
            <a:pPr lvl="1"/>
            <a:r>
              <a:rPr lang="en-GB" dirty="0"/>
              <a:t>Differences between communities/ecosystems</a:t>
            </a:r>
          </a:p>
          <a:p>
            <a:pPr lvl="1"/>
            <a:r>
              <a:rPr lang="en-GB" dirty="0"/>
              <a:t>Changes in a community/ecosystem over time</a:t>
            </a:r>
          </a:p>
          <a:p>
            <a:r>
              <a:rPr lang="en-GB" dirty="0"/>
              <a:t>Can be correlated with other aspects of the sample/ ecosystem e.g.</a:t>
            </a:r>
          </a:p>
          <a:p>
            <a:pPr lvl="1"/>
            <a:r>
              <a:rPr lang="en-GB" dirty="0"/>
              <a:t>Levels of pollutants</a:t>
            </a:r>
          </a:p>
          <a:p>
            <a:pPr lvl="1"/>
            <a:r>
              <a:rPr lang="en-GB" dirty="0"/>
              <a:t>Host phenotype</a:t>
            </a:r>
          </a:p>
          <a:p>
            <a:pPr lvl="1"/>
            <a:r>
              <a:rPr lang="en-GB" dirty="0"/>
              <a:t>Host health/disease state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7027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Richness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Total number of organisms (species, OTUs or other </a:t>
            </a:r>
            <a:r>
              <a:rPr lang="en-GB" dirty="0" err="1"/>
              <a:t>phylotypes</a:t>
            </a:r>
            <a:r>
              <a:rPr lang="en-GB" dirty="0"/>
              <a:t>) present</a:t>
            </a:r>
          </a:p>
          <a:p>
            <a:r>
              <a:rPr lang="en-GB" dirty="0"/>
              <a:t>This can be very hard to estimate by sampling</a:t>
            </a:r>
          </a:p>
          <a:p>
            <a:r>
              <a:rPr lang="en-GB" dirty="0"/>
              <a:t>because in the general case, </a:t>
            </a:r>
            <a:r>
              <a:rPr lang="en-GB" b="1" dirty="0"/>
              <a:t>we do not know what shape the distribution of frequencies </a:t>
            </a:r>
            <a:r>
              <a:rPr lang="en-GB" dirty="0"/>
              <a:t>is</a:t>
            </a:r>
          </a:p>
          <a:p>
            <a:pPr lvl="1"/>
            <a:r>
              <a:rPr lang="en-GB" dirty="0"/>
              <a:t>This can be tackled with non-parametric approaches</a:t>
            </a:r>
          </a:p>
          <a:p>
            <a:r>
              <a:rPr lang="en-GB" dirty="0"/>
              <a:t>It seems especially problematic if there are many species with a very low frequency</a:t>
            </a:r>
          </a:p>
          <a:p>
            <a:r>
              <a:rPr lang="en-GB" dirty="0"/>
              <a:t>Many of these could be missed in any given sample</a:t>
            </a:r>
          </a:p>
          <a:p>
            <a:r>
              <a:rPr lang="en-GB" dirty="0"/>
              <a:t>Also, some of the lowest-frequency organisms could be artefactual (undetected chimaeras; sequencing errors)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443796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simplest estimate of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How many different </a:t>
            </a:r>
            <a:r>
              <a:rPr lang="en-GB" dirty="0" err="1"/>
              <a:t>phylotypes</a:t>
            </a:r>
            <a:r>
              <a:rPr lang="en-GB" dirty="0"/>
              <a:t> have you observed in the sample?</a:t>
            </a:r>
          </a:p>
          <a:p>
            <a:r>
              <a:rPr lang="en-GB" dirty="0"/>
              <a:t>In general, likely to be a poor estimator for the actual number of </a:t>
            </a:r>
            <a:r>
              <a:rPr lang="en-GB" dirty="0" err="1"/>
              <a:t>phylotypes</a:t>
            </a:r>
            <a:endParaRPr lang="en-GB" dirty="0"/>
          </a:p>
          <a:p>
            <a:r>
              <a:rPr lang="en-GB" dirty="0"/>
              <a:t>It is possible to evaluate* </a:t>
            </a:r>
            <a:r>
              <a:rPr lang="en-GB" i="1" dirty="0"/>
              <a:t>whether</a:t>
            </a:r>
            <a:r>
              <a:rPr lang="en-GB" dirty="0"/>
              <a:t> this number approximates a stabilised value</a:t>
            </a:r>
          </a:p>
          <a:p>
            <a:pPr lvl="1"/>
            <a:r>
              <a:rPr lang="en-GB" dirty="0"/>
              <a:t>I.e. the maximum value you would ever get, with increasingly larger sample sizes</a:t>
            </a:r>
          </a:p>
          <a:p>
            <a:pPr lvl="1"/>
            <a:r>
              <a:rPr lang="en-GB" dirty="0"/>
              <a:t>Which is hopefully a good indicator of the actual number</a:t>
            </a:r>
          </a:p>
          <a:p>
            <a:r>
              <a:rPr lang="en-GB" b="1" dirty="0"/>
              <a:t>Estimated Rarefaction</a:t>
            </a:r>
            <a:r>
              <a:rPr lang="en-GB" dirty="0"/>
              <a:t>: Repeatedly analyse subsets of your data, of all sub-sample sizes up to the actual size of the sample data set</a:t>
            </a:r>
          </a:p>
          <a:p>
            <a:pPr lvl="1"/>
            <a:r>
              <a:rPr lang="en-GB" dirty="0"/>
              <a:t>(This is </a:t>
            </a:r>
            <a:r>
              <a:rPr lang="en-GB" b="1" dirty="0"/>
              <a:t>individual-based </a:t>
            </a:r>
            <a:r>
              <a:rPr lang="en-GB" dirty="0"/>
              <a:t>rarefaction)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96413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Some example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800" dirty="0"/>
              <a:t>From a GHFS project</a:t>
            </a:r>
          </a:p>
          <a:p>
            <a:pPr lvl="1"/>
            <a:r>
              <a:rPr lang="en-GB" sz="1800" dirty="0"/>
              <a:t>250 </a:t>
            </a:r>
            <a:r>
              <a:rPr lang="en-GB" sz="1800" dirty="0" err="1"/>
              <a:t>bp</a:t>
            </a:r>
            <a:r>
              <a:rPr lang="en-GB" sz="1800" dirty="0"/>
              <a:t> PE Illumina sequencing of 16S V4/5</a:t>
            </a:r>
          </a:p>
          <a:p>
            <a:pPr lvl="1"/>
            <a:r>
              <a:rPr lang="en-GB" sz="1800" dirty="0"/>
              <a:t>Multiple samples, belonging to &gt; 1 cohort</a:t>
            </a:r>
          </a:p>
          <a:p>
            <a:pPr lvl="1"/>
            <a:r>
              <a:rPr lang="en-GB" sz="1800" dirty="0"/>
              <a:t>Reads from all samples will be considered collectively, for this illustration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928025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An indication of numbers that might be expected if you use as </a:t>
            </a:r>
            <a:r>
              <a:rPr lang="en-GB" dirty="0" err="1"/>
              <a:t>phylotypes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OTUs</a:t>
            </a:r>
          </a:p>
          <a:p>
            <a:pPr lvl="1"/>
            <a:r>
              <a:rPr lang="en-GB" dirty="0"/>
              <a:t>Named taxa from reference taxonomies (assigned to those OTUs)</a:t>
            </a:r>
          </a:p>
          <a:p>
            <a:r>
              <a:rPr lang="en-GB" dirty="0"/>
              <a:t>Also the difference between two types of OTU-assignment</a:t>
            </a:r>
          </a:p>
          <a:p>
            <a:pPr lvl="1"/>
            <a:r>
              <a:rPr lang="en-GB" i="1" dirty="0"/>
              <a:t>De novo </a:t>
            </a:r>
            <a:r>
              <a:rPr lang="en-GB" dirty="0"/>
              <a:t>clustering</a:t>
            </a:r>
          </a:p>
          <a:p>
            <a:pPr lvl="1"/>
            <a:r>
              <a:rPr lang="en-GB" dirty="0"/>
              <a:t>Closed-reference assignment (use a reference OTU database)</a:t>
            </a:r>
          </a:p>
          <a:p>
            <a:r>
              <a:rPr lang="en-GB" dirty="0"/>
              <a:t>And between data which has been pre-screened for chimera sequences, and those which have not</a:t>
            </a:r>
          </a:p>
          <a:p>
            <a:r>
              <a:rPr lang="en-GB" dirty="0"/>
              <a:t>In all cases, the data has been pre-screened to discard low-quality sequences in the same way</a:t>
            </a:r>
          </a:p>
          <a:p>
            <a:r>
              <a:rPr lang="en-GB" dirty="0"/>
              <a:t>You might get very different numbers from your data of course!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892878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07/04/2017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71600" y="1666306"/>
            <a:ext cx="2736304" cy="37444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511660" y="419809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Clustering : comparing reads with each other </a:t>
            </a:r>
            <a:r>
              <a:rPr lang="en-GB" dirty="0">
                <a:solidFill>
                  <a:schemeClr val="tx2"/>
                </a:solidFill>
              </a:rPr>
              <a:t>(“self-referential”)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0012" y="692180"/>
            <a:ext cx="212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Using a reference database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79912" y="1666305"/>
            <a:ext cx="3456384" cy="1978719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230799" y="1719560"/>
            <a:ext cx="1872208" cy="93610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taxon-assignment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to reads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79912" y="3694906"/>
            <a:ext cx="3456384" cy="1715816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76539" y="3789040"/>
            <a:ext cx="2343733" cy="136815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taxon-assignment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to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OTUs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923928" y="4509120"/>
            <a:ext cx="61151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1203992" y="3778721"/>
            <a:ext cx="2413623" cy="1378471"/>
            <a:chOff x="1203992" y="3778721"/>
            <a:chExt cx="2413623" cy="1378471"/>
          </a:xfrm>
        </p:grpSpPr>
        <p:sp>
          <p:nvSpPr>
            <p:cNvPr id="15" name="Oval 14"/>
            <p:cNvSpPr/>
            <p:nvPr/>
          </p:nvSpPr>
          <p:spPr>
            <a:xfrm>
              <a:off x="1547664" y="3861048"/>
              <a:ext cx="2069951" cy="12961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OTU-assignment </a:t>
              </a:r>
              <a:r>
                <a:rPr lang="en-GB" dirty="0">
                  <a:solidFill>
                    <a:srgbClr val="C00000"/>
                  </a:solidFill>
                </a:rPr>
                <a:t>to reads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03992" y="3778721"/>
              <a:ext cx="907684" cy="307777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“</a:t>
              </a:r>
              <a:r>
                <a:rPr lang="en-GB" sz="1400" i="1" dirty="0">
                  <a:solidFill>
                    <a:schemeClr val="bg1"/>
                  </a:solidFill>
                </a:rPr>
                <a:t>de novo</a:t>
              </a:r>
              <a:r>
                <a:rPr lang="en-GB" sz="1400" dirty="0">
                  <a:solidFill>
                    <a:schemeClr val="bg1"/>
                  </a:solidFill>
                </a:rPr>
                <a:t>”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10100" y="2132444"/>
            <a:ext cx="1954188" cy="1412445"/>
            <a:chOff x="5210100" y="2132444"/>
            <a:chExt cx="1954188" cy="1412445"/>
          </a:xfrm>
        </p:grpSpPr>
        <p:sp>
          <p:nvSpPr>
            <p:cNvPr id="16" name="Oval 15"/>
            <p:cNvSpPr/>
            <p:nvPr/>
          </p:nvSpPr>
          <p:spPr>
            <a:xfrm>
              <a:off x="5210100" y="2655664"/>
              <a:ext cx="1853927" cy="889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OTU-assignment </a:t>
              </a:r>
              <a:r>
                <a:rPr lang="en-GB" dirty="0">
                  <a:solidFill>
                    <a:srgbClr val="C00000"/>
                  </a:solidFill>
                </a:rPr>
                <a:t>to reads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06590" y="2132444"/>
              <a:ext cx="957698" cy="52322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“closed</a:t>
              </a:r>
            </a:p>
            <a:p>
              <a:r>
                <a:rPr lang="en-GB" sz="1400" dirty="0">
                  <a:solidFill>
                    <a:schemeClr val="bg1"/>
                  </a:solidFill>
                </a:rPr>
                <a:t>reference”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67744" y="2223171"/>
            <a:ext cx="2736304" cy="1384110"/>
            <a:chOff x="2267744" y="2223171"/>
            <a:chExt cx="2736304" cy="1384110"/>
          </a:xfrm>
        </p:grpSpPr>
        <p:sp>
          <p:nvSpPr>
            <p:cNvPr id="9" name="Oval 8"/>
            <p:cNvSpPr/>
            <p:nvPr/>
          </p:nvSpPr>
          <p:spPr>
            <a:xfrm>
              <a:off x="2987824" y="2484781"/>
              <a:ext cx="2016224" cy="11225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OTU-assignment </a:t>
              </a:r>
              <a:r>
                <a:rPr lang="en-GB" dirty="0">
                  <a:solidFill>
                    <a:srgbClr val="C00000"/>
                  </a:solidFill>
                </a:rPr>
                <a:t>to reads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67744" y="2223171"/>
              <a:ext cx="957698" cy="523220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“open</a:t>
              </a:r>
            </a:p>
            <a:p>
              <a:r>
                <a:rPr lang="en-GB" sz="1400" dirty="0">
                  <a:solidFill>
                    <a:schemeClr val="bg1"/>
                  </a:solidFill>
                </a:rPr>
                <a:t>reference”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380312" y="1884616"/>
            <a:ext cx="1548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processing each </a:t>
            </a:r>
            <a:r>
              <a:rPr lang="en-GB" b="1" u="sng" dirty="0">
                <a:solidFill>
                  <a:schemeClr val="accent3">
                    <a:lumMod val="50000"/>
                  </a:schemeClr>
                </a:solidFill>
              </a:rPr>
              <a:t>read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 independently</a:t>
            </a:r>
          </a:p>
          <a:p>
            <a:endParaRPr lang="en-GB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80312" y="3956863"/>
            <a:ext cx="1548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processing representative sequences of each OTU</a:t>
            </a:r>
          </a:p>
          <a:p>
            <a:endParaRPr lang="en-GB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9634" y="5624373"/>
            <a:ext cx="441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Different </a:t>
            </a:r>
            <a:r>
              <a:rPr lang="en-GB" b="1" i="1" dirty="0"/>
              <a:t>Operational Taxonomic Units </a:t>
            </a:r>
            <a:r>
              <a:rPr lang="en-GB" b="1" dirty="0"/>
              <a:t>(OTU) approaches and non-OTU approaches</a:t>
            </a:r>
          </a:p>
        </p:txBody>
      </p:sp>
    </p:spTree>
    <p:extLst>
      <p:ext uri="{BB962C8B-B14F-4D97-AF65-F5344CB8AC3E}">
        <p14:creationId xmlns:p14="http://schemas.microsoft.com/office/powerpoint/2010/main" val="227722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624577"/>
              </p:ext>
            </p:extLst>
          </p:nvPr>
        </p:nvGraphicFramePr>
        <p:xfrm>
          <a:off x="457200" y="188641"/>
          <a:ext cx="8269260" cy="65268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1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3856"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b="1" i="1" baseline="0" dirty="0">
                          <a:solidFill>
                            <a:schemeClr val="bg1"/>
                          </a:solidFill>
                        </a:rPr>
                        <a:t>De novo  </a:t>
                      </a:r>
                      <a:r>
                        <a:rPr lang="en-GB" b="1" i="0" baseline="0" dirty="0">
                          <a:solidFill>
                            <a:schemeClr val="bg1"/>
                          </a:solidFill>
                        </a:rPr>
                        <a:t>OTU clustering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Closed-reference OTU-assignment (uses ref. DB)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366"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No chimera-screening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With chimera-screening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No pre chimera-screening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With pre chimera-screening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58"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Total reads processed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5257222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5234178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5257222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5234178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358"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reads assigned to OTUs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46"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OTUs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29527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26306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2905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2884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998">
                <a:tc rowSpan="2" gridSpan="2">
                  <a:txBody>
                    <a:bodyPr/>
                    <a:lstStyle/>
                    <a:p>
                      <a:r>
                        <a:rPr lang="en-GB" sz="1600" baseline="0" dirty="0"/>
                        <a:t>OTUs a</a:t>
                      </a:r>
                      <a:r>
                        <a:rPr lang="en-GB" sz="1600" dirty="0"/>
                        <a:t>ssigned to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i="1" dirty="0"/>
                        <a:t>named</a:t>
                      </a:r>
                      <a:r>
                        <a:rPr lang="en-GB" sz="1600" dirty="0"/>
                        <a:t> genus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7229 (24%)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6217 (24%)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831</a:t>
                      </a:r>
                      <a:r>
                        <a:rPr lang="en-GB" baseline="0" dirty="0"/>
                        <a:t> (29%)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826 (29%)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24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 dirty="0"/>
                        <a:t>named</a:t>
                      </a:r>
                      <a:r>
                        <a:rPr lang="en-GB" sz="1600" dirty="0"/>
                        <a:t> 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2328 (8%)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1862 (7%)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204 (7%)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203 (7%)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3998"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Unique taxa </a:t>
                      </a:r>
                      <a:r>
                        <a:rPr lang="en-GB" sz="1600" i="1" dirty="0"/>
                        <a:t>names </a:t>
                      </a:r>
                      <a:r>
                        <a:rPr lang="en-GB" sz="1600" dirty="0"/>
                        <a:t>assigned to OTUs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145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399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Unique taxa with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 dirty="0"/>
                        <a:t>named</a:t>
                      </a:r>
                      <a:r>
                        <a:rPr lang="en-GB" sz="1600" dirty="0"/>
                        <a:t> genus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107 (74%)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107 (74%)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</a:t>
                      </a:r>
                      <a:r>
                        <a:rPr lang="en-GB" baseline="0" dirty="0"/>
                        <a:t> (70%)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</a:t>
                      </a:r>
                      <a:r>
                        <a:rPr lang="en-GB" baseline="0" dirty="0"/>
                        <a:t> (70%)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399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 dirty="0"/>
                        <a:t>named</a:t>
                      </a:r>
                      <a:r>
                        <a:rPr lang="en-GB" sz="1600" dirty="0"/>
                        <a:t> species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 (37%)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 (37%)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 (29%)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 (29%)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6096" y="188640"/>
            <a:ext cx="3290364" cy="15841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36096" y="1772816"/>
            <a:ext cx="3290364" cy="11521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436096" y="3284984"/>
            <a:ext cx="3290364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436096" y="4581128"/>
            <a:ext cx="329036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436096" y="5301207"/>
            <a:ext cx="3290364" cy="1414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790914" y="4575188"/>
            <a:ext cx="1645182" cy="2140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779912" y="2852936"/>
            <a:ext cx="1728192" cy="1728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790914" y="832321"/>
            <a:ext cx="1645182" cy="2014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57200" y="2862883"/>
            <a:ext cx="3333714" cy="4221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56161" y="3278080"/>
            <a:ext cx="3333714" cy="12911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56161" y="4565799"/>
            <a:ext cx="3467767" cy="7354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55121" y="5232853"/>
            <a:ext cx="3468807" cy="14826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425094" y="2924944"/>
            <a:ext cx="3290364" cy="353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Rarefaction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</a:t>
            </a:r>
            <a:r>
              <a:rPr lang="en-GB" i="1" dirty="0"/>
              <a:t>de novo </a:t>
            </a:r>
            <a:r>
              <a:rPr lang="en-GB" dirty="0"/>
              <a:t>clustered OTUs shown here</a:t>
            </a:r>
          </a:p>
          <a:p>
            <a:r>
              <a:rPr lang="en-GB" dirty="0"/>
              <a:t>All samples considered </a:t>
            </a:r>
            <a:r>
              <a:rPr lang="en-GB" b="1" dirty="0"/>
              <a:t>separately </a:t>
            </a:r>
            <a:r>
              <a:rPr lang="en-GB" dirty="0"/>
              <a:t>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068960"/>
            <a:ext cx="3730545" cy="2797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7" y="3068960"/>
            <a:ext cx="3730545" cy="27979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3674" y="5851434"/>
            <a:ext cx="22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chimera-screening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8064" y="5866869"/>
            <a:ext cx="279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pre chimera-screening</a:t>
            </a:r>
          </a:p>
        </p:txBody>
      </p:sp>
    </p:spTree>
    <p:extLst>
      <p:ext uri="{BB962C8B-B14F-4D97-AF65-F5344CB8AC3E}">
        <p14:creationId xmlns:p14="http://schemas.microsoft.com/office/powerpoint/2010/main" val="1000952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It is also possible to extrapolate beyond the actual size</a:t>
            </a:r>
          </a:p>
          <a:p>
            <a:r>
              <a:rPr lang="en-GB" dirty="0"/>
              <a:t>Which you might be interested in doing, if your curve has not levelled off</a:t>
            </a:r>
          </a:p>
          <a:p>
            <a:r>
              <a:rPr lang="en-GB" dirty="0"/>
              <a:t>I.e. this is one way of calculating an estimate of richness (in the original community) from your observations (of the sample)</a:t>
            </a:r>
          </a:p>
          <a:p>
            <a:r>
              <a:rPr lang="en-GB" i="1" dirty="0"/>
              <a:t>But</a:t>
            </a:r>
            <a:r>
              <a:rPr lang="en-GB" dirty="0"/>
              <a:t> uncertainty rapidly increases as you extrapolate substantially beyond the sample size (</a:t>
            </a:r>
            <a:r>
              <a:rPr lang="en-GB" dirty="0" err="1"/>
              <a:t>Haegeman</a:t>
            </a:r>
            <a:r>
              <a:rPr lang="en-GB" dirty="0"/>
              <a:t> </a:t>
            </a:r>
            <a:r>
              <a:rPr lang="en-GB" i="1" dirty="0"/>
              <a:t>et al., </a:t>
            </a:r>
            <a:r>
              <a:rPr lang="en-GB" dirty="0"/>
              <a:t>2013)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4790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Rarefaction can also be performed on a per-sample basis</a:t>
            </a:r>
          </a:p>
          <a:p>
            <a:r>
              <a:rPr lang="en-GB" dirty="0"/>
              <a:t>E.g. 50 samples of the same thing</a:t>
            </a:r>
          </a:p>
          <a:p>
            <a:r>
              <a:rPr lang="en-GB" dirty="0"/>
              <a:t>Recalculate observed numbers by repeatedly analysing </a:t>
            </a:r>
            <a:r>
              <a:rPr lang="en-GB" i="1" dirty="0"/>
              <a:t>n </a:t>
            </a:r>
            <a:r>
              <a:rPr lang="en-GB" dirty="0"/>
              <a:t>samples of those 50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13049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Topics, top-down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67544" y="1225162"/>
            <a:ext cx="8457984" cy="1722610"/>
            <a:chOff x="467544" y="1225162"/>
            <a:chExt cx="8457984" cy="1722610"/>
          </a:xfrm>
        </p:grpSpPr>
        <p:sp>
          <p:nvSpPr>
            <p:cNvPr id="5" name="Rounded Rectangle 4"/>
            <p:cNvSpPr/>
            <p:nvPr/>
          </p:nvSpPr>
          <p:spPr>
            <a:xfrm>
              <a:off x="2466819" y="1429596"/>
              <a:ext cx="1689637" cy="9930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Types of environments studied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04347" y="1407413"/>
              <a:ext cx="1689637" cy="12282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Variety of microbiomes, and domains of Life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167471" y="1225162"/>
              <a:ext cx="1008112" cy="605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Aims of studies: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7544" y="1556792"/>
              <a:ext cx="135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Introduction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303375" y="1884440"/>
              <a:ext cx="1728192" cy="605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“Communities”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197336" y="2342106"/>
              <a:ext cx="1728192" cy="6056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Functions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5037" y="2708920"/>
            <a:ext cx="7746395" cy="1958485"/>
            <a:chOff x="315037" y="2708920"/>
            <a:chExt cx="7746395" cy="1958485"/>
          </a:xfrm>
        </p:grpSpPr>
        <p:grpSp>
          <p:nvGrpSpPr>
            <p:cNvPr id="25" name="Group 24"/>
            <p:cNvGrpSpPr/>
            <p:nvPr/>
          </p:nvGrpSpPr>
          <p:grpSpPr>
            <a:xfrm>
              <a:off x="315037" y="2708920"/>
              <a:ext cx="7746395" cy="1728192"/>
              <a:chOff x="315037" y="2708920"/>
              <a:chExt cx="7746395" cy="172819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15037" y="2901937"/>
                <a:ext cx="17281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Aims of DNA/ RNA sequencing</a:t>
                </a:r>
              </a:p>
              <a:p>
                <a:r>
                  <a:rPr lang="en-GB" dirty="0"/>
                  <a:t>approaches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090275" y="2708920"/>
                <a:ext cx="1689637" cy="99305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“barcoding”- use of marker genes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742585" y="3088787"/>
                <a:ext cx="2318847" cy="54963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>
                    <a:solidFill>
                      <a:schemeClr val="tx1"/>
                    </a:solidFill>
                  </a:rPr>
                  <a:t>metatranscriptomics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100231" y="2865234"/>
                <a:ext cx="1728192" cy="68042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“shotgun” metagenomics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835696" y="3845268"/>
                <a:ext cx="1224136" cy="46440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16S </a:t>
                </a:r>
                <a:r>
                  <a:rPr lang="en-GB" dirty="0" err="1">
                    <a:solidFill>
                      <a:schemeClr val="tx1"/>
                    </a:solidFill>
                  </a:rPr>
                  <a:t>rRNA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238688" y="3862113"/>
                <a:ext cx="1082448" cy="574999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Other markers</a:t>
                </a:r>
              </a:p>
            </p:txBody>
          </p:sp>
        </p:grpSp>
        <p:sp>
          <p:nvSpPr>
            <p:cNvPr id="17" name="Rounded Rectangle 16"/>
            <p:cNvSpPr/>
            <p:nvPr/>
          </p:nvSpPr>
          <p:spPr>
            <a:xfrm>
              <a:off x="4668999" y="3842017"/>
              <a:ext cx="2318847" cy="82538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aims of whole-metagenome sequencing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2044" y="4509120"/>
            <a:ext cx="5540981" cy="1315666"/>
            <a:chOff x="332044" y="4509120"/>
            <a:chExt cx="5540981" cy="1315666"/>
          </a:xfrm>
        </p:grpSpPr>
        <p:sp>
          <p:nvSpPr>
            <p:cNvPr id="18" name="TextBox 17"/>
            <p:cNvSpPr txBox="1"/>
            <p:nvPr/>
          </p:nvSpPr>
          <p:spPr>
            <a:xfrm>
              <a:off x="332044" y="4509120"/>
              <a:ext cx="17281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Dealing with the data:</a:t>
              </a:r>
            </a:p>
            <a:p>
              <a:r>
                <a:rPr lang="en-GB" dirty="0"/>
                <a:t>Informatics concepts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267744" y="4712568"/>
              <a:ext cx="1224136" cy="46440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16S </a:t>
              </a:r>
              <a:r>
                <a:rPr lang="en-GB" dirty="0" err="1">
                  <a:solidFill>
                    <a:schemeClr val="tx1"/>
                  </a:solidFill>
                </a:rPr>
                <a:t>rRNA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21136" y="4796574"/>
              <a:ext cx="1551889" cy="62542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“shotgun” meta-’omics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51564" y="5264570"/>
              <a:ext cx="1584176" cy="56021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Communities in detail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13976" y="5079904"/>
            <a:ext cx="2134488" cy="1276983"/>
            <a:chOff x="6613976" y="5079904"/>
            <a:chExt cx="2134488" cy="1276983"/>
          </a:xfrm>
        </p:grpSpPr>
        <p:sp>
          <p:nvSpPr>
            <p:cNvPr id="22" name="TextBox 21"/>
            <p:cNvSpPr txBox="1"/>
            <p:nvPr/>
          </p:nvSpPr>
          <p:spPr>
            <a:xfrm>
              <a:off x="6936395" y="5079904"/>
              <a:ext cx="18120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Later:</a:t>
              </a:r>
            </a:p>
            <a:p>
              <a:r>
                <a:rPr lang="en-GB" dirty="0"/>
                <a:t>more technical details</a:t>
              </a:r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6613976" y="5541569"/>
              <a:ext cx="288032" cy="815318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Rounded Rectangle 28"/>
          <p:cNvSpPr>
            <a:spLocks noChangeAspect="1"/>
          </p:cNvSpPr>
          <p:nvPr/>
        </p:nvSpPr>
        <p:spPr>
          <a:xfrm>
            <a:off x="2582932" y="5205393"/>
            <a:ext cx="1738204" cy="672351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7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previous slides illustrated some differences resulting from different data-processing protocols</a:t>
            </a:r>
          </a:p>
          <a:p>
            <a:r>
              <a:rPr lang="en-GB" dirty="0"/>
              <a:t>For any given protocol, we would like to obtain the same results if we repeated the experiment again and again</a:t>
            </a:r>
          </a:p>
          <a:p>
            <a:pPr lvl="1"/>
            <a:r>
              <a:rPr lang="en-GB" dirty="0"/>
              <a:t>But how likely is this, given the randomness of the experimental sampling process?</a:t>
            </a:r>
          </a:p>
          <a:p>
            <a:pPr lvl="1"/>
            <a:r>
              <a:rPr lang="en-GB" dirty="0"/>
              <a:t>This is especially pertinent to the rarest </a:t>
            </a:r>
            <a:r>
              <a:rPr lang="en-GB" dirty="0" err="1"/>
              <a:t>phylotypes</a:t>
            </a:r>
            <a:endParaRPr lang="en-GB" dirty="0"/>
          </a:p>
          <a:p>
            <a:pPr lvl="1"/>
            <a:r>
              <a:rPr lang="en-GB" dirty="0"/>
              <a:t>And indeed features of the </a:t>
            </a:r>
            <a:r>
              <a:rPr lang="en-GB" b="1" dirty="0"/>
              <a:t>abundance distribution in general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71492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rarefaction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780633"/>
              </p:ext>
            </p:extLst>
          </p:nvPr>
        </p:nvGraphicFramePr>
        <p:xfrm>
          <a:off x="253008" y="1378616"/>
          <a:ext cx="5742384" cy="3355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758256"/>
              </p:ext>
            </p:extLst>
          </p:nvPr>
        </p:nvGraphicFramePr>
        <p:xfrm>
          <a:off x="5004048" y="3201012"/>
          <a:ext cx="5328592" cy="3316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391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Haegeman</a:t>
            </a:r>
            <a:r>
              <a:rPr lang="en-GB" dirty="0"/>
              <a:t> </a:t>
            </a:r>
            <a:r>
              <a:rPr lang="en-GB" i="1" dirty="0"/>
              <a:t>et al.</a:t>
            </a:r>
            <a:r>
              <a:rPr lang="en-GB" dirty="0"/>
              <a:t> (2013)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4437112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Three model communities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S</a:t>
            </a:r>
            <a:r>
              <a:rPr lang="en-GB" i="1" baseline="-25000" dirty="0"/>
              <a:t>n</a:t>
            </a:r>
            <a:r>
              <a:rPr lang="en-GB" dirty="0"/>
              <a:t> is the actual number of species in the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Sampling/rarefaction gives the reverse answer to the correct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this sort of distribution, the problem does not get any better as the sample size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realistic are these model distributions? (Discuss…)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 Figure 2 of </a:t>
            </a:r>
            <a:r>
              <a:rPr lang="en-GB" dirty="0" err="1"/>
              <a:t>Haegeman</a:t>
            </a:r>
            <a:r>
              <a:rPr lang="en-GB" dirty="0"/>
              <a:t> </a:t>
            </a:r>
            <a:r>
              <a:rPr lang="en-GB" i="1" dirty="0"/>
              <a:t>et al. </a:t>
            </a:r>
            <a:r>
              <a:rPr lang="en-GB" dirty="0"/>
              <a:t>(2013) </a:t>
            </a:r>
            <a:r>
              <a:rPr lang="en-GB" dirty="0">
                <a:hlinkClick r:id="rId2"/>
              </a:rPr>
              <a:t>https://www.nature.com/ismej/journal/v7/n6/fig_tab/ismej201310f2.html#figure-title</a:t>
            </a:r>
            <a:r>
              <a:rPr lang="en-GB" dirty="0"/>
              <a:t>  ]</a:t>
            </a:r>
          </a:p>
        </p:txBody>
      </p:sp>
    </p:spTree>
    <p:extLst>
      <p:ext uri="{BB962C8B-B14F-4D97-AF65-F5344CB8AC3E}">
        <p14:creationId xmlns:p14="http://schemas.microsoft.com/office/powerpoint/2010/main" val="1627725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Long tails of rare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807565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9512" y="908720"/>
            <a:ext cx="8352928" cy="2743200"/>
            <a:chOff x="179512" y="908720"/>
            <a:chExt cx="7920880" cy="2743200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43375953"/>
                </p:ext>
              </p:extLst>
            </p:nvPr>
          </p:nvGraphicFramePr>
          <p:xfrm>
            <a:off x="179512" y="908720"/>
            <a:ext cx="792088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4139952" y="1234821"/>
              <a:ext cx="2448272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Hypothetical example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634082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Abundance versus rank: What shape is the tail? How long is it?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429354"/>
              </p:ext>
            </p:extLst>
          </p:nvPr>
        </p:nvGraphicFramePr>
        <p:xfrm>
          <a:off x="827584" y="3789040"/>
          <a:ext cx="8134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932040" y="2348880"/>
            <a:ext cx="3600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4283968" y="4365104"/>
            <a:ext cx="374441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 many of these very-low frequency </a:t>
            </a:r>
            <a:r>
              <a:rPr lang="en-GB" dirty="0" err="1"/>
              <a:t>phylotypes</a:t>
            </a:r>
            <a:r>
              <a:rPr lang="en-GB" dirty="0"/>
              <a:t> can we reliably expect to observe in each sample? </a:t>
            </a:r>
          </a:p>
        </p:txBody>
      </p:sp>
    </p:spTree>
    <p:extLst>
      <p:ext uri="{BB962C8B-B14F-4D97-AF65-F5344CB8AC3E}">
        <p14:creationId xmlns:p14="http://schemas.microsoft.com/office/powerpoint/2010/main" val="88589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We expect to ‘hit’ and ‘miss’ these very-low abundance </a:t>
            </a:r>
            <a:r>
              <a:rPr lang="en-GB" dirty="0" err="1"/>
              <a:t>phylotypes</a:t>
            </a:r>
            <a:r>
              <a:rPr lang="en-GB" dirty="0"/>
              <a:t> in a random way</a:t>
            </a:r>
          </a:p>
          <a:p>
            <a:r>
              <a:rPr lang="en-GB" dirty="0"/>
              <a:t>Can this expectation be used to estimate the true values in the community?</a:t>
            </a:r>
          </a:p>
          <a:p>
            <a:r>
              <a:rPr lang="en-GB" dirty="0"/>
              <a:t>The abundances of the most-rarely observed types can be used to estimate the number of types which were observed zero times by sampling</a:t>
            </a:r>
          </a:p>
          <a:p>
            <a:pPr lvl="1"/>
            <a:r>
              <a:rPr lang="en-GB" dirty="0"/>
              <a:t>(but which are present)</a:t>
            </a:r>
          </a:p>
          <a:p>
            <a:r>
              <a:rPr lang="en-GB" dirty="0"/>
              <a:t>A principle first described by Good (1953)</a:t>
            </a:r>
          </a:p>
          <a:p>
            <a:pPr lvl="1"/>
            <a:r>
              <a:rPr lang="en-GB" dirty="0"/>
              <a:t>“[Alan] Turing is acknowledged for the most interesting formula in this part of the work”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42419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Traditional ecology versus</a:t>
            </a:r>
            <a:br>
              <a:rPr lang="en-GB" dirty="0"/>
            </a:br>
            <a:r>
              <a:rPr lang="en-GB" dirty="0"/>
              <a:t>DNA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Good-Turing type estimators enable the estimation of the frequency of </a:t>
            </a:r>
            <a:r>
              <a:rPr lang="en-GB" i="1" dirty="0"/>
              <a:t>events which have not yet happened</a:t>
            </a:r>
          </a:p>
          <a:p>
            <a:r>
              <a:rPr lang="en-GB" dirty="0"/>
              <a:t>Such as, an estimation of the true frequency (abundance) of organisms which are in the community being studied – but which have not yet been observed</a:t>
            </a:r>
          </a:p>
          <a:p>
            <a:r>
              <a:rPr lang="en-GB" dirty="0"/>
              <a:t>But by using these techniques in DNA-sequencing, we will be estimating the occurrence of </a:t>
            </a:r>
            <a:r>
              <a:rPr lang="en-GB" i="1" dirty="0"/>
              <a:t>rare DNA sequences</a:t>
            </a:r>
            <a:r>
              <a:rPr lang="en-GB" dirty="0"/>
              <a:t> not yet observed</a:t>
            </a:r>
          </a:p>
          <a:p>
            <a:r>
              <a:rPr lang="en-GB" dirty="0"/>
              <a:t>Which will include:</a:t>
            </a:r>
          </a:p>
          <a:p>
            <a:pPr lvl="1"/>
            <a:r>
              <a:rPr lang="en-GB" b="1" dirty="0"/>
              <a:t>True DNA sequences not yet observed</a:t>
            </a:r>
          </a:p>
          <a:p>
            <a:pPr lvl="1"/>
            <a:r>
              <a:rPr lang="en-GB" b="1" dirty="0"/>
              <a:t>Erroneous sequences caused by the sequencing platform, not yet observed</a:t>
            </a:r>
          </a:p>
          <a:p>
            <a:pPr lvl="1"/>
            <a:r>
              <a:rPr lang="en-GB" b="1" dirty="0"/>
              <a:t>Chimera sequences not yet observed</a:t>
            </a:r>
          </a:p>
          <a:p>
            <a:r>
              <a:rPr lang="en-GB" dirty="0"/>
              <a:t>So are these techniques less suitable for this situation, compared to, say, capturing invertebrates in pitfall traps?</a:t>
            </a:r>
          </a:p>
          <a:p>
            <a:pPr lvl="1"/>
            <a:r>
              <a:rPr lang="en-GB" dirty="0"/>
              <a:t>Errors and misidentifications do also occur in traditional ecology sampling methods, so will also contribute to those stats</a:t>
            </a:r>
          </a:p>
          <a:p>
            <a:r>
              <a:rPr lang="en-GB" dirty="0"/>
              <a:t>In short: these types of estimators do not eliminate the effects of amplification/sequencing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2284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brief look at some of these types of estimators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683766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“Abundance” versus “incidence”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context, </a:t>
            </a:r>
            <a:r>
              <a:rPr lang="en-GB" b="1" dirty="0"/>
              <a:t>abundance</a:t>
            </a:r>
            <a:r>
              <a:rPr lang="en-GB" dirty="0"/>
              <a:t> means relative frequencies within a sample</a:t>
            </a:r>
          </a:p>
          <a:p>
            <a:pPr lvl="1"/>
            <a:r>
              <a:rPr lang="en-GB" dirty="0"/>
              <a:t>How many times was each type observed?</a:t>
            </a:r>
          </a:p>
          <a:p>
            <a:r>
              <a:rPr lang="en-GB" b="1" dirty="0"/>
              <a:t>Incidence</a:t>
            </a:r>
            <a:r>
              <a:rPr lang="en-GB" dirty="0"/>
              <a:t> means the number of samples in which each type was observed</a:t>
            </a:r>
          </a:p>
          <a:p>
            <a:pPr lvl="1"/>
            <a:r>
              <a:rPr lang="en-GB" dirty="0"/>
              <a:t>Irrespective of how often it was observed in each sample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99022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Estimating richness</a:t>
            </a:r>
            <a:br>
              <a:rPr lang="en-GB" dirty="0"/>
            </a:br>
            <a:r>
              <a:rPr lang="en-GB" dirty="0"/>
              <a:t>from </a:t>
            </a:r>
            <a:r>
              <a:rPr lang="en-GB" i="1" dirty="0"/>
              <a:t>abundance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i.e. from relative frequencies of </a:t>
            </a:r>
            <a:r>
              <a:rPr lang="en-GB" dirty="0" err="1"/>
              <a:t>phylotypes</a:t>
            </a:r>
            <a:r>
              <a:rPr lang="en-GB" dirty="0"/>
              <a:t> in a sample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06867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of talks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6 so far</a:t>
            </a:r>
          </a:p>
          <a:p>
            <a:r>
              <a:rPr lang="en-GB" dirty="0"/>
              <a:t>Open ended… as long there is demand</a:t>
            </a:r>
          </a:p>
          <a:p>
            <a:r>
              <a:rPr lang="en-GB" dirty="0"/>
              <a:t>Expected to be every 2 weeks, but all dates will be confirmed in advance</a:t>
            </a:r>
          </a:p>
          <a:p>
            <a:pPr lvl="1"/>
            <a:r>
              <a:rPr lang="en-GB" i="1" dirty="0"/>
              <a:t>Bite-size bioinformatics mailing list</a:t>
            </a:r>
          </a:p>
          <a:p>
            <a:r>
              <a:rPr lang="en-GB" dirty="0"/>
              <a:t>The next few will cover:		(</a:t>
            </a:r>
            <a:r>
              <a:rPr lang="en-GB" i="1" dirty="0"/>
              <a:t>not necessarily in this order…)</a:t>
            </a:r>
            <a:endParaRPr lang="en-GB" dirty="0"/>
          </a:p>
          <a:p>
            <a:pPr lvl="1"/>
            <a:r>
              <a:rPr lang="en-GB" dirty="0"/>
              <a:t>16S analysis for community profiling</a:t>
            </a:r>
          </a:p>
          <a:p>
            <a:pPr lvl="1"/>
            <a:r>
              <a:rPr lang="en-GB" dirty="0"/>
              <a:t>Clustering and classification issues (taxonomies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Analysing richness and diversity of those communities</a:t>
            </a:r>
          </a:p>
          <a:p>
            <a:pPr lvl="1"/>
            <a:r>
              <a:rPr lang="en-GB" dirty="0"/>
              <a:t>Dealing with sequencing and other errors</a:t>
            </a:r>
          </a:p>
          <a:p>
            <a:r>
              <a:rPr lang="en-GB" dirty="0"/>
              <a:t>Informal and flexible</a:t>
            </a:r>
          </a:p>
          <a:p>
            <a:pPr lvl="1"/>
            <a:r>
              <a:rPr lang="en-GB" dirty="0"/>
              <a:t>Please interrupt and ask questions</a:t>
            </a:r>
          </a:p>
          <a:p>
            <a:pPr lvl="1"/>
            <a:r>
              <a:rPr lang="en-GB" dirty="0"/>
              <a:t>Suggestions for topics for further focus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345493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Chao1 (Chao, 1984)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Estimator for </a:t>
            </a:r>
            <a:r>
              <a:rPr lang="el-GR" dirty="0"/>
              <a:t>θ</a:t>
            </a:r>
            <a:r>
              <a:rPr lang="en-GB" dirty="0"/>
              <a:t>, the actual number of </a:t>
            </a:r>
            <a:r>
              <a:rPr lang="en-GB" dirty="0" err="1"/>
              <a:t>phylotypes</a:t>
            </a:r>
            <a:r>
              <a:rPr lang="en-GB" dirty="0"/>
              <a:t> (“classes”) – i.e. richness</a:t>
            </a:r>
            <a:endParaRPr lang="en-GB" i="1" dirty="0"/>
          </a:p>
          <a:p>
            <a:pPr marL="457200" lvl="1" indent="0">
              <a:buNone/>
            </a:pPr>
            <a:r>
              <a:rPr lang="en-GB" i="1" dirty="0"/>
              <a:t>d </a:t>
            </a:r>
            <a:r>
              <a:rPr lang="en-GB" dirty="0"/>
              <a:t>: total number of observed </a:t>
            </a:r>
            <a:r>
              <a:rPr lang="en-GB" dirty="0" err="1"/>
              <a:t>phylotypes</a:t>
            </a:r>
            <a:endParaRPr lang="en-GB" dirty="0"/>
          </a:p>
          <a:p>
            <a:pPr marL="457200" lvl="1" indent="0">
              <a:buNone/>
            </a:pPr>
            <a:r>
              <a:rPr lang="en-GB" i="1" dirty="0"/>
              <a:t>n</a:t>
            </a:r>
            <a:r>
              <a:rPr lang="en-GB" i="1" baseline="-25000" dirty="0"/>
              <a:t>1</a:t>
            </a:r>
            <a:r>
              <a:rPr lang="en-GB" dirty="0"/>
              <a:t> : number of </a:t>
            </a:r>
            <a:r>
              <a:rPr lang="en-GB" dirty="0" err="1"/>
              <a:t>phylotypes</a:t>
            </a:r>
            <a:r>
              <a:rPr lang="en-GB" dirty="0"/>
              <a:t> observed only once (‘</a:t>
            </a:r>
            <a:r>
              <a:rPr lang="en-GB" i="1" dirty="0"/>
              <a:t>singleton’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r>
              <a:rPr lang="en-GB" i="1" dirty="0"/>
              <a:t>n</a:t>
            </a:r>
            <a:r>
              <a:rPr lang="en-GB" i="1" baseline="-25000" dirty="0"/>
              <a:t>2</a:t>
            </a:r>
            <a:r>
              <a:rPr lang="en-GB" dirty="0"/>
              <a:t> : number of </a:t>
            </a:r>
            <a:r>
              <a:rPr lang="en-GB" dirty="0" err="1"/>
              <a:t>phylotypes</a:t>
            </a:r>
            <a:r>
              <a:rPr lang="en-GB" dirty="0"/>
              <a:t> observed only twice (‘</a:t>
            </a:r>
            <a:r>
              <a:rPr lang="en-GB" i="1" dirty="0"/>
              <a:t>doubleton’</a:t>
            </a:r>
            <a:r>
              <a:rPr lang="en-GB" dirty="0"/>
              <a:t>)</a:t>
            </a:r>
          </a:p>
          <a:p>
            <a:r>
              <a:rPr lang="en-GB" dirty="0"/>
              <a:t>Often written as: </a:t>
            </a:r>
          </a:p>
          <a:p>
            <a:r>
              <a:rPr lang="en-GB" dirty="0"/>
              <a:t>Modified forms usually used,</a:t>
            </a:r>
          </a:p>
          <a:p>
            <a:pPr marL="0" indent="0">
              <a:buNone/>
            </a:pPr>
            <a:r>
              <a:rPr lang="en-GB" dirty="0"/>
              <a:t>    to allow for cases where </a:t>
            </a:r>
            <a:r>
              <a:rPr lang="en-GB" i="1" dirty="0"/>
              <a:t>f</a:t>
            </a:r>
            <a:r>
              <a:rPr lang="en-GB" i="1" baseline="-25000" dirty="0"/>
              <a:t>2</a:t>
            </a:r>
            <a:r>
              <a:rPr lang="en-GB" dirty="0"/>
              <a:t> is 0</a:t>
            </a:r>
          </a:p>
          <a:p>
            <a:pPr lvl="1"/>
            <a:r>
              <a:rPr lang="en-GB" dirty="0"/>
              <a:t>Such as:</a:t>
            </a:r>
          </a:p>
          <a:p>
            <a:pPr lvl="1"/>
            <a:r>
              <a:rPr lang="en-GB" dirty="0"/>
              <a:t>E.g. Kemp &amp; </a:t>
            </a:r>
            <a:r>
              <a:rPr lang="en-GB" dirty="0" err="1"/>
              <a:t>Aller</a:t>
            </a:r>
            <a:r>
              <a:rPr lang="en-GB" dirty="0"/>
              <a:t> (2004)</a:t>
            </a:r>
          </a:p>
          <a:p>
            <a:pPr lvl="1"/>
            <a:r>
              <a:rPr lang="en-GB" dirty="0"/>
              <a:t>Other forms exist in the literature</a:t>
            </a:r>
          </a:p>
          <a:p>
            <a:pPr lvl="2"/>
            <a:r>
              <a:rPr lang="en-GB" dirty="0"/>
              <a:t>E.g. in </a:t>
            </a:r>
            <a:r>
              <a:rPr lang="en-GB" dirty="0" err="1"/>
              <a:t>Gotelli</a:t>
            </a:r>
            <a:r>
              <a:rPr lang="en-GB" dirty="0"/>
              <a:t> &amp; Colwell (2011)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12160" y="548680"/>
                <a:ext cx="2520280" cy="75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/>
                          </a:rPr>
                          <m:t>θ</m:t>
                        </m:r>
                      </m:e>
                    </m:acc>
                    <m:r>
                      <a:rPr lang="en-GB" sz="32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3200" dirty="0"/>
                  <a:t>=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/>
                      </a:rPr>
                      <m:t>𝑑</m:t>
                    </m:r>
                    <m:r>
                      <a:rPr lang="en-GB" sz="32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/>
                          </a:rPr>
                          <m:t>𝑛</m:t>
                        </m:r>
                        <m:r>
                          <a:rPr lang="en-GB" sz="3200" i="1" baseline="-25000">
                            <a:latin typeface="Cambria Math"/>
                          </a:rPr>
                          <m:t>1</m:t>
                        </m:r>
                        <m:r>
                          <a:rPr lang="en-GB" sz="3200" i="1" baseline="30000"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GB" sz="3200" baseline="30000" dirty="0"/>
                          <m:t> </m:t>
                        </m:r>
                      </m:num>
                      <m:den>
                        <m:r>
                          <a:rPr lang="en-GB" sz="3200" b="0" i="1" smtClean="0">
                            <a:latin typeface="Cambria Math"/>
                          </a:rPr>
                          <m:t>2</m:t>
                        </m:r>
                        <m:r>
                          <a:rPr lang="en-GB" sz="3200" b="0" i="1" smtClean="0">
                            <a:latin typeface="Cambria Math"/>
                          </a:rPr>
                          <m:t>𝑛</m:t>
                        </m:r>
                        <m:r>
                          <a:rPr lang="en-GB" sz="3200" b="0" i="1" baseline="-25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GB" sz="3200" baseline="30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48680"/>
                <a:ext cx="2520280" cy="751296"/>
              </a:xfrm>
              <a:prstGeom prst="rect">
                <a:avLst/>
              </a:prstGeom>
              <a:blipFill rotWithShape="1">
                <a:blip r:embed="rId2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96136" y="3478187"/>
                <a:ext cx="3240360" cy="765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𝑆</m:t>
                    </m:r>
                    <m:r>
                      <m:rPr>
                        <m:sty m:val="p"/>
                      </m:rPr>
                      <a:rPr lang="en-GB" sz="2800" b="0" i="0" baseline="-25000" smtClean="0">
                        <a:latin typeface="Cambria Math"/>
                      </a:rPr>
                      <m:t>Chao</m:t>
                    </m:r>
                    <m:r>
                      <a:rPr lang="en-GB" sz="2800" b="0" i="0" baseline="-25000" smtClean="0">
                        <a:latin typeface="Cambria Math"/>
                      </a:rPr>
                      <m:t>1 </m:t>
                    </m:r>
                  </m:oMath>
                </a14:m>
                <a:r>
                  <a:rPr lang="en-GB" sz="2800" dirty="0"/>
                  <a:t>=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/>
                      </a:rPr>
                      <m:t>𝑆</m:t>
                    </m:r>
                    <m:r>
                      <m:rPr>
                        <m:sty m:val="p"/>
                      </m:rPr>
                      <a:rPr lang="en-GB" sz="2800" b="0" i="0" baseline="-25000" smtClean="0">
                        <a:latin typeface="Cambria Math"/>
                      </a:rPr>
                      <m:t>obs</m:t>
                    </m:r>
                    <m:r>
                      <a:rPr lang="en-GB" sz="2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/>
                          </a:rPr>
                          <m:t>𝑓</m:t>
                        </m:r>
                        <m:r>
                          <a:rPr lang="en-GB" sz="2800" i="1" baseline="-25000">
                            <a:latin typeface="Cambria Math"/>
                          </a:rPr>
                          <m:t>1</m:t>
                        </m:r>
                        <m:r>
                          <a:rPr lang="en-GB" sz="2800" i="1" baseline="30000"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GB" sz="2800" baseline="30000" dirty="0"/>
                          <m:t> </m:t>
                        </m:r>
                      </m:num>
                      <m:den>
                        <m:r>
                          <a:rPr lang="en-GB" sz="2800" b="0" i="1" smtClean="0">
                            <a:latin typeface="Cambria Math"/>
                          </a:rPr>
                          <m:t>2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𝑓</m:t>
                        </m:r>
                        <m:r>
                          <a:rPr lang="en-GB" sz="2800" b="0" i="1" baseline="-25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GB" sz="2800" baseline="30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478187"/>
                <a:ext cx="3240360" cy="765722"/>
              </a:xfrm>
              <a:prstGeom prst="rect">
                <a:avLst/>
              </a:prstGeom>
              <a:blipFill rotWithShape="1">
                <a:blip r:embed="rId3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27984" y="4581128"/>
                <a:ext cx="4536504" cy="675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𝑆</m:t>
                    </m:r>
                    <m:r>
                      <m:rPr>
                        <m:sty m:val="p"/>
                      </m:rPr>
                      <a:rPr lang="en-GB" sz="2400" b="0" i="0" baseline="-25000" smtClean="0">
                        <a:latin typeface="Cambria Math"/>
                      </a:rPr>
                      <m:t>Chao</m:t>
                    </m:r>
                    <m:r>
                      <a:rPr lang="en-GB" sz="2400" b="0" i="0" baseline="-25000" smtClean="0">
                        <a:latin typeface="Cambria Math"/>
                      </a:rPr>
                      <m:t>1 </m:t>
                    </m:r>
                  </m:oMath>
                </a14:m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𝑆</m:t>
                    </m:r>
                    <m:r>
                      <m:rPr>
                        <m:sty m:val="p"/>
                      </m:rPr>
                      <a:rPr lang="en-GB" sz="2400" b="0" i="0" baseline="-25000" smtClean="0">
                        <a:latin typeface="Cambria Math"/>
                      </a:rPr>
                      <m:t>obs</m:t>
                    </m:r>
                    <m:r>
                      <a:rPr lang="en-GB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GB" sz="2400" i="1" baseline="-25000">
                            <a:latin typeface="Cambria Math"/>
                          </a:rPr>
                          <m:t>1</m:t>
                        </m:r>
                        <m:r>
                          <a:rPr lang="en-GB" sz="2400" i="1" baseline="30000"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GB" sz="2400" baseline="30000" dirty="0"/>
                          <m:t> </m:t>
                        </m:r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2(</m:t>
                        </m:r>
                        <m:r>
                          <a:rPr lang="en-GB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GB" sz="24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GB" sz="2400" b="0" i="1" smtClean="0">
                            <a:latin typeface="Cambria Math"/>
                          </a:rPr>
                          <m:t>+1)</m:t>
                        </m:r>
                      </m:den>
                    </m:f>
                    <m:r>
                      <a:rPr lang="en-GB" sz="2400" b="0" i="1" smtClean="0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GB" sz="2400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GB" sz="2400" b="0" i="1" smtClean="0">
                            <a:latin typeface="Cambria Math"/>
                          </a:rPr>
                          <m:t>𝑓</m:t>
                        </m:r>
                        <m:r>
                          <a:rPr lang="en-GB" sz="2400" b="0" i="1" baseline="-2500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GB" sz="2400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GB" sz="24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GB" sz="2400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GB" sz="2400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GB" sz="2400" b="0" i="1" smtClean="0">
                        <a:latin typeface="Cambria Math"/>
                      </a:rPr>
                      <m:t> </m:t>
                    </m:r>
                  </m:oMath>
                </a14:m>
                <a:endParaRPr lang="en-GB" sz="2400" baseline="30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581128"/>
                <a:ext cx="4536504" cy="675570"/>
              </a:xfrm>
              <a:prstGeom prst="rect">
                <a:avLst/>
              </a:prstGeom>
              <a:blipFill rotWithShape="1">
                <a:blip r:embed="rId4"/>
                <a:stretch>
                  <a:fillRect b="-18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19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Chao 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Chao1</a:t>
            </a:r>
            <a:r>
              <a:rPr lang="en-GB" dirty="0"/>
              <a:t>: Particularly appropriate for communities where </a:t>
            </a:r>
            <a:r>
              <a:rPr lang="en-GB" b="1" dirty="0"/>
              <a:t>most </a:t>
            </a:r>
            <a:r>
              <a:rPr lang="en-GB" b="1" dirty="0" err="1"/>
              <a:t>phylotypes</a:t>
            </a:r>
            <a:r>
              <a:rPr lang="en-GB" b="1" dirty="0"/>
              <a:t> are relatively rare</a:t>
            </a:r>
            <a:r>
              <a:rPr lang="en-GB" dirty="0"/>
              <a:t> (Chao, 1987; Kemp &amp; </a:t>
            </a:r>
            <a:r>
              <a:rPr lang="en-GB" dirty="0" err="1"/>
              <a:t>Aller</a:t>
            </a:r>
            <a:r>
              <a:rPr lang="en-GB" dirty="0"/>
              <a:t>, 2004)</a:t>
            </a:r>
          </a:p>
          <a:p>
            <a:pPr lvl="1"/>
            <a:r>
              <a:rPr lang="en-GB" dirty="0"/>
              <a:t>This probably describes the gut microbiome? (Discuss….)</a:t>
            </a:r>
          </a:p>
          <a:p>
            <a:r>
              <a:rPr lang="en-GB" b="1" dirty="0"/>
              <a:t>ACE</a:t>
            </a:r>
            <a:r>
              <a:rPr lang="en-GB" dirty="0"/>
              <a:t> (Chao &amp; Lee, 1992) : considers all observed </a:t>
            </a:r>
            <a:r>
              <a:rPr lang="en-GB" dirty="0" err="1"/>
              <a:t>phylotypes</a:t>
            </a:r>
            <a:r>
              <a:rPr lang="en-GB" dirty="0"/>
              <a:t> as either ‘</a:t>
            </a:r>
            <a:r>
              <a:rPr lang="en-GB" b="1" dirty="0"/>
              <a:t>rare</a:t>
            </a:r>
            <a:r>
              <a:rPr lang="en-GB" dirty="0"/>
              <a:t>’ or ‘</a:t>
            </a:r>
            <a:r>
              <a:rPr lang="en-GB" b="1" dirty="0"/>
              <a:t>abundant</a:t>
            </a:r>
            <a:r>
              <a:rPr lang="en-GB" dirty="0"/>
              <a:t>’, and uses the numbers of each, as well as the number of </a:t>
            </a:r>
            <a:r>
              <a:rPr lang="en-GB" b="1" dirty="0"/>
              <a:t>singletons</a:t>
            </a:r>
            <a:r>
              <a:rPr lang="en-GB" dirty="0"/>
              <a:t>, explicitly</a:t>
            </a:r>
          </a:p>
          <a:p>
            <a:r>
              <a:rPr lang="en-GB" dirty="0"/>
              <a:t>Some assessments using earlier sequencing platforms for 16S rDNA</a:t>
            </a:r>
          </a:p>
          <a:p>
            <a:pPr lvl="1"/>
            <a:r>
              <a:rPr lang="en-GB" dirty="0"/>
              <a:t>(thus, very small sample sizes – and much longer sequences - compared to today)</a:t>
            </a:r>
          </a:p>
          <a:p>
            <a:pPr lvl="1"/>
            <a:r>
              <a:rPr lang="en-GB" dirty="0"/>
              <a:t>E.g. Kemp &amp; </a:t>
            </a:r>
            <a:r>
              <a:rPr lang="en-GB" dirty="0" err="1"/>
              <a:t>Aller</a:t>
            </a:r>
            <a:r>
              <a:rPr lang="en-GB" dirty="0"/>
              <a:t> (2004)</a:t>
            </a:r>
          </a:p>
          <a:p>
            <a:pPr lvl="1"/>
            <a:r>
              <a:rPr lang="en-GB" dirty="0"/>
              <a:t>also used hypothetical, model distributions of frequencies</a:t>
            </a:r>
          </a:p>
          <a:p>
            <a:pPr lvl="1"/>
            <a:r>
              <a:rPr lang="en-GB" dirty="0"/>
              <a:t>concluded </a:t>
            </a:r>
            <a:r>
              <a:rPr lang="en-GB" b="1" dirty="0"/>
              <a:t>Chao1 well-suited for estimating </a:t>
            </a:r>
            <a:r>
              <a:rPr lang="en-GB" b="1" dirty="0" err="1"/>
              <a:t>phylotype</a:t>
            </a:r>
            <a:r>
              <a:rPr lang="en-GB" b="1" dirty="0"/>
              <a:t> richness from prokaryotic 16S rDNA</a:t>
            </a:r>
          </a:p>
          <a:p>
            <a:pPr lvl="1"/>
            <a:r>
              <a:rPr lang="en-GB" dirty="0"/>
              <a:t>ACE did not perform as well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628762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err="1"/>
              <a:t>Jackknife</a:t>
            </a:r>
            <a:r>
              <a:rPr lang="en-GB" b="1" dirty="0"/>
              <a:t> estimators</a:t>
            </a:r>
            <a:r>
              <a:rPr lang="en-GB" dirty="0"/>
              <a:t> for abundance data</a:t>
            </a:r>
          </a:p>
          <a:p>
            <a:pPr lvl="1"/>
            <a:r>
              <a:rPr lang="en-GB" dirty="0"/>
              <a:t>First order:		</a:t>
            </a:r>
            <a:r>
              <a:rPr lang="en-GB" i="1" dirty="0"/>
              <a:t>S</a:t>
            </a:r>
            <a:r>
              <a:rPr lang="en-GB" i="1" baseline="-25000" dirty="0"/>
              <a:t>jackknife1</a:t>
            </a:r>
            <a:r>
              <a:rPr lang="en-GB" i="1" dirty="0"/>
              <a:t> = S</a:t>
            </a:r>
            <a:r>
              <a:rPr lang="en-GB" i="1" baseline="-25000" dirty="0"/>
              <a:t>obs</a:t>
            </a:r>
            <a:r>
              <a:rPr lang="en-GB" i="1" dirty="0"/>
              <a:t> + f</a:t>
            </a:r>
            <a:r>
              <a:rPr lang="en-GB" i="1" baseline="-25000" dirty="0"/>
              <a:t>1</a:t>
            </a:r>
          </a:p>
          <a:p>
            <a:pPr lvl="1"/>
            <a:r>
              <a:rPr lang="en-GB" dirty="0"/>
              <a:t>Second-order:		</a:t>
            </a:r>
            <a:r>
              <a:rPr lang="en-GB" i="1" dirty="0"/>
              <a:t>S</a:t>
            </a:r>
            <a:r>
              <a:rPr lang="en-GB" i="1" baseline="-25000" dirty="0"/>
              <a:t>jackknife2</a:t>
            </a:r>
            <a:r>
              <a:rPr lang="en-GB" i="1" dirty="0"/>
              <a:t> = S</a:t>
            </a:r>
            <a:r>
              <a:rPr lang="en-GB" i="1" baseline="-25000" dirty="0"/>
              <a:t>obs</a:t>
            </a:r>
            <a:r>
              <a:rPr lang="en-GB" i="1" dirty="0"/>
              <a:t> + 2f</a:t>
            </a:r>
            <a:r>
              <a:rPr lang="en-GB" i="1" baseline="-25000" dirty="0"/>
              <a:t>1</a:t>
            </a:r>
            <a:r>
              <a:rPr lang="en-GB" dirty="0"/>
              <a:t> - </a:t>
            </a:r>
            <a:r>
              <a:rPr lang="en-GB" i="1" dirty="0"/>
              <a:t>f</a:t>
            </a:r>
            <a:r>
              <a:rPr lang="en-GB" i="1" baseline="-25000" dirty="0"/>
              <a:t>2</a:t>
            </a:r>
            <a:endParaRPr lang="en-GB" dirty="0"/>
          </a:p>
          <a:p>
            <a:r>
              <a:rPr lang="en-GB" dirty="0"/>
              <a:t>Burnham &amp; Overton (1979)</a:t>
            </a:r>
          </a:p>
          <a:p>
            <a:r>
              <a:rPr lang="en-GB" dirty="0"/>
              <a:t>See also</a:t>
            </a:r>
          </a:p>
          <a:p>
            <a:pPr lvl="1"/>
            <a:r>
              <a:rPr lang="en-GB" dirty="0" err="1"/>
              <a:t>Gotelli</a:t>
            </a:r>
            <a:r>
              <a:rPr lang="en-GB" dirty="0"/>
              <a:t> &amp; Colwell (2011)</a:t>
            </a:r>
          </a:p>
          <a:p>
            <a:pPr lvl="1"/>
            <a:r>
              <a:rPr lang="en-GB" dirty="0" err="1"/>
              <a:t>Hortal</a:t>
            </a:r>
            <a:r>
              <a:rPr lang="en-GB" dirty="0"/>
              <a:t> </a:t>
            </a:r>
            <a:r>
              <a:rPr lang="en-GB" i="1" dirty="0"/>
              <a:t>et al. </a:t>
            </a:r>
            <a:r>
              <a:rPr lang="en-GB" dirty="0"/>
              <a:t>(2006)</a:t>
            </a:r>
          </a:p>
          <a:p>
            <a:pPr lvl="1"/>
            <a:r>
              <a:rPr lang="en-GB" dirty="0"/>
              <a:t>and references therein</a:t>
            </a:r>
          </a:p>
          <a:p>
            <a:r>
              <a:rPr lang="en-GB" dirty="0"/>
              <a:t>Many other estimators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21/04/2017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378564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Estimating richness</a:t>
            </a:r>
            <a:br>
              <a:rPr lang="en-GB" dirty="0"/>
            </a:br>
            <a:r>
              <a:rPr lang="en-GB" dirty="0"/>
              <a:t>from </a:t>
            </a:r>
            <a:r>
              <a:rPr lang="en-GB" i="1" dirty="0"/>
              <a:t>incidence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i.e. from how many samples a </a:t>
            </a:r>
            <a:r>
              <a:rPr lang="en-GB" dirty="0" err="1"/>
              <a:t>phylotype</a:t>
            </a:r>
            <a:r>
              <a:rPr lang="en-GB" dirty="0"/>
              <a:t> is observed 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924381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Estimating richness from incidence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Requires multiple samples</a:t>
            </a:r>
          </a:p>
          <a:p>
            <a:pPr lvl="1"/>
            <a:r>
              <a:rPr lang="en-GB" dirty="0"/>
              <a:t>In contrast to abundance-methods</a:t>
            </a:r>
          </a:p>
          <a:p>
            <a:r>
              <a:rPr lang="en-GB" dirty="0"/>
              <a:t>Abundance in each sample is relevant only in the consideration of whether:</a:t>
            </a:r>
          </a:p>
          <a:p>
            <a:pPr lvl="1"/>
            <a:r>
              <a:rPr lang="en-GB" dirty="0"/>
              <a:t>The frequency is zero</a:t>
            </a:r>
          </a:p>
          <a:p>
            <a:pPr lvl="1"/>
            <a:r>
              <a:rPr lang="en-GB" dirty="0"/>
              <a:t>The frequency is non-zero</a:t>
            </a:r>
          </a:p>
          <a:p>
            <a:r>
              <a:rPr lang="en-GB" dirty="0"/>
              <a:t>Sizes of non-zero frequencies are </a:t>
            </a:r>
            <a:r>
              <a:rPr lang="en-GB" b="1" dirty="0"/>
              <a:t>irrelevant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7231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Chao2 (Chao, 1987)</a:t>
            </a:r>
          </a:p>
          <a:p>
            <a:pPr lvl="1"/>
            <a:r>
              <a:rPr lang="en-GB" dirty="0"/>
              <a:t>Identical in form to Chao1</a:t>
            </a:r>
          </a:p>
          <a:p>
            <a:pPr lvl="2"/>
            <a:r>
              <a:rPr lang="en-GB" dirty="0"/>
              <a:t>But </a:t>
            </a:r>
            <a:r>
              <a:rPr lang="en-GB" i="1" dirty="0"/>
              <a:t>q</a:t>
            </a:r>
            <a:r>
              <a:rPr lang="en-GB" i="1" baseline="-25000" dirty="0"/>
              <a:t>1 </a:t>
            </a:r>
            <a:r>
              <a:rPr lang="en-GB" dirty="0"/>
              <a:t>is the number of </a:t>
            </a:r>
            <a:r>
              <a:rPr lang="en-GB" dirty="0" err="1"/>
              <a:t>phylotypes</a:t>
            </a:r>
            <a:r>
              <a:rPr lang="en-GB" dirty="0"/>
              <a:t> which occur in only 1 sample</a:t>
            </a:r>
          </a:p>
          <a:p>
            <a:pPr lvl="2"/>
            <a:r>
              <a:rPr lang="en-GB" i="1" dirty="0"/>
              <a:t>q</a:t>
            </a:r>
            <a:r>
              <a:rPr lang="en-GB" i="1" baseline="-25000" dirty="0"/>
              <a:t>2</a:t>
            </a:r>
            <a:r>
              <a:rPr lang="en-GB" i="1" dirty="0"/>
              <a:t> </a:t>
            </a:r>
            <a:r>
              <a:rPr lang="en-GB" dirty="0"/>
              <a:t>is the number of </a:t>
            </a:r>
            <a:r>
              <a:rPr lang="en-GB" dirty="0" err="1"/>
              <a:t>phylotypes</a:t>
            </a:r>
            <a:r>
              <a:rPr lang="en-GB" dirty="0"/>
              <a:t> which occur in only 2 samples</a:t>
            </a:r>
          </a:p>
          <a:p>
            <a:r>
              <a:rPr lang="en-GB" dirty="0"/>
              <a:t>ICE (Lee &amp; Chao, 1994)</a:t>
            </a:r>
          </a:p>
          <a:p>
            <a:r>
              <a:rPr lang="en-GB" dirty="0" err="1"/>
              <a:t>Jackknife</a:t>
            </a:r>
            <a:r>
              <a:rPr lang="en-GB" dirty="0"/>
              <a:t> estimators for incidence</a:t>
            </a:r>
          </a:p>
          <a:p>
            <a:pPr lvl="1"/>
            <a:r>
              <a:rPr lang="en-GB" dirty="0"/>
              <a:t>E.g. Smith &amp; van Belle (1984)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64088" y="1772816"/>
                <a:ext cx="3240360" cy="716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𝑆</m:t>
                    </m:r>
                    <m:r>
                      <m:rPr>
                        <m:sty m:val="p"/>
                      </m:rPr>
                      <a:rPr lang="en-GB" sz="2800" b="0" i="0" baseline="-25000" smtClean="0">
                        <a:latin typeface="Cambria Math"/>
                      </a:rPr>
                      <m:t>Chao</m:t>
                    </m:r>
                    <m:r>
                      <a:rPr lang="en-GB" sz="2800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0" baseline="-2500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sz="2800" dirty="0"/>
                  <a:t>=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/>
                      </a:rPr>
                      <m:t>𝑆</m:t>
                    </m:r>
                    <m:r>
                      <m:rPr>
                        <m:sty m:val="p"/>
                      </m:rPr>
                      <a:rPr lang="en-GB" sz="2800" b="0" i="0" baseline="-25000" smtClean="0">
                        <a:latin typeface="Cambria Math"/>
                      </a:rPr>
                      <m:t>obs</m:t>
                    </m:r>
                    <m:r>
                      <a:rPr lang="en-GB" sz="2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2800" i="1" baseline="-25000">
                            <a:latin typeface="Cambria Math"/>
                          </a:rPr>
                          <m:t>1</m:t>
                        </m:r>
                        <m:r>
                          <a:rPr lang="en-GB" sz="2800" i="1" baseline="30000">
                            <a:latin typeface="Cambria Math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GB" sz="2800" baseline="30000" dirty="0"/>
                          <m:t> </m:t>
                        </m:r>
                      </m:num>
                      <m:den>
                        <m:r>
                          <a:rPr lang="en-GB" sz="2800" b="0" i="1" smtClean="0">
                            <a:latin typeface="Cambria Math"/>
                          </a:rPr>
                          <m:t>2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2800" b="0" i="1" baseline="-25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GB" sz="28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72816"/>
                <a:ext cx="3240360" cy="716158"/>
              </a:xfrm>
              <a:prstGeom prst="rect">
                <a:avLst/>
              </a:prstGeom>
              <a:blipFill rotWithShape="0">
                <a:blip r:embed="rId2"/>
                <a:stretch>
                  <a:fillRect t="-855"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richness estimators exist for both abundance- and incidence-based frequencies</a:t>
            </a:r>
          </a:p>
          <a:p>
            <a:r>
              <a:rPr lang="en-GB" dirty="0"/>
              <a:t>For a description of some of these, see:</a:t>
            </a:r>
          </a:p>
          <a:p>
            <a:pPr lvl="1"/>
            <a:r>
              <a:rPr lang="en-GB" dirty="0" err="1"/>
              <a:t>Gotelli</a:t>
            </a:r>
            <a:r>
              <a:rPr lang="en-GB" dirty="0"/>
              <a:t> &amp; Colwell (2011)</a:t>
            </a:r>
          </a:p>
          <a:p>
            <a:pPr lvl="1"/>
            <a:r>
              <a:rPr lang="en-GB" dirty="0" err="1"/>
              <a:t>Hortal</a:t>
            </a:r>
            <a:r>
              <a:rPr lang="en-GB" dirty="0"/>
              <a:t> </a:t>
            </a:r>
            <a:r>
              <a:rPr lang="en-GB" i="1" dirty="0"/>
              <a:t>et al. </a:t>
            </a:r>
            <a:r>
              <a:rPr lang="en-GB" dirty="0"/>
              <a:t>(2006)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4087934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reliable is all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concerned should we be with richness (numbers of types)?</a:t>
            </a:r>
          </a:p>
          <a:p>
            <a:r>
              <a:rPr lang="en-GB" dirty="0"/>
              <a:t>Consider this from two points of 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What are we actually interested in, given what we are able to sample?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Rigorous assessments of different richness estimators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46039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interested 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Given the expected uncertainty in determining the exact number of (</a:t>
            </a:r>
            <a:r>
              <a:rPr lang="en-GB" dirty="0" err="1"/>
              <a:t>phylo</a:t>
            </a:r>
            <a:r>
              <a:rPr lang="en-GB" dirty="0"/>
              <a:t>)types, should we be more interested in :</a:t>
            </a:r>
          </a:p>
          <a:p>
            <a:pPr lvl="1"/>
            <a:r>
              <a:rPr lang="en-GB" dirty="0"/>
              <a:t>determining the number of types which can be reliably observed?</a:t>
            </a:r>
          </a:p>
          <a:p>
            <a:pPr lvl="1"/>
            <a:r>
              <a:rPr lang="en-GB" dirty="0"/>
              <a:t>determining the number of types which we actually care about?</a:t>
            </a:r>
          </a:p>
          <a:p>
            <a:r>
              <a:rPr lang="en-GB" dirty="0"/>
              <a:t>which is another way of asking:</a:t>
            </a:r>
          </a:p>
          <a:p>
            <a:pPr lvl="1"/>
            <a:r>
              <a:rPr lang="en-GB" dirty="0"/>
              <a:t>How miniscule does an </a:t>
            </a:r>
            <a:r>
              <a:rPr lang="en-GB" b="1" dirty="0"/>
              <a:t>actual abundance in the original community</a:t>
            </a:r>
            <a:r>
              <a:rPr lang="en-GB" dirty="0"/>
              <a:t> need to be, in order for us to treat it the same as if it was zero?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74667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…which is another way of describing the limitation of richness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this example, A, B and C represent true relative abundances in communities</a:t>
            </a:r>
          </a:p>
          <a:p>
            <a:r>
              <a:rPr lang="en-GB" dirty="0"/>
              <a:t>(rather than observations in samples)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26121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of talks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Part 1: 27/1/2017</a:t>
            </a:r>
          </a:p>
          <a:p>
            <a:pPr lvl="1"/>
            <a:r>
              <a:rPr lang="en-GB" dirty="0"/>
              <a:t>“Biological and Experimental Stuff that a microbiome </a:t>
            </a:r>
            <a:r>
              <a:rPr lang="en-GB" dirty="0" err="1"/>
              <a:t>bioinformatician</a:t>
            </a:r>
            <a:r>
              <a:rPr lang="en-GB" dirty="0"/>
              <a:t> needs to know”</a:t>
            </a:r>
          </a:p>
          <a:p>
            <a:pPr lvl="1"/>
            <a:r>
              <a:rPr lang="en-GB" dirty="0"/>
              <a:t>Overview of marker gene sequencing for community analysis</a:t>
            </a:r>
          </a:p>
          <a:p>
            <a:r>
              <a:rPr lang="en-GB" dirty="0"/>
              <a:t>Part 2: 10/2/2017</a:t>
            </a:r>
          </a:p>
          <a:p>
            <a:pPr lvl="1"/>
            <a:r>
              <a:rPr lang="en-GB" dirty="0"/>
              <a:t>Overview of whole-metagenome sequencing</a:t>
            </a:r>
          </a:p>
          <a:p>
            <a:r>
              <a:rPr lang="en-GB" dirty="0"/>
              <a:t>Part 3: 24/2/2017</a:t>
            </a:r>
          </a:p>
          <a:p>
            <a:pPr lvl="1"/>
            <a:r>
              <a:rPr lang="en-GB" dirty="0"/>
              <a:t>Focus on </a:t>
            </a:r>
            <a:r>
              <a:rPr lang="en-GB" dirty="0" err="1"/>
              <a:t>metatranscriptomics</a:t>
            </a:r>
            <a:endParaRPr lang="en-GB" dirty="0"/>
          </a:p>
          <a:p>
            <a:r>
              <a:rPr lang="en-GB" dirty="0"/>
              <a:t>Part 4: 10/3/2017</a:t>
            </a:r>
          </a:p>
          <a:p>
            <a:pPr lvl="1"/>
            <a:r>
              <a:rPr lang="en-GB" dirty="0"/>
              <a:t>Different bioinformatics approaches to processing 16S read data</a:t>
            </a:r>
          </a:p>
          <a:p>
            <a:r>
              <a:rPr lang="en-GB" dirty="0"/>
              <a:t>Part 5: 24/3/2017</a:t>
            </a:r>
          </a:p>
          <a:p>
            <a:pPr lvl="1"/>
            <a:r>
              <a:rPr lang="en-GB" i="1" dirty="0"/>
              <a:t>De novo </a:t>
            </a:r>
            <a:r>
              <a:rPr lang="en-GB" dirty="0"/>
              <a:t>OTU clustering: sequence identities and how thresholds have been determined historically; relationships to taxonomic levels</a:t>
            </a:r>
          </a:p>
          <a:p>
            <a:r>
              <a:rPr lang="en-GB" dirty="0"/>
              <a:t>Part 6: 7/4/2017</a:t>
            </a:r>
          </a:p>
          <a:p>
            <a:pPr lvl="1"/>
            <a:r>
              <a:rPr lang="en-GB" dirty="0"/>
              <a:t>The clustering problem: different approaches, and what can go wrong; the influence of amplification artefacts, sequencing errors and sequence lengths; computational OTUs versus species</a:t>
            </a:r>
          </a:p>
          <a:p>
            <a:r>
              <a:rPr lang="en-GB" dirty="0"/>
              <a:t>Slideshows</a:t>
            </a:r>
          </a:p>
          <a:p>
            <a:pPr lvl="1"/>
            <a:r>
              <a:rPr lang="en-GB" dirty="0">
                <a:hlinkClick r:id="rId2"/>
              </a:rPr>
              <a:t>http://ghfs1.ifr.ac.uk/ghfs/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3610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692205" y="129872"/>
            <a:ext cx="4427596" cy="5910808"/>
            <a:chOff x="4692205" y="129872"/>
            <a:chExt cx="4427596" cy="5910808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1912484"/>
                </p:ext>
              </p:extLst>
            </p:nvPr>
          </p:nvGraphicFramePr>
          <p:xfrm>
            <a:off x="4692205" y="129872"/>
            <a:ext cx="4427596" cy="59108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8025450" y="340033"/>
              <a:ext cx="914400" cy="914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/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3854" y="3020640"/>
            <a:ext cx="4578350" cy="3018479"/>
            <a:chOff x="113854" y="3020640"/>
            <a:chExt cx="4578350" cy="3018479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3168831"/>
                </p:ext>
              </p:extLst>
            </p:nvPr>
          </p:nvGraphicFramePr>
          <p:xfrm>
            <a:off x="113854" y="3200669"/>
            <a:ext cx="4578350" cy="2838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Oval 10"/>
            <p:cNvSpPr/>
            <p:nvPr/>
          </p:nvSpPr>
          <p:spPr>
            <a:xfrm>
              <a:off x="586429" y="3020640"/>
              <a:ext cx="914400" cy="914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/>
                <a:t>B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44735" y="4005064"/>
            <a:ext cx="144016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richness:</a:t>
            </a:r>
          </a:p>
          <a:p>
            <a:pPr algn="ctr"/>
            <a:r>
              <a:rPr lang="en-GB" dirty="0"/>
              <a:t>20 species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638748" y="1078657"/>
            <a:ext cx="144016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richness:</a:t>
            </a:r>
          </a:p>
          <a:p>
            <a:pPr algn="ctr"/>
            <a:r>
              <a:rPr lang="en-GB" dirty="0"/>
              <a:t>20 species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7504" y="116632"/>
            <a:ext cx="4584700" cy="2838450"/>
            <a:chOff x="107504" y="116632"/>
            <a:chExt cx="4584700" cy="2838450"/>
          </a:xfrm>
        </p:grpSpPr>
        <p:graphicFrame>
          <p:nvGraphicFramePr>
            <p:cNvPr id="15" name="Char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48860718"/>
                </p:ext>
              </p:extLst>
            </p:nvPr>
          </p:nvGraphicFramePr>
          <p:xfrm>
            <a:off x="107504" y="116632"/>
            <a:ext cx="4584700" cy="2838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86429" y="194824"/>
              <a:ext cx="914400" cy="914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b="1" dirty="0"/>
                <a:t>A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5903178" y="2293770"/>
            <a:ext cx="2485246" cy="26256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 and C have identical richness (</a:t>
            </a:r>
            <a:r>
              <a:rPr lang="en-GB" b="1" dirty="0">
                <a:solidFill>
                  <a:schemeClr val="tx1"/>
                </a:solidFill>
              </a:rPr>
              <a:t>ACTUAL number</a:t>
            </a:r>
            <a:r>
              <a:rPr lang="en-GB" dirty="0">
                <a:solidFill>
                  <a:schemeClr val="tx1"/>
                </a:solidFill>
              </a:rPr>
              <a:t> of species).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But C can be considered very similar to A in terms of </a:t>
            </a:r>
            <a:r>
              <a:rPr lang="en-GB" b="1" dirty="0">
                <a:solidFill>
                  <a:schemeClr val="tx1"/>
                </a:solidFill>
              </a:rPr>
              <a:t>“effective” number </a:t>
            </a:r>
            <a:r>
              <a:rPr lang="en-GB" dirty="0">
                <a:solidFill>
                  <a:schemeClr val="tx1"/>
                </a:solidFill>
              </a:rPr>
              <a:t>of species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1412776"/>
            <a:ext cx="144016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richness:</a:t>
            </a:r>
          </a:p>
          <a:p>
            <a:pPr algn="ctr"/>
            <a:r>
              <a:rPr lang="en-GB" dirty="0"/>
              <a:t>1 species</a:t>
            </a:r>
          </a:p>
        </p:txBody>
      </p:sp>
    </p:spTree>
    <p:extLst>
      <p:ext uri="{BB962C8B-B14F-4D97-AF65-F5344CB8AC3E}">
        <p14:creationId xmlns:p14="http://schemas.microsoft.com/office/powerpoint/2010/main" val="4375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</a:t>
            </a:r>
            <a:r>
              <a:rPr lang="en-GB" b="1" dirty="0"/>
              <a:t>effective number </a:t>
            </a:r>
            <a:r>
              <a:rPr lang="en-GB" dirty="0"/>
              <a:t>of </a:t>
            </a:r>
            <a:r>
              <a:rPr lang="en-GB" dirty="0" err="1"/>
              <a:t>phylotypes</a:t>
            </a:r>
            <a:r>
              <a:rPr lang="en-GB" dirty="0"/>
              <a:t> results from a consideration of “</a:t>
            </a:r>
            <a:r>
              <a:rPr lang="en-GB" b="1" dirty="0"/>
              <a:t>dominance</a:t>
            </a:r>
            <a:r>
              <a:rPr lang="en-GB" dirty="0"/>
              <a:t>” versus “</a:t>
            </a:r>
            <a:r>
              <a:rPr lang="en-GB" b="1" dirty="0"/>
              <a:t>evenness</a:t>
            </a:r>
            <a:r>
              <a:rPr lang="en-GB" dirty="0"/>
              <a:t>”, and can be quantified (by various methods).</a:t>
            </a:r>
          </a:p>
          <a:p>
            <a:r>
              <a:rPr lang="en-GB" dirty="0"/>
              <a:t>It is also simply related to measures of </a:t>
            </a:r>
            <a:r>
              <a:rPr lang="en-GB" b="1" u="sng" dirty="0"/>
              <a:t>diversity</a:t>
            </a:r>
            <a:endParaRPr lang="en-GB" dirty="0"/>
          </a:p>
          <a:p>
            <a:pPr lvl="1"/>
            <a:r>
              <a:rPr lang="en-GB" dirty="0"/>
              <a:t>Which describe distributions of relative abundance</a:t>
            </a:r>
          </a:p>
          <a:p>
            <a:pPr lvl="1"/>
            <a:r>
              <a:rPr lang="en-GB" dirty="0"/>
              <a:t>More in the next session…</a:t>
            </a:r>
          </a:p>
          <a:p>
            <a:r>
              <a:rPr lang="en-GB" dirty="0"/>
              <a:t>It also relates to our ability to reliably and reproducibly estimate the number of </a:t>
            </a:r>
            <a:r>
              <a:rPr lang="en-GB" dirty="0" err="1"/>
              <a:t>phylotypes</a:t>
            </a:r>
            <a:r>
              <a:rPr lang="en-GB" dirty="0"/>
              <a:t> by sampling</a:t>
            </a:r>
          </a:p>
          <a:p>
            <a:pPr lvl="1"/>
            <a:r>
              <a:rPr lang="en-GB" dirty="0"/>
              <a:t>The effective number is more reproducible than the actual number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04106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571367"/>
              </p:ext>
            </p:extLst>
          </p:nvPr>
        </p:nvGraphicFramePr>
        <p:xfrm>
          <a:off x="107504" y="116632"/>
          <a:ext cx="458470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883232"/>
              </p:ext>
            </p:extLst>
          </p:nvPr>
        </p:nvGraphicFramePr>
        <p:xfrm>
          <a:off x="113854" y="3200669"/>
          <a:ext cx="4578350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57200" y="1412776"/>
            <a:ext cx="195456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Mean relative abundance = 1.0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51720" y="4005064"/>
            <a:ext cx="2233175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Mean relative abundance = 0.05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144713"/>
              </p:ext>
            </p:extLst>
          </p:nvPr>
        </p:nvGraphicFramePr>
        <p:xfrm>
          <a:off x="4692205" y="129872"/>
          <a:ext cx="4427596" cy="591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Oval 9"/>
          <p:cNvSpPr/>
          <p:nvPr/>
        </p:nvSpPr>
        <p:spPr>
          <a:xfrm>
            <a:off x="586429" y="194824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586429" y="3020640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8025450" y="340033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32240" y="1649258"/>
            <a:ext cx="2390709" cy="23872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Effective number, and Diversity, is not well represented by simple stats such as (arithmetic) mean abundance 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again C = B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313175" y="639906"/>
            <a:ext cx="2233175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Mean relative abundance = 0.05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295568" y="3356992"/>
            <a:ext cx="2036886" cy="170997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 this example, the geometric mean performs even worse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292071" y="4207491"/>
            <a:ext cx="1183018" cy="114786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Better methods needed…</a:t>
            </a:r>
          </a:p>
        </p:txBody>
      </p:sp>
    </p:spTree>
    <p:extLst>
      <p:ext uri="{BB962C8B-B14F-4D97-AF65-F5344CB8AC3E}">
        <p14:creationId xmlns:p14="http://schemas.microsoft.com/office/powerpoint/2010/main" val="370442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of 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Numerous in the literature</a:t>
            </a:r>
          </a:p>
          <a:p>
            <a:r>
              <a:rPr lang="en-GB" dirty="0"/>
              <a:t>That </a:t>
            </a:r>
            <a:r>
              <a:rPr lang="en-GB" dirty="0" err="1"/>
              <a:t>Haegeman</a:t>
            </a:r>
            <a:r>
              <a:rPr lang="en-GB" dirty="0"/>
              <a:t> </a:t>
            </a:r>
            <a:r>
              <a:rPr lang="en-GB" i="1" dirty="0"/>
              <a:t>et al. </a:t>
            </a:r>
            <a:r>
              <a:rPr lang="en-GB" dirty="0"/>
              <a:t>(2013) paper again:</a:t>
            </a:r>
          </a:p>
          <a:p>
            <a:r>
              <a:rPr lang="en-GB" dirty="0">
                <a:solidFill>
                  <a:srgbClr val="C00000"/>
                </a:solidFill>
              </a:rPr>
              <a:t>“Species richness cannot be estimated from sample data alone”</a:t>
            </a:r>
          </a:p>
          <a:p>
            <a:r>
              <a:rPr lang="en-GB" dirty="0">
                <a:solidFill>
                  <a:srgbClr val="C00000"/>
                </a:solidFill>
              </a:rPr>
              <a:t>“We claim that sample data is always consistent with very different community structures”</a:t>
            </a:r>
          </a:p>
          <a:p>
            <a:r>
              <a:rPr lang="en-GB" dirty="0">
                <a:solidFill>
                  <a:srgbClr val="C00000"/>
                </a:solidFill>
              </a:rPr>
              <a:t>“computation shows that the rarefaction curves do not depend on the abundance distribution of the rare species”</a:t>
            </a:r>
          </a:p>
          <a:p>
            <a:r>
              <a:rPr lang="en-GB" dirty="0">
                <a:solidFill>
                  <a:srgbClr val="C00000"/>
                </a:solidFill>
              </a:rPr>
              <a:t>“We have shown that the number of species in a community cannot be reliably estimated from sample data”</a:t>
            </a:r>
          </a:p>
          <a:p>
            <a:r>
              <a:rPr lang="en-GB" dirty="0"/>
              <a:t>For anyone who has analysed many sets of 16S-sequenced samples from many experiments, it may be a relief to hear all this…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63774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Measurements of richness are easy to obtain from your data</a:t>
            </a:r>
          </a:p>
          <a:p>
            <a:r>
              <a:rPr lang="en-GB" dirty="0"/>
              <a:t>Don’t use measurements of richness</a:t>
            </a:r>
          </a:p>
          <a:p>
            <a:pPr lvl="1"/>
            <a:r>
              <a:rPr lang="en-GB" dirty="0"/>
              <a:t>At least, quote them</a:t>
            </a:r>
          </a:p>
          <a:p>
            <a:pPr lvl="1"/>
            <a:r>
              <a:rPr lang="en-GB" dirty="0"/>
              <a:t>but do not rely on them as a descriptor of your samples</a:t>
            </a:r>
          </a:p>
          <a:p>
            <a:r>
              <a:rPr lang="en-GB" dirty="0"/>
              <a:t>Bad news for Richness</a:t>
            </a:r>
          </a:p>
          <a:p>
            <a:r>
              <a:rPr lang="en-GB" dirty="0"/>
              <a:t>Better news for Diversity?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4520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7338694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Burnham K.P. and Overton W.S. (1979) Robust estimation of population size when capture probabilities vary among animals, </a:t>
            </a:r>
            <a:r>
              <a:rPr lang="en-GB" i="1" dirty="0"/>
              <a:t>Ecology </a:t>
            </a:r>
            <a:r>
              <a:rPr lang="en-GB" b="1" dirty="0"/>
              <a:t>60: </a:t>
            </a:r>
            <a:r>
              <a:rPr lang="en-GB" dirty="0"/>
              <a:t>927-236</a:t>
            </a:r>
          </a:p>
          <a:p>
            <a:r>
              <a:rPr lang="en-GB" dirty="0"/>
              <a:t>Chao A. (1984) Nonparametric Estimation of the Number of Classes in a Population,  </a:t>
            </a:r>
            <a:r>
              <a:rPr lang="en-GB" i="1" dirty="0" err="1"/>
              <a:t>Scand</a:t>
            </a:r>
            <a:r>
              <a:rPr lang="en-GB" i="1" dirty="0"/>
              <a:t> J. Stat. </a:t>
            </a:r>
            <a:r>
              <a:rPr lang="en-GB" b="1" dirty="0"/>
              <a:t>11 </a:t>
            </a:r>
            <a:r>
              <a:rPr lang="en-GB" dirty="0"/>
              <a:t>(4): 265-270</a:t>
            </a:r>
          </a:p>
          <a:p>
            <a:r>
              <a:rPr lang="en-GB" dirty="0"/>
              <a:t>Chao A. (1987) Estimating the Population Size for Capture-Recapture Data with Unequal Catchability, </a:t>
            </a:r>
            <a:r>
              <a:rPr lang="en-GB" i="1" dirty="0"/>
              <a:t>Biometrics</a:t>
            </a:r>
            <a:r>
              <a:rPr lang="en-GB" dirty="0"/>
              <a:t> </a:t>
            </a:r>
            <a:r>
              <a:rPr lang="en-GB" b="1" dirty="0"/>
              <a:t>43 </a:t>
            </a:r>
            <a:r>
              <a:rPr lang="en-GB" dirty="0"/>
              <a:t>(4): 783-791</a:t>
            </a:r>
          </a:p>
          <a:p>
            <a:r>
              <a:rPr lang="en-GB" dirty="0"/>
              <a:t>Chao A. and Lee S.-M. (1992) Estimating the number of species in a stochastic abundance model, </a:t>
            </a:r>
            <a:r>
              <a:rPr lang="en-GB" i="1" dirty="0"/>
              <a:t>Biometrics</a:t>
            </a:r>
            <a:r>
              <a:rPr lang="en-GB" dirty="0"/>
              <a:t>, </a:t>
            </a:r>
            <a:r>
              <a:rPr lang="en-GB" b="1" dirty="0"/>
              <a:t>43</a:t>
            </a:r>
            <a:r>
              <a:rPr lang="en-GB" dirty="0"/>
              <a:t>: 783-791</a:t>
            </a:r>
          </a:p>
          <a:p>
            <a:r>
              <a:rPr lang="en-GB" dirty="0"/>
              <a:t>Colwell R.K., Chao A., </a:t>
            </a:r>
            <a:r>
              <a:rPr lang="en-GB" dirty="0" err="1"/>
              <a:t>Gotelli</a:t>
            </a:r>
            <a:r>
              <a:rPr lang="en-GB" dirty="0"/>
              <a:t> N.J., Lin S.-Y., Mao C.X., </a:t>
            </a:r>
            <a:r>
              <a:rPr lang="en-GB" dirty="0" err="1"/>
              <a:t>Chazdon</a:t>
            </a:r>
            <a:r>
              <a:rPr lang="en-GB" dirty="0"/>
              <a:t> R.L. and </a:t>
            </a:r>
            <a:r>
              <a:rPr lang="en-GB" dirty="0" err="1"/>
              <a:t>Longino</a:t>
            </a:r>
            <a:r>
              <a:rPr lang="en-GB" dirty="0"/>
              <a:t> J.T. (2011) Models and estimators linking individual-based and sample-based rarefaction, extrapolation and comparison of assemblages, </a:t>
            </a:r>
            <a:r>
              <a:rPr lang="en-GB" i="1" dirty="0"/>
              <a:t>J. Plant Ecol. </a:t>
            </a:r>
            <a:r>
              <a:rPr lang="en-GB" b="1" dirty="0"/>
              <a:t>5 </a:t>
            </a:r>
            <a:r>
              <a:rPr lang="en-GB" dirty="0"/>
              <a:t>(1)</a:t>
            </a:r>
            <a:r>
              <a:rPr lang="en-GB" b="1" dirty="0"/>
              <a:t>:  </a:t>
            </a:r>
            <a:r>
              <a:rPr lang="en-GB" dirty="0"/>
              <a:t>3-21</a:t>
            </a:r>
          </a:p>
          <a:p>
            <a:r>
              <a:rPr lang="en-GB" dirty="0" err="1"/>
              <a:t>Foggo</a:t>
            </a:r>
            <a:r>
              <a:rPr lang="en-GB" dirty="0"/>
              <a:t> A., </a:t>
            </a:r>
            <a:r>
              <a:rPr lang="en-GB" dirty="0" err="1"/>
              <a:t>Attrill</a:t>
            </a:r>
            <a:r>
              <a:rPr lang="en-GB" dirty="0"/>
              <a:t> M.J., Frost M.T. and Rowden A.A. (2003) Estimating marine species richness: an evaluation of six extrapolative techniques, </a:t>
            </a:r>
            <a:r>
              <a:rPr lang="en-GB" i="1" dirty="0"/>
              <a:t>Mar. Ecol. </a:t>
            </a:r>
            <a:r>
              <a:rPr lang="en-GB" i="1" dirty="0" err="1"/>
              <a:t>Prog</a:t>
            </a:r>
            <a:r>
              <a:rPr lang="en-GB" i="1" dirty="0"/>
              <a:t>. Ser. </a:t>
            </a:r>
            <a:r>
              <a:rPr lang="en-GB" b="1" dirty="0"/>
              <a:t>248: </a:t>
            </a:r>
            <a:r>
              <a:rPr lang="en-GB" dirty="0"/>
              <a:t>15-26</a:t>
            </a:r>
          </a:p>
          <a:p>
            <a:r>
              <a:rPr lang="en-GB" dirty="0"/>
              <a:t>Forest F., </a:t>
            </a:r>
            <a:r>
              <a:rPr lang="en-GB" dirty="0" err="1"/>
              <a:t>Grenyer</a:t>
            </a:r>
            <a:r>
              <a:rPr lang="en-GB" dirty="0"/>
              <a:t> R., </a:t>
            </a:r>
            <a:r>
              <a:rPr lang="en-GB" dirty="0" err="1"/>
              <a:t>Rouget</a:t>
            </a:r>
            <a:r>
              <a:rPr lang="en-GB" dirty="0"/>
              <a:t> M., Davies T.J., Cowling R.M., Faith D.P., </a:t>
            </a:r>
            <a:r>
              <a:rPr lang="en-GB" dirty="0" err="1"/>
              <a:t>Balmford</a:t>
            </a:r>
            <a:r>
              <a:rPr lang="en-GB" dirty="0"/>
              <a:t> A., Manning J.C., </a:t>
            </a:r>
            <a:r>
              <a:rPr lang="en-GB" dirty="0" err="1"/>
              <a:t>Procheş</a:t>
            </a:r>
            <a:r>
              <a:rPr lang="en-GB" dirty="0"/>
              <a:t>, van der Bank M., Reeves G., </a:t>
            </a:r>
            <a:r>
              <a:rPr lang="en-GB" dirty="0" err="1"/>
              <a:t>Hedderson</a:t>
            </a:r>
            <a:r>
              <a:rPr lang="en-GB" dirty="0"/>
              <a:t> T.A.J. and </a:t>
            </a:r>
            <a:r>
              <a:rPr lang="en-GB" dirty="0" err="1"/>
              <a:t>Savolainen</a:t>
            </a:r>
            <a:r>
              <a:rPr lang="en-GB" dirty="0"/>
              <a:t> V. (2007) Preserving the evolutionary potential of floras in biodiversity hotspots, </a:t>
            </a:r>
            <a:r>
              <a:rPr lang="en-GB" i="1" dirty="0"/>
              <a:t>Nature </a:t>
            </a:r>
            <a:r>
              <a:rPr lang="en-GB" b="1" dirty="0"/>
              <a:t>445: </a:t>
            </a:r>
            <a:r>
              <a:rPr lang="en-GB" dirty="0"/>
              <a:t>757-760</a:t>
            </a:r>
          </a:p>
          <a:p>
            <a:r>
              <a:rPr lang="en-GB" dirty="0"/>
              <a:t>Good I.J. (1953) The Population Frequencies of Species and the Estimation of Population Parameters, </a:t>
            </a:r>
            <a:r>
              <a:rPr lang="en-GB" i="1" dirty="0" err="1"/>
              <a:t>Biometrika</a:t>
            </a:r>
            <a:r>
              <a:rPr lang="en-GB" dirty="0"/>
              <a:t> </a:t>
            </a:r>
            <a:r>
              <a:rPr lang="en-GB" b="1" dirty="0"/>
              <a:t>40 </a:t>
            </a:r>
            <a:r>
              <a:rPr lang="en-GB" dirty="0"/>
              <a:t>(3,4): 237-264 </a:t>
            </a:r>
          </a:p>
          <a:p>
            <a:r>
              <a:rPr lang="en-GB" dirty="0" err="1"/>
              <a:t>Gotelli</a:t>
            </a:r>
            <a:r>
              <a:rPr lang="en-GB" dirty="0"/>
              <a:t>, N.J. and Colwell R.K. (2011) Estimating species richness, in </a:t>
            </a:r>
            <a:r>
              <a:rPr lang="en-GB" i="1" dirty="0"/>
              <a:t>Biological Diversity: Frontiers in Measurement and Assessment</a:t>
            </a:r>
            <a:r>
              <a:rPr lang="en-GB" dirty="0"/>
              <a:t>, Chapter 4, pp 39-54, </a:t>
            </a:r>
            <a:r>
              <a:rPr lang="en-GB" dirty="0" err="1"/>
              <a:t>Eds</a:t>
            </a:r>
            <a:r>
              <a:rPr lang="en-GB" dirty="0"/>
              <a:t> </a:t>
            </a:r>
            <a:r>
              <a:rPr lang="en-GB" dirty="0" err="1"/>
              <a:t>Magurran</a:t>
            </a:r>
            <a:r>
              <a:rPr lang="en-GB" dirty="0"/>
              <a:t> AE and McGill BJ, Oxford University Press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719019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err="1"/>
              <a:t>Haegeman</a:t>
            </a:r>
            <a:r>
              <a:rPr lang="en-GB" dirty="0"/>
              <a:t> B., Hamelin J., Moriarty J., Neal P., </a:t>
            </a:r>
            <a:r>
              <a:rPr lang="en-GB" dirty="0" err="1"/>
              <a:t>Dushoff</a:t>
            </a:r>
            <a:r>
              <a:rPr lang="en-GB" dirty="0"/>
              <a:t> J. and </a:t>
            </a:r>
            <a:r>
              <a:rPr lang="en-GB" dirty="0" err="1"/>
              <a:t>Weitz</a:t>
            </a:r>
            <a:r>
              <a:rPr lang="en-GB" dirty="0"/>
              <a:t> J.S. (2013) Robust estimation of microbial diversity in theory and in practice </a:t>
            </a:r>
            <a:r>
              <a:rPr lang="en-GB" i="1" dirty="0"/>
              <a:t>ISME J. </a:t>
            </a:r>
            <a:r>
              <a:rPr lang="en-GB" b="1" dirty="0"/>
              <a:t>7: </a:t>
            </a:r>
            <a:r>
              <a:rPr lang="en-GB" dirty="0"/>
              <a:t>1092-1101</a:t>
            </a:r>
          </a:p>
          <a:p>
            <a:r>
              <a:rPr lang="en-GB" dirty="0"/>
              <a:t>Hill M.O. (1973) Diversity and evenness: A unifying notation and its consequences, </a:t>
            </a:r>
            <a:r>
              <a:rPr lang="en-GB" i="1" dirty="0"/>
              <a:t>Ecology</a:t>
            </a:r>
            <a:r>
              <a:rPr lang="en-GB" dirty="0"/>
              <a:t> </a:t>
            </a:r>
            <a:r>
              <a:rPr lang="en-GB" b="1" dirty="0"/>
              <a:t>54: </a:t>
            </a:r>
            <a:r>
              <a:rPr lang="en-GB" dirty="0"/>
              <a:t>427-432</a:t>
            </a:r>
          </a:p>
          <a:p>
            <a:r>
              <a:rPr lang="en-GB" dirty="0" err="1"/>
              <a:t>Hortal</a:t>
            </a:r>
            <a:r>
              <a:rPr lang="en-GB" dirty="0"/>
              <a:t> J., Borges P.A.V. and Gaspar C. (2006) Evaluating the performance of species richness estimators: sensitivity to sample grain size, </a:t>
            </a:r>
            <a:r>
              <a:rPr lang="en-GB" i="1" dirty="0"/>
              <a:t>J. Anim. Ecol. </a:t>
            </a:r>
            <a:r>
              <a:rPr lang="en-GB" b="1" dirty="0"/>
              <a:t>75: </a:t>
            </a:r>
            <a:r>
              <a:rPr lang="en-GB" dirty="0"/>
              <a:t>274-287</a:t>
            </a:r>
          </a:p>
          <a:p>
            <a:r>
              <a:rPr lang="en-GB" dirty="0"/>
              <a:t>Kemp P.F. and </a:t>
            </a:r>
            <a:r>
              <a:rPr lang="en-GB" dirty="0" err="1"/>
              <a:t>Aller</a:t>
            </a:r>
            <a:r>
              <a:rPr lang="en-GB" dirty="0"/>
              <a:t> J.Y. (2004) Estimating prokaryotic diversity: When are 16S rDNA libraries large enough?</a:t>
            </a:r>
            <a:r>
              <a:rPr lang="en-GB" i="1" dirty="0"/>
              <a:t> </a:t>
            </a:r>
            <a:r>
              <a:rPr lang="en-GB" i="1" dirty="0" err="1"/>
              <a:t>Limnol</a:t>
            </a:r>
            <a:r>
              <a:rPr lang="en-GB" i="1" dirty="0"/>
              <a:t>. </a:t>
            </a:r>
            <a:r>
              <a:rPr lang="en-GB" i="1" dirty="0" err="1"/>
              <a:t>Oceanogr</a:t>
            </a:r>
            <a:r>
              <a:rPr lang="en-GB" i="1" dirty="0"/>
              <a:t>. Meth. </a:t>
            </a:r>
            <a:r>
              <a:rPr lang="en-GB" b="1" dirty="0"/>
              <a:t>2: </a:t>
            </a:r>
            <a:r>
              <a:rPr lang="en-GB" dirty="0"/>
              <a:t>114-125</a:t>
            </a:r>
          </a:p>
          <a:p>
            <a:r>
              <a:rPr lang="en-GB" dirty="0"/>
              <a:t>Lee S.-M. and Chao A. (1994) Estimating population size via sample coverage for closed capture-recapture models, </a:t>
            </a:r>
            <a:r>
              <a:rPr lang="en-GB" i="1" dirty="0"/>
              <a:t>Biometrics </a:t>
            </a:r>
            <a:r>
              <a:rPr lang="en-GB" b="1" dirty="0"/>
              <a:t>50: </a:t>
            </a:r>
            <a:r>
              <a:rPr lang="en-GB" dirty="0"/>
              <a:t>88-97</a:t>
            </a:r>
          </a:p>
          <a:p>
            <a:r>
              <a:rPr lang="en-GB" dirty="0"/>
              <a:t>Legendre P. and Gallagher E.D. (2001) Ecologically meaningful transformations for ordination of species data, </a:t>
            </a:r>
            <a:r>
              <a:rPr lang="en-GB" i="1" dirty="0" err="1"/>
              <a:t>Oecologia</a:t>
            </a:r>
            <a:r>
              <a:rPr lang="en-GB" i="1" dirty="0"/>
              <a:t> </a:t>
            </a:r>
            <a:r>
              <a:rPr lang="en-GB" b="1" dirty="0"/>
              <a:t>129</a:t>
            </a:r>
            <a:r>
              <a:rPr lang="en-GB" dirty="0"/>
              <a:t>: 271-280</a:t>
            </a:r>
          </a:p>
          <a:p>
            <a:r>
              <a:rPr lang="en-GB" dirty="0"/>
              <a:t>Smith E.P. and van Belle G. (1984) Nonparametric estimation of species richness, </a:t>
            </a:r>
            <a:r>
              <a:rPr lang="en-GB" i="1" dirty="0"/>
              <a:t>Biometrics </a:t>
            </a:r>
            <a:r>
              <a:rPr lang="en-GB" b="1" dirty="0"/>
              <a:t>40: </a:t>
            </a:r>
            <a:r>
              <a:rPr lang="en-GB" dirty="0"/>
              <a:t>119-129</a:t>
            </a:r>
          </a:p>
          <a:p>
            <a:r>
              <a:rPr lang="en-GB" dirty="0" err="1"/>
              <a:t>Tuomisto</a:t>
            </a:r>
            <a:r>
              <a:rPr lang="en-GB" dirty="0"/>
              <a:t> H. (2010) A diversity of beta diversities: straightening up a concept gone awry. Part 1. Defining beta diversity as a function of alpha and gamma diversity, </a:t>
            </a:r>
            <a:r>
              <a:rPr lang="en-GB" i="1" dirty="0" err="1"/>
              <a:t>Ecography</a:t>
            </a:r>
            <a:r>
              <a:rPr lang="en-GB" i="1" dirty="0"/>
              <a:t> </a:t>
            </a:r>
            <a:r>
              <a:rPr lang="en-GB" b="1" dirty="0"/>
              <a:t>33: </a:t>
            </a:r>
            <a:r>
              <a:rPr lang="en-GB" dirty="0"/>
              <a:t>2-22</a:t>
            </a:r>
          </a:p>
          <a:p>
            <a:r>
              <a:rPr lang="en-GB" dirty="0" err="1"/>
              <a:t>Tuomisto</a:t>
            </a:r>
            <a:r>
              <a:rPr lang="en-GB" dirty="0"/>
              <a:t> H. (2010) A consistent terminology for quantifying species  diversity? Yes, it does exist, </a:t>
            </a:r>
            <a:r>
              <a:rPr lang="en-GB" i="1" dirty="0" err="1"/>
              <a:t>Oecologia</a:t>
            </a:r>
            <a:r>
              <a:rPr lang="en-GB" i="1" dirty="0"/>
              <a:t> </a:t>
            </a:r>
            <a:r>
              <a:rPr lang="en-GB" b="1" dirty="0"/>
              <a:t>164: </a:t>
            </a:r>
            <a:r>
              <a:rPr lang="en-GB" dirty="0"/>
              <a:t>853-860</a:t>
            </a:r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42338558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061843"/>
              </p:ext>
            </p:extLst>
          </p:nvPr>
        </p:nvGraphicFramePr>
        <p:xfrm>
          <a:off x="457200" y="188641"/>
          <a:ext cx="8269260" cy="65268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1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3856"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b="1" i="1" baseline="0" dirty="0">
                          <a:solidFill>
                            <a:schemeClr val="bg1"/>
                          </a:solidFill>
                        </a:rPr>
                        <a:t>De novo  </a:t>
                      </a:r>
                      <a:r>
                        <a:rPr lang="en-GB" b="1" i="0" baseline="0" dirty="0">
                          <a:solidFill>
                            <a:schemeClr val="bg1"/>
                          </a:solidFill>
                        </a:rPr>
                        <a:t>OTU clustering</a:t>
                      </a:r>
                      <a:endParaRPr lang="en-GB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Closed-reference OTU-assignment (uses ref. DB)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366"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No chimera-screening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With chimera-screening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No pre chimera-screening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With pre chimera-screening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58"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Total reads processed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5257222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5234178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5257222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5234178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358"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reads assigned to OTUs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46"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OTUs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29527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26306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2905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2884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998">
                <a:tc rowSpan="2" gridSpan="2">
                  <a:txBody>
                    <a:bodyPr/>
                    <a:lstStyle/>
                    <a:p>
                      <a:r>
                        <a:rPr lang="en-GB" sz="1600" baseline="0" dirty="0"/>
                        <a:t>OTUs a</a:t>
                      </a:r>
                      <a:r>
                        <a:rPr lang="en-GB" sz="1600" dirty="0"/>
                        <a:t>ssigned to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i="1" dirty="0"/>
                        <a:t>named</a:t>
                      </a:r>
                      <a:r>
                        <a:rPr lang="en-GB" sz="1600" dirty="0"/>
                        <a:t> genus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7229 (24%)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6217 (24%)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831</a:t>
                      </a:r>
                      <a:r>
                        <a:rPr lang="en-GB" baseline="0" dirty="0"/>
                        <a:t> (29%)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826 (29%)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24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 dirty="0"/>
                        <a:t>named</a:t>
                      </a:r>
                      <a:r>
                        <a:rPr lang="en-GB" sz="1600" dirty="0"/>
                        <a:t> 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2328 (8%)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1862 (7%)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204 (7%)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203 (7%)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3998"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Unique taxa </a:t>
                      </a:r>
                      <a:r>
                        <a:rPr lang="en-GB" sz="1600" i="1" dirty="0"/>
                        <a:t>names </a:t>
                      </a:r>
                      <a:r>
                        <a:rPr lang="en-GB" sz="1600" dirty="0"/>
                        <a:t>assigned to OTUs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145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399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Unique taxa with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 dirty="0"/>
                        <a:t>named</a:t>
                      </a:r>
                      <a:r>
                        <a:rPr lang="en-GB" sz="1600" dirty="0"/>
                        <a:t> genus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107 (74%)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107 (74%)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</a:t>
                      </a:r>
                      <a:r>
                        <a:rPr lang="en-GB" baseline="0" dirty="0"/>
                        <a:t> (70%)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</a:t>
                      </a:r>
                      <a:r>
                        <a:rPr lang="en-GB" baseline="0" dirty="0"/>
                        <a:t> (70%)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399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i="1" dirty="0"/>
                        <a:t>named</a:t>
                      </a:r>
                      <a:r>
                        <a:rPr lang="en-GB" sz="1600" dirty="0"/>
                        <a:t> species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 (37%)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 (37%)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 (29%)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 (29%)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193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Good, I.J. (1953) The Population Frequencies of Species and the Estimation of Population Parameters. </a:t>
            </a:r>
            <a:r>
              <a:rPr lang="en-GB" dirty="0" err="1"/>
              <a:t>Biometrika</a:t>
            </a:r>
            <a:r>
              <a:rPr lang="en-GB" dirty="0"/>
              <a:t>, 40, 237-264. </a:t>
            </a:r>
          </a:p>
          <a:p>
            <a:r>
              <a:rPr lang="en-GB" dirty="0"/>
              <a:t>“Turing is acknowledged for the most interesting formula in this part of the work”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58241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be confirmed…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NO SESSION ON 5</a:t>
            </a:r>
            <a:r>
              <a:rPr lang="en-GB" b="1" baseline="30000" dirty="0"/>
              <a:t>th</a:t>
            </a:r>
            <a:r>
              <a:rPr lang="en-GB" b="1" dirty="0"/>
              <a:t> MAY</a:t>
            </a:r>
          </a:p>
          <a:p>
            <a:r>
              <a:rPr lang="en-GB" b="1" dirty="0"/>
              <a:t>NO SESSION ON 19</a:t>
            </a:r>
            <a:r>
              <a:rPr lang="en-GB" b="1" baseline="30000" dirty="0"/>
              <a:t>th</a:t>
            </a:r>
            <a:r>
              <a:rPr lang="en-GB" b="1" dirty="0"/>
              <a:t> MAY</a:t>
            </a:r>
          </a:p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GB" baseline="30000" dirty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June		 Barton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en-GB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June	 Barton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39541201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 it possible to calculate reliable estimates of richness from our observed numbers?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(without repeated </a:t>
            </a:r>
            <a:r>
              <a:rPr lang="en-GB" i="1" dirty="0"/>
              <a:t>in silico </a:t>
            </a:r>
            <a:r>
              <a:rPr lang="en-GB" dirty="0"/>
              <a:t>sub-sampling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10503149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But how reliable are those numbers in the first place?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If we repeated the experiment, would we get the same numbers?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429006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Let’s take a break from Operational Taxonomic Unit assignment…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… what can you actually do with your OTU assignments?</a:t>
            </a:r>
          </a:p>
          <a:p>
            <a:r>
              <a:rPr lang="en-GB" dirty="0"/>
              <a:t>(or any taxonomic assignments)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219750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544246"/>
              </p:ext>
            </p:extLst>
          </p:nvPr>
        </p:nvGraphicFramePr>
        <p:xfrm>
          <a:off x="2051721" y="1628800"/>
          <a:ext cx="4680522" cy="4389120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520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1339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 err="1"/>
                        <a:t>i</a:t>
                      </a:r>
                      <a:endParaRPr lang="en-GB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339"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52754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You have a table like this: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581" y="2132856"/>
            <a:ext cx="103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/>
              <a:t>OTUs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9725" y="1003962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/>
              <a:t>SAMPLES ….			…..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8" y="2874544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or </a:t>
            </a:r>
            <a:r>
              <a:rPr lang="en-GB" sz="2400" b="1" i="1" dirty="0"/>
              <a:t>species</a:t>
            </a:r>
          </a:p>
          <a:p>
            <a:endParaRPr lang="en-GB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5598" y="3825887"/>
            <a:ext cx="1152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i="1" dirty="0"/>
          </a:p>
          <a:p>
            <a:r>
              <a:rPr lang="en-GB" sz="2400" i="1" dirty="0"/>
              <a:t>…. or other ‘</a:t>
            </a:r>
            <a:r>
              <a:rPr lang="en-GB" sz="2400" i="1" dirty="0" err="1"/>
              <a:t>phylo</a:t>
            </a:r>
            <a:r>
              <a:rPr lang="en-GB" sz="2400" i="1" dirty="0"/>
              <a:t>-types’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3338989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>
                <a:solidFill>
                  <a:srgbClr val="FF0000"/>
                </a:solidFill>
              </a:rPr>
              <a:t>(relative)</a:t>
            </a:r>
          </a:p>
          <a:p>
            <a:r>
              <a:rPr lang="en-GB" sz="2800" b="1" i="1" dirty="0">
                <a:solidFill>
                  <a:srgbClr val="FF0000"/>
                </a:solidFill>
              </a:rPr>
              <a:t>frequencies….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734" y="1628800"/>
            <a:ext cx="1800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could result from 16S </a:t>
            </a:r>
            <a:r>
              <a:rPr lang="en-GB" sz="2000" dirty="0" err="1"/>
              <a:t>rRNA</a:t>
            </a:r>
            <a:r>
              <a:rPr lang="en-GB" sz="2000" dirty="0"/>
              <a:t> gene sequence (16S rDNA) analysis,</a:t>
            </a:r>
          </a:p>
          <a:p>
            <a:r>
              <a:rPr lang="en-GB" sz="2000" b="1" u="sng" dirty="0"/>
              <a:t>or </a:t>
            </a:r>
            <a:r>
              <a:rPr lang="en-GB" sz="2000" dirty="0"/>
              <a:t>metagenomics sequence analysis;</a:t>
            </a:r>
          </a:p>
          <a:p>
            <a:endParaRPr lang="en-GB" sz="2000" dirty="0"/>
          </a:p>
          <a:p>
            <a:r>
              <a:rPr lang="en-GB" sz="2000" dirty="0"/>
              <a:t>and from OTU-based approaches, and non-OTU based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06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brief recap of genera, species and OTUs in 16S </a:t>
            </a:r>
            <a:r>
              <a:rPr lang="en-GB" dirty="0" err="1"/>
              <a:t>rRNA</a:t>
            </a:r>
            <a:r>
              <a:rPr lang="en-GB" dirty="0"/>
              <a:t> gene sequencing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21/04/2017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John Walshaw, GHFS, IFR</a:t>
            </a:r>
          </a:p>
        </p:txBody>
      </p:sp>
    </p:spTree>
    <p:extLst>
      <p:ext uri="{BB962C8B-B14F-4D97-AF65-F5344CB8AC3E}">
        <p14:creationId xmlns:p14="http://schemas.microsoft.com/office/powerpoint/2010/main" val="9844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56218</TotalTime>
  <Words>4343</Words>
  <Application>Microsoft Office PowerPoint</Application>
  <PresentationFormat>On-screen Show (4:3)</PresentationFormat>
  <Paragraphs>660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Cambria Math</vt:lpstr>
      <vt:lpstr>Office Theme</vt:lpstr>
      <vt:lpstr>Introducing Microbiome Bioinformatics</vt:lpstr>
      <vt:lpstr>Recap: Aims</vt:lpstr>
      <vt:lpstr>Topics, top-down</vt:lpstr>
      <vt:lpstr>Series of talks</vt:lpstr>
      <vt:lpstr>Series of talks</vt:lpstr>
      <vt:lpstr>To be confirmed…</vt:lpstr>
      <vt:lpstr>Let’s take a break from Operational Taxonomic Unit assignment…</vt:lpstr>
      <vt:lpstr>PowerPoint Presentation</vt:lpstr>
      <vt:lpstr>A brief recap of genera, species and OTUs in 16S rRNA gene sequencing</vt:lpstr>
      <vt:lpstr>PowerPoint Presentation</vt:lpstr>
      <vt:lpstr>What taxa to use in your frequency tables?</vt:lpstr>
      <vt:lpstr>Microbial ecology</vt:lpstr>
      <vt:lpstr>Ecology and taxa</vt:lpstr>
      <vt:lpstr>Other uses of Metrics</vt:lpstr>
      <vt:lpstr>Sampling and estimation</vt:lpstr>
      <vt:lpstr>Sampling and estimation</vt:lpstr>
      <vt:lpstr>Frequencies (measure of abundance)</vt:lpstr>
      <vt:lpstr>Richness and Diversity of organisms in ecosystems</vt:lpstr>
      <vt:lpstr>Indices used for richness or diversity</vt:lpstr>
      <vt:lpstr>Metrics of Richness and Diversity</vt:lpstr>
      <vt:lpstr>Richness</vt:lpstr>
      <vt:lpstr>The simplest estimate of all</vt:lpstr>
      <vt:lpstr>Some example data</vt:lpstr>
      <vt:lpstr>Some example data</vt:lpstr>
      <vt:lpstr>PowerPoint Presentation</vt:lpstr>
      <vt:lpstr>PowerPoint Presentation</vt:lpstr>
      <vt:lpstr>Rarefaction</vt:lpstr>
      <vt:lpstr>PowerPoint Presentation</vt:lpstr>
      <vt:lpstr>PowerPoint Presentation</vt:lpstr>
      <vt:lpstr>PowerPoint Presentation</vt:lpstr>
      <vt:lpstr>Problems with rarefaction</vt:lpstr>
      <vt:lpstr>Haegeman et al. (2013)</vt:lpstr>
      <vt:lpstr>Long tails of rare types</vt:lpstr>
      <vt:lpstr>Abundance versus rank: What shape is the tail? How long is it?</vt:lpstr>
      <vt:lpstr>PowerPoint Presentation</vt:lpstr>
      <vt:lpstr>Traditional ecology versus DNA sequencing</vt:lpstr>
      <vt:lpstr>A brief look at some of these types of estimators</vt:lpstr>
      <vt:lpstr>“Abundance” versus “incidence”</vt:lpstr>
      <vt:lpstr>Estimating richness from abundance</vt:lpstr>
      <vt:lpstr>Chao1 (Chao, 1984)</vt:lpstr>
      <vt:lpstr>Chao estimators</vt:lpstr>
      <vt:lpstr>PowerPoint Presentation</vt:lpstr>
      <vt:lpstr>Estimating richness from incidence</vt:lpstr>
      <vt:lpstr>Estimating richness from incidence</vt:lpstr>
      <vt:lpstr>PowerPoint Presentation</vt:lpstr>
      <vt:lpstr>PowerPoint Presentation</vt:lpstr>
      <vt:lpstr>How reliable is all this?</vt:lpstr>
      <vt:lpstr>What are we interested in?</vt:lpstr>
      <vt:lpstr>…which is another way of describing the limitation of richness</vt:lpstr>
      <vt:lpstr>PowerPoint Presentation</vt:lpstr>
      <vt:lpstr>PowerPoint Presentation</vt:lpstr>
      <vt:lpstr>PowerPoint Presentation</vt:lpstr>
      <vt:lpstr>Assessment of estimators</vt:lpstr>
      <vt:lpstr>Recommendations</vt:lpstr>
      <vt:lpstr>References</vt:lpstr>
      <vt:lpstr>PowerPoint Presentation</vt:lpstr>
      <vt:lpstr>PowerPoint Presentation</vt:lpstr>
      <vt:lpstr>PowerPoint Presentation</vt:lpstr>
      <vt:lpstr>PowerPoint Presentation</vt:lpstr>
      <vt:lpstr>Is it possible to calculate reliable estimates of richness from our observed numbers?</vt:lpstr>
      <vt:lpstr>But how reliable are those numbers in the first place?</vt:lpstr>
    </vt:vector>
  </TitlesOfParts>
  <Company>NBI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Microbiome Bioinformatics</dc:title>
  <dc:creator>john walshaw (IFR)</dc:creator>
  <cp:lastModifiedBy>john walshaw (QIB)</cp:lastModifiedBy>
  <cp:revision>424</cp:revision>
  <cp:lastPrinted>2017-05-04T11:24:40Z</cp:lastPrinted>
  <dcterms:created xsi:type="dcterms:W3CDTF">2017-02-08T16:20:42Z</dcterms:created>
  <dcterms:modified xsi:type="dcterms:W3CDTF">2017-05-24T16:15:07Z</dcterms:modified>
</cp:coreProperties>
</file>