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84" r:id="rId11"/>
    <p:sldId id="282" r:id="rId12"/>
    <p:sldId id="292" r:id="rId13"/>
    <p:sldId id="293" r:id="rId14"/>
    <p:sldId id="294" r:id="rId15"/>
    <p:sldId id="275" r:id="rId16"/>
    <p:sldId id="283" r:id="rId17"/>
    <p:sldId id="276" r:id="rId18"/>
    <p:sldId id="280" r:id="rId19"/>
    <p:sldId id="305" r:id="rId20"/>
    <p:sldId id="287" r:id="rId21"/>
    <p:sldId id="289" r:id="rId22"/>
    <p:sldId id="288" r:id="rId23"/>
    <p:sldId id="290" r:id="rId24"/>
    <p:sldId id="297" r:id="rId25"/>
    <p:sldId id="298" r:id="rId26"/>
    <p:sldId id="299" r:id="rId27"/>
    <p:sldId id="300" r:id="rId28"/>
    <p:sldId id="296" r:id="rId29"/>
    <p:sldId id="281" r:id="rId30"/>
    <p:sldId id="301" r:id="rId31"/>
    <p:sldId id="303" r:id="rId32"/>
    <p:sldId id="304" r:id="rId33"/>
    <p:sldId id="273" r:id="rId34"/>
    <p:sldId id="27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8" autoAdjust="0"/>
  </p:normalViewPr>
  <p:slideViewPr>
    <p:cSldViewPr>
      <p:cViewPr varScale="1">
        <p:scale>
          <a:sx n="95" d="100"/>
          <a:sy n="95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5B72-DE07-4398-A90B-4FD835C3EFE4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D6FF0-1E6E-4DB1-AEDC-04B01280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8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D0EBB3"/>
            </a:gs>
            <a:gs pos="13000">
              <a:srgbClr val="E8FECA"/>
            </a:gs>
            <a:gs pos="87000">
              <a:schemeClr val="bg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one/article?id=10.1371/journal.pone.012415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hfs1.ifr.ac.uk/ghf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Introducing Microbiome Bioinformatics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Part 2.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smtClean="0"/>
              <a:t>Who </a:t>
            </a:r>
            <a:r>
              <a:rPr lang="en-GB" dirty="0" smtClean="0"/>
              <a:t>: </a:t>
            </a:r>
            <a:r>
              <a:rPr lang="en-GB" dirty="0" err="1" smtClean="0"/>
              <a:t>phylotypes</a:t>
            </a:r>
            <a:r>
              <a:rPr lang="en-GB" dirty="0" smtClean="0"/>
              <a:t>/taxa – same goals as marker gene amplicons</a:t>
            </a:r>
          </a:p>
          <a:p>
            <a:r>
              <a:rPr lang="en-GB" i="1" dirty="0" smtClean="0"/>
              <a:t>What </a:t>
            </a:r>
            <a:r>
              <a:rPr lang="en-GB" dirty="0" smtClean="0"/>
              <a:t>: genes → potential functions → potential pathways</a:t>
            </a:r>
          </a:p>
          <a:p>
            <a:r>
              <a:rPr lang="en-GB" i="1" dirty="0" smtClean="0"/>
              <a:t>Beyond the census </a:t>
            </a:r>
            <a:r>
              <a:rPr lang="en-GB" dirty="0" smtClean="0"/>
              <a:t>:</a:t>
            </a:r>
            <a:r>
              <a:rPr lang="en-GB" i="1" dirty="0" smtClean="0"/>
              <a:t> </a:t>
            </a:r>
            <a:r>
              <a:rPr lang="en-GB" dirty="0" smtClean="0"/>
              <a:t>discovering and assembling new genome sequences? (maybe)</a:t>
            </a:r>
          </a:p>
          <a:p>
            <a:r>
              <a:rPr lang="en-GB" i="1" dirty="0" smtClean="0"/>
              <a:t>Not-whole </a:t>
            </a:r>
            <a:r>
              <a:rPr lang="en-GB" dirty="0" smtClean="0"/>
              <a:t>: unless it’s a very narrow community, you are </a:t>
            </a:r>
            <a:r>
              <a:rPr lang="en-GB" b="1" dirty="0" smtClean="0"/>
              <a:t>sampling, </a:t>
            </a:r>
            <a:r>
              <a:rPr lang="en-GB" dirty="0" smtClean="0"/>
              <a:t>not fully sequencing the “whole metagenome”</a:t>
            </a:r>
            <a:endParaRPr lang="en-GB" i="1" dirty="0" smtClean="0"/>
          </a:p>
          <a:p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6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Shotgun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Goal</a:t>
            </a:r>
            <a:r>
              <a:rPr lang="en-GB" dirty="0"/>
              <a:t>: randomly sample the genomic sequences of any organisms present. So, randomly samples genes, regulatory </a:t>
            </a:r>
            <a:r>
              <a:rPr lang="en-GB" dirty="0" err="1"/>
              <a:t>regions,etc</a:t>
            </a:r>
            <a:endParaRPr lang="en-GB" dirty="0"/>
          </a:p>
          <a:p>
            <a:r>
              <a:rPr lang="en-GB" dirty="0"/>
              <a:t>These can be compared with database sequences</a:t>
            </a:r>
          </a:p>
          <a:p>
            <a:pPr lvl="1"/>
            <a:r>
              <a:rPr lang="en-GB" dirty="0"/>
              <a:t>If the database sequences are annotated with:</a:t>
            </a:r>
          </a:p>
          <a:p>
            <a:pPr lvl="2"/>
            <a:r>
              <a:rPr lang="en-GB" dirty="0"/>
              <a:t>Functional information,</a:t>
            </a:r>
          </a:p>
          <a:p>
            <a:pPr lvl="3"/>
            <a:r>
              <a:rPr lang="en-GB" dirty="0"/>
              <a:t>then you can do functional profiling</a:t>
            </a:r>
          </a:p>
          <a:p>
            <a:pPr lvl="2"/>
            <a:r>
              <a:rPr lang="en-GB" dirty="0" err="1"/>
              <a:t>Phylotypic</a:t>
            </a:r>
            <a:r>
              <a:rPr lang="en-GB" dirty="0"/>
              <a:t>/Taxonomic information</a:t>
            </a:r>
          </a:p>
          <a:p>
            <a:pPr lvl="3"/>
            <a:r>
              <a:rPr lang="en-GB" dirty="0"/>
              <a:t>then can do community </a:t>
            </a:r>
            <a:r>
              <a:rPr lang="en-GB" dirty="0" smtClean="0"/>
              <a:t>profiling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“assembly”?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187624" y="1556792"/>
            <a:ext cx="1991853" cy="1411551"/>
            <a:chOff x="1139987" y="1305539"/>
            <a:chExt cx="1991853" cy="1411551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475656" y="1576557"/>
              <a:ext cx="925536" cy="162185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22493" y="1786367"/>
              <a:ext cx="688924" cy="152400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139987" y="1330550"/>
              <a:ext cx="268262" cy="762523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61784" y="2231055"/>
              <a:ext cx="518640" cy="486035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139987" y="2025315"/>
              <a:ext cx="0" cy="486034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08249" y="2048175"/>
              <a:ext cx="605935" cy="302073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505110" y="1435081"/>
              <a:ext cx="626730" cy="503686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08249" y="1305539"/>
              <a:ext cx="731099" cy="129542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427984" y="3436646"/>
            <a:ext cx="1447800" cy="950594"/>
            <a:chOff x="638175" y="2590800"/>
            <a:chExt cx="2238375" cy="950594"/>
          </a:xfrm>
        </p:grpSpPr>
        <p:sp>
          <p:nvSpPr>
            <p:cNvPr id="15" name="Rectangle 14"/>
            <p:cNvSpPr/>
            <p:nvPr/>
          </p:nvSpPr>
          <p:spPr>
            <a:xfrm>
              <a:off x="1000125" y="29908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85875" y="31432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32480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5875" y="28479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95450" y="33718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8175" y="27146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450" y="259080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95425" y="34956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987824" y="2601501"/>
            <a:ext cx="792088" cy="6114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683568" y="1580654"/>
            <a:ext cx="648072" cy="4310816"/>
            <a:chOff x="556996" y="990392"/>
            <a:chExt cx="648072" cy="43108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6996" y="215090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6996" y="243055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6996" y="271858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996" y="3006616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996" y="1854488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6996" y="1566456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56996" y="12784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6996" y="99039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6996" y="4445496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6996" y="472514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6996" y="5013176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6996" y="5301208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6996" y="4149080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6996" y="3861048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996" y="3573016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6996" y="328498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932040" y="1710472"/>
            <a:ext cx="648072" cy="4310816"/>
            <a:chOff x="556996" y="990392"/>
            <a:chExt cx="648072" cy="43108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56996" y="2150904"/>
              <a:ext cx="64807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56996" y="2430552"/>
              <a:ext cx="64807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6996" y="2718584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6996" y="3006616"/>
              <a:ext cx="64807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6996" y="1854488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6996" y="1566456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6996" y="1278424"/>
              <a:ext cx="64807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6996" y="990392"/>
              <a:ext cx="64807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56996" y="4445496"/>
              <a:ext cx="64807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56996" y="4725144"/>
              <a:ext cx="64807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56996" y="5013176"/>
              <a:ext cx="64807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996" y="5301208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996" y="4149080"/>
              <a:ext cx="6480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6996" y="3861048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56996" y="3573016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56996" y="3284984"/>
              <a:ext cx="64807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Contrast with 16S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763688" y="3783357"/>
            <a:ext cx="2773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Sequencing lots of different</a:t>
            </a:r>
          </a:p>
          <a:p>
            <a:r>
              <a:rPr lang="en-GB" dirty="0"/>
              <a:t>o</a:t>
            </a:r>
            <a:r>
              <a:rPr lang="en-GB" dirty="0" smtClean="0"/>
              <a:t>rganisms’ version of the</a:t>
            </a:r>
          </a:p>
          <a:p>
            <a:r>
              <a:rPr lang="en-GB" dirty="0"/>
              <a:t>s</a:t>
            </a:r>
            <a:r>
              <a:rPr lang="en-GB" dirty="0" smtClean="0"/>
              <a:t>ame thing (marker gene)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9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Assembly or clustering? Chimaeras?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187624" y="1556792"/>
            <a:ext cx="1991853" cy="1411551"/>
            <a:chOff x="1139987" y="1305539"/>
            <a:chExt cx="1991853" cy="1411551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475656" y="1576557"/>
              <a:ext cx="925536" cy="162185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22493" y="1786367"/>
              <a:ext cx="688924" cy="152400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139987" y="1330550"/>
              <a:ext cx="268262" cy="762523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61784" y="2231055"/>
              <a:ext cx="518640" cy="486035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139987" y="2025315"/>
              <a:ext cx="0" cy="486034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08249" y="2048175"/>
              <a:ext cx="605935" cy="302073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505110" y="1435081"/>
              <a:ext cx="626730" cy="503686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08249" y="1305539"/>
              <a:ext cx="731099" cy="129542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62161" y="4504770"/>
            <a:ext cx="1447800" cy="950594"/>
            <a:chOff x="638175" y="2590800"/>
            <a:chExt cx="2238375" cy="950594"/>
          </a:xfrm>
        </p:grpSpPr>
        <p:sp>
          <p:nvSpPr>
            <p:cNvPr id="15" name="Rectangle 14"/>
            <p:cNvSpPr/>
            <p:nvPr/>
          </p:nvSpPr>
          <p:spPr>
            <a:xfrm>
              <a:off x="1000125" y="29908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85875" y="31432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32480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5875" y="28479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95450" y="33718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8175" y="27146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450" y="259080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95425" y="34956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758853" y="3258021"/>
            <a:ext cx="0" cy="8358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316451" y="1556792"/>
            <a:ext cx="1991853" cy="1411551"/>
            <a:chOff x="1139987" y="1305539"/>
            <a:chExt cx="1991853" cy="141155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475656" y="1576557"/>
              <a:ext cx="925536" cy="162185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22493" y="1786367"/>
              <a:ext cx="688924" cy="152400"/>
            </a:xfrm>
            <a:prstGeom prst="line">
              <a:avLst/>
            </a:prstGeom>
            <a:ln w="539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139987" y="1330550"/>
              <a:ext cx="268262" cy="762523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861784" y="2231055"/>
              <a:ext cx="518640" cy="486035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139987" y="2025315"/>
              <a:ext cx="0" cy="486034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408249" y="2048175"/>
              <a:ext cx="605935" cy="302073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2505110" y="1435081"/>
              <a:ext cx="626730" cy="503686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08249" y="1305539"/>
              <a:ext cx="731099" cy="129542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390988" y="4504770"/>
            <a:ext cx="1447800" cy="950594"/>
            <a:chOff x="638175" y="2590800"/>
            <a:chExt cx="2238375" cy="950594"/>
          </a:xfrm>
        </p:grpSpPr>
        <p:sp>
          <p:nvSpPr>
            <p:cNvPr id="35" name="Rectangle 34"/>
            <p:cNvSpPr/>
            <p:nvPr/>
          </p:nvSpPr>
          <p:spPr>
            <a:xfrm>
              <a:off x="1000125" y="2990850"/>
              <a:ext cx="1181100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85875" y="31432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200" y="32480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85875" y="2847975"/>
              <a:ext cx="118110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95450" y="3371850"/>
              <a:ext cx="11811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8175" y="2714625"/>
              <a:ext cx="11811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95450" y="259080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95425" y="34956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887680" y="3258021"/>
            <a:ext cx="0" cy="8358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92280" y="2473445"/>
            <a:ext cx="1834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much is this avoidable?</a:t>
            </a:r>
          </a:p>
          <a:p>
            <a:r>
              <a:rPr lang="en-GB" dirty="0" smtClean="0"/>
              <a:t>How much does it matter?</a:t>
            </a:r>
          </a:p>
          <a:p>
            <a:r>
              <a:rPr lang="en-GB" dirty="0" smtClean="0"/>
              <a:t>Do you even need to attempt assembly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10805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Metagenome read “assembly”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What about “assembling” your </a:t>
            </a:r>
            <a:r>
              <a:rPr lang="en-GB" dirty="0" err="1" smtClean="0"/>
              <a:t>metagenomic</a:t>
            </a:r>
            <a:r>
              <a:rPr lang="en-GB" dirty="0" smtClean="0"/>
              <a:t> reads?</a:t>
            </a:r>
          </a:p>
          <a:p>
            <a:pPr lvl="1"/>
            <a:r>
              <a:rPr lang="en-GB" b="1" dirty="0" smtClean="0"/>
              <a:t>Can you do it? </a:t>
            </a:r>
            <a:r>
              <a:rPr lang="en-GB" dirty="0" smtClean="0"/>
              <a:t>To a partial extent, if you have a sufficient number of reads. Software tools available. Also depends on </a:t>
            </a:r>
            <a:r>
              <a:rPr lang="en-GB" b="1" dirty="0" smtClean="0"/>
              <a:t>community structure</a:t>
            </a:r>
            <a:endParaRPr lang="en-GB" dirty="0" smtClean="0"/>
          </a:p>
          <a:p>
            <a:pPr lvl="1"/>
            <a:r>
              <a:rPr lang="en-GB" b="1" dirty="0" smtClean="0"/>
              <a:t>Do you really need to do it?</a:t>
            </a:r>
          </a:p>
          <a:p>
            <a:pPr lvl="2"/>
            <a:r>
              <a:rPr lang="en-GB" sz="2900" dirty="0" smtClean="0"/>
              <a:t>Sometimes </a:t>
            </a:r>
            <a:r>
              <a:rPr lang="en-GB" sz="2900" b="1" u="sng" dirty="0" smtClean="0"/>
              <a:t>yes</a:t>
            </a:r>
            <a:r>
              <a:rPr lang="en-GB" sz="2900" dirty="0" smtClean="0"/>
              <a:t>, it’s very useful, in detailed studies</a:t>
            </a:r>
          </a:p>
          <a:p>
            <a:pPr lvl="3"/>
            <a:r>
              <a:rPr lang="en-GB" sz="2500" dirty="0"/>
              <a:t>s</a:t>
            </a:r>
            <a:r>
              <a:rPr lang="en-GB" sz="2500" dirty="0" smtClean="0"/>
              <a:t>hort reads -&gt; longer gene sequences / genome fragments</a:t>
            </a:r>
          </a:p>
          <a:p>
            <a:pPr lvl="3"/>
            <a:r>
              <a:rPr lang="en-GB" sz="2500" dirty="0" smtClean="0"/>
              <a:t>Longer sequences can </a:t>
            </a:r>
            <a:r>
              <a:rPr lang="en-GB" sz="2500" b="1" dirty="0" smtClean="0"/>
              <a:t>greatly reduce ambiguities</a:t>
            </a:r>
            <a:r>
              <a:rPr lang="en-GB" sz="2500" dirty="0" smtClean="0"/>
              <a:t> in matching reads to database sequences</a:t>
            </a:r>
          </a:p>
          <a:p>
            <a:pPr lvl="3"/>
            <a:r>
              <a:rPr lang="en-GB" sz="2500" b="1" dirty="0" smtClean="0"/>
              <a:t>Helps in particular with identifying organisms</a:t>
            </a:r>
          </a:p>
          <a:p>
            <a:pPr lvl="3"/>
            <a:r>
              <a:rPr lang="en-GB" sz="2500" dirty="0" smtClean="0"/>
              <a:t>also can help with identifying types of </a:t>
            </a:r>
            <a:r>
              <a:rPr lang="en-GB" sz="2500" b="1" dirty="0" smtClean="0"/>
              <a:t>genes</a:t>
            </a:r>
          </a:p>
          <a:p>
            <a:pPr lvl="2"/>
            <a:r>
              <a:rPr lang="en-GB" sz="2900" i="1" dirty="0" smtClean="0"/>
              <a:t>May not be necessary to attempt this</a:t>
            </a:r>
          </a:p>
          <a:p>
            <a:pPr lvl="2"/>
            <a:r>
              <a:rPr lang="en-GB" sz="2900" b="1" dirty="0" smtClean="0"/>
              <a:t>Consider what the assembled genomes will tell you which the sets of unassembled reads will not</a:t>
            </a:r>
          </a:p>
          <a:p>
            <a:pPr lvl="1"/>
            <a:r>
              <a:rPr lang="en-GB" sz="3300" dirty="0" smtClean="0"/>
              <a:t>Nowadays, it can be relatively “straightforward” to do some sort of assembly/clustering; can be computationally intensive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Assembly using a reference genome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6444208" y="1560755"/>
            <a:ext cx="1447800" cy="950594"/>
            <a:chOff x="638175" y="2590800"/>
            <a:chExt cx="2238375" cy="950594"/>
          </a:xfrm>
        </p:grpSpPr>
        <p:sp>
          <p:nvSpPr>
            <p:cNvPr id="6" name="Rectangle 5"/>
            <p:cNvSpPr/>
            <p:nvPr/>
          </p:nvSpPr>
          <p:spPr>
            <a:xfrm>
              <a:off x="1000125" y="29908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85875" y="31432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32480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5875" y="28479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95450" y="337185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175" y="271462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5450" y="2590800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5425" y="3495675"/>
              <a:ext cx="1181100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39987" y="1305539"/>
            <a:ext cx="1991853" cy="1411551"/>
            <a:chOff x="1139987" y="1305539"/>
            <a:chExt cx="1991853" cy="141155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475656" y="1576557"/>
              <a:ext cx="925536" cy="162185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2493" y="1786367"/>
              <a:ext cx="688924" cy="152400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139987" y="1330550"/>
              <a:ext cx="268262" cy="762523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861784" y="2231055"/>
              <a:ext cx="518640" cy="486035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139987" y="2025315"/>
              <a:ext cx="0" cy="486034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408249" y="2048175"/>
              <a:ext cx="605935" cy="302073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2505110" y="1435081"/>
              <a:ext cx="626730" cy="503686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08249" y="1305539"/>
              <a:ext cx="731099" cy="129542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779912" y="166353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De novo </a:t>
            </a:r>
            <a:r>
              <a:rPr lang="en-GB" dirty="0" smtClean="0"/>
              <a:t>assembly: compare reads</a:t>
            </a:r>
          </a:p>
          <a:p>
            <a:r>
              <a:rPr lang="en-GB" dirty="0" smtClean="0"/>
              <a:t>with each other</a:t>
            </a:r>
            <a:endParaRPr lang="en-GB" dirty="0"/>
          </a:p>
        </p:txBody>
      </p:sp>
      <p:sp>
        <p:nvSpPr>
          <p:cNvPr id="35" name="Right Arrow 34"/>
          <p:cNvSpPr/>
          <p:nvPr/>
        </p:nvSpPr>
        <p:spPr>
          <a:xfrm>
            <a:off x="3563888" y="1435081"/>
            <a:ext cx="2232248" cy="1256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683568" y="3068960"/>
            <a:ext cx="7542858" cy="1656184"/>
            <a:chOff x="683568" y="3284984"/>
            <a:chExt cx="7542858" cy="1656184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284984"/>
              <a:ext cx="7542858" cy="114285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683568" y="4437112"/>
              <a:ext cx="754285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“Resequencing” : align reads with reference genome sequence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55576" y="4437112"/>
              <a:ext cx="7398842" cy="0"/>
            </a:xfrm>
            <a:prstGeom prst="line">
              <a:avLst/>
            </a:prstGeom>
            <a:ln w="476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75409" y="5003884"/>
            <a:ext cx="8047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Clearly, reference genomes help with identifying/assembling </a:t>
            </a:r>
            <a:r>
              <a:rPr lang="en-GB" dirty="0" err="1" smtClean="0"/>
              <a:t>metagenomic</a:t>
            </a:r>
            <a:r>
              <a:rPr lang="en-GB" dirty="0" smtClean="0"/>
              <a:t>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Does not solve all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May still be ambiguities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lot depends on what sequences are available in the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3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Shotgun </a:t>
            </a:r>
            <a:r>
              <a:rPr lang="en-GB" dirty="0" smtClean="0"/>
              <a:t>reads → </a:t>
            </a:r>
            <a:r>
              <a:rPr lang="en-GB" dirty="0"/>
              <a:t>whole genomes?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→ </a:t>
            </a:r>
            <a:r>
              <a:rPr lang="en-GB" dirty="0"/>
              <a:t>Whole </a:t>
            </a:r>
            <a:r>
              <a:rPr lang="en-GB" dirty="0" smtClean="0"/>
              <a:t>metagenomes?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Assembly of some reads to at least a partial extent can be very helpful</a:t>
            </a:r>
          </a:p>
          <a:p>
            <a:r>
              <a:rPr lang="en-GB" dirty="0" smtClean="0"/>
              <a:t>Can you extract/assemble on or more </a:t>
            </a:r>
            <a:r>
              <a:rPr lang="en-GB" b="1" dirty="0" smtClean="0"/>
              <a:t>entire genome</a:t>
            </a:r>
            <a:r>
              <a:rPr lang="en-GB" dirty="0" smtClean="0"/>
              <a:t> sequence(s) from a set of more diverse metagenomics reads?</a:t>
            </a:r>
          </a:p>
          <a:p>
            <a:pPr lvl="1"/>
            <a:r>
              <a:rPr lang="en-GB" dirty="0" smtClean="0"/>
              <a:t>Yes, sometimes</a:t>
            </a:r>
          </a:p>
          <a:p>
            <a:r>
              <a:rPr lang="en-GB" dirty="0" smtClean="0"/>
              <a:t>Can you sequence/assemble </a:t>
            </a:r>
            <a:r>
              <a:rPr lang="en-GB" b="1" dirty="0" smtClean="0"/>
              <a:t>all</a:t>
            </a:r>
            <a:r>
              <a:rPr lang="en-GB" dirty="0" smtClean="0"/>
              <a:t> of the genomes of the organisms present?</a:t>
            </a:r>
          </a:p>
          <a:p>
            <a:pPr lvl="1"/>
            <a:r>
              <a:rPr lang="en-GB" dirty="0" smtClean="0"/>
              <a:t>If the nature of the community is tractable, then yes</a:t>
            </a:r>
          </a:p>
          <a:p>
            <a:pPr lvl="1"/>
            <a:r>
              <a:rPr lang="en-GB" dirty="0" smtClean="0"/>
              <a:t>Some fairly early studies came close to achieving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5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1143000"/>
          </a:xfrm>
        </p:spPr>
        <p:txBody>
          <a:bodyPr/>
          <a:lstStyle/>
          <a:p>
            <a:r>
              <a:rPr lang="en-GB" dirty="0" smtClean="0"/>
              <a:t>A low-diversity biofilm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Metagenomics of acid mine drainage biofilm</a:t>
            </a:r>
          </a:p>
          <a:p>
            <a:r>
              <a:rPr lang="en-GB" dirty="0" smtClean="0"/>
              <a:t>Tyson </a:t>
            </a:r>
            <a:r>
              <a:rPr lang="en-GB" i="1" dirty="0" smtClean="0"/>
              <a:t>et al. </a:t>
            </a:r>
            <a:r>
              <a:rPr lang="en-GB" dirty="0"/>
              <a:t>(2004) </a:t>
            </a:r>
            <a:r>
              <a:rPr lang="en-GB" dirty="0" smtClean="0"/>
              <a:t>Community </a:t>
            </a:r>
            <a:r>
              <a:rPr lang="en-GB" dirty="0"/>
              <a:t>structure and metabolism through reconstruction of microbial genomes from the </a:t>
            </a:r>
            <a:r>
              <a:rPr lang="en-GB" dirty="0" smtClean="0"/>
              <a:t>environment, </a:t>
            </a:r>
            <a:r>
              <a:rPr lang="en-GB" i="1" dirty="0" smtClean="0"/>
              <a:t>Nature</a:t>
            </a:r>
            <a:r>
              <a:rPr lang="en-GB" dirty="0" smtClean="0"/>
              <a:t> </a:t>
            </a:r>
            <a:r>
              <a:rPr lang="en-GB" b="1" dirty="0" smtClean="0"/>
              <a:t>428</a:t>
            </a:r>
            <a:r>
              <a:rPr lang="en-GB" dirty="0" smtClean="0"/>
              <a:t> 37-43</a:t>
            </a:r>
            <a:endParaRPr lang="en-GB" dirty="0"/>
          </a:p>
          <a:p>
            <a:r>
              <a:rPr lang="en-GB" dirty="0" smtClean="0"/>
              <a:t>Sanger/capillary-sequencing</a:t>
            </a:r>
          </a:p>
          <a:p>
            <a:pPr lvl="1"/>
            <a:r>
              <a:rPr lang="en-GB" dirty="0" smtClean="0"/>
              <a:t>Longer reads, but much lower read number than later platforms</a:t>
            </a:r>
          </a:p>
          <a:p>
            <a:r>
              <a:rPr lang="en-GB" dirty="0" smtClean="0"/>
              <a:t>Biofilm dominated by 5 species</a:t>
            </a:r>
          </a:p>
          <a:p>
            <a:pPr lvl="1"/>
            <a:r>
              <a:rPr lang="en-GB" dirty="0" smtClean="0"/>
              <a:t>Obtained 2 near-complete genomes (still quite fragmented)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“using random shotgun sequencing of DNA from a natural acidophilic biofilm, we report reconstruction of </a:t>
            </a:r>
            <a:r>
              <a:rPr lang="en-GB" dirty="0">
                <a:solidFill>
                  <a:srgbClr val="C00000"/>
                </a:solidFill>
              </a:rPr>
              <a:t>near-complete genomes of </a:t>
            </a:r>
            <a:r>
              <a:rPr lang="en-GB" i="1" dirty="0" err="1">
                <a:solidFill>
                  <a:srgbClr val="C00000"/>
                </a:solidFill>
              </a:rPr>
              <a:t>Leptospirillum</a:t>
            </a:r>
            <a:r>
              <a:rPr lang="en-GB" dirty="0">
                <a:solidFill>
                  <a:srgbClr val="C00000"/>
                </a:solidFill>
              </a:rPr>
              <a:t> group II and </a:t>
            </a:r>
            <a:r>
              <a:rPr lang="en-GB" i="1" dirty="0" err="1">
                <a:solidFill>
                  <a:srgbClr val="C00000"/>
                </a:solidFill>
              </a:rPr>
              <a:t>Ferroplasma</a:t>
            </a:r>
            <a:r>
              <a:rPr lang="en-GB" dirty="0">
                <a:solidFill>
                  <a:srgbClr val="C00000"/>
                </a:solidFill>
              </a:rPr>
              <a:t> type II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and partial recovery of three other 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genomes.</a:t>
            </a:r>
          </a:p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This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was </a:t>
            </a:r>
            <a:r>
              <a:rPr lang="en-GB" dirty="0">
                <a:solidFill>
                  <a:srgbClr val="C00000"/>
                </a:solidFill>
              </a:rPr>
              <a:t>possible because the biofilm was dominated by a small number of species populations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and the </a:t>
            </a:r>
            <a:r>
              <a:rPr lang="en-GB" dirty="0">
                <a:solidFill>
                  <a:srgbClr val="C00000"/>
                </a:solidFill>
              </a:rPr>
              <a:t>frequency of genomic rearrangements and gene insertions or deletions was relatively low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“The </a:t>
            </a:r>
            <a:r>
              <a:rPr lang="en-GB" i="1" dirty="0" err="1">
                <a:solidFill>
                  <a:schemeClr val="bg2">
                    <a:lumMod val="10000"/>
                  </a:schemeClr>
                </a:solidFill>
              </a:rPr>
              <a:t>Ferroplasma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type II genome seems to be </a:t>
            </a:r>
            <a:r>
              <a:rPr lang="en-GB" dirty="0">
                <a:solidFill>
                  <a:srgbClr val="C00000"/>
                </a:solidFill>
              </a:rPr>
              <a:t>a composite from three ancestral strains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that have undergone homologous recombination to form a large population of mosaic genomes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8640"/>
            <a:ext cx="2115662" cy="15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3" y="360710"/>
            <a:ext cx="6946533" cy="61365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59632" y="4581128"/>
            <a:ext cx="6480720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Overview of types of </a:t>
            </a:r>
            <a:r>
              <a:rPr lang="en-GB" b="1" dirty="0" smtClean="0"/>
              <a:t>microbiome analysis</a:t>
            </a:r>
          </a:p>
          <a:p>
            <a:pPr lvl="1"/>
            <a:r>
              <a:rPr lang="en-GB" dirty="0" smtClean="0"/>
              <a:t>with particular regard to </a:t>
            </a:r>
            <a:r>
              <a:rPr lang="en-GB" b="1" dirty="0" smtClean="0"/>
              <a:t>sequence informatics concepts</a:t>
            </a:r>
          </a:p>
          <a:p>
            <a:r>
              <a:rPr lang="en-GB" dirty="0" smtClean="0"/>
              <a:t>“Top down” – putting analysis tools and resources in context</a:t>
            </a:r>
          </a:p>
          <a:p>
            <a:r>
              <a:rPr lang="en-GB" dirty="0" smtClean="0"/>
              <a:t>No highly detailed technicalities</a:t>
            </a:r>
          </a:p>
          <a:p>
            <a:pPr lvl="1"/>
            <a:r>
              <a:rPr lang="en-GB" dirty="0" smtClean="0"/>
              <a:t>No instructions on how to run particular programs</a:t>
            </a:r>
          </a:p>
          <a:p>
            <a:r>
              <a:rPr lang="en-GB" dirty="0"/>
              <a:t>W</a:t>
            </a:r>
            <a:r>
              <a:rPr lang="en-GB" dirty="0" smtClean="0"/>
              <a:t>hy you are using the bioinformatics approaches you use; pros, cons; alternatives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what</a:t>
            </a:r>
            <a:r>
              <a:rPr lang="en-GB" dirty="0" smtClean="0"/>
              <a:t> question (function)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23728" y="2178534"/>
            <a:ext cx="158417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sequence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5292080" y="2178534"/>
            <a:ext cx="1584176" cy="14401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function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996" y="3018529"/>
            <a:ext cx="142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Relatedness:</a:t>
            </a:r>
          </a:p>
          <a:p>
            <a:r>
              <a:rPr lang="en-GB" dirty="0" smtClean="0"/>
              <a:t>Divergence,</a:t>
            </a:r>
          </a:p>
          <a:p>
            <a:r>
              <a:rPr lang="en-GB" dirty="0" smtClean="0"/>
              <a:t>Conservation</a:t>
            </a:r>
          </a:p>
          <a:p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23928" y="2898614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380048" y="3604885"/>
            <a:ext cx="2551742" cy="2102717"/>
            <a:chOff x="3380048" y="3604885"/>
            <a:chExt cx="2551742" cy="2102717"/>
          </a:xfrm>
        </p:grpSpPr>
        <p:sp>
          <p:nvSpPr>
            <p:cNvPr id="10" name="Oval 9"/>
            <p:cNvSpPr/>
            <p:nvPr/>
          </p:nvSpPr>
          <p:spPr>
            <a:xfrm>
              <a:off x="3779912" y="4267442"/>
              <a:ext cx="1584176" cy="144016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structure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380048" y="3604885"/>
              <a:ext cx="543880" cy="8322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72450" y="3618693"/>
              <a:ext cx="559340" cy="8545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Conservation versus divergence: the </a:t>
            </a:r>
            <a:r>
              <a:rPr lang="en-GB" i="1" dirty="0" smtClean="0"/>
              <a:t>what </a:t>
            </a:r>
            <a:r>
              <a:rPr lang="en-GB" dirty="0" smtClean="0"/>
              <a:t>and </a:t>
            </a:r>
            <a:r>
              <a:rPr lang="en-GB" i="1" dirty="0" smtClean="0"/>
              <a:t>who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93643" y="2060848"/>
            <a:ext cx="2952328" cy="22322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Gene sequences can diverge a lot, with function still conserved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27612" y="1536100"/>
            <a:ext cx="3384376" cy="2232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Gene sequences of fairly closely- related organisms can be quite diverged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63888" y="3988424"/>
            <a:ext cx="3384376" cy="2232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Gene sequences of distantly-related organisms can be very conserved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3799583"/>
            <a:ext cx="185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>
                <a:solidFill>
                  <a:srgbClr val="FF0000"/>
                </a:solidFill>
              </a:rPr>
              <a:t>But conversely…</a:t>
            </a:r>
            <a:endParaRPr lang="en-GB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0252" y="4833407"/>
            <a:ext cx="168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rgbClr val="FF0000"/>
                </a:solidFill>
              </a:rPr>
              <a:t>It depends on the gene</a:t>
            </a:r>
            <a:endParaRPr lang="en-GB" sz="20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643" y="4456085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3">
                    <a:lumMod val="50000"/>
                  </a:schemeClr>
                </a:solidFill>
              </a:rPr>
              <a:t>Very good news if your metagenomics reads contain novel organisms</a:t>
            </a:r>
          </a:p>
          <a:p>
            <a:r>
              <a:rPr lang="en-GB" i="1" dirty="0" smtClean="0">
                <a:solidFill>
                  <a:schemeClr val="accent3">
                    <a:lumMod val="50000"/>
                  </a:schemeClr>
                </a:solidFill>
              </a:rPr>
              <a:t>Also means that </a:t>
            </a:r>
            <a:r>
              <a:rPr lang="en-GB" i="1" dirty="0" err="1" smtClean="0">
                <a:solidFill>
                  <a:schemeClr val="accent3">
                    <a:lumMod val="50000"/>
                  </a:schemeClr>
                </a:solidFill>
              </a:rPr>
              <a:t>chimaeric</a:t>
            </a:r>
            <a:r>
              <a:rPr lang="en-GB" i="1" dirty="0" smtClean="0">
                <a:solidFill>
                  <a:schemeClr val="accent3">
                    <a:lumMod val="50000"/>
                  </a:schemeClr>
                </a:solidFill>
              </a:rPr>
              <a:t> “assemblies” don’t matter much</a:t>
            </a:r>
          </a:p>
        </p:txBody>
      </p:sp>
    </p:spTree>
    <p:extLst>
      <p:ext uri="{BB962C8B-B14F-4D97-AF65-F5344CB8AC3E}">
        <p14:creationId xmlns:p14="http://schemas.microsoft.com/office/powerpoint/2010/main" val="26656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764704"/>
            <a:ext cx="4671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Thinking at functional level</a:t>
            </a:r>
          </a:p>
          <a:p>
            <a:r>
              <a:rPr lang="en-GB" sz="2000" dirty="0"/>
              <a:t>m</a:t>
            </a:r>
            <a:r>
              <a:rPr lang="en-GB" sz="2000" dirty="0" smtClean="0"/>
              <a:t>eans thinking largely at the protein level</a:t>
            </a:r>
          </a:p>
          <a:p>
            <a:r>
              <a:rPr lang="en-GB" sz="2000" dirty="0" smtClean="0"/>
              <a:t>(ignoring noncoding RNAs for the moment)</a:t>
            </a:r>
            <a:endParaRPr lang="en-GB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38672" y="1948190"/>
            <a:ext cx="2234544" cy="976754"/>
            <a:chOff x="1438672" y="1948190"/>
            <a:chExt cx="2234544" cy="976754"/>
          </a:xfrm>
        </p:grpSpPr>
        <p:sp>
          <p:nvSpPr>
            <p:cNvPr id="5" name="Oval 4"/>
            <p:cNvSpPr/>
            <p:nvPr/>
          </p:nvSpPr>
          <p:spPr>
            <a:xfrm>
              <a:off x="1438672" y="2132856"/>
              <a:ext cx="1152128" cy="792088"/>
            </a:xfrm>
            <a:prstGeom prst="ellipse">
              <a:avLst/>
            </a:prstGeom>
            <a:gradFill>
              <a:gsLst>
                <a:gs pos="1000">
                  <a:schemeClr val="accent2">
                    <a:lumMod val="75000"/>
                  </a:schemeClr>
                </a:gs>
                <a:gs pos="56000">
                  <a:schemeClr val="accent4">
                    <a:lumMod val="75000"/>
                  </a:schemeClr>
                </a:gs>
                <a:gs pos="91000">
                  <a:schemeClr val="accent3">
                    <a:lumMod val="75000"/>
                  </a:schemeClr>
                </a:gs>
              </a:gsLst>
              <a:lin ang="27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7730" y="1948190"/>
              <a:ext cx="1125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err="1" smtClean="0"/>
                <a:t>XYZase</a:t>
              </a:r>
              <a:endParaRPr lang="en-GB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67944" y="2132112"/>
            <a:ext cx="249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MAEDLLSQTNNI………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001" y="3068959"/>
            <a:ext cx="470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Your metagenomics reads code for a protein which is…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219071"/>
            <a:ext cx="271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95% </a:t>
            </a:r>
            <a:r>
              <a:rPr lang="en-GB" dirty="0" smtClean="0"/>
              <a:t>identical by sequence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3862789"/>
            <a:ext cx="530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So you can be sure that your metagenome-coded</a:t>
            </a:r>
          </a:p>
          <a:p>
            <a:r>
              <a:rPr lang="en-GB" sz="2000" dirty="0"/>
              <a:t>p</a:t>
            </a:r>
            <a:r>
              <a:rPr lang="en-GB" sz="2000" dirty="0" smtClean="0"/>
              <a:t>rotein is also an </a:t>
            </a:r>
            <a:r>
              <a:rPr lang="en-GB" sz="2000" dirty="0" err="1" smtClean="0"/>
              <a:t>XYZase</a:t>
            </a:r>
            <a:endParaRPr lang="en-GB" sz="20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6004410" y="3862789"/>
            <a:ext cx="943854" cy="1582435"/>
            <a:chOff x="6004410" y="3862789"/>
            <a:chExt cx="943854" cy="1582435"/>
          </a:xfrm>
        </p:grpSpPr>
        <p:sp>
          <p:nvSpPr>
            <p:cNvPr id="11" name="TextBox 10"/>
            <p:cNvSpPr txBox="1"/>
            <p:nvPr/>
          </p:nvSpPr>
          <p:spPr>
            <a:xfrm>
              <a:off x="6012160" y="4283804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7</a:t>
              </a:r>
              <a:r>
                <a:rPr lang="en-GB" sz="2000" b="1" dirty="0" smtClean="0"/>
                <a:t>5%</a:t>
              </a:r>
              <a:endParaRPr lang="en-GB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04410" y="4653136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60%</a:t>
              </a:r>
              <a:endParaRPr lang="en-GB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5045114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….</a:t>
              </a:r>
              <a:endParaRPr lang="en-GB" sz="20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948264" y="3862789"/>
              <a:ext cx="0" cy="1559789"/>
            </a:xfrm>
            <a:prstGeom prst="straightConnector1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855" y="5230941"/>
            <a:ext cx="501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“rules” which say precisely how low a % identity</a:t>
            </a:r>
          </a:p>
          <a:p>
            <a:r>
              <a:rPr lang="en-GB" dirty="0" smtClean="0"/>
              <a:t>this holds for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6420900" y="257343"/>
            <a:ext cx="2442566" cy="19031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Gene/protein sequences can diverge a lot, with function still conserved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800" y="5741971"/>
            <a:ext cx="10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Caveats…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17514" y="4521314"/>
            <a:ext cx="5494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 smtClean="0"/>
              <a:t>even with considerably lower sequence identity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m</a:t>
            </a:r>
            <a:r>
              <a:rPr lang="en-GB" sz="2000" dirty="0" smtClean="0"/>
              <a:t>ay be a closely-related variant function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70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7" grpId="0"/>
      <p:bldP spid="18" grpId="0" animBg="1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Gene/protein families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460600"/>
            <a:ext cx="8657087" cy="3936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733256"/>
            <a:ext cx="464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Pfam</a:t>
            </a:r>
            <a:r>
              <a:rPr lang="en-GB" dirty="0" smtClean="0"/>
              <a:t> protein families database (pfam.xfam.org)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923928" y="1988840"/>
            <a:ext cx="792088" cy="3600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bad side of the </a:t>
            </a:r>
            <a:r>
              <a:rPr lang="en-GB" i="1" dirty="0" smtClean="0"/>
              <a:t>what </a:t>
            </a:r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it’s easy to assign function to all of your reads? No..,.</a:t>
            </a:r>
          </a:p>
          <a:p>
            <a:r>
              <a:rPr lang="en-GB" dirty="0" smtClean="0"/>
              <a:t>Some of your reads might be from a completely novel gene</a:t>
            </a:r>
          </a:p>
          <a:p>
            <a:pPr lvl="1"/>
            <a:r>
              <a:rPr lang="en-GB" dirty="0" smtClean="0"/>
              <a:t>Nothing close to it is in any databases. So you can’t identify it.</a:t>
            </a:r>
          </a:p>
          <a:p>
            <a:pPr lvl="1"/>
            <a:r>
              <a:rPr lang="en-GB" dirty="0" smtClean="0"/>
              <a:t>This is also bad news for the “</a:t>
            </a:r>
            <a:r>
              <a:rPr lang="en-GB" i="1" dirty="0" smtClean="0"/>
              <a:t>who</a:t>
            </a:r>
            <a:r>
              <a:rPr lang="en-GB" dirty="0" smtClean="0"/>
              <a:t>” question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7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bad side of the </a:t>
            </a:r>
            <a:r>
              <a:rPr lang="en-GB" i="1" dirty="0" smtClean="0"/>
              <a:t>what </a:t>
            </a:r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commonly –</a:t>
            </a:r>
          </a:p>
          <a:p>
            <a:r>
              <a:rPr lang="en-GB" dirty="0" smtClean="0"/>
              <a:t>Another bunch of your reads are clearly similar to numerous gene sequences in the databases</a:t>
            </a:r>
          </a:p>
          <a:p>
            <a:pPr lvl="1"/>
            <a:r>
              <a:rPr lang="en-GB" dirty="0" smtClean="0"/>
              <a:t>Some of these are even in sequenced genomes</a:t>
            </a:r>
          </a:p>
          <a:p>
            <a:pPr lvl="2"/>
            <a:r>
              <a:rPr lang="en-GB" dirty="0" smtClean="0"/>
              <a:t>so that answers the “</a:t>
            </a:r>
            <a:r>
              <a:rPr lang="en-GB" i="1" dirty="0" smtClean="0"/>
              <a:t>who”</a:t>
            </a:r>
            <a:r>
              <a:rPr lang="en-GB" dirty="0" smtClean="0"/>
              <a:t> question</a:t>
            </a:r>
          </a:p>
          <a:p>
            <a:pPr lvl="1"/>
            <a:r>
              <a:rPr lang="en-GB" b="1" dirty="0" smtClean="0"/>
              <a:t>But, nobody knows what these genes actually do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1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</a:t>
            </a:r>
            <a:r>
              <a:rPr lang="en-GB" i="1" dirty="0"/>
              <a:t>E. coli</a:t>
            </a:r>
            <a:r>
              <a:rPr lang="en-GB" dirty="0"/>
              <a:t> K-12 and yeast </a:t>
            </a:r>
            <a:r>
              <a:rPr lang="en-GB" i="1" dirty="0"/>
              <a:t>Saccharomyces cerevisiae</a:t>
            </a:r>
            <a:r>
              <a:rPr lang="en-GB" dirty="0"/>
              <a:t> appear to be the only organisms for which at least 50% of the genes have been studied </a:t>
            </a:r>
            <a:r>
              <a:rPr lang="en-GB" dirty="0" smtClean="0"/>
              <a:t>experimentally”</a:t>
            </a:r>
          </a:p>
          <a:p>
            <a:pPr lvl="1"/>
            <a:r>
              <a:rPr lang="en-GB" dirty="0" err="1" smtClean="0"/>
              <a:t>Galperin</a:t>
            </a:r>
            <a:r>
              <a:rPr lang="en-GB" dirty="0" smtClean="0"/>
              <a:t> </a:t>
            </a:r>
            <a:r>
              <a:rPr lang="en-GB" dirty="0"/>
              <a:t>&amp; </a:t>
            </a:r>
            <a:r>
              <a:rPr lang="en-GB" dirty="0" err="1"/>
              <a:t>Koonin</a:t>
            </a:r>
            <a:r>
              <a:rPr lang="en-GB" dirty="0"/>
              <a:t> (2010) From complete genome sequence to “complete“ understanding? </a:t>
            </a:r>
            <a:r>
              <a:rPr lang="en-GB" i="1" dirty="0" smtClean="0"/>
              <a:t>Trends </a:t>
            </a:r>
            <a:r>
              <a:rPr lang="en-GB" i="1" dirty="0" err="1"/>
              <a:t>Biotechnol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28</a:t>
            </a:r>
            <a:r>
              <a:rPr lang="en-GB" dirty="0"/>
              <a:t>(8) </a:t>
            </a:r>
            <a:r>
              <a:rPr lang="en-GB" dirty="0" smtClean="0"/>
              <a:t>398-406</a:t>
            </a:r>
          </a:p>
          <a:p>
            <a:r>
              <a:rPr lang="en-GB" dirty="0" smtClean="0"/>
              <a:t>Predicting function: The “70% hurdle”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74" y="408354"/>
            <a:ext cx="6127052" cy="60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Metagenomics and the “</a:t>
            </a:r>
            <a:r>
              <a:rPr lang="en-GB" i="1" dirty="0" smtClean="0"/>
              <a:t>who” </a:t>
            </a:r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bit about bias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you get your DNA to put in the sequencer?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</a:t>
            </a:r>
            <a:r>
              <a:rPr lang="en-GB" dirty="0" smtClean="0"/>
              <a:t>ontrast to PCR-amplification of marker genes, which selects particular taxa, such as:</a:t>
            </a:r>
          </a:p>
          <a:p>
            <a:pPr lvl="1"/>
            <a:r>
              <a:rPr lang="en-GB" dirty="0" smtClean="0"/>
              <a:t>Archaea and/or Bacteria; or Fungi</a:t>
            </a:r>
          </a:p>
          <a:p>
            <a:r>
              <a:rPr lang="en-GB" dirty="0" smtClean="0"/>
              <a:t>You may be interested in particular organisms</a:t>
            </a:r>
          </a:p>
          <a:p>
            <a:pPr lvl="1"/>
            <a:r>
              <a:rPr lang="en-GB" dirty="0" smtClean="0"/>
              <a:t>Which informs the DNA-extraction process</a:t>
            </a:r>
          </a:p>
          <a:p>
            <a:pPr lvl="2"/>
            <a:r>
              <a:rPr lang="en-GB" dirty="0" smtClean="0"/>
              <a:t>E.g. </a:t>
            </a:r>
            <a:r>
              <a:rPr lang="en-GB" dirty="0" err="1" smtClean="0"/>
              <a:t>viromes</a:t>
            </a:r>
            <a:r>
              <a:rPr lang="en-GB" dirty="0" smtClean="0"/>
              <a:t> from ocean or gut</a:t>
            </a:r>
          </a:p>
          <a:p>
            <a:pPr lvl="2"/>
            <a:r>
              <a:rPr lang="en-GB" dirty="0" smtClean="0"/>
              <a:t>Removal of unwanted ‘extras’ can be done at the post-sequencing stage, </a:t>
            </a:r>
            <a:r>
              <a:rPr lang="en-GB" i="1" dirty="0" smtClean="0"/>
              <a:t>in silico</a:t>
            </a:r>
          </a:p>
          <a:p>
            <a:r>
              <a:rPr lang="en-GB" dirty="0" smtClean="0"/>
              <a:t>DNA-amplification is often necessary</a:t>
            </a:r>
          </a:p>
          <a:p>
            <a:pPr lvl="1"/>
            <a:r>
              <a:rPr lang="en-GB" dirty="0" smtClean="0"/>
              <a:t>Which should amplify all organisms’ DNA equally</a:t>
            </a:r>
          </a:p>
          <a:p>
            <a:pPr lvl="1"/>
            <a:r>
              <a:rPr lang="en-GB" dirty="0" smtClean="0"/>
              <a:t>But almost certainly won’t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Series of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 least 3 sessions to cover what I would like</a:t>
            </a:r>
          </a:p>
          <a:p>
            <a:r>
              <a:rPr lang="en-GB" dirty="0" smtClean="0"/>
              <a:t>Beyond that – if there is demand –</a:t>
            </a:r>
          </a:p>
          <a:p>
            <a:pPr lvl="1"/>
            <a:r>
              <a:rPr lang="en-GB" dirty="0" smtClean="0"/>
              <a:t>can progress to more technical talks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specially about 16S analysis (probably)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ncreasingly metagenomics in GHFS research</a:t>
            </a:r>
          </a:p>
          <a:p>
            <a:r>
              <a:rPr lang="en-GB" dirty="0" smtClean="0"/>
              <a:t>Informal and flexible</a:t>
            </a:r>
          </a:p>
          <a:p>
            <a:pPr lvl="1"/>
            <a:r>
              <a:rPr lang="en-GB" dirty="0" smtClean="0"/>
              <a:t>Please interrupt and ask questions</a:t>
            </a:r>
          </a:p>
          <a:p>
            <a:pPr lvl="1"/>
            <a:r>
              <a:rPr lang="en-GB" dirty="0" smtClean="0"/>
              <a:t>Suggestions for topics for further focus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“Whole-genome amplification”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Used in traditional genome sequencing</a:t>
            </a:r>
          </a:p>
          <a:p>
            <a:r>
              <a:rPr lang="en-GB" dirty="0" smtClean="0"/>
              <a:t>Also in a single-cell context</a:t>
            </a:r>
          </a:p>
          <a:p>
            <a:r>
              <a:rPr lang="en-GB" dirty="0" smtClean="0"/>
              <a:t>And in metagenomics</a:t>
            </a:r>
          </a:p>
          <a:p>
            <a:r>
              <a:rPr lang="en-GB" dirty="0" smtClean="0"/>
              <a:t>The randomness of the sampling is based on using random hexamer primers</a:t>
            </a:r>
          </a:p>
          <a:p>
            <a:pPr lvl="1"/>
            <a:r>
              <a:rPr lang="en-GB" dirty="0" smtClean="0"/>
              <a:t>A.k.a. Multiple Displacement Amplification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DNA </a:t>
            </a:r>
            <a:r>
              <a:rPr lang="en-GB" dirty="0" smtClean="0"/>
              <a:t>polymerase from </a:t>
            </a:r>
            <a:r>
              <a:rPr lang="el-GR" dirty="0" smtClean="0"/>
              <a:t>Φ</a:t>
            </a:r>
            <a:r>
              <a:rPr lang="en-GB" dirty="0" smtClean="0"/>
              <a:t>29, a </a:t>
            </a:r>
            <a:r>
              <a:rPr lang="en-GB" i="1" dirty="0" smtClean="0"/>
              <a:t>Bacillus </a:t>
            </a:r>
            <a:r>
              <a:rPr lang="en-GB" dirty="0" smtClean="0"/>
              <a:t>phage</a:t>
            </a:r>
          </a:p>
          <a:p>
            <a:r>
              <a:rPr lang="en-GB" dirty="0" smtClean="0"/>
              <a:t>A number of studies have found that it biases in favour of low-GC-content genomes</a:t>
            </a:r>
          </a:p>
          <a:p>
            <a:pPr lvl="1"/>
            <a:r>
              <a:rPr lang="en-GB" dirty="0" smtClean="0"/>
              <a:t>Biased against many </a:t>
            </a:r>
            <a:r>
              <a:rPr lang="en-GB" dirty="0" err="1" smtClean="0"/>
              <a:t>Actinobacteria</a:t>
            </a:r>
            <a:r>
              <a:rPr lang="en-GB" dirty="0" smtClean="0"/>
              <a:t>; some </a:t>
            </a:r>
            <a:r>
              <a:rPr lang="el-GR" dirty="0" smtClean="0"/>
              <a:t>α</a:t>
            </a:r>
            <a:r>
              <a:rPr lang="en-GB" dirty="0" smtClean="0"/>
              <a:t>- and </a:t>
            </a:r>
            <a:r>
              <a:rPr lang="el-GR" dirty="0" smtClean="0"/>
              <a:t>β</a:t>
            </a:r>
            <a:r>
              <a:rPr lang="en-GB" dirty="0" smtClean="0"/>
              <a:t>-</a:t>
            </a:r>
            <a:r>
              <a:rPr lang="en-GB" dirty="0" err="1" smtClean="0"/>
              <a:t>Proteobacteria</a:t>
            </a:r>
            <a:endParaRPr lang="en-GB" dirty="0" smtClean="0"/>
          </a:p>
          <a:p>
            <a:pPr lvl="1"/>
            <a:r>
              <a:rPr lang="en-GB" dirty="0" smtClean="0"/>
              <a:t>The bias is not always uniform even for one type of microbiome</a:t>
            </a:r>
          </a:p>
          <a:p>
            <a:r>
              <a:rPr lang="en-GB" dirty="0" smtClean="0"/>
              <a:t>Whether there is an exact match with the primer sequence, has been found to be less important</a:t>
            </a:r>
          </a:p>
          <a:p>
            <a:r>
              <a:rPr lang="en-GB" dirty="0" smtClean="0"/>
              <a:t>In some studies the effect of the bias has been shown to be a lot smaller than the differences between microbiomes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47" y="762000"/>
            <a:ext cx="629770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235" y="246530"/>
            <a:ext cx="8258735" cy="309637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>
                <a:solidFill>
                  <a:schemeClr val="tx2"/>
                </a:solidFill>
              </a:rPr>
              <a:t>Fig 1. Various effects of WGA treatment of samples from five biotopes investigated by ordination analysis.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26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059"/>
              <a:t>Probst AJ, Weinmaier T, DeSantis TZ, Santo Domingo JW, Ashbolt N (2015) New Perspectives on Microbial Community Distortion after Whole-Genome Amplification. PLOS ONE 10(5): e0124158. doi:10.1371/journal.pone.0124158</a:t>
            </a:r>
          </a:p>
          <a:p>
            <a:pPr eaLnBrk="1" hangingPunct="1"/>
            <a:r>
              <a:rPr lang="en-US" altLang="en-US" sz="1059">
                <a:hlinkClick r:id="rId3"/>
              </a:rPr>
              <a:t>http://journals.plos.org/plosone/article?id=10.1371/journal.pone.0124158</a:t>
            </a:r>
            <a:endParaRPr lang="en-US" altLang="en-US" sz="1059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76" y="6152030"/>
            <a:ext cx="2140324" cy="6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27584" y="1628800"/>
            <a:ext cx="6516416" cy="35912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00">
              <a:alpha val="2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99792" y="2564904"/>
            <a:ext cx="6120680" cy="338437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4BD5E">
              <a:alpha val="2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3501008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dirty="0" smtClean="0"/>
              <a:t>Who is in there?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43608" y="2996952"/>
            <a:ext cx="185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What </a:t>
            </a:r>
            <a:r>
              <a:rPr lang="en-GB" i="1" dirty="0" smtClean="0"/>
              <a:t>can</a:t>
            </a:r>
          </a:p>
          <a:p>
            <a:pPr lvl="0"/>
            <a:r>
              <a:rPr lang="en-GB" i="1" dirty="0" smtClean="0"/>
              <a:t>      </a:t>
            </a:r>
            <a:r>
              <a:rPr lang="en-GB" dirty="0" smtClean="0"/>
              <a:t> they do?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47251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What </a:t>
            </a:r>
            <a:r>
              <a:rPr lang="en-GB" i="1" dirty="0" smtClean="0"/>
              <a:t>are      </a:t>
            </a:r>
          </a:p>
          <a:p>
            <a:pPr marL="0" lvl="0" indent="0" algn="r">
              <a:buNone/>
            </a:pPr>
            <a:r>
              <a:rPr lang="en-GB" dirty="0" smtClean="0"/>
              <a:t>they doing?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84784"/>
            <a:ext cx="3707928" cy="52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1" u="none" strike="noStrike" kern="1200" dirty="0" err="1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Metagenomics</a:t>
            </a:r>
            <a:endParaRPr lang="en-GB" sz="2800" b="1" i="1" u="none" strike="noStrike" kern="120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1472" y="5589240"/>
            <a:ext cx="4752528" cy="52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1" u="none" strike="noStrike" kern="1200" dirty="0" err="1" smtClean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Metatranscriptomics</a:t>
            </a:r>
            <a:endParaRPr lang="en-GB" sz="2800" b="1" i="1" u="none" strike="noStrike" kern="120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799172" y="2653836"/>
            <a:ext cx="3707928" cy="52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1" u="none" strike="noStrike" kern="1200" dirty="0" smtClean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Marker-gene barcoding</a:t>
            </a:r>
            <a:endParaRPr lang="en-GB" sz="2800" b="1" i="1" u="none" strike="noStrike" kern="120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548680"/>
            <a:ext cx="7056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So, do marker-gene sequencing and </a:t>
            </a:r>
            <a:r>
              <a:rPr lang="en-GB" sz="2400" dirty="0" err="1" smtClean="0"/>
              <a:t>metagenomic</a:t>
            </a:r>
            <a:r>
              <a:rPr lang="en-GB" sz="2400" dirty="0" smtClean="0"/>
              <a:t> sequencing give us the same answers?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83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915" y="764846"/>
            <a:ext cx="6336421" cy="268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880" y="3667939"/>
            <a:ext cx="8347364" cy="4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 eaLnBrk="1" hangingPunct="1"/>
            <a:r>
              <a:rPr lang="en-US" altLang="en-US" sz="1100" dirty="0" err="1"/>
              <a:t>Poretsky</a:t>
            </a:r>
            <a:r>
              <a:rPr lang="en-US" altLang="en-US" sz="1100" dirty="0"/>
              <a:t> R, Rodriguez-R LM, Luo C, </a:t>
            </a:r>
            <a:r>
              <a:rPr lang="en-US" altLang="en-US" sz="1100" dirty="0" err="1"/>
              <a:t>Tsementzi</a:t>
            </a:r>
            <a:r>
              <a:rPr lang="en-US" altLang="en-US" sz="1100" dirty="0"/>
              <a:t> D, et al. (2014) Strengths and Limitations of 16S </a:t>
            </a:r>
            <a:r>
              <a:rPr lang="en-US" altLang="en-US" sz="1100" dirty="0" err="1"/>
              <a:t>rRNA</a:t>
            </a:r>
            <a:r>
              <a:rPr lang="en-US" altLang="en-US" sz="1100" dirty="0"/>
              <a:t> Gene </a:t>
            </a:r>
            <a:r>
              <a:rPr lang="en-US" altLang="en-US" sz="1100" dirty="0" err="1"/>
              <a:t>Amplicon</a:t>
            </a:r>
            <a:r>
              <a:rPr lang="en-US" altLang="en-US" sz="1100" dirty="0"/>
              <a:t> Sequencing in Revealing Temporal Microbial Community Dynamics. </a:t>
            </a:r>
            <a:r>
              <a:rPr lang="en-US" altLang="en-US" sz="1100" dirty="0" err="1"/>
              <a:t>PLoS</a:t>
            </a:r>
            <a:r>
              <a:rPr lang="en-US" altLang="en-US" sz="1100" dirty="0"/>
              <a:t> ONE 9(4): e93827. doi:10.1371/journal.pone.0093827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727" y="403412"/>
            <a:ext cx="2273540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GB" dirty="0" smtClean="0"/>
              <a:t>Estimated no. of </a:t>
            </a:r>
            <a:r>
              <a:rPr lang="en-GB" b="1" dirty="0" smtClean="0"/>
              <a:t>phyla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26182" y="404988"/>
            <a:ext cx="2403191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GB" dirty="0" smtClean="0"/>
              <a:t>Estimated no. of </a:t>
            </a:r>
            <a:r>
              <a:rPr lang="en-GB" b="1" dirty="0" smtClean="0"/>
              <a:t>genera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437112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anomalies: </a:t>
            </a:r>
            <a:r>
              <a:rPr lang="en-GB" i="1" dirty="0" err="1" smtClean="0"/>
              <a:t>Thiomonas</a:t>
            </a: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16S says 45% of the reads are </a:t>
            </a:r>
            <a:r>
              <a:rPr lang="en-GB" i="1" dirty="0" err="1" smtClean="0"/>
              <a:t>Thiomonas</a:t>
            </a: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16S says 23% of the OTUs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WGS-</a:t>
            </a:r>
            <a:r>
              <a:rPr lang="en-GB" dirty="0" err="1" smtClean="0"/>
              <a:t>metagenomic</a:t>
            </a:r>
            <a:r>
              <a:rPr lang="en-GB" dirty="0" smtClean="0"/>
              <a:t> </a:t>
            </a:r>
            <a:r>
              <a:rPr lang="en-GB" dirty="0" err="1" smtClean="0"/>
              <a:t>contigs</a:t>
            </a:r>
            <a:r>
              <a:rPr lang="en-GB" dirty="0" smtClean="0"/>
              <a:t> says 0.3%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WGS-single reads: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10% of 16S gene fragments are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26182" y="4725144"/>
            <a:ext cx="3562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&gt; 200 </a:t>
            </a:r>
            <a:r>
              <a:rPr lang="en-GB" i="1" dirty="0" err="1" smtClean="0"/>
              <a:t>Thiomonas</a:t>
            </a:r>
            <a:r>
              <a:rPr lang="en-GB" i="1" dirty="0" smtClean="0"/>
              <a:t> </a:t>
            </a:r>
            <a:r>
              <a:rPr lang="en-GB" dirty="0" smtClean="0"/>
              <a:t>species/OTUs in the 16S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only 2 </a:t>
            </a:r>
            <a:r>
              <a:rPr lang="en-GB" i="1" dirty="0" err="1" smtClean="0"/>
              <a:t>Thiomonas</a:t>
            </a:r>
            <a:r>
              <a:rPr lang="en-GB" i="1" dirty="0" smtClean="0"/>
              <a:t> </a:t>
            </a:r>
            <a:r>
              <a:rPr lang="en-GB" dirty="0" smtClean="0"/>
              <a:t>reference genomes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8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US-UK </a:t>
            </a:r>
            <a:r>
              <a:rPr lang="en-GB" dirty="0"/>
              <a:t>Bioinformatics for the Microbiome </a:t>
            </a:r>
            <a:r>
              <a:rPr lang="en-GB" dirty="0" smtClean="0"/>
              <a:t>Workshop</a:t>
            </a:r>
          </a:p>
          <a:p>
            <a:r>
              <a:rPr lang="en-GB" dirty="0" smtClean="0"/>
              <a:t>“</a:t>
            </a:r>
            <a:r>
              <a:rPr lang="en-GB" b="1" dirty="0"/>
              <a:t>Summary of findings </a:t>
            </a:r>
            <a:endParaRPr lang="en-GB" dirty="0"/>
          </a:p>
          <a:p>
            <a:pPr lvl="1"/>
            <a:r>
              <a:rPr lang="en-GB" b="1" dirty="0" smtClean="0"/>
              <a:t>Standards </a:t>
            </a:r>
            <a:r>
              <a:rPr lang="en-GB" b="1" dirty="0"/>
              <a:t>are necessary to move forward. </a:t>
            </a:r>
            <a:r>
              <a:rPr lang="en-GB" dirty="0"/>
              <a:t>Validating sequencing, metabolomics, and culture-based pipelines are imperative. </a:t>
            </a:r>
            <a:r>
              <a:rPr lang="en-GB" b="1" dirty="0">
                <a:solidFill>
                  <a:srgbClr val="C00000"/>
                </a:solidFill>
              </a:rPr>
              <a:t>At the moment, the field is considered by some to be a “pre-science” </a:t>
            </a:r>
            <a:r>
              <a:rPr lang="en-GB" dirty="0">
                <a:solidFill>
                  <a:srgbClr val="C00000"/>
                </a:solidFill>
              </a:rPr>
              <a:t>because labs are often not able to reproduce each other’s results. </a:t>
            </a:r>
            <a:r>
              <a:rPr lang="en-GB" dirty="0"/>
              <a:t>Some argued that instead of labelling the research a “pre-science,” maybe there are missing variables. Guidelines for collecting and storing samples are essential, as well as high-quality reference materials. </a:t>
            </a:r>
          </a:p>
          <a:p>
            <a:pPr lvl="1"/>
            <a:r>
              <a:rPr lang="en-GB" b="1" dirty="0" smtClean="0"/>
              <a:t>Informatics </a:t>
            </a:r>
            <a:r>
              <a:rPr lang="en-GB" b="1" dirty="0"/>
              <a:t>resources are vital for breakthroughs in microbiome research. </a:t>
            </a:r>
            <a:r>
              <a:rPr lang="en-GB" dirty="0"/>
              <a:t>At the moment, resources are incomplete, especially in regards to metagenomes, metabolites, metadata and gene </a:t>
            </a:r>
            <a:r>
              <a:rPr lang="en-GB" dirty="0" err="1"/>
              <a:t>catalogs</a:t>
            </a:r>
            <a:r>
              <a:rPr lang="en-GB" dirty="0"/>
              <a:t>. </a:t>
            </a:r>
            <a:r>
              <a:rPr lang="en-GB" dirty="0" smtClean="0"/>
              <a:t>….”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Series of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1: 27/1/2017</a:t>
            </a:r>
          </a:p>
          <a:p>
            <a:pPr lvl="1"/>
            <a:r>
              <a:rPr lang="en-GB" dirty="0" smtClean="0"/>
              <a:t>“Biological and Experimental Stuff that a microbiome </a:t>
            </a:r>
            <a:r>
              <a:rPr lang="en-GB" dirty="0" err="1" smtClean="0"/>
              <a:t>bioinformatician</a:t>
            </a:r>
            <a:r>
              <a:rPr lang="en-GB" dirty="0" smtClean="0"/>
              <a:t> needs to know”</a:t>
            </a:r>
          </a:p>
          <a:p>
            <a:pPr lvl="1"/>
            <a:r>
              <a:rPr lang="en-GB" dirty="0" smtClean="0">
                <a:hlinkClick r:id="rId2"/>
              </a:rPr>
              <a:t>http://ghfs1.ifr.ac.uk/ghfs/</a:t>
            </a:r>
            <a:endParaRPr lang="en-GB" dirty="0" smtClean="0"/>
          </a:p>
          <a:p>
            <a:pPr lvl="1"/>
            <a:r>
              <a:rPr lang="en-GB" dirty="0" smtClean="0"/>
              <a:t>(see post of the above date)</a:t>
            </a:r>
          </a:p>
          <a:p>
            <a:r>
              <a:rPr lang="en-GB" dirty="0" smtClean="0"/>
              <a:t>Part 3: 24/2/2017, 14:00, Barton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Topics, top-down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467544" y="1225162"/>
            <a:ext cx="8457984" cy="1722610"/>
            <a:chOff x="467544" y="1225162"/>
            <a:chExt cx="8457984" cy="1722610"/>
          </a:xfrm>
        </p:grpSpPr>
        <p:sp>
          <p:nvSpPr>
            <p:cNvPr id="5" name="Rounded Rectangle 4"/>
            <p:cNvSpPr/>
            <p:nvPr/>
          </p:nvSpPr>
          <p:spPr>
            <a:xfrm>
              <a:off x="2466819" y="1429596"/>
              <a:ext cx="1689637" cy="9930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Types of environments studied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04347" y="1407413"/>
              <a:ext cx="1689637" cy="1228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Variety of microbiomes, and domains of Life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67471" y="1225162"/>
              <a:ext cx="100811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Aims of studies: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44" y="1556792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Introduction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03375" y="1884440"/>
              <a:ext cx="172819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“Communities”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97336" y="2342106"/>
              <a:ext cx="172819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Functions</a:t>
              </a:r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5037" y="2708920"/>
            <a:ext cx="7746395" cy="1728192"/>
            <a:chOff x="315037" y="2708920"/>
            <a:chExt cx="7746395" cy="1728192"/>
          </a:xfrm>
        </p:grpSpPr>
        <p:sp>
          <p:nvSpPr>
            <p:cNvPr id="9" name="TextBox 8"/>
            <p:cNvSpPr txBox="1"/>
            <p:nvPr/>
          </p:nvSpPr>
          <p:spPr>
            <a:xfrm>
              <a:off x="315037" y="2901937"/>
              <a:ext cx="17281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Aims of DNA/ RNA sequencing</a:t>
              </a:r>
            </a:p>
            <a:p>
              <a:r>
                <a:rPr lang="en-GB" dirty="0" smtClean="0"/>
                <a:t>approaches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0275" y="2708920"/>
              <a:ext cx="1689637" cy="9930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“barcoding”- use of marker genes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42585" y="3088787"/>
              <a:ext cx="2318847" cy="54963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metatranscriptomics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00231" y="2865234"/>
              <a:ext cx="1728192" cy="6804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“shotgun” metagenomics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5696" y="3845268"/>
              <a:ext cx="1224136" cy="4644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16S </a:t>
              </a:r>
              <a:r>
                <a:rPr lang="en-GB" dirty="0" err="1" smtClean="0">
                  <a:solidFill>
                    <a:schemeClr val="tx1"/>
                  </a:solidFill>
                </a:rPr>
                <a:t>rRNA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38688" y="3862113"/>
              <a:ext cx="1082448" cy="5749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Other markers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668999" y="3842017"/>
            <a:ext cx="2318847" cy="825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aims of whole-metagenome sequencing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2044" y="4509120"/>
            <a:ext cx="5540981" cy="1315666"/>
            <a:chOff x="332044" y="4509120"/>
            <a:chExt cx="5540981" cy="1315666"/>
          </a:xfrm>
        </p:grpSpPr>
        <p:sp>
          <p:nvSpPr>
            <p:cNvPr id="18" name="TextBox 17"/>
            <p:cNvSpPr txBox="1"/>
            <p:nvPr/>
          </p:nvSpPr>
          <p:spPr>
            <a:xfrm>
              <a:off x="332044" y="4509120"/>
              <a:ext cx="1728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Dealing with the data:</a:t>
              </a:r>
            </a:p>
            <a:p>
              <a:r>
                <a:rPr lang="en-GB" dirty="0" smtClean="0"/>
                <a:t>Informatics concepts</a:t>
              </a:r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67744" y="4712568"/>
              <a:ext cx="1224136" cy="46440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16S </a:t>
              </a:r>
              <a:r>
                <a:rPr lang="en-GB" dirty="0" err="1" smtClean="0">
                  <a:solidFill>
                    <a:schemeClr val="tx1"/>
                  </a:solidFill>
                </a:rPr>
                <a:t>rRNA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21136" y="4796574"/>
              <a:ext cx="1551889" cy="62542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“shotgun” meta-’omics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51564" y="5264570"/>
              <a:ext cx="1584176" cy="56021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Communities in detail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13976" y="5079904"/>
            <a:ext cx="2134488" cy="1276983"/>
            <a:chOff x="6613976" y="5079904"/>
            <a:chExt cx="2134488" cy="1276983"/>
          </a:xfrm>
        </p:grpSpPr>
        <p:sp>
          <p:nvSpPr>
            <p:cNvPr id="22" name="TextBox 21"/>
            <p:cNvSpPr txBox="1"/>
            <p:nvPr/>
          </p:nvSpPr>
          <p:spPr>
            <a:xfrm>
              <a:off x="6936395" y="5079904"/>
              <a:ext cx="18120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Later:</a:t>
              </a:r>
            </a:p>
            <a:p>
              <a:r>
                <a:rPr lang="en-GB" dirty="0" smtClean="0"/>
                <a:t>more technical details</a:t>
              </a:r>
              <a:endParaRPr lang="en-GB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613976" y="5541569"/>
              <a:ext cx="288032" cy="81531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7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27584" y="1628800"/>
            <a:ext cx="6516416" cy="35912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00">
              <a:alpha val="2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99792" y="2564904"/>
            <a:ext cx="6120680" cy="338437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4BD5E">
              <a:alpha val="2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3501008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dirty="0" smtClean="0"/>
              <a:t>Who is in there?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43608" y="2996952"/>
            <a:ext cx="185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What </a:t>
            </a:r>
            <a:r>
              <a:rPr lang="en-GB" i="1" dirty="0" smtClean="0"/>
              <a:t>can</a:t>
            </a:r>
          </a:p>
          <a:p>
            <a:pPr lvl="0"/>
            <a:r>
              <a:rPr lang="en-GB" i="1" dirty="0" smtClean="0"/>
              <a:t>      </a:t>
            </a:r>
            <a:r>
              <a:rPr lang="en-GB" dirty="0" smtClean="0"/>
              <a:t> they do?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47251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What </a:t>
            </a:r>
            <a:r>
              <a:rPr lang="en-GB" i="1" dirty="0" smtClean="0"/>
              <a:t>are      </a:t>
            </a:r>
          </a:p>
          <a:p>
            <a:pPr marL="0" lvl="0" indent="0" algn="r">
              <a:buNone/>
            </a:pPr>
            <a:r>
              <a:rPr lang="en-GB" dirty="0" smtClean="0"/>
              <a:t>they doing?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84784"/>
            <a:ext cx="3707928" cy="52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1" u="none" strike="noStrike" kern="1200" dirty="0" err="1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Metagenomics</a:t>
            </a:r>
            <a:endParaRPr lang="en-GB" sz="2800" b="1" i="1" u="none" strike="noStrike" kern="120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1472" y="5589240"/>
            <a:ext cx="4752528" cy="52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1" u="none" strike="noStrike" kern="1200" dirty="0" err="1" smtClean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Metatranscriptomics</a:t>
            </a:r>
            <a:endParaRPr lang="en-GB" sz="2800" b="1" i="1" u="none" strike="noStrike" kern="120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131840" y="3068960"/>
            <a:ext cx="3780000" cy="162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EB613D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24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+mn-lt"/>
                <a:ea typeface="DejaVu Sans" pitchFamily="2"/>
                <a:cs typeface="Lohit Hindi" pitchFamily="2"/>
              </a:rPr>
              <a:t>COMMUNITY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24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+mn-lt"/>
                <a:ea typeface="DejaVu Sans" pitchFamily="2"/>
                <a:cs typeface="Lohit Hindi" pitchFamily="2"/>
              </a:rPr>
              <a:t>ANALYSIS</a:t>
            </a:r>
          </a:p>
        </p:txBody>
      </p:sp>
      <p:sp>
        <p:nvSpPr>
          <p:cNvPr id="13" name="Freeform 12"/>
          <p:cNvSpPr/>
          <p:nvPr/>
        </p:nvSpPr>
        <p:spPr>
          <a:xfrm>
            <a:off x="323528" y="2276872"/>
            <a:ext cx="3312368" cy="129614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20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+mn-lt"/>
                <a:ea typeface="DejaVu Sans" pitchFamily="2"/>
                <a:cs typeface="Lohit Hindi" pitchFamily="2"/>
              </a:rPr>
              <a:t>FUNCTIONAL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20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+mn-lt"/>
                <a:ea typeface="DejaVu Sans" pitchFamily="2"/>
                <a:cs typeface="Lohit Hindi" pitchFamily="2"/>
              </a:rPr>
              <a:t>ANALYSIS</a:t>
            </a:r>
          </a:p>
        </p:txBody>
      </p:sp>
      <p:sp>
        <p:nvSpPr>
          <p:cNvPr id="14" name="Freeform 13"/>
          <p:cNvSpPr/>
          <p:nvPr/>
        </p:nvSpPr>
        <p:spPr>
          <a:xfrm>
            <a:off x="5831632" y="4365104"/>
            <a:ext cx="3312368" cy="129614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20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+mn-lt"/>
                <a:ea typeface="DejaVu Sans" pitchFamily="2"/>
                <a:cs typeface="Lohit Hindi" pitchFamily="2"/>
              </a:rPr>
              <a:t>FUNCTIONAL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20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+mn-lt"/>
                <a:ea typeface="DejaVu Sans" pitchFamily="2"/>
                <a:cs typeface="Lohit Hindi" pitchFamily="2"/>
              </a:rPr>
              <a:t>ANALYSIS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799172" y="2653836"/>
            <a:ext cx="3707928" cy="527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1" u="none" strike="noStrike" kern="1200" dirty="0" smtClean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Marker-gene barcoding</a:t>
            </a:r>
            <a:endParaRPr lang="en-GB" sz="2800" b="1" i="1" u="none" strike="noStrike" kern="120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83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terminology…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35696" y="362156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“…. This study provides positive validation of the </a:t>
            </a:r>
            <a:r>
              <a:rPr lang="en-GB" dirty="0" smtClean="0"/>
              <a:t>effectiveness of </a:t>
            </a:r>
            <a:r>
              <a:rPr lang="en-GB" b="1" dirty="0">
                <a:solidFill>
                  <a:srgbClr val="C00000"/>
                </a:solidFill>
              </a:rPr>
              <a:t>targeting 16S metagenomes using short-read sequencing </a:t>
            </a:r>
            <a:r>
              <a:rPr lang="en-GB" b="1" dirty="0" smtClean="0">
                <a:solidFill>
                  <a:srgbClr val="C00000"/>
                </a:solidFill>
              </a:rPr>
              <a:t>technology</a:t>
            </a:r>
            <a:r>
              <a:rPr lang="en-GB" dirty="0" smtClean="0"/>
              <a:t>.”</a:t>
            </a:r>
            <a:endParaRPr lang="en-GB" dirty="0"/>
          </a:p>
          <a:p>
            <a:r>
              <a:rPr lang="en-GB" dirty="0" err="1" smtClean="0"/>
              <a:t>Sundquist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Bacterial </a:t>
            </a:r>
            <a:r>
              <a:rPr lang="en-GB" dirty="0"/>
              <a:t>flora-typing with targeted, chip-based </a:t>
            </a:r>
            <a:r>
              <a:rPr lang="en-GB" dirty="0" smtClean="0"/>
              <a:t>Pyrosequencing </a:t>
            </a:r>
            <a:r>
              <a:rPr lang="en-GB" i="1" dirty="0" smtClean="0"/>
              <a:t>BMC Microbiology </a:t>
            </a:r>
            <a:r>
              <a:rPr lang="en-GB" b="1" dirty="0" smtClean="0"/>
              <a:t>7 </a:t>
            </a:r>
            <a:r>
              <a:rPr lang="en-GB" dirty="0" smtClean="0"/>
              <a:t>108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Tikhonov </a:t>
            </a:r>
            <a:r>
              <a:rPr lang="en-GB" i="1" dirty="0" smtClean="0"/>
              <a:t>et al. (</a:t>
            </a:r>
            <a:r>
              <a:rPr lang="en-GB" dirty="0" smtClean="0"/>
              <a:t>2015) </a:t>
            </a:r>
            <a:r>
              <a:rPr lang="en-GB" dirty="0"/>
              <a:t>Interpreting </a:t>
            </a:r>
            <a:r>
              <a:rPr lang="en-GB" b="1" dirty="0">
                <a:solidFill>
                  <a:srgbClr val="C00000"/>
                </a:solidFill>
              </a:rPr>
              <a:t>16S </a:t>
            </a:r>
            <a:r>
              <a:rPr lang="en-GB" b="1" dirty="0" err="1">
                <a:solidFill>
                  <a:srgbClr val="C00000"/>
                </a:solidFill>
              </a:rPr>
              <a:t>metagenomic</a:t>
            </a:r>
            <a:r>
              <a:rPr lang="en-GB" b="1" dirty="0">
                <a:solidFill>
                  <a:srgbClr val="C00000"/>
                </a:solidFill>
              </a:rPr>
              <a:t> data </a:t>
            </a:r>
            <a:r>
              <a:rPr lang="en-GB" dirty="0"/>
              <a:t>without clustering to achieve sub-OTU </a:t>
            </a:r>
            <a:r>
              <a:rPr lang="en-GB" dirty="0" smtClean="0"/>
              <a:t>resolution</a:t>
            </a:r>
          </a:p>
          <a:p>
            <a:r>
              <a:rPr lang="en-GB" i="1" dirty="0" smtClean="0"/>
              <a:t>ISME Journal </a:t>
            </a:r>
            <a:r>
              <a:rPr lang="en-GB" b="1" dirty="0" smtClean="0"/>
              <a:t>9</a:t>
            </a:r>
            <a:r>
              <a:rPr lang="en-GB" dirty="0" smtClean="0"/>
              <a:t> (1) 68-80 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5811" y="1366316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“…The approach involves </a:t>
            </a:r>
            <a:r>
              <a:rPr lang="en-GB" dirty="0"/>
              <a:t>directly accessing the genomes of soil </a:t>
            </a:r>
            <a:r>
              <a:rPr lang="en-GB" dirty="0" smtClean="0"/>
              <a:t>organisms that </a:t>
            </a:r>
            <a:r>
              <a:rPr lang="en-GB" dirty="0"/>
              <a:t>cannot </a:t>
            </a:r>
            <a:r>
              <a:rPr lang="en-GB" dirty="0" smtClean="0"/>
              <a:t>be … cultured </a:t>
            </a:r>
            <a:r>
              <a:rPr lang="en-GB" dirty="0"/>
              <a:t>by isolating </a:t>
            </a:r>
            <a:r>
              <a:rPr lang="en-GB" dirty="0" smtClean="0"/>
              <a:t>their DNA….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methodology </a:t>
            </a:r>
            <a:r>
              <a:rPr lang="en-GB" dirty="0" smtClean="0"/>
              <a:t>has been </a:t>
            </a:r>
            <a:r>
              <a:rPr lang="en-GB" dirty="0"/>
              <a:t>made possible by advances in molecular biology </a:t>
            </a:r>
            <a:r>
              <a:rPr lang="en-GB" dirty="0" smtClean="0"/>
              <a:t>… which </a:t>
            </a:r>
            <a:r>
              <a:rPr lang="en-GB" dirty="0"/>
              <a:t>have laid the groundwork </a:t>
            </a:r>
            <a:r>
              <a:rPr lang="en-GB" dirty="0" smtClean="0"/>
              <a:t>for cloning </a:t>
            </a:r>
            <a:r>
              <a:rPr lang="en-GB" dirty="0"/>
              <a:t>and functional analysis of </a:t>
            </a:r>
            <a:r>
              <a:rPr lang="en-GB" b="1" dirty="0">
                <a:solidFill>
                  <a:srgbClr val="C00000"/>
                </a:solidFill>
              </a:rPr>
              <a:t>the </a:t>
            </a:r>
            <a:r>
              <a:rPr lang="en-GB" b="1" u="sng" dirty="0">
                <a:solidFill>
                  <a:srgbClr val="C00000"/>
                </a:solidFill>
              </a:rPr>
              <a:t>collective genomes </a:t>
            </a:r>
            <a:r>
              <a:rPr lang="en-GB" b="1" dirty="0" smtClean="0">
                <a:solidFill>
                  <a:srgbClr val="C00000"/>
                </a:solidFill>
              </a:rPr>
              <a:t>of soil </a:t>
            </a:r>
            <a:r>
              <a:rPr lang="en-GB" b="1" dirty="0">
                <a:solidFill>
                  <a:srgbClr val="C00000"/>
                </a:solidFill>
              </a:rPr>
              <a:t>microflora, which we term the metagenome of the soil</a:t>
            </a:r>
            <a:r>
              <a:rPr lang="en-GB" b="1" dirty="0" smtClean="0">
                <a:solidFill>
                  <a:srgbClr val="C00000"/>
                </a:solidFill>
              </a:rPr>
              <a:t>.”</a:t>
            </a:r>
          </a:p>
          <a:p>
            <a:r>
              <a:rPr lang="en-GB" dirty="0" err="1" smtClean="0"/>
              <a:t>Handelsman</a:t>
            </a:r>
            <a:r>
              <a:rPr lang="en-GB" dirty="0" smtClean="0"/>
              <a:t> </a:t>
            </a:r>
            <a:r>
              <a:rPr lang="en-GB" i="1" dirty="0" smtClean="0"/>
              <a:t>et al.</a:t>
            </a:r>
            <a:r>
              <a:rPr lang="en-GB" dirty="0" smtClean="0"/>
              <a:t> (1998) </a:t>
            </a:r>
            <a:r>
              <a:rPr lang="en-GB" i="1" dirty="0" smtClean="0"/>
              <a:t>Chemistry and Biology</a:t>
            </a:r>
            <a:r>
              <a:rPr lang="en-GB" dirty="0" smtClean="0"/>
              <a:t> </a:t>
            </a:r>
            <a:r>
              <a:rPr lang="en-GB" b="1" dirty="0" smtClean="0"/>
              <a:t>5 </a:t>
            </a:r>
            <a:r>
              <a:rPr lang="en-GB" dirty="0" smtClean="0"/>
              <a:t>R245-9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3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used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Best not to refer to 16S studies as “metagenomics”</a:t>
            </a:r>
          </a:p>
          <a:p>
            <a:r>
              <a:rPr lang="en-GB" dirty="0" smtClean="0"/>
              <a:t>This will be referred to here as “16S-barcoding” or “16S-based community analysis”</a:t>
            </a:r>
          </a:p>
          <a:p>
            <a:pPr lvl="1"/>
            <a:r>
              <a:rPr lang="en-GB" dirty="0" smtClean="0"/>
              <a:t>Not to be confused with “barcoding” in the sequencing platform context</a:t>
            </a:r>
          </a:p>
          <a:p>
            <a:r>
              <a:rPr lang="en-GB" dirty="0" smtClean="0"/>
              <a:t>Alternative names for 16S studies have been proposed, e.g. “</a:t>
            </a:r>
            <a:r>
              <a:rPr lang="en-GB" dirty="0" err="1" smtClean="0"/>
              <a:t>taxonomics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(Shotgun) Metagenomics</a:t>
            </a:r>
            <a:br>
              <a:rPr lang="en-GB" dirty="0" smtClean="0"/>
            </a:br>
            <a:r>
              <a:rPr lang="en-GB" dirty="0" smtClean="0"/>
              <a:t>“whole-metagenome sequencing”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16084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“</a:t>
            </a:r>
            <a:r>
              <a:rPr lang="en-GB" i="1" dirty="0" smtClean="0"/>
              <a:t>Sequence everything</a:t>
            </a:r>
            <a:r>
              <a:rPr lang="en-GB" dirty="0" smtClean="0"/>
              <a:t>”</a:t>
            </a:r>
          </a:p>
          <a:p>
            <a:pPr marL="457200" indent="-457200">
              <a:buFontTx/>
              <a:buChar char="-"/>
            </a:pPr>
            <a:r>
              <a:rPr lang="en-GB" i="1" dirty="0" smtClean="0"/>
              <a:t>Everything you can</a:t>
            </a:r>
            <a:endParaRPr lang="en-GB" dirty="0" smtClean="0"/>
          </a:p>
          <a:p>
            <a:pPr marL="457200" indent="-457200">
              <a:buFontTx/>
              <a:buChar char="-"/>
            </a:pPr>
            <a:r>
              <a:rPr lang="en-GB" i="1" dirty="0" smtClean="0"/>
              <a:t>Everything you are interested in</a:t>
            </a:r>
          </a:p>
          <a:p>
            <a:pPr marL="457200" indent="-457200">
              <a:buFontTx/>
              <a:buChar char="-"/>
            </a:pPr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27/01/2017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John Walshaw, GHFS, IFR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2152</Words>
  <Application>Microsoft Office PowerPoint</Application>
  <PresentationFormat>On-screen Show (4:3)</PresentationFormat>
  <Paragraphs>301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Introducing Microbiome Bioinformatics</vt:lpstr>
      <vt:lpstr>Recap: Aims</vt:lpstr>
      <vt:lpstr>Series of talks</vt:lpstr>
      <vt:lpstr>Series of talks</vt:lpstr>
      <vt:lpstr>Topics, top-down</vt:lpstr>
      <vt:lpstr>PowerPoint Presentation</vt:lpstr>
      <vt:lpstr>More on terminology…</vt:lpstr>
      <vt:lpstr>Definitions used here</vt:lpstr>
      <vt:lpstr>(Shotgun) Metagenomics “whole-metagenome sequencing”</vt:lpstr>
      <vt:lpstr>PowerPoint Presentation</vt:lpstr>
      <vt:lpstr>Shotgun metagenomics</vt:lpstr>
      <vt:lpstr>What about “assembly”?</vt:lpstr>
      <vt:lpstr>PowerPoint Presentation</vt:lpstr>
      <vt:lpstr>Assembly or clustering? Chimaeras?</vt:lpstr>
      <vt:lpstr>Metagenome read “assembly”</vt:lpstr>
      <vt:lpstr>Assembly using a reference genome</vt:lpstr>
      <vt:lpstr>Shotgun reads → whole genomes?  → Whole metagenomes?</vt:lpstr>
      <vt:lpstr>A low-diversity biofilm</vt:lpstr>
      <vt:lpstr>PowerPoint Presentation</vt:lpstr>
      <vt:lpstr>The what question (function)</vt:lpstr>
      <vt:lpstr>Conservation versus divergence: the what and who</vt:lpstr>
      <vt:lpstr>PowerPoint Presentation</vt:lpstr>
      <vt:lpstr>Gene/protein families</vt:lpstr>
      <vt:lpstr>The bad side of the what question</vt:lpstr>
      <vt:lpstr>The bad side of the what question</vt:lpstr>
      <vt:lpstr>PowerPoint Presentation</vt:lpstr>
      <vt:lpstr>PowerPoint Presentation</vt:lpstr>
      <vt:lpstr>Metagenomics and the “who” question</vt:lpstr>
      <vt:lpstr>How do you get your DNA to put in the sequencer?</vt:lpstr>
      <vt:lpstr>“Whole-genome amplification”</vt:lpstr>
      <vt:lpstr>PowerPoint Presentation</vt:lpstr>
      <vt:lpstr>PowerPoint Presentation</vt:lpstr>
      <vt:lpstr>PowerPoint Presentation</vt:lpstr>
      <vt:lpstr>PowerPoint Presentation</vt:lpstr>
    </vt:vector>
  </TitlesOfParts>
  <Company>NBI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Microbiome Bioinformatics</dc:title>
  <dc:creator>john walshaw (IFR)</dc:creator>
  <cp:lastModifiedBy>john walshaw (IFR)</cp:lastModifiedBy>
  <cp:revision>50</cp:revision>
  <dcterms:created xsi:type="dcterms:W3CDTF">2017-02-08T16:20:42Z</dcterms:created>
  <dcterms:modified xsi:type="dcterms:W3CDTF">2017-02-10T16:35:01Z</dcterms:modified>
</cp:coreProperties>
</file>