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431" r:id="rId3"/>
    <p:sldId id="459" r:id="rId4"/>
    <p:sldId id="564" r:id="rId5"/>
    <p:sldId id="490" r:id="rId6"/>
    <p:sldId id="462" r:id="rId7"/>
    <p:sldId id="574" r:id="rId8"/>
    <p:sldId id="536" r:id="rId9"/>
    <p:sldId id="537" r:id="rId10"/>
    <p:sldId id="576" r:id="rId11"/>
    <p:sldId id="538" r:id="rId12"/>
    <p:sldId id="540" r:id="rId13"/>
    <p:sldId id="578" r:id="rId14"/>
    <p:sldId id="572" r:id="rId15"/>
    <p:sldId id="579" r:id="rId16"/>
    <p:sldId id="551" r:id="rId17"/>
    <p:sldId id="495" r:id="rId18"/>
    <p:sldId id="582" r:id="rId19"/>
    <p:sldId id="492" r:id="rId20"/>
    <p:sldId id="559" r:id="rId21"/>
    <p:sldId id="565" r:id="rId22"/>
    <p:sldId id="496" r:id="rId23"/>
    <p:sldId id="585" r:id="rId24"/>
    <p:sldId id="482" r:id="rId25"/>
    <p:sldId id="509" r:id="rId26"/>
    <p:sldId id="569" r:id="rId27"/>
    <p:sldId id="570" r:id="rId28"/>
    <p:sldId id="566" r:id="rId29"/>
    <p:sldId id="567" r:id="rId30"/>
    <p:sldId id="553" r:id="rId31"/>
    <p:sldId id="527" r:id="rId32"/>
    <p:sldId id="529" r:id="rId33"/>
    <p:sldId id="526" r:id="rId34"/>
    <p:sldId id="530" r:id="rId35"/>
    <p:sldId id="547" r:id="rId36"/>
    <p:sldId id="583" r:id="rId37"/>
    <p:sldId id="584" r:id="rId38"/>
    <p:sldId id="563" r:id="rId39"/>
    <p:sldId id="550" r:id="rId40"/>
    <p:sldId id="542" r:id="rId41"/>
    <p:sldId id="477" r:id="rId42"/>
    <p:sldId id="543" r:id="rId43"/>
    <p:sldId id="479" r:id="rId44"/>
    <p:sldId id="54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 Schwerhoff" initials="GS" lastIdx="7" clrIdx="0">
    <p:extLst>
      <p:ext uri="{19B8F6BF-5375-455C-9EA6-DF929625EA0E}">
        <p15:presenceInfo xmlns:p15="http://schemas.microsoft.com/office/powerpoint/2012/main" userId="S::gschwerhoff@worldbank.org::018cecf9-6c5c-409f-b201-146b231418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 Growth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20"/>
      <c:rotY val="40"/>
      <c:rAngAx val="0"/>
      <c:perspective val="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317147856517931E-2"/>
          <c:y val="0.17171296296296296"/>
          <c:w val="0.88657174103237091"/>
          <c:h val="0.73174686497521146"/>
        </c:manualLayout>
      </c:layout>
      <c:surface3DChart>
        <c:wireframe val="1"/>
        <c:ser>
          <c:idx val="0"/>
          <c:order val="0"/>
          <c:tx>
            <c:strRef>
              <c:f>GDP3D!$B$9</c:f>
              <c:strCache>
                <c:ptCount val="1"/>
                <c:pt idx="0">
                  <c:v>A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numRef>
              <c:f>GDP3D!$C$8:$K$8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GDP3D!$C$9:$K$9</c:f>
              <c:numCache>
                <c:formatCode>#,##0.00</c:formatCode>
                <c:ptCount val="9"/>
                <c:pt idx="0">
                  <c:v>-5.3803782915395899E-2</c:v>
                </c:pt>
                <c:pt idx="1">
                  <c:v>-6.0445873895642599E-2</c:v>
                </c:pt>
                <c:pt idx="2">
                  <c:v>-6.71186128840872E-2</c:v>
                </c:pt>
                <c:pt idx="3">
                  <c:v>-7.3822276768953296E-2</c:v>
                </c:pt>
                <c:pt idx="4">
                  <c:v>-8.0557150288984497E-2</c:v>
                </c:pt>
                <c:pt idx="5">
                  <c:v>-8.7323525842930502E-2</c:v>
                </c:pt>
                <c:pt idx="6">
                  <c:v>-9.4121704560934299E-2</c:v>
                </c:pt>
                <c:pt idx="7">
                  <c:v>-0.100951996602427</c:v>
                </c:pt>
                <c:pt idx="8">
                  <c:v>-0.10781472125984599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B-4C82-9143-58172AD2084F}"/>
            </c:ext>
          </c:extLst>
        </c:ser>
        <c:ser>
          <c:idx val="1"/>
          <c:order val="1"/>
          <c:tx>
            <c:strRef>
              <c:f>GDP3D!$B$10</c:f>
              <c:strCache>
                <c:ptCount val="1"/>
                <c:pt idx="0">
                  <c:v>C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numRef>
              <c:f>GDP3D!$C$8:$K$8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GDP3D!$C$10:$K$10</c:f>
              <c:numCache>
                <c:formatCode>#,##0.00</c:formatCode>
                <c:ptCount val="9"/>
                <c:pt idx="0">
                  <c:v>-3.9992453223591802E-2</c:v>
                </c:pt>
                <c:pt idx="1">
                  <c:v>-0.122344802449281</c:v>
                </c:pt>
                <c:pt idx="2">
                  <c:v>-0.215946355214402</c:v>
                </c:pt>
                <c:pt idx="3">
                  <c:v>-0.32031846570657002</c:v>
                </c:pt>
                <c:pt idx="4">
                  <c:v>-0.43843882703356002</c:v>
                </c:pt>
                <c:pt idx="5">
                  <c:v>-0.57482961439700997</c:v>
                </c:pt>
                <c:pt idx="6">
                  <c:v>-0.73695161908668905</c:v>
                </c:pt>
                <c:pt idx="7">
                  <c:v>-0.93881518627905103</c:v>
                </c:pt>
                <c:pt idx="8">
                  <c:v>-1.2137832739302601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2B-4C82-9143-58172AD2084F}"/>
            </c:ext>
          </c:extLst>
        </c:ser>
        <c:ser>
          <c:idx val="2"/>
          <c:order val="2"/>
          <c:tx>
            <c:strRef>
              <c:f>GDP3D!$B$11</c:f>
              <c:strCache>
                <c:ptCount val="1"/>
                <c:pt idx="0">
                  <c:v>D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numRef>
              <c:f>GDP3D!$C$8:$K$8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GDP3D!$C$11:$K$11</c:f>
              <c:numCache>
                <c:formatCode>#,##0.00</c:formatCode>
                <c:ptCount val="9"/>
                <c:pt idx="0">
                  <c:v>-2.4606044514285899E-2</c:v>
                </c:pt>
                <c:pt idx="1">
                  <c:v>-3.5871143047083699E-2</c:v>
                </c:pt>
                <c:pt idx="2">
                  <c:v>-4.7890429412422698E-2</c:v>
                </c:pt>
                <c:pt idx="3">
                  <c:v>-6.0681704656784199E-2</c:v>
                </c:pt>
                <c:pt idx="4">
                  <c:v>-7.4266273000222996E-2</c:v>
                </c:pt>
                <c:pt idx="5">
                  <c:v>-8.8669068914914995E-2</c:v>
                </c:pt>
                <c:pt idx="6">
                  <c:v>-0.10391886251339599</c:v>
                </c:pt>
                <c:pt idx="7">
                  <c:v>-0.12004855209621899</c:v>
                </c:pt>
                <c:pt idx="8">
                  <c:v>-0.13709555856580199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2B-4C82-9143-58172AD2084F}"/>
            </c:ext>
          </c:extLst>
        </c:ser>
        <c:ser>
          <c:idx val="3"/>
          <c:order val="3"/>
          <c:tx>
            <c:strRef>
              <c:f>GDP3D!$B$12</c:f>
              <c:strCache>
                <c:ptCount val="1"/>
                <c:pt idx="0">
                  <c:v>N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numRef>
              <c:f>GDP3D!$C$8:$K$8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GDP3D!$C$12:$K$12</c:f>
              <c:numCache>
                <c:formatCode>#,##0.00</c:formatCode>
                <c:ptCount val="9"/>
                <c:pt idx="0">
                  <c:v>-5.0308941849341801E-2</c:v>
                </c:pt>
                <c:pt idx="1">
                  <c:v>-6.2645361286794904E-2</c:v>
                </c:pt>
                <c:pt idx="2">
                  <c:v>-7.7194677183278701E-2</c:v>
                </c:pt>
                <c:pt idx="3">
                  <c:v>-9.2769623002575394E-2</c:v>
                </c:pt>
                <c:pt idx="4">
                  <c:v>-0.109059667413813</c:v>
                </c:pt>
                <c:pt idx="5">
                  <c:v>-0.12593678503580699</c:v>
                </c:pt>
                <c:pt idx="6">
                  <c:v>-0.14333440201772499</c:v>
                </c:pt>
                <c:pt idx="7">
                  <c:v>-0.16121270313282901</c:v>
                </c:pt>
                <c:pt idx="8">
                  <c:v>-0.179545637755196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2B-4C82-9143-58172AD2084F}"/>
            </c:ext>
          </c:extLst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1614496800"/>
        <c:axId val="1622419360"/>
        <c:axId val="1653762912"/>
      </c:surface3DChart>
      <c:catAx>
        <c:axId val="1614496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of shock</a:t>
                </a:r>
              </a:p>
            </c:rich>
          </c:tx>
          <c:layout>
            <c:manualLayout>
              <c:xMode val="edge"/>
              <c:yMode val="edge"/>
              <c:x val="0.32288451443569555"/>
              <c:y val="0.6012423447069115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19360"/>
        <c:crosses val="autoZero"/>
        <c:auto val="1"/>
        <c:lblAlgn val="ctr"/>
        <c:lblOffset val="100"/>
        <c:noMultiLvlLbl val="0"/>
      </c:catAx>
      <c:valAx>
        <c:axId val="16224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NPV -Baseline</a:t>
                </a:r>
              </a:p>
            </c:rich>
          </c:tx>
          <c:layout>
            <c:manualLayout>
              <c:xMode val="edge"/>
              <c:yMode val="edge"/>
              <c:x val="4.3515966754155727E-2"/>
              <c:y val="0.3337525517643627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496800"/>
        <c:crosses val="autoZero"/>
        <c:crossBetween val="midCat"/>
      </c:valAx>
      <c:serAx>
        <c:axId val="1653762912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Policy</a:t>
                </a:r>
              </a:p>
            </c:rich>
          </c:tx>
          <c:layout>
            <c:manualLayout>
              <c:xMode val="edge"/>
              <c:yMode val="edge"/>
              <c:x val="0.87993328958880135"/>
              <c:y val="0.45532881306503353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1936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Potential GDP Growth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20"/>
      <c:rotY val="40"/>
      <c:rAngAx val="0"/>
      <c:perspective val="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317147856517931E-2"/>
          <c:y val="0.17171296296296296"/>
          <c:w val="0.88657174103237091"/>
          <c:h val="0.73174686497521146"/>
        </c:manualLayout>
      </c:layout>
      <c:surface3DChart>
        <c:wireframe val="1"/>
        <c:ser>
          <c:idx val="0"/>
          <c:order val="0"/>
          <c:tx>
            <c:strRef>
              <c:f>POT3D!$B$9</c:f>
              <c:strCache>
                <c:ptCount val="1"/>
                <c:pt idx="0">
                  <c:v>A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numRef>
              <c:f>POT3D!$C$8:$K$8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POT3D!$C$9:$K$9</c:f>
              <c:numCache>
                <c:formatCode>#,##0.00</c:formatCode>
                <c:ptCount val="9"/>
                <c:pt idx="0">
                  <c:v>-5.0483682904656199E-2</c:v>
                </c:pt>
                <c:pt idx="1">
                  <c:v>-5.6668540355242401E-2</c:v>
                </c:pt>
                <c:pt idx="2">
                  <c:v>-6.2879354733968995E-2</c:v>
                </c:pt>
                <c:pt idx="3">
                  <c:v>-6.9116417441272796E-2</c:v>
                </c:pt>
                <c:pt idx="4">
                  <c:v>-7.5380030961325006E-2</c:v>
                </c:pt>
                <c:pt idx="5">
                  <c:v>-8.16705081722712E-2</c:v>
                </c:pt>
                <c:pt idx="6">
                  <c:v>-8.7988174169817399E-2</c:v>
                </c:pt>
                <c:pt idx="7">
                  <c:v>-9.4333365533949498E-2</c:v>
                </c:pt>
                <c:pt idx="8">
                  <c:v>-0.10070643190263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2-417B-8B9F-AF72FCA4D85C}"/>
            </c:ext>
          </c:extLst>
        </c:ser>
        <c:ser>
          <c:idx val="1"/>
          <c:order val="1"/>
          <c:tx>
            <c:strRef>
              <c:f>POT3D!$B$10</c:f>
              <c:strCache>
                <c:ptCount val="1"/>
                <c:pt idx="0">
                  <c:v>C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numRef>
              <c:f>POT3D!$C$8:$K$8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POT3D!$C$10:$K$10</c:f>
              <c:numCache>
                <c:formatCode>#,##0.00</c:formatCode>
                <c:ptCount val="9"/>
                <c:pt idx="0">
                  <c:v>-4.8607051181481703E-2</c:v>
                </c:pt>
                <c:pt idx="1">
                  <c:v>-0.136642571796907</c:v>
                </c:pt>
                <c:pt idx="2">
                  <c:v>-0.23694229916149101</c:v>
                </c:pt>
                <c:pt idx="3">
                  <c:v>-0.34913331164405598</c:v>
                </c:pt>
                <c:pt idx="4">
                  <c:v>-0.47664447466224602</c:v>
                </c:pt>
                <c:pt idx="5">
                  <c:v>-0.62475900870644296</c:v>
                </c:pt>
                <c:pt idx="6">
                  <c:v>-0.80236167988676499</c:v>
                </c:pt>
                <c:pt idx="7">
                  <c:v>-1.02658922532219</c:v>
                </c:pt>
                <c:pt idx="8">
                  <c:v>-1.3399675305888299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82-417B-8B9F-AF72FCA4D85C}"/>
            </c:ext>
          </c:extLst>
        </c:ser>
        <c:ser>
          <c:idx val="2"/>
          <c:order val="2"/>
          <c:tx>
            <c:strRef>
              <c:f>POT3D!$B$11</c:f>
              <c:strCache>
                <c:ptCount val="1"/>
                <c:pt idx="0">
                  <c:v>D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numRef>
              <c:f>POT3D!$C$8:$K$8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POT3D!$C$11:$K$11</c:f>
              <c:numCache>
                <c:formatCode>#,##0.00</c:formatCode>
                <c:ptCount val="9"/>
                <c:pt idx="0">
                  <c:v>-4.51214253568199E-2</c:v>
                </c:pt>
                <c:pt idx="1">
                  <c:v>-6.3670706246066106E-2</c:v>
                </c:pt>
                <c:pt idx="2">
                  <c:v>-8.3011856121739599E-2</c:v>
                </c:pt>
                <c:pt idx="3">
                  <c:v>-0.103163745983536</c:v>
                </c:pt>
                <c:pt idx="4">
                  <c:v>-0.12414928287924901</c:v>
                </c:pt>
                <c:pt idx="5">
                  <c:v>-0.14599556386491999</c:v>
                </c:pt>
                <c:pt idx="6">
                  <c:v>-0.168734117934255</c:v>
                </c:pt>
                <c:pt idx="7">
                  <c:v>-0.19240124345705201</c:v>
                </c:pt>
                <c:pt idx="8">
                  <c:v>-0.217038456623774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82-417B-8B9F-AF72FCA4D85C}"/>
            </c:ext>
          </c:extLst>
        </c:ser>
        <c:ser>
          <c:idx val="3"/>
          <c:order val="3"/>
          <c:tx>
            <c:strRef>
              <c:f>POT3D!$B$12</c:f>
              <c:strCache>
                <c:ptCount val="1"/>
                <c:pt idx="0">
                  <c:v>N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numRef>
              <c:f>POT3D!$C$8:$K$8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POT3D!$C$12:$K$12</c:f>
              <c:numCache>
                <c:formatCode>#,##0.00</c:formatCode>
                <c:ptCount val="9"/>
                <c:pt idx="0">
                  <c:v>-6.4338249728668195E-2</c:v>
                </c:pt>
                <c:pt idx="1">
                  <c:v>-6.9758744623227203E-2</c:v>
                </c:pt>
                <c:pt idx="2">
                  <c:v>-7.8322599054070297E-2</c:v>
                </c:pt>
                <c:pt idx="3">
                  <c:v>-8.8239516122179396E-2</c:v>
                </c:pt>
                <c:pt idx="4">
                  <c:v>-9.9047364172566404E-2</c:v>
                </c:pt>
                <c:pt idx="5">
                  <c:v>-0.11055996810447299</c:v>
                </c:pt>
                <c:pt idx="6">
                  <c:v>-0.122683470402407</c:v>
                </c:pt>
                <c:pt idx="7">
                  <c:v>-0.13536379343392901</c:v>
                </c:pt>
                <c:pt idx="8">
                  <c:v>-0.14856706110533099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82-417B-8B9F-AF72FCA4D85C}"/>
            </c:ext>
          </c:extLst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1614496800"/>
        <c:axId val="1622419360"/>
        <c:axId val="1653762912"/>
      </c:surface3DChart>
      <c:catAx>
        <c:axId val="1614496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of shock</a:t>
                </a:r>
              </a:p>
            </c:rich>
          </c:tx>
          <c:layout>
            <c:manualLayout>
              <c:xMode val="edge"/>
              <c:yMode val="edge"/>
              <c:x val="0.32288451443569555"/>
              <c:y val="0.6012423447069115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19360"/>
        <c:crosses val="autoZero"/>
        <c:auto val="1"/>
        <c:lblAlgn val="ctr"/>
        <c:lblOffset val="100"/>
        <c:noMultiLvlLbl val="0"/>
      </c:catAx>
      <c:valAx>
        <c:axId val="16224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NPV -Baseline</a:t>
                </a:r>
              </a:p>
            </c:rich>
          </c:tx>
          <c:layout>
            <c:manualLayout>
              <c:xMode val="edge"/>
              <c:yMode val="edge"/>
              <c:x val="4.3515966754155727E-2"/>
              <c:y val="0.3337525517643627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496800"/>
        <c:crosses val="autoZero"/>
        <c:crossBetween val="midCat"/>
      </c:valAx>
      <c:serAx>
        <c:axId val="1653762912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Policy</a:t>
                </a:r>
              </a:p>
            </c:rich>
          </c:tx>
          <c:layout>
            <c:manualLayout>
              <c:xMode val="edge"/>
              <c:yMode val="edge"/>
              <c:x val="0.87993328958880135"/>
              <c:y val="0.45532881306503353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1936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9T15:46:52.837" idx="5">
    <p:pos x="1396" y="1719"/>
    <p:text>Why are the values for alpha written as %?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E2FF-6CC0-45CD-BC39-C2DC3C445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DD0FE-D816-409B-A4B0-A1E151FB1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A2B-B2E2-46F1-9F36-33449C4A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1FD6-9924-46C0-92AD-AB621732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3CD5-96BF-45FB-9ECE-B38F5577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EC95-C069-487A-9D7C-D7920D0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4FB5C-8687-4AB3-BB58-8252E08B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2850-761F-490F-9337-F5BF16E5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DE1D-9802-42A6-AFFA-679286B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1FEE-BCA2-4233-9041-733AB6CD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3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BDF6E-9210-4E84-96F2-DBB0C0468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5F2EB-358D-42F5-AA94-16537814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DB4E-EFFD-43FA-9A9F-30FB8978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E34E-5569-4DFB-9981-47716E53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FC02-0D28-4D60-8416-FE7E05DF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FD6D-1024-46E7-AD6F-1BA90B36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5E52-183F-4C04-B575-6308912A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B6E5-B3CF-4E8A-9832-F43C753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3DBD-ED1A-4898-9E97-FB7576C4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68F8-AC52-42DA-A2ED-75D72EE6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AE5F-23D9-486B-B108-180698DD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1307-6EAC-4DE1-832A-2E7B4AB1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110B-B913-456D-BDC6-CB3EDAD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B2C9-FCF2-490A-8331-8D856273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5603E-EDF1-41F6-B6F0-6F308E94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9F-2E91-4B4A-A555-846C731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42A6-0D7F-4D51-9272-2563D9FFA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7C0EF-7F87-402C-B65C-4F8959FB9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4BFD4-E134-4D96-A3DD-B4650C3E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3664-EB6B-4B33-93FD-E51E6AF6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4DD3-BC58-4D68-98C6-5BC607E8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F2A4-97F9-46E8-B385-39F7DC5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5B54-6985-43CA-8F90-9CA2F324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57D38-A10F-474C-9B11-C14273B7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08D9F-BAC6-4492-8503-6F50959AA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69BD7-7C3C-4273-83C0-332A362B8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C2ADA-3B8A-4EA8-876E-63283237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25C7C-1A8F-4C9B-9E53-D87FA234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1487D-7A04-4BC0-AAB6-3D8F635E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3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B074-4D19-467E-B8BC-E7C4E5F4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F7857-BF33-4C47-9783-AF7638D6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74241-8986-4F4A-95C2-C38C460B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1B824-D9B0-46E7-A07C-B1FF8ABE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C8EED-5768-45A3-8D61-A1C74166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65A56-1D13-4A87-83E4-216F9640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CE46F-3A75-4EB2-9EB6-BDCB1951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9DFD-33D2-4D9E-BA13-38825087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8B73-FABB-462D-967C-166D1FC7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E9F2-43E7-4C69-A89B-DAA421497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3C54E-1073-4E65-84B8-D639A006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4FF05-DFFE-4C18-9550-3D7AA3C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CB5D-8FDC-4505-8A34-DAADE1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BD86-28AC-4DD3-9CB3-2A8EFC30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6B322-6DF8-460F-B8B9-3CC7017F9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701B-DE85-4A65-BD08-353CA278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C1E9F-F27E-4724-A8DF-2000720B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542B5-D50F-48D8-ACD5-3E86CE0C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6F8EE-CD88-4458-9C77-9A2DECB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16B14-62A9-4857-86E5-1ECA93E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056A4-1EE3-4BF2-BE74-337DCD47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0716-1C76-4719-A6A0-2389FAC3B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0BD4-E837-46B3-9765-3ED16B4DAB6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BD8D-F4DB-495A-9E97-E523462E7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32A3-CD26-4209-9BDA-E468513E0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3D0A-88B5-462B-8182-CA5D6215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mdat.b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omments" Target="../comments/comment1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459999" y="2007016"/>
            <a:ext cx="11116808" cy="2843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54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 options for natural disaster risk management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5400" b="1" dirty="0">
              <a:solidFill>
                <a:srgbClr val="DE6E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the economics of adaptation, insurance, contingency funds and debt reduction in the Caribbean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4100" b="1" dirty="0">
              <a:solidFill>
                <a:srgbClr val="DE6E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4100" b="1" dirty="0">
              <a:solidFill>
                <a:srgbClr val="DE6E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00" b="1" dirty="0">
              <a:solidFill>
                <a:srgbClr val="DE6E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CD97A1-50DE-4D98-9888-175467B9ED65}"/>
              </a:ext>
            </a:extLst>
          </p:cNvPr>
          <p:cNvSpPr txBox="1">
            <a:spLocks/>
          </p:cNvSpPr>
          <p:nvPr/>
        </p:nvSpPr>
        <p:spPr>
          <a:xfrm>
            <a:off x="537596" y="5526831"/>
            <a:ext cx="11116808" cy="898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00" b="1" dirty="0">
              <a:solidFill>
                <a:srgbClr val="DE6E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1AD2A7-9BE2-41B6-A6B1-A03CAB15F1AD}"/>
              </a:ext>
            </a:extLst>
          </p:cNvPr>
          <p:cNvSpPr txBox="1">
            <a:spLocks/>
          </p:cNvSpPr>
          <p:nvPr/>
        </p:nvSpPr>
        <p:spPr>
          <a:xfrm>
            <a:off x="615193" y="5849005"/>
            <a:ext cx="11116808" cy="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meeting 30 January 2020</a:t>
            </a:r>
          </a:p>
        </p:txBody>
      </p:sp>
    </p:spTree>
    <p:extLst>
      <p:ext uri="{BB962C8B-B14F-4D97-AF65-F5344CB8AC3E}">
        <p14:creationId xmlns:p14="http://schemas.microsoft.com/office/powerpoint/2010/main" val="195228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255" y="1649284"/>
                <a:ext cx="4748387" cy="46888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Protection level</a:t>
                </a: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Mathematically, for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21455B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⋲ [0,0.5], the first 25-30% of investments have greater than the average impact </a:t>
                </a: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1455B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21455B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implies linear decline in marginal protection</a:t>
                </a: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255" y="1649284"/>
                <a:ext cx="4748387" cy="4688852"/>
              </a:xfrm>
              <a:blipFill>
                <a:blip r:embed="rId2"/>
                <a:stretch>
                  <a:fillRect l="-1926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769619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Adaptation: Equations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3E1DB30F-D58F-4798-886E-1481B41D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2C94-CD14-437F-BE8C-FF4E8642D6ED}"/>
              </a:ext>
            </a:extLst>
          </p:cNvPr>
          <p:cNvGrpSpPr/>
          <p:nvPr/>
        </p:nvGrpSpPr>
        <p:grpSpPr>
          <a:xfrm>
            <a:off x="6869087" y="2039789"/>
            <a:ext cx="5196633" cy="3606133"/>
            <a:chOff x="5477256" y="2093170"/>
            <a:chExt cx="5196633" cy="36061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6BDD58-5DCF-48AC-A9B4-34D4C1CFDC6C}"/>
                </a:ext>
              </a:extLst>
            </p:cNvPr>
            <p:cNvSpPr txBox="1"/>
            <p:nvPr/>
          </p:nvSpPr>
          <p:spPr>
            <a:xfrm>
              <a:off x="8368123" y="5329971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 of Maximum capital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B89C7-440C-4647-A49A-5EFDD1FFDA31}"/>
                    </a:ext>
                  </a:extLst>
                </p:cNvPr>
                <p:cNvSpPr txBox="1"/>
                <p:nvPr/>
              </p:nvSpPr>
              <p:spPr>
                <a:xfrm>
                  <a:off x="7680960" y="3200400"/>
                  <a:ext cx="911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.5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B89C7-440C-4647-A49A-5EFDD1FFD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960" y="3200400"/>
                  <a:ext cx="9114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421152F-3DC0-412F-A6E4-25C5460E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7256" y="2665377"/>
              <a:ext cx="5023182" cy="2656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979AF2-4A9E-4933-9E76-67D516722541}"/>
                </a:ext>
              </a:extLst>
            </p:cNvPr>
            <p:cNvSpPr txBox="1"/>
            <p:nvPr/>
          </p:nvSpPr>
          <p:spPr>
            <a:xfrm>
              <a:off x="6565392" y="2093170"/>
              <a:ext cx="4108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Marginal protection from adaptive capital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D4420C-9B8C-473C-BC27-0B68118D3AC1}"/>
                    </a:ext>
                  </a:extLst>
                </p:cNvPr>
                <p:cNvSpPr txBox="1"/>
                <p:nvPr/>
              </p:nvSpPr>
              <p:spPr>
                <a:xfrm>
                  <a:off x="7890671" y="4111037"/>
                  <a:ext cx="9594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= 1.00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D4420C-9B8C-473C-BC27-0B68118D3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671" y="4111037"/>
                  <a:ext cx="95949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5096" b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0B73F39-954C-4E63-859C-C2ADD4EE0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4339173"/>
              <a:ext cx="1580210" cy="4234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1B4B3C-EB40-4040-AC40-3DF2A1A0650F}"/>
                    </a:ext>
                  </a:extLst>
                </p:cNvPr>
                <p:cNvSpPr txBox="1"/>
                <p:nvPr/>
              </p:nvSpPr>
              <p:spPr>
                <a:xfrm>
                  <a:off x="7890670" y="2694717"/>
                  <a:ext cx="9594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E6E4B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dirty="0">
                      <a:solidFill>
                        <a:srgbClr val="DE6E4B"/>
                      </a:solidFill>
                    </a:rPr>
                    <a:t> = 0.25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1B4B3C-EB40-4040-AC40-3DF2A1A06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670" y="2694717"/>
                  <a:ext cx="95949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r="-5096" b="-245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60E73-AD22-48FE-B605-C99245FE8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1751" y="2931237"/>
              <a:ext cx="2077690" cy="3802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4EC9AF1-68B8-443A-9BCD-457AF79ED5D8}"/>
                    </a:ext>
                  </a:extLst>
                </p:cNvPr>
                <p:cNvSpPr txBox="1"/>
                <p:nvPr/>
              </p:nvSpPr>
              <p:spPr>
                <a:xfrm>
                  <a:off x="7890670" y="3625922"/>
                  <a:ext cx="9594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= 0.75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4EC9AF1-68B8-443A-9BCD-457AF79ED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670" y="3625922"/>
                  <a:ext cx="95949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r="-5096" b="-245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639092-0985-4D17-A85C-0F1BEABFB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4774" y="3836285"/>
              <a:ext cx="2054667" cy="63568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183FAA-F26D-43C1-9092-A5873DCBCF1F}"/>
                    </a:ext>
                  </a:extLst>
                </p:cNvPr>
                <p:cNvSpPr txBox="1"/>
                <p:nvPr/>
              </p:nvSpPr>
              <p:spPr>
                <a:xfrm>
                  <a:off x="7889441" y="3149575"/>
                  <a:ext cx="9594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 = 0.50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183FAA-F26D-43C1-9092-A5873DCBC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441" y="3149575"/>
                  <a:ext cx="959493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r="-5096" b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7B62DF-0689-4094-9B4B-CA2CBB156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2886" y="3396753"/>
              <a:ext cx="2008658" cy="37653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24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6D8E85B-43EE-44A8-863B-0C9666EFB54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1693838"/>
          <a:ext cx="8335951" cy="506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Views" r:id="rId3" imgW="6458174" imgH="3924473" progId="EViews.Workfile.2">
                  <p:embed/>
                </p:oleObj>
              </mc:Choice>
              <mc:Fallback>
                <p:oleObj name="EViews" r:id="rId3" imgW="6458174" imgH="3924473" progId="EViews.Workfile.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6D8E85B-43EE-44A8-863B-0C9666EFB5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93838"/>
                        <a:ext cx="8335951" cy="5065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874837"/>
            <a:ext cx="9213210" cy="4525963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10179" y="419508"/>
            <a:ext cx="950323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Adaptation in graphs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03D719-5440-455F-A455-71FEF08C25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951" y="1787044"/>
                <a:ext cx="3523286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>
                    <a:solidFill>
                      <a:srgbClr val="21455B"/>
                    </a:solidFill>
                  </a:rPr>
                  <a:t>100% adaptation implies annual adaptation spending is equal to expected loss (1% of GDP per annum)</a:t>
                </a:r>
              </a:p>
              <a:p>
                <a:r>
                  <a:rPr lang="en-US" sz="2200" dirty="0">
                    <a:solidFill>
                      <a:srgbClr val="21455B"/>
                    </a:solidFill>
                  </a:rPr>
                  <a:t>Trade off is between adaptation investment and productive investment</a:t>
                </a:r>
              </a:p>
              <a:p>
                <a:r>
                  <a:rPr lang="en-US" sz="2200" dirty="0">
                    <a:solidFill>
                      <a:srgbClr val="21455B"/>
                    </a:solidFill>
                  </a:rPr>
                  <a:t>With low adapt. investment, large returns in terms of protection, and small costs in terms of forgone productive investment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sz="22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rgbClr val="21455B"/>
                    </a:solidFill>
                  </a:rPr>
                  <a:t>in this simulation</a:t>
                </a:r>
              </a:p>
              <a:p>
                <a:endParaRPr lang="en-US" sz="2400" dirty="0">
                  <a:solidFill>
                    <a:srgbClr val="21455B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03D719-5440-455F-A455-71FEF08C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51" y="1787044"/>
                <a:ext cx="3523286" cy="4525963"/>
              </a:xfrm>
              <a:prstGeom prst="rect">
                <a:avLst/>
              </a:prstGeom>
              <a:blipFill>
                <a:blip r:embed="rId5"/>
                <a:stretch>
                  <a:fillRect l="-1903" t="-2288" r="-2422" b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g194799" descr="a327b902-b8f7-4006-a610-3cd1b78e0534">
            <a:extLst>
              <a:ext uri="{FF2B5EF4-FFF2-40B4-BE49-F238E27FC236}">
                <a16:creationId xmlns:a16="http://schemas.microsoft.com/office/drawing/2014/main" id="{516ED215-F9B0-47B6-92D5-DA719164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5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869" y="1711949"/>
                <a:ext cx="10734261" cy="45259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Premium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Government pays a premium every year: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𝑃𝑟𝑒𝑚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Premium increases every year as does the NPV of expected payout (due to rising capital stock)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Markup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or service fee) is paid to (foreign) insurance company, lost to domestic economy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Size of markup is critical to the effectiveness of insurance option</a:t>
                </a: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Payout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Insurance company covers all of insured damages: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𝐼𝑁𝑆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21455B"/>
                  </a:solidFill>
                  <a:highlight>
                    <a:srgbClr val="FFFF00"/>
                  </a:highlight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Actuarially fair insurance: premium (less markup) = expected damages</a:t>
                </a: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Key parameters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insurance coverage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our assumption: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=100%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of capital destruction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expected damages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, our assumption: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=1%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of nominal GDP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markup charged by the insurer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869" y="1711949"/>
                <a:ext cx="10734261" cy="4525962"/>
              </a:xfrm>
              <a:blipFill>
                <a:blip r:embed="rId2"/>
                <a:stretch>
                  <a:fillRect l="-739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Insurance: Equations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8891D40A-C987-4944-A798-64E24F2A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9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487" y="1661318"/>
            <a:ext cx="99178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Insurance markup costs tend to rise with size of expected payouts and inversely with the regularity of the event (</a:t>
            </a:r>
            <a:r>
              <a:rPr lang="en-US" sz="2400" dirty="0" err="1"/>
              <a:t>Froot</a:t>
            </a:r>
            <a:r>
              <a:rPr lang="en-US" sz="2400" dirty="0"/>
              <a:t>, 2001)</a:t>
            </a:r>
          </a:p>
          <a:p>
            <a:pPr marL="0" indent="0">
              <a:buNone/>
            </a:pPr>
            <a:endParaRPr lang="en-US" sz="2000" dirty="0">
              <a:solidFill>
                <a:srgbClr val="21455B"/>
              </a:solidFill>
            </a:endParaRPr>
          </a:p>
          <a:p>
            <a:pPr lvl="1"/>
            <a:endParaRPr lang="en-US" sz="2000" dirty="0">
              <a:solidFill>
                <a:srgbClr val="21455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1455B"/>
              </a:solidFill>
            </a:endParaRPr>
          </a:p>
          <a:p>
            <a:pPr lvl="1"/>
            <a:endParaRPr lang="en-US" sz="20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Evaluating markups is non-trivial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" descr="https://ars.els-cdn.com/content/image/1-s2.0-S0304405X01000526-gr3.jpg">
            <a:extLst>
              <a:ext uri="{FF2B5EF4-FFF2-40B4-BE49-F238E27FC236}">
                <a16:creationId xmlns:a16="http://schemas.microsoft.com/office/drawing/2014/main" id="{1918E4AE-9704-4855-B3B3-20209E39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5" y="3067068"/>
            <a:ext cx="4981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815574-BAD7-4E28-9A5D-9748BCFEF045}"/>
              </a:ext>
            </a:extLst>
          </p:cNvPr>
          <p:cNvSpPr/>
          <p:nvPr/>
        </p:nvSpPr>
        <p:spPr>
          <a:xfrm>
            <a:off x="1800945" y="2630795"/>
            <a:ext cx="1914525" cy="31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Reinsurance costs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E0889-F0D7-4DBA-9F34-690AEFE45A64}"/>
              </a:ext>
            </a:extLst>
          </p:cNvPr>
          <p:cNvSpPr/>
          <p:nvPr/>
        </p:nvSpPr>
        <p:spPr>
          <a:xfrm>
            <a:off x="0" y="2688991"/>
            <a:ext cx="1251817" cy="31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Historical cost/ 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expected payout</a:t>
            </a:r>
          </a:p>
        </p:txBody>
      </p:sp>
      <p:pic>
        <p:nvPicPr>
          <p:cNvPr id="1028" name="Picture 2" descr="https://ars.els-cdn.com/content/image/1-s2.0-S0304405X01000526-gr4.jpg">
            <a:extLst>
              <a:ext uri="{FF2B5EF4-FFF2-40B4-BE49-F238E27FC236}">
                <a16:creationId xmlns:a16="http://schemas.microsoft.com/office/drawing/2014/main" id="{BE8816C9-94FA-4F4E-B167-62DE46C5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6899"/>
            <a:ext cx="4981575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038A72-58BD-4D88-91FA-6864FFEB2CD2}"/>
              </a:ext>
            </a:extLst>
          </p:cNvPr>
          <p:cNvSpPr/>
          <p:nvPr/>
        </p:nvSpPr>
        <p:spPr>
          <a:xfrm>
            <a:off x="7287345" y="2529050"/>
            <a:ext cx="1914525" cy="31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Reinsurance costs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5E7A-B612-4892-B65B-A69245985C9F}"/>
              </a:ext>
            </a:extLst>
          </p:cNvPr>
          <p:cNvSpPr/>
          <p:nvPr/>
        </p:nvSpPr>
        <p:spPr>
          <a:xfrm>
            <a:off x="10598201" y="2745870"/>
            <a:ext cx="1251817" cy="31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Cost/ 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expected payout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A486B2-CDC6-4BA5-AB28-265FC256FD81}"/>
              </a:ext>
            </a:extLst>
          </p:cNvPr>
          <p:cNvSpPr/>
          <p:nvPr/>
        </p:nvSpPr>
        <p:spPr>
          <a:xfrm>
            <a:off x="9957308" y="5831369"/>
            <a:ext cx="1718902" cy="58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Exceedance decile (1=highest probability)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expected payout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26676B-35C0-4F35-AE5D-9FAAB8646006}"/>
              </a:ext>
            </a:extLst>
          </p:cNvPr>
          <p:cNvSpPr txBox="1">
            <a:spLocks/>
          </p:cNvSpPr>
          <p:nvPr/>
        </p:nvSpPr>
        <p:spPr>
          <a:xfrm>
            <a:off x="311438" y="6054868"/>
            <a:ext cx="5100202" cy="672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Markups can be as high as 70% over expected payout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62D495-D795-4E67-8B8E-D943057CD08E}"/>
              </a:ext>
            </a:extLst>
          </p:cNvPr>
          <p:cNvSpPr txBox="1">
            <a:spLocks/>
          </p:cNvSpPr>
          <p:nvPr/>
        </p:nvSpPr>
        <p:spPr>
          <a:xfrm>
            <a:off x="4857106" y="6054868"/>
            <a:ext cx="5100202" cy="672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Markups rise with reduced likelihood of events. Were as high as 170% in 1994</a:t>
            </a:r>
          </a:p>
        </p:txBody>
      </p:sp>
    </p:spTree>
    <p:extLst>
      <p:ext uri="{BB962C8B-B14F-4D97-AF65-F5344CB8AC3E}">
        <p14:creationId xmlns:p14="http://schemas.microsoft.com/office/powerpoint/2010/main" val="376882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870" y="1711949"/>
                <a:ext cx="10938874" cy="4525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Standard Insurance pricing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∗(1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One standard method for pricing insurance is set the premium equal to the expected value of loss, plus a markup that is a function of extreme events (standard deviation)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𝑆𝐷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Implies that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870" y="1711949"/>
                <a:ext cx="10938874" cy="4525962"/>
              </a:xfrm>
              <a:blipFill>
                <a:blip r:embed="rId2"/>
                <a:stretch>
                  <a:fillRect l="-89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Insurance: Markup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8891D40A-C987-4944-A798-64E24F2A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13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7992" y="365566"/>
            <a:ext cx="10811256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Insurance: Distribution of damages for Jamaica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8891D40A-C987-4944-A798-64E24F2A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6F070-47EB-4CFA-A023-E0700AA3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8" y="1610758"/>
            <a:ext cx="5202696" cy="44641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CE5B41-5543-4C39-B4A6-1FF67390819B}"/>
                  </a:ext>
                </a:extLst>
              </p:cNvPr>
              <p:cNvSpPr txBox="1"/>
              <p:nvPr/>
            </p:nvSpPr>
            <p:spPr>
              <a:xfrm>
                <a:off x="6775704" y="1911096"/>
                <a:ext cx="5521063" cy="440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Yellow bar is actual density of damages for Jamaica</a:t>
                </a:r>
              </a:p>
              <a:p>
                <a:endParaRPr lang="en-US" dirty="0"/>
              </a:p>
              <a:p>
                <a:r>
                  <a:rPr lang="en-US" dirty="0"/>
                  <a:t>Can be approximated by a gamma distribution (blue line)</a:t>
                </a:r>
              </a:p>
              <a:p>
                <a:endParaRPr lang="en-US" dirty="0"/>
              </a:p>
              <a:p>
                <a:r>
                  <a:rPr lang="en-US" dirty="0"/>
                  <a:t>Fitting a gamma distribution to the data for Jamaica,</a:t>
                </a:r>
              </a:p>
              <a:p>
                <a:r>
                  <a:rPr lang="en-US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the shape parameter of the gamma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scale parameter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mean is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and the variance is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Giving a markup for Jamaica of 38%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=38%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CE5B41-5543-4C39-B4A6-1FF67390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704" y="1911096"/>
                <a:ext cx="5521063" cy="4405309"/>
              </a:xfrm>
              <a:prstGeom prst="rect">
                <a:avLst/>
              </a:prstGeom>
              <a:blipFill>
                <a:blip r:embed="rId4"/>
                <a:stretch>
                  <a:fillRect l="-1215" t="-831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9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874837"/>
            <a:ext cx="9213210" cy="4525963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10179" y="408606"/>
            <a:ext cx="950323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Insurance in graphs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03D719-5440-455F-A455-71FEF08C25C9}"/>
              </a:ext>
            </a:extLst>
          </p:cNvPr>
          <p:cNvSpPr txBox="1">
            <a:spLocks/>
          </p:cNvSpPr>
          <p:nvPr/>
        </p:nvSpPr>
        <p:spPr>
          <a:xfrm>
            <a:off x="8103765" y="1787044"/>
            <a:ext cx="3755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Markups amplify costs with higher coverage rates</a:t>
            </a:r>
          </a:p>
          <a:p>
            <a:r>
              <a:rPr lang="en-US" sz="2000" dirty="0"/>
              <a:t>With 100% coverage low to medium markups can generate economic costs between 2% and 8% of GDP</a:t>
            </a:r>
          </a:p>
          <a:p>
            <a:endParaRPr lang="en-US" sz="2400" dirty="0">
              <a:solidFill>
                <a:srgbClr val="21455B"/>
              </a:solidFill>
            </a:endParaRPr>
          </a:p>
          <a:p>
            <a:endParaRPr lang="en-US" sz="2400" dirty="0">
              <a:solidFill>
                <a:srgbClr val="21455B"/>
              </a:solidFill>
            </a:endParaRPr>
          </a:p>
          <a:p>
            <a:endParaRPr lang="en-US" sz="2400" dirty="0">
              <a:solidFill>
                <a:srgbClr val="21455B"/>
              </a:solidFill>
            </a:endParaRPr>
          </a:p>
        </p:txBody>
      </p:sp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D0665787-AE68-4964-9AB8-DC62B0C4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" name="Picture 41">
            <a:extLst>
              <a:ext uri="{FF2B5EF4-FFF2-40B4-BE49-F238E27FC236}">
                <a16:creationId xmlns:a16="http://schemas.microsoft.com/office/drawing/2014/main" id="{58242972-AD42-4A6E-BF85-D2B1CF3AD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1" y="1874837"/>
            <a:ext cx="6716237" cy="429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40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869" y="1711948"/>
                <a:ext cx="10734261" cy="44623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Modeling of government paying into domestic disaster relief fund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Similar to insurance, but markup payments remain in domestic economy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If a large hurricane occurred before the fund was established, fund might not cover all costs</a:t>
                </a: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Model of contingency fund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Government pays a set premium every year: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𝑃𝑟𝑒𝑚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Fund volume given 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𝑃𝑟𝑒𝑚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𝐶𝐹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Payout is constrained by fund volume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𝐶𝐹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𝐶𝐹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calibrated as for insurance,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𝐶𝐹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the cost of administering the </a:t>
                </a:r>
                <a:r>
                  <a:rPr lang="en-US" sz="2000" dirty="0"/>
                  <a:t>fund </a:t>
                </a:r>
              </a:p>
              <a:p>
                <a:pPr lvl="1"/>
                <a:r>
                  <a:rPr lang="en-US" sz="2000" dirty="0"/>
                  <a:t>Assumption that fund earns 2% interest real rate </a:t>
                </a:r>
                <a:r>
                  <a:rPr lang="en-US" sz="2000" dirty="0">
                    <a:solidFill>
                      <a:srgbClr val="21455B"/>
                    </a:solidFill>
                  </a:rPr>
                  <a:t>per year,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r>
                  <a:rPr lang="en-US" sz="2400" dirty="0">
                    <a:solidFill>
                      <a:srgbClr val="21455B"/>
                    </a:solidFill>
                  </a:rPr>
                  <a:t>Math is the same as for insurance (only differences will stem from the size of markup)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869" y="1711948"/>
                <a:ext cx="10734261" cy="4462350"/>
              </a:xfrm>
              <a:blipFill>
                <a:blip r:embed="rId2"/>
                <a:stretch>
                  <a:fillRect l="-739" t="-2322" b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73067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Contingency fund: Equations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42F1F00E-7917-4F84-B155-7F8784A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1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874837"/>
            <a:ext cx="9213210" cy="4525963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55189" y="624099"/>
            <a:ext cx="950323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Insurance and contingency fund outcomes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03D719-5440-455F-A455-71FEF08C25C9}"/>
              </a:ext>
            </a:extLst>
          </p:cNvPr>
          <p:cNvSpPr txBox="1">
            <a:spLocks/>
          </p:cNvSpPr>
          <p:nvPr/>
        </p:nvSpPr>
        <p:spPr>
          <a:xfrm>
            <a:off x="6425967" y="1787044"/>
            <a:ext cx="54332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21455B"/>
                </a:solidFill>
              </a:rPr>
              <a:t>Contingency and insurance funds yield similar outcomes.  Main difference arise: </a:t>
            </a:r>
          </a:p>
          <a:p>
            <a:r>
              <a:rPr lang="en-US" sz="2400" dirty="0">
                <a:solidFill>
                  <a:srgbClr val="21455B"/>
                </a:solidFill>
              </a:rPr>
              <a:t>If events occur before the contingency fund is filled (only partial response possible)</a:t>
            </a:r>
          </a:p>
          <a:p>
            <a:r>
              <a:rPr lang="en-US" sz="2400" dirty="0">
                <a:solidFill>
                  <a:srgbClr val="21455B"/>
                </a:solidFill>
              </a:rPr>
              <a:t>If the markup or losses differ between the two instruments (</a:t>
            </a:r>
            <a:r>
              <a:rPr lang="en-US" sz="2400" dirty="0" err="1">
                <a:solidFill>
                  <a:srgbClr val="21455B"/>
                </a:solidFill>
              </a:rPr>
              <a:t>ie</a:t>
            </a:r>
            <a:r>
              <a:rPr lang="en-US" sz="2400" dirty="0">
                <a:solidFill>
                  <a:srgbClr val="21455B"/>
                </a:solidFill>
              </a:rPr>
              <a:t>. high insurance markup – or poor (even negative) returns from contingency fund investments</a:t>
            </a:r>
            <a:endParaRPr lang="en-US" sz="2000" dirty="0">
              <a:solidFill>
                <a:srgbClr val="21455B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rgbClr val="21455B"/>
              </a:solidFill>
            </a:endParaRPr>
          </a:p>
          <a:p>
            <a:endParaRPr lang="en-US" sz="2400" dirty="0">
              <a:solidFill>
                <a:srgbClr val="21455B"/>
              </a:solidFill>
            </a:endParaRPr>
          </a:p>
          <a:p>
            <a:endParaRPr lang="en-US" sz="2400" dirty="0">
              <a:solidFill>
                <a:srgbClr val="21455B"/>
              </a:solidFill>
            </a:endParaRPr>
          </a:p>
        </p:txBody>
      </p:sp>
      <p:pic>
        <p:nvPicPr>
          <p:cNvPr id="10" name="img194799" descr="a327b902-b8f7-4006-a610-3cd1b78e0534">
            <a:extLst>
              <a:ext uri="{FF2B5EF4-FFF2-40B4-BE49-F238E27FC236}">
                <a16:creationId xmlns:a16="http://schemas.microsoft.com/office/drawing/2014/main" id="{C3DB972E-E6B7-487F-BB4D-DF7CB91E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CB8B6E9-9507-4292-B490-CDF15B40B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226"/>
            <a:ext cx="6336375" cy="46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9" y="1711948"/>
            <a:ext cx="10734261" cy="4525964"/>
          </a:xfrm>
        </p:spPr>
        <p:txBody>
          <a:bodyPr>
            <a:normAutofit/>
          </a:bodyPr>
          <a:lstStyle/>
          <a:p>
            <a:pPr lvl="1"/>
            <a:endParaRPr lang="en-US" sz="2000" dirty="0">
              <a:solidFill>
                <a:srgbClr val="21455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1455B"/>
              </a:solidFill>
            </a:endParaRPr>
          </a:p>
          <a:p>
            <a:pPr lvl="1"/>
            <a:endParaRPr lang="en-US" sz="20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Debt repayment: Equations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A901232-E9B9-4013-8557-401FA0649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869" y="1711947"/>
                <a:ext cx="10734261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Model of debt repayment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Government pays down debt by the equivalent of insurance payment: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Recovery payments financed through additional debt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Debt reduction and recovery efforts cancel out, zero first-round effect on deficit (but lower) intra-year debt means lower interest payments and falling debt to GDP ratio</a:t>
                </a:r>
                <a:endParaRPr lang="en-US" sz="2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calibrated as for insurance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Government interest rates on new debt issuance rises as does Debt to GDP ratio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External interest rate endogenized as a function of debt: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1] </m:t>
                    </m:r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Domestic interest rate spread endogenized as a function of debt: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Average interest payment/Debt evolves more slowly (term structure of debt estimated econometrically)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A901232-E9B9-4013-8557-401FA064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9" y="1711947"/>
                <a:ext cx="10734261" cy="4525963"/>
              </a:xfrm>
              <a:prstGeom prst="rect">
                <a:avLst/>
              </a:prstGeom>
              <a:blipFill>
                <a:blip r:embed="rId2"/>
                <a:stretch>
                  <a:fillRect l="-909" t="-1887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g194799" descr="a327b902-b8f7-4006-a610-3cd1b78e0534">
            <a:extLst>
              <a:ext uri="{FF2B5EF4-FFF2-40B4-BE49-F238E27FC236}">
                <a16:creationId xmlns:a16="http://schemas.microsoft.com/office/drawing/2014/main" id="{56F423AD-EA4F-4830-BAC7-A5EC839F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3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74837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21455B"/>
                </a:solidFill>
              </a:rPr>
              <a:t>Objectives</a:t>
            </a:r>
          </a:p>
          <a:p>
            <a:pPr lvl="1"/>
            <a:r>
              <a:rPr lang="en-US" sz="2000" dirty="0">
                <a:solidFill>
                  <a:srgbClr val="21455B"/>
                </a:solidFill>
              </a:rPr>
              <a:t>Explore policy options to achieve debt sustainability and address natural disaster (hurricanes) risk in a pre-emptive manner</a:t>
            </a:r>
          </a:p>
          <a:p>
            <a:pPr lvl="1"/>
            <a:endParaRPr lang="en-US" b="1" dirty="0">
              <a:solidFill>
                <a:srgbClr val="21455B"/>
              </a:solidFill>
            </a:endParaRPr>
          </a:p>
          <a:p>
            <a:pPr lvl="1"/>
            <a:r>
              <a:rPr lang="en-US" sz="2000" dirty="0">
                <a:solidFill>
                  <a:srgbClr val="21455B"/>
                </a:solidFill>
              </a:rPr>
              <a:t>Compare performance of four management strategies: adaptation, insurance, contingency fund and debt reduction</a:t>
            </a:r>
          </a:p>
          <a:p>
            <a:pPr lvl="1"/>
            <a:endParaRPr lang="en-US" sz="2000" dirty="0">
              <a:solidFill>
                <a:srgbClr val="21455B"/>
              </a:solidFill>
            </a:endParaRPr>
          </a:p>
          <a:p>
            <a:pPr lvl="1"/>
            <a:r>
              <a:rPr lang="en-US" sz="2000" dirty="0">
                <a:solidFill>
                  <a:srgbClr val="21455B"/>
                </a:solidFill>
              </a:rPr>
              <a:t>Study dynamic responses to hurricane shocks in different baseline and risk management scenarios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769619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9C4E458D-6748-4E1A-95D9-5EAB2C07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166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874837"/>
            <a:ext cx="9213210" cy="4525963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55189" y="624099"/>
            <a:ext cx="950323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Debt reduction in graphs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03D719-5440-455F-A455-71FEF08C25C9}"/>
              </a:ext>
            </a:extLst>
          </p:cNvPr>
          <p:cNvSpPr txBox="1">
            <a:spLocks/>
          </p:cNvSpPr>
          <p:nvPr/>
        </p:nvSpPr>
        <p:spPr>
          <a:xfrm>
            <a:off x="6425967" y="1787044"/>
            <a:ext cx="54332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21455B"/>
                </a:solidFill>
              </a:rPr>
              <a:t>Show debt reduction yields gains via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21455B"/>
                </a:solidFill>
              </a:rPr>
              <a:t>Debt reduction strategy delayed with higher yields, but once target is reached creates even more fiscal space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21455B"/>
                </a:solidFill>
              </a:rPr>
              <a:t>freeing up fiscal space for government investment and therefore higher potential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21455B"/>
                </a:solidFill>
              </a:rPr>
              <a:t>Lower interest rate and therefore higher private-sector investment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rgbClr val="21455B"/>
              </a:solidFill>
            </a:endParaRPr>
          </a:p>
          <a:p>
            <a:endParaRPr lang="en-US" sz="2400" dirty="0">
              <a:solidFill>
                <a:srgbClr val="21455B"/>
              </a:solidFill>
            </a:endParaRPr>
          </a:p>
          <a:p>
            <a:endParaRPr lang="en-US" sz="2400" dirty="0">
              <a:solidFill>
                <a:srgbClr val="21455B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8425FC4-1CD6-4750-BC1A-F651666AE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01680"/>
              </p:ext>
            </p:extLst>
          </p:nvPr>
        </p:nvGraphicFramePr>
        <p:xfrm>
          <a:off x="304800" y="4186539"/>
          <a:ext cx="4788843" cy="248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Views" r:id="rId3" imgW="5695816" imgH="2952763" progId="EViews.Workfile.2">
                  <p:embed/>
                </p:oleObj>
              </mc:Choice>
              <mc:Fallback>
                <p:oleObj name="EViews" r:id="rId3" imgW="5695816" imgH="2952763" progId="EViews.Workfile.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8425FC4-1CD6-4750-BC1A-F651666AE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4186539"/>
                        <a:ext cx="4788843" cy="248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5EC2B07-BF50-46F3-AF6A-803F7D06F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57898"/>
              </p:ext>
            </p:extLst>
          </p:nvPr>
        </p:nvGraphicFramePr>
        <p:xfrm>
          <a:off x="304801" y="1507793"/>
          <a:ext cx="4919608" cy="263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Views" r:id="rId5" imgW="5791200" imgH="3047748" progId="EViews.Workfile.2">
                  <p:embed/>
                </p:oleObj>
              </mc:Choice>
              <mc:Fallback>
                <p:oleObj name="EViews" r:id="rId5" imgW="5791200" imgH="3047748" progId="EViews.Workfile.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EC2B07-BF50-46F3-AF6A-803F7D06F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1" y="1507793"/>
                        <a:ext cx="4919608" cy="2632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g194799" descr="a327b902-b8f7-4006-a610-3cd1b78e0534">
            <a:extLst>
              <a:ext uri="{FF2B5EF4-FFF2-40B4-BE49-F238E27FC236}">
                <a16:creationId xmlns:a16="http://schemas.microsoft.com/office/drawing/2014/main" id="{C3DB972E-E6B7-487F-BB4D-DF7CB91E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44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72728" y="2528465"/>
            <a:ext cx="94040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of the policy options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8E8F95-25E4-4A0D-92A1-CAD6E5955711}"/>
              </a:ext>
            </a:extLst>
          </p:cNvPr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42DDDBFB-4F63-4F6E-82E4-79CE5BD8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36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94360" y="594103"/>
            <a:ext cx="10972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of risk management (100% coverage)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00B9B8-B851-4F42-85DC-2D4BE9D18A91}"/>
              </a:ext>
            </a:extLst>
          </p:cNvPr>
          <p:cNvSpPr txBox="1">
            <a:spLocks/>
          </p:cNvSpPr>
          <p:nvPr/>
        </p:nvSpPr>
        <p:spPr>
          <a:xfrm>
            <a:off x="8159502" y="1787044"/>
            <a:ext cx="369973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1455B"/>
                </a:solidFill>
              </a:rPr>
              <a:t>At 100% none of the strategies does better than do nothing scenario</a:t>
            </a:r>
          </a:p>
          <a:p>
            <a:r>
              <a:rPr lang="en-US" sz="2000" dirty="0">
                <a:solidFill>
                  <a:srgbClr val="21455B"/>
                </a:solidFill>
              </a:rPr>
              <a:t>At high levels of investment, insurance costs rise too much</a:t>
            </a:r>
          </a:p>
          <a:p>
            <a:r>
              <a:rPr lang="en-US" sz="2000" dirty="0">
                <a:solidFill>
                  <a:srgbClr val="21455B"/>
                </a:solidFill>
              </a:rPr>
              <a:t>Insurance scenario is worst</a:t>
            </a:r>
          </a:p>
          <a:p>
            <a:r>
              <a:rPr lang="en-US" sz="2000" dirty="0">
                <a:solidFill>
                  <a:srgbClr val="21455B"/>
                </a:solidFill>
              </a:rPr>
              <a:t>Debt repayment is better than other options</a:t>
            </a:r>
          </a:p>
          <a:p>
            <a:pPr lvl="1"/>
            <a:endParaRPr lang="en-US" sz="2000" dirty="0">
              <a:solidFill>
                <a:srgbClr val="21455B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3A81974-3B30-4249-9F2C-80745C41F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58010"/>
              </p:ext>
            </p:extLst>
          </p:nvPr>
        </p:nvGraphicFramePr>
        <p:xfrm>
          <a:off x="305711" y="1628089"/>
          <a:ext cx="7453576" cy="512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Views" r:id="rId3" imgW="6458174" imgH="4591156" progId="EViews.Workfile.2">
                  <p:embed/>
                </p:oleObj>
              </mc:Choice>
              <mc:Fallback>
                <p:oleObj name="EViews" r:id="rId3" imgW="6458174" imgH="4591156" progId="EViews.Workfile.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3A81974-3B30-4249-9F2C-80745C41F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711" y="1628089"/>
                        <a:ext cx="7453576" cy="512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7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94359" y="259704"/>
            <a:ext cx="10972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Impacts are reduced if government cuts both consumption and investment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00B9B8-B851-4F42-85DC-2D4BE9D18A91}"/>
              </a:ext>
            </a:extLst>
          </p:cNvPr>
          <p:cNvSpPr txBox="1">
            <a:spLocks/>
          </p:cNvSpPr>
          <p:nvPr/>
        </p:nvSpPr>
        <p:spPr>
          <a:xfrm>
            <a:off x="8159502" y="1787044"/>
            <a:ext cx="369973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1455B"/>
                </a:solidFill>
              </a:rPr>
              <a:t>Same shock as before</a:t>
            </a:r>
          </a:p>
          <a:p>
            <a:r>
              <a:rPr lang="en-US" sz="2000" dirty="0">
                <a:solidFill>
                  <a:srgbClr val="21455B"/>
                </a:solidFill>
              </a:rPr>
              <a:t>But  because government investment is not cut as much</a:t>
            </a:r>
          </a:p>
          <a:p>
            <a:r>
              <a:rPr lang="en-US" sz="2000" dirty="0">
                <a:solidFill>
                  <a:srgbClr val="21455B"/>
                </a:solidFill>
              </a:rPr>
              <a:t>Long-term GDO impacts are less severe, though household effects larger</a:t>
            </a:r>
          </a:p>
          <a:p>
            <a:pPr lvl="1"/>
            <a:endParaRPr lang="en-US" sz="2000" dirty="0">
              <a:solidFill>
                <a:srgbClr val="21455B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0320161-2B0E-47B2-AFEB-4D4E2CF8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" y="1915858"/>
            <a:ext cx="64032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74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56550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DE6E4B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Probabilistic analysis: Contingency fund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8669A-5F67-4581-97C3-B11B6E8F6FBD}"/>
              </a:ext>
            </a:extLst>
          </p:cNvPr>
          <p:cNvSpPr txBox="1">
            <a:spLocks/>
          </p:cNvSpPr>
          <p:nvPr/>
        </p:nvSpPr>
        <p:spPr>
          <a:xfrm>
            <a:off x="8103765" y="1787044"/>
            <a:ext cx="3755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Model was also run to generate drawing from the underlying distribution of hurricanes to generate stochastic outcomes.</a:t>
            </a:r>
          </a:p>
          <a:p>
            <a:r>
              <a:rPr lang="en-US" sz="2000" dirty="0"/>
              <a:t>Results here for contingency fund show a wide asymmetric range of possible outcomes</a:t>
            </a:r>
          </a:p>
          <a:p>
            <a:r>
              <a:rPr lang="en-US" sz="2000" dirty="0"/>
              <a:t>Distribution is wide (ranging from -6 to -12% of GDP</a:t>
            </a:r>
          </a:p>
          <a:p>
            <a:r>
              <a:rPr lang="en-US" sz="2000" dirty="0"/>
              <a:t>Is skewed to lower end with  absolute value of median result</a:t>
            </a:r>
          </a:p>
          <a:p>
            <a:endParaRPr lang="en-US" sz="20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D805E26-3D0B-49C9-B3CE-40634CB5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1" y="1590769"/>
            <a:ext cx="6707060" cy="4918511"/>
          </a:xfrm>
          <a:prstGeom prst="rect">
            <a:avLst/>
          </a:prstGeom>
        </p:spPr>
      </p:pic>
      <p:pic>
        <p:nvPicPr>
          <p:cNvPr id="9" name="img194799" descr="a327b902-b8f7-4006-a610-3cd1b78e0534">
            <a:extLst>
              <a:ext uri="{FF2B5EF4-FFF2-40B4-BE49-F238E27FC236}">
                <a16:creationId xmlns:a16="http://schemas.microsoft.com/office/drawing/2014/main" id="{854AD15E-A540-4502-91A9-BF3046E8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828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2840" y="461917"/>
            <a:ext cx="103184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of risk management (stochastic)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F79C0-F509-4A48-BBB2-427D6A0F297D}"/>
              </a:ext>
            </a:extLst>
          </p:cNvPr>
          <p:cNvSpPr txBox="1">
            <a:spLocks/>
          </p:cNvSpPr>
          <p:nvPr/>
        </p:nvSpPr>
        <p:spPr>
          <a:xfrm>
            <a:off x="6959661" y="2424446"/>
            <a:ext cx="5232339" cy="3888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21455B"/>
                </a:solidFill>
              </a:rPr>
              <a:t>If budgetary rigidities do no allow a reduction in recurrent spending and the government is forced to finance different options through a reduction of investment, all instruments are deteriorating welfare</a:t>
            </a:r>
          </a:p>
          <a:p>
            <a:r>
              <a:rPr lang="en-US" sz="2200" dirty="0">
                <a:solidFill>
                  <a:srgbClr val="21455B"/>
                </a:solidFill>
              </a:rPr>
              <a:t>Debt repayment, establishing a contingency fund and invest into physical adaptation capital are statistical equivalent. </a:t>
            </a:r>
          </a:p>
          <a:p>
            <a:r>
              <a:rPr lang="en-US" sz="2200" dirty="0">
                <a:solidFill>
                  <a:srgbClr val="21455B"/>
                </a:solidFill>
              </a:rPr>
              <a:t>Insurance does not provide long-term benefits.</a:t>
            </a:r>
          </a:p>
          <a:p>
            <a:r>
              <a:rPr lang="en-US" sz="2200" dirty="0">
                <a:solidFill>
                  <a:srgbClr val="21455B"/>
                </a:solidFill>
              </a:rPr>
              <a:t>The budget constraint (debt rule) forces the government to finance resilience through a reduction of public spending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A520-D061-492C-BF57-3B1BAA24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8" y="1971711"/>
            <a:ext cx="6841893" cy="4587008"/>
          </a:xfrm>
          <a:prstGeom prst="rect">
            <a:avLst/>
          </a:prstGeom>
        </p:spPr>
      </p:pic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197B4F40-BB8F-4C5D-9628-3CA3877E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8700FA-792C-4C7B-A8D7-33C5223B511D}"/>
              </a:ext>
            </a:extLst>
          </p:cNvPr>
          <p:cNvSpPr txBox="1"/>
          <p:nvPr/>
        </p:nvSpPr>
        <p:spPr>
          <a:xfrm>
            <a:off x="332763" y="1602378"/>
            <a:ext cx="1141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Median results from stochastic simulations using random draws from GSURR probability</a:t>
            </a:r>
          </a:p>
        </p:txBody>
      </p:sp>
    </p:spTree>
    <p:extLst>
      <p:ext uri="{BB962C8B-B14F-4D97-AF65-F5344CB8AC3E}">
        <p14:creationId xmlns:p14="http://schemas.microsoft.com/office/powerpoint/2010/main" val="292926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9" y="1711948"/>
            <a:ext cx="10734261" cy="4525964"/>
          </a:xfrm>
        </p:spPr>
        <p:txBody>
          <a:bodyPr>
            <a:normAutofit/>
          </a:bodyPr>
          <a:lstStyle/>
          <a:p>
            <a:pPr lvl="1"/>
            <a:endParaRPr lang="en-US" sz="2000" dirty="0">
              <a:solidFill>
                <a:srgbClr val="21455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1455B"/>
              </a:solidFill>
            </a:endParaRPr>
          </a:p>
          <a:p>
            <a:pPr lvl="1"/>
            <a:endParaRPr lang="en-US" sz="20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combination of instruments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901232-E9B9-4013-8557-401FA0649C57}"/>
              </a:ext>
            </a:extLst>
          </p:cNvPr>
          <p:cNvSpPr txBox="1">
            <a:spLocks/>
          </p:cNvSpPr>
          <p:nvPr/>
        </p:nvSpPr>
        <p:spPr>
          <a:xfrm>
            <a:off x="6373251" y="1711947"/>
            <a:ext cx="508987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Welfare computation over both (i) frequency and (ii) size of shock – all 100% coverage</a:t>
            </a:r>
          </a:p>
          <a:p>
            <a:r>
              <a:rPr lang="en-US" sz="2000" dirty="0"/>
              <a:t>If shocks occur at a 20 year frequency, then for smaller shocks create fiscal space, otherwise use adaptation</a:t>
            </a:r>
          </a:p>
          <a:p>
            <a:r>
              <a:rPr lang="en-US" sz="2000" dirty="0"/>
              <a:t>If shocks occur at a 10 year frequency, then for smaller shocks create fiscal space, otherwise use combination of adaptation and insurance</a:t>
            </a:r>
          </a:p>
          <a:p>
            <a:r>
              <a:rPr lang="en-US" sz="2000" dirty="0"/>
              <a:t>If shocks occur at a yearly frequency, then for all shocks create fiscal space, otherwise use combination of fiscal space and insurance</a:t>
            </a:r>
          </a:p>
          <a:p>
            <a:pPr marL="0" indent="0">
              <a:buNone/>
            </a:pPr>
            <a:endParaRPr lang="en-US" sz="2200" b="1" dirty="0">
              <a:solidFill>
                <a:srgbClr val="21455B"/>
              </a:solidFill>
            </a:endParaRPr>
          </a:p>
        </p:txBody>
      </p:sp>
      <p:pic>
        <p:nvPicPr>
          <p:cNvPr id="8" name="img194799" descr="a327b902-b8f7-4006-a610-3cd1b78e0534">
            <a:extLst>
              <a:ext uri="{FF2B5EF4-FFF2-40B4-BE49-F238E27FC236}">
                <a16:creationId xmlns:a16="http://schemas.microsoft.com/office/drawing/2014/main" id="{56F423AD-EA4F-4830-BAC7-A5EC839F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6A248C-0AB8-4300-A45C-B7DD7100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26" y="1772628"/>
            <a:ext cx="4915125" cy="42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0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9" y="1711948"/>
            <a:ext cx="10734261" cy="4525964"/>
          </a:xfrm>
        </p:spPr>
        <p:txBody>
          <a:bodyPr>
            <a:normAutofit/>
          </a:bodyPr>
          <a:lstStyle/>
          <a:p>
            <a:pPr lvl="1"/>
            <a:endParaRPr lang="en-US" sz="2000" dirty="0">
              <a:solidFill>
                <a:srgbClr val="21455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1455B"/>
              </a:solidFill>
            </a:endParaRPr>
          </a:p>
          <a:p>
            <a:pPr lvl="1"/>
            <a:endParaRPr lang="en-US" sz="20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combination of instruments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901232-E9B9-4013-8557-401FA0649C57}"/>
              </a:ext>
            </a:extLst>
          </p:cNvPr>
          <p:cNvSpPr txBox="1">
            <a:spLocks/>
          </p:cNvSpPr>
          <p:nvPr/>
        </p:nvSpPr>
        <p:spPr>
          <a:xfrm>
            <a:off x="728869" y="4698183"/>
            <a:ext cx="10734261" cy="153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Policy experiment 1: For different size of shocks (one-time event), which policy option is best?</a:t>
            </a:r>
          </a:p>
          <a:p>
            <a:pPr lvl="1"/>
            <a:r>
              <a:rPr lang="en-US" sz="2200" dirty="0"/>
              <a:t>For smaller GDP shocks, creating fiscal space is least harmful for GDP</a:t>
            </a:r>
          </a:p>
          <a:p>
            <a:pPr lvl="1"/>
            <a:r>
              <a:rPr lang="en-US" sz="2200" dirty="0"/>
              <a:t>For big GDP shocks, adaptation beats other policy responses</a:t>
            </a:r>
          </a:p>
          <a:p>
            <a:pPr lvl="1"/>
            <a:r>
              <a:rPr lang="en-US" sz="2200" dirty="0"/>
              <a:t>For all shocks, adaptation beats other policy responses in terms of potential GDP</a:t>
            </a:r>
          </a:p>
          <a:p>
            <a:pPr lvl="1"/>
            <a:endParaRPr lang="en-US" sz="2200" b="1" dirty="0">
              <a:solidFill>
                <a:srgbClr val="21455B"/>
              </a:solidFill>
            </a:endParaRPr>
          </a:p>
        </p:txBody>
      </p:sp>
      <p:pic>
        <p:nvPicPr>
          <p:cNvPr id="8" name="img194799" descr="a327b902-b8f7-4006-a610-3cd1b78e0534">
            <a:extLst>
              <a:ext uri="{FF2B5EF4-FFF2-40B4-BE49-F238E27FC236}">
                <a16:creationId xmlns:a16="http://schemas.microsoft.com/office/drawing/2014/main" id="{56F423AD-EA4F-4830-BAC7-A5EC839F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7CB0C86-890C-444B-A12B-A0B8B3DA8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381955"/>
              </p:ext>
            </p:extLst>
          </p:nvPr>
        </p:nvGraphicFramePr>
        <p:xfrm>
          <a:off x="954576" y="18334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D21494-3E68-4044-8702-27B40183F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899928"/>
              </p:ext>
            </p:extLst>
          </p:nvPr>
        </p:nvGraphicFramePr>
        <p:xfrm>
          <a:off x="6126846" y="18334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826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72728" y="2528465"/>
            <a:ext cx="94040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8E8F95-25E4-4A0D-92A1-CAD6E5955711}"/>
              </a:ext>
            </a:extLst>
          </p:cNvPr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42DDDBFB-4F63-4F6E-82E4-79CE5BD8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307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9" y="1711948"/>
            <a:ext cx="10734261" cy="4525964"/>
          </a:xfrm>
        </p:spPr>
        <p:txBody>
          <a:bodyPr>
            <a:normAutofit/>
          </a:bodyPr>
          <a:lstStyle/>
          <a:p>
            <a:pPr lvl="1"/>
            <a:endParaRPr lang="en-US" sz="2000" dirty="0">
              <a:solidFill>
                <a:srgbClr val="21455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1455B"/>
              </a:solidFill>
            </a:endParaRPr>
          </a:p>
          <a:p>
            <a:pPr lvl="1"/>
            <a:endParaRPr lang="en-US" sz="20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 among policy options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901232-E9B9-4013-8557-401FA0649C57}"/>
              </a:ext>
            </a:extLst>
          </p:cNvPr>
          <p:cNvSpPr txBox="1">
            <a:spLocks/>
          </p:cNvSpPr>
          <p:nvPr/>
        </p:nvSpPr>
        <p:spPr>
          <a:xfrm>
            <a:off x="728869" y="1711947"/>
            <a:ext cx="10734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Adaptation </a:t>
            </a:r>
          </a:p>
          <a:p>
            <a:r>
              <a:rPr lang="en-US" sz="2600" dirty="0"/>
              <a:t>Adaptation is the dominant policy for a sub-set of damages </a:t>
            </a:r>
          </a:p>
          <a:p>
            <a:r>
              <a:rPr lang="en-US" sz="2600" dirty="0"/>
              <a:t>Should be undertaken for all those cases where the marginal damage reduction is less than the annual expected damage from hurricane (circa 25% of total expected costs)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Debt repayment</a:t>
            </a:r>
          </a:p>
          <a:p>
            <a:r>
              <a:rPr lang="en-US" sz="2600" dirty="0"/>
              <a:t>Efficacy of debt repayment depends on level of ex ante level of debt and interest rate sensitivity to debt levels</a:t>
            </a:r>
          </a:p>
          <a:p>
            <a:r>
              <a:rPr lang="en-US" sz="2600" dirty="0"/>
              <a:t>For a country like Jamaica it is a dominant strategy (along with adaptation) in the short run</a:t>
            </a:r>
          </a:p>
          <a:p>
            <a:r>
              <a:rPr lang="en-US" sz="2600" dirty="0"/>
              <a:t>Risk is that markets may not be willing to provide aid rapidly following the offset of a hurricane</a:t>
            </a:r>
          </a:p>
          <a:p>
            <a:pPr marL="0" indent="0">
              <a:buNone/>
            </a:pPr>
            <a:r>
              <a:rPr lang="en-US" sz="2600" b="1" dirty="0"/>
              <a:t>Commercial insurance and Contingency fund</a:t>
            </a:r>
          </a:p>
          <a:p>
            <a:r>
              <a:rPr lang="en-US" sz="2600" dirty="0"/>
              <a:t>Principle benefit of insurance is rapid payout and possibility to get projects running quickly</a:t>
            </a:r>
          </a:p>
          <a:p>
            <a:r>
              <a:rPr lang="en-US" sz="2600" dirty="0"/>
              <a:t>Main difference between tools lies in insurance markup vs cost of managing fund (which would include risk of poor investments and weak or even negative fund growth) </a:t>
            </a:r>
          </a:p>
          <a:p>
            <a:r>
              <a:rPr lang="en-US" sz="2600" dirty="0"/>
              <a:t>Historically markups can be dissuasively large, but this will be an empirical issue determined on a country-by-country basis</a:t>
            </a:r>
          </a:p>
          <a:p>
            <a:r>
              <a:rPr lang="en-US" sz="2600" dirty="0"/>
              <a:t>Depending on nature of assets that assets hold a contingency fund may be insufficiently liquid or not yet large enough to provide payment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Foregone productive use of funds </a:t>
            </a:r>
            <a:r>
              <a:rPr lang="en-US" dirty="0"/>
              <a:t>(for public investment or consumption) is the main opportunity cost for all policies options. </a:t>
            </a:r>
            <a:endParaRPr lang="en-US" sz="2600" dirty="0"/>
          </a:p>
          <a:p>
            <a:endParaRPr lang="en-US" sz="2200" dirty="0"/>
          </a:p>
          <a:p>
            <a:pPr marL="0" indent="0">
              <a:buNone/>
            </a:pPr>
            <a:endParaRPr lang="en-US" sz="2200" b="1" dirty="0">
              <a:solidFill>
                <a:srgbClr val="21455B"/>
              </a:solidFill>
            </a:endParaRPr>
          </a:p>
        </p:txBody>
      </p:sp>
      <p:pic>
        <p:nvPicPr>
          <p:cNvPr id="8" name="img194799" descr="a327b902-b8f7-4006-a610-3cd1b78e0534">
            <a:extLst>
              <a:ext uri="{FF2B5EF4-FFF2-40B4-BE49-F238E27FC236}">
                <a16:creationId xmlns:a16="http://schemas.microsoft.com/office/drawing/2014/main" id="{56F423AD-EA4F-4830-BAC7-A5EC839F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5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9" y="1874837"/>
            <a:ext cx="10734261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Macroeconomic modeling using </a:t>
            </a:r>
            <a:r>
              <a:rPr lang="en-US" sz="2600" b="1" dirty="0" err="1"/>
              <a:t>MFMod</a:t>
            </a:r>
            <a:endParaRPr lang="en-US" sz="2600" b="1" dirty="0"/>
          </a:p>
          <a:p>
            <a:pPr lvl="1"/>
            <a:r>
              <a:rPr lang="en-US" sz="2200" dirty="0"/>
              <a:t>Macrostructural model developed by World Bank (MTI EMFMD)</a:t>
            </a:r>
          </a:p>
          <a:p>
            <a:pPr lvl="1"/>
            <a:r>
              <a:rPr lang="en-US" sz="2200" dirty="0"/>
              <a:t>Model documentation available on request, working paper in preparation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600" b="1" dirty="0"/>
              <a:t>Estimation and calibration</a:t>
            </a:r>
          </a:p>
          <a:p>
            <a:pPr lvl="1"/>
            <a:r>
              <a:rPr lang="en-US" sz="2200" dirty="0"/>
              <a:t>Case study: Jamaica</a:t>
            </a:r>
          </a:p>
          <a:p>
            <a:pPr lvl="1"/>
            <a:r>
              <a:rPr lang="en-US" sz="2200" dirty="0"/>
              <a:t>Extension to other Caribbean countries possible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600" b="1" dirty="0"/>
              <a:t>Data sources</a:t>
            </a:r>
          </a:p>
          <a:p>
            <a:pPr lvl="1"/>
            <a:r>
              <a:rPr lang="en-US" sz="2200" dirty="0" err="1"/>
              <a:t>MFMod</a:t>
            </a:r>
            <a:r>
              <a:rPr lang="en-US" sz="2200" dirty="0"/>
              <a:t> database for macroeconomic data</a:t>
            </a:r>
          </a:p>
          <a:p>
            <a:pPr lvl="1"/>
            <a:r>
              <a:rPr lang="en-US" sz="2200" dirty="0"/>
              <a:t>Emergency Events Database (EM-DAT), </a:t>
            </a:r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https://emdat.be/</a:t>
            </a:r>
            <a:endParaRPr lang="en-US" sz="2200" dirty="0"/>
          </a:p>
          <a:p>
            <a:pPr lvl="1"/>
            <a:r>
              <a:rPr lang="en-US" sz="2200" dirty="0"/>
              <a:t>Data provided by Thibaut Humbert</a:t>
            </a:r>
          </a:p>
          <a:p>
            <a:pPr lvl="1"/>
            <a:r>
              <a:rPr lang="en-US" sz="2200" dirty="0"/>
              <a:t>Acevedo (2016)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769619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approach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38821534-206F-4D7A-BC45-2F7FDB66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877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00885" y="457200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Caveats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g194799" descr="a327b902-b8f7-4006-a610-3cd1b78e0534">
            <a:extLst>
              <a:ext uri="{FF2B5EF4-FFF2-40B4-BE49-F238E27FC236}">
                <a16:creationId xmlns:a16="http://schemas.microsoft.com/office/drawing/2014/main" id="{9147C328-53D4-451F-A5D0-6D390843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2C8A7F-A6D1-4EC5-BA59-9D11576897F1}"/>
              </a:ext>
            </a:extLst>
          </p:cNvPr>
          <p:cNvSpPr txBox="1">
            <a:spLocks/>
          </p:cNvSpPr>
          <p:nvPr/>
        </p:nvSpPr>
        <p:spPr>
          <a:xfrm>
            <a:off x="728869" y="1711948"/>
            <a:ext cx="10734261" cy="467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All simulation results are sensitive to parameters</a:t>
            </a:r>
          </a:p>
          <a:p>
            <a:pPr lvl="1"/>
            <a:r>
              <a:rPr lang="en-US" sz="2000" dirty="0"/>
              <a:t>Significant areas of uncertainty include (efficiency of $ spent on adaptation).  </a:t>
            </a:r>
          </a:p>
          <a:p>
            <a:pPr lvl="1"/>
            <a:r>
              <a:rPr lang="en-US" sz="2000" dirty="0"/>
              <a:t>Degree of diminishing rate of return of adaptive spending (model results fairly robust for alpha between 1 and .5</a:t>
            </a:r>
          </a:p>
          <a:p>
            <a:pPr lvl="1"/>
            <a:r>
              <a:rPr lang="en-US" sz="2000" dirty="0"/>
              <a:t>Markup cost of insurance.  </a:t>
            </a:r>
          </a:p>
          <a:p>
            <a:pPr lvl="1"/>
            <a:r>
              <a:rPr lang="en-US" sz="2000" dirty="0"/>
              <a:t>Interest rate sensitivity to debt levels</a:t>
            </a:r>
          </a:p>
          <a:p>
            <a:pPr lvl="1"/>
            <a:r>
              <a:rPr lang="en-US" sz="2000" dirty="0"/>
              <a:t>Size and frequency of events.  More frequent events of similar magnitude are associated with lower markups and favor insurance options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Modelling only addressed capital damage</a:t>
            </a:r>
          </a:p>
          <a:p>
            <a:pPr lvl="1"/>
            <a:r>
              <a:rPr lang="en-US" sz="2000" dirty="0"/>
              <a:t>No attempt to evaluate productivity impacts, distinguish between productivity effects from the destruction of inframarginal vs marginal capital projects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529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72728" y="2528465"/>
            <a:ext cx="94040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1: Robustness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8E8F95-25E4-4A0D-92A1-CAD6E5955711}"/>
              </a:ext>
            </a:extLst>
          </p:cNvPr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44843142-77E5-4F33-B612-3E868032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30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36770" y="385204"/>
            <a:ext cx="103184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Robustness check: coverage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F79C0-F509-4A48-BBB2-427D6A0F297D}"/>
              </a:ext>
            </a:extLst>
          </p:cNvPr>
          <p:cNvSpPr txBox="1">
            <a:spLocks/>
          </p:cNvSpPr>
          <p:nvPr/>
        </p:nvSpPr>
        <p:spPr>
          <a:xfrm>
            <a:off x="6974901" y="2041067"/>
            <a:ext cx="5232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Scenario: 50% coverage</a:t>
            </a:r>
          </a:p>
          <a:p>
            <a:r>
              <a:rPr lang="en-US" sz="2000" dirty="0"/>
              <a:t>Adaptation is the only instrument that improves welfare</a:t>
            </a:r>
          </a:p>
          <a:p>
            <a:r>
              <a:rPr lang="en-US" sz="2000" dirty="0"/>
              <a:t>Establishing a contingency fund and debt repayment perform similar to ex-post solutions. </a:t>
            </a:r>
          </a:p>
          <a:p>
            <a:r>
              <a:rPr lang="en-US" sz="2000" dirty="0"/>
              <a:t>Insurance does not provide long-term benefits.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A9ED3-2C30-43F5-9E29-D1BA71D7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2185602"/>
            <a:ext cx="6810574" cy="4381428"/>
          </a:xfrm>
          <a:prstGeom prst="rect">
            <a:avLst/>
          </a:prstGeom>
        </p:spPr>
      </p:pic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CFE9F855-6653-479B-87DA-5B243FC5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035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82500" y="454232"/>
            <a:ext cx="103184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Robustness check: financing source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F79C0-F509-4A48-BBB2-427D6A0F297D}"/>
              </a:ext>
            </a:extLst>
          </p:cNvPr>
          <p:cNvSpPr txBox="1">
            <a:spLocks/>
          </p:cNvSpPr>
          <p:nvPr/>
        </p:nvSpPr>
        <p:spPr>
          <a:xfrm>
            <a:off x="6959661" y="1661221"/>
            <a:ext cx="5232339" cy="4492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Scenario: </a:t>
            </a:r>
            <a:r>
              <a:rPr lang="en-US" sz="2000" dirty="0"/>
              <a:t>reduction of public spending (50%) and investment (50%)</a:t>
            </a:r>
          </a:p>
          <a:p>
            <a:r>
              <a:rPr lang="en-US" sz="2000" dirty="0"/>
              <a:t>Adaptation outperforms other instruments in the short and (for most) in the medium term</a:t>
            </a:r>
          </a:p>
          <a:p>
            <a:r>
              <a:rPr lang="en-US" sz="2000" dirty="0"/>
              <a:t>Benefits of accelerated debt repayments surpasses adaptation in the long run because of the diminishing return of adaptation investment as well as large impact on debt service/fiscal space of a debt repayment strategy</a:t>
            </a:r>
          </a:p>
          <a:p>
            <a:r>
              <a:rPr lang="en-US" sz="2000" dirty="0"/>
              <a:t>Contingency fund outperforms insurance because of the large mark up. However, insurance is a better option than “no resilience” strategy.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BD5A1-A2DA-415C-8633-49396C11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3" y="2139880"/>
            <a:ext cx="6727478" cy="4492493"/>
          </a:xfrm>
          <a:prstGeom prst="rect">
            <a:avLst/>
          </a:prstGeom>
        </p:spPr>
      </p:pic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40D929BF-B1C6-4C6F-9D93-B0C2AF57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872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44390" y="484628"/>
            <a:ext cx="103184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Robustness check: coverage and financing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F79C0-F509-4A48-BBB2-427D6A0F297D}"/>
              </a:ext>
            </a:extLst>
          </p:cNvPr>
          <p:cNvSpPr txBox="1">
            <a:spLocks/>
          </p:cNvSpPr>
          <p:nvPr/>
        </p:nvSpPr>
        <p:spPr>
          <a:xfrm>
            <a:off x="7140994" y="2006218"/>
            <a:ext cx="4756717" cy="406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Scenario: combination of two previous scenarios</a:t>
            </a:r>
          </a:p>
          <a:p>
            <a:r>
              <a:rPr lang="en-US" sz="2000" dirty="0"/>
              <a:t>Adaptation outperforms, while establishing a contingency fund and debt repayment are statistical equivalent </a:t>
            </a:r>
          </a:p>
          <a:p>
            <a:r>
              <a:rPr lang="en-US" sz="2000" dirty="0"/>
              <a:t>Insurance does not provide long-term benefits</a:t>
            </a: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53D78B-5FC5-4709-9648-395CE86F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" y="1730311"/>
            <a:ext cx="6665372" cy="4617211"/>
          </a:xfrm>
          <a:prstGeom prst="rect">
            <a:avLst/>
          </a:prstGeom>
        </p:spPr>
      </p:pic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AECBA03C-E157-4DBC-ACC3-86CD02AA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991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57779" y="250448"/>
            <a:ext cx="950323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Robustness check: concavity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03D719-5440-455F-A455-71FEF08C25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3765" y="1787044"/>
                <a:ext cx="3755472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Variation in the size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is concavity of adaptation function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With adaption the reduction in output losses are smaller for all range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 distribution of outcomes narrow with a higher level of adaption (this is due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dirty="0">
                  <a:solidFill>
                    <a:srgbClr val="21455B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03D719-5440-455F-A455-71FEF08C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765" y="1787044"/>
                <a:ext cx="3755472" cy="4525963"/>
              </a:xfrm>
              <a:prstGeom prst="rect">
                <a:avLst/>
              </a:prstGeom>
              <a:blipFill>
                <a:blip r:embed="rId3"/>
                <a:stretch>
                  <a:fillRect l="-2435" t="-1884" r="-5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EBC82B0-4BC1-459C-ACCC-C52A6A39B6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57189" y="1466364"/>
          <a:ext cx="5862093" cy="538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Views" r:id="rId4" imgW="6429487" imgH="6343531" progId="EViews.Workfile.2">
                  <p:embed/>
                </p:oleObj>
              </mc:Choice>
              <mc:Fallback>
                <p:oleObj name="EViews" r:id="rId4" imgW="6429487" imgH="6343531" progId="EViews.Workfile.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EBC82B0-4BC1-459C-ACCC-C52A6A39B6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7189" y="1466364"/>
                        <a:ext cx="5862093" cy="538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63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2962" y="53568"/>
            <a:ext cx="10318459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2A: 50% of investment/coverage that is financed by 50% reduction in public investment and 50% reduction in public consumption (e.g. 50% of initial fiscal cost of 1A)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/>
          <p:nvPr/>
        </p:nvSpPr>
        <p:spPr>
          <a:xfrm>
            <a:off x="6959661" y="2247612"/>
            <a:ext cx="5232339" cy="406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21455B"/>
                </a:solidFill>
              </a:rPr>
              <a:t>The limited fiscal space forces the government to </a:t>
            </a:r>
            <a:r>
              <a:rPr lang="en-US" sz="1800" u="sng" dirty="0">
                <a:solidFill>
                  <a:srgbClr val="21455B"/>
                </a:solidFill>
              </a:rPr>
              <a:t>only</a:t>
            </a:r>
            <a:r>
              <a:rPr lang="en-US" sz="1800" dirty="0">
                <a:solidFill>
                  <a:srgbClr val="21455B"/>
                </a:solidFill>
              </a:rPr>
              <a:t> invest half of what is needed to finance resilience through a reduction of pubic spending  (in this case investment and consumption)</a:t>
            </a:r>
          </a:p>
          <a:p>
            <a:endParaRPr lang="en-US" sz="1800" dirty="0">
              <a:solidFill>
                <a:srgbClr val="21455B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455B"/>
                </a:solidFill>
              </a:rPr>
              <a:t>Adaptation outperforms, while establishing a contingency fund and debt repayment are statistical equivalent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455B"/>
                </a:solidFill>
              </a:rPr>
              <a:t>Insurance does not provide long-term benefits</a:t>
            </a: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" y="2057772"/>
            <a:ext cx="6665372" cy="4617211"/>
          </a:xfrm>
          <a:prstGeom prst="rect">
            <a:avLst/>
          </a:prstGeom>
        </p:spPr>
      </p:pic>
      <p:pic>
        <p:nvPicPr>
          <p:cNvPr id="7" name="img194799" descr="a327b902-b8f7-4006-a610-3cd1b78e05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2763" y="1602378"/>
            <a:ext cx="841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results from stochastic simulations using random draws from GSURR probability</a:t>
            </a:r>
          </a:p>
        </p:txBody>
      </p:sp>
    </p:spTree>
    <p:extLst>
      <p:ext uri="{BB962C8B-B14F-4D97-AF65-F5344CB8AC3E}">
        <p14:creationId xmlns:p14="http://schemas.microsoft.com/office/powerpoint/2010/main" val="368198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2962" y="53568"/>
            <a:ext cx="10318459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2B: 50% of investment/coverage that is financed by 100% reduction in public investment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/>
          <p:nvPr/>
        </p:nvSpPr>
        <p:spPr>
          <a:xfrm>
            <a:off x="6974901" y="2041067"/>
            <a:ext cx="5232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21455B"/>
                </a:solidFill>
              </a:rPr>
              <a:t>The combination of limited fiscal space and budgetary rigidities force the government to </a:t>
            </a:r>
            <a:r>
              <a:rPr lang="en-US" sz="1800" u="sng" dirty="0">
                <a:solidFill>
                  <a:srgbClr val="21455B"/>
                </a:solidFill>
              </a:rPr>
              <a:t>only</a:t>
            </a:r>
            <a:r>
              <a:rPr lang="en-US" sz="1800" dirty="0">
                <a:solidFill>
                  <a:srgbClr val="21455B"/>
                </a:solidFill>
              </a:rPr>
              <a:t> invest half of what is needed for resilience and financed </a:t>
            </a:r>
            <a:r>
              <a:rPr lang="en-US" sz="1800" u="sng" dirty="0">
                <a:solidFill>
                  <a:srgbClr val="21455B"/>
                </a:solidFill>
              </a:rPr>
              <a:t>only </a:t>
            </a:r>
            <a:r>
              <a:rPr lang="en-US" sz="1800" dirty="0">
                <a:solidFill>
                  <a:srgbClr val="21455B"/>
                </a:solidFill>
              </a:rPr>
              <a:t>through a reduction of investment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455B"/>
                </a:solidFill>
              </a:rPr>
              <a:t>Adaptation is the only instrument that improves welfare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455B"/>
                </a:solidFill>
              </a:rPr>
              <a:t>Establishing a contingency fund and debt repayment are statistically equivalent and similar to ex-post solutions.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455B"/>
                </a:solidFill>
              </a:rPr>
              <a:t>Insurance does not provide long-term benefits.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2185602"/>
            <a:ext cx="6810574" cy="4381428"/>
          </a:xfrm>
          <a:prstGeom prst="rect">
            <a:avLst/>
          </a:prstGeom>
        </p:spPr>
      </p:pic>
      <p:pic>
        <p:nvPicPr>
          <p:cNvPr id="7" name="img194799" descr="a327b902-b8f7-4006-a610-3cd1b78e05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2763" y="1602378"/>
            <a:ext cx="841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results from stochastic simulations using random draws from GSURR probability</a:t>
            </a:r>
          </a:p>
        </p:txBody>
      </p:sp>
    </p:spTree>
    <p:extLst>
      <p:ext uri="{BB962C8B-B14F-4D97-AF65-F5344CB8AC3E}">
        <p14:creationId xmlns:p14="http://schemas.microsoft.com/office/powerpoint/2010/main" val="2161402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72728" y="2528465"/>
            <a:ext cx="94040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2: Insurance markups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8E8F95-25E4-4A0D-92A1-CAD6E5955711}"/>
              </a:ext>
            </a:extLst>
          </p:cNvPr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42DDDBFB-4F63-4F6E-82E4-79CE5BD8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342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487" y="1661318"/>
            <a:ext cx="99178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Insurance markup costs tend to rise with size of expected payouts and inversely with the regulatory of the event (</a:t>
            </a:r>
            <a:r>
              <a:rPr lang="en-US" sz="2400" dirty="0" err="1"/>
              <a:t>Froot</a:t>
            </a:r>
            <a:r>
              <a:rPr lang="en-US" sz="2400" dirty="0"/>
              <a:t>, 2001)</a:t>
            </a:r>
          </a:p>
          <a:p>
            <a:pPr marL="0" indent="0">
              <a:buNone/>
            </a:pPr>
            <a:endParaRPr lang="en-US" sz="2000" dirty="0">
              <a:solidFill>
                <a:srgbClr val="21455B"/>
              </a:solidFill>
            </a:endParaRPr>
          </a:p>
          <a:p>
            <a:pPr lvl="1"/>
            <a:endParaRPr lang="en-US" sz="2000" dirty="0">
              <a:solidFill>
                <a:srgbClr val="21455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1455B"/>
              </a:solidFill>
            </a:endParaRPr>
          </a:p>
          <a:p>
            <a:pPr lvl="1"/>
            <a:endParaRPr lang="en-US" sz="20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0705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Markups can be large for big events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" descr="https://ars.els-cdn.com/content/image/1-s2.0-S0304405X01000526-gr3.jpg">
            <a:extLst>
              <a:ext uri="{FF2B5EF4-FFF2-40B4-BE49-F238E27FC236}">
                <a16:creationId xmlns:a16="http://schemas.microsoft.com/office/drawing/2014/main" id="{1918E4AE-9704-4855-B3B3-20209E39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5" y="3067068"/>
            <a:ext cx="4981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815574-BAD7-4E28-9A5D-9748BCFEF045}"/>
              </a:ext>
            </a:extLst>
          </p:cNvPr>
          <p:cNvSpPr/>
          <p:nvPr/>
        </p:nvSpPr>
        <p:spPr>
          <a:xfrm>
            <a:off x="1800945" y="2630795"/>
            <a:ext cx="1914525" cy="31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Reinsurance costs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E0889-F0D7-4DBA-9F34-690AEFE45A64}"/>
              </a:ext>
            </a:extLst>
          </p:cNvPr>
          <p:cNvSpPr/>
          <p:nvPr/>
        </p:nvSpPr>
        <p:spPr>
          <a:xfrm>
            <a:off x="0" y="2688991"/>
            <a:ext cx="1251817" cy="31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Historical cost/ 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expected payout</a:t>
            </a:r>
          </a:p>
        </p:txBody>
      </p:sp>
      <p:pic>
        <p:nvPicPr>
          <p:cNvPr id="1028" name="Picture 2" descr="https://ars.els-cdn.com/content/image/1-s2.0-S0304405X01000526-gr4.jpg">
            <a:extLst>
              <a:ext uri="{FF2B5EF4-FFF2-40B4-BE49-F238E27FC236}">
                <a16:creationId xmlns:a16="http://schemas.microsoft.com/office/drawing/2014/main" id="{BE8816C9-94FA-4F4E-B167-62DE46C5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6899"/>
            <a:ext cx="4981575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038A72-58BD-4D88-91FA-6864FFEB2CD2}"/>
              </a:ext>
            </a:extLst>
          </p:cNvPr>
          <p:cNvSpPr/>
          <p:nvPr/>
        </p:nvSpPr>
        <p:spPr>
          <a:xfrm>
            <a:off x="7287345" y="2529050"/>
            <a:ext cx="1914525" cy="31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Reinsurance costs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5E7A-B612-4892-B65B-A69245985C9F}"/>
              </a:ext>
            </a:extLst>
          </p:cNvPr>
          <p:cNvSpPr/>
          <p:nvPr/>
        </p:nvSpPr>
        <p:spPr>
          <a:xfrm>
            <a:off x="10598201" y="2745870"/>
            <a:ext cx="1251817" cy="31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Cost/ 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expected payout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A486B2-CDC6-4BA5-AB28-265FC256FD81}"/>
              </a:ext>
            </a:extLst>
          </p:cNvPr>
          <p:cNvSpPr/>
          <p:nvPr/>
        </p:nvSpPr>
        <p:spPr>
          <a:xfrm>
            <a:off x="9957308" y="5831369"/>
            <a:ext cx="1718902" cy="58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Exceedance decile (1=highest probability)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expected payout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26676B-35C0-4F35-AE5D-9FAAB8646006}"/>
              </a:ext>
            </a:extLst>
          </p:cNvPr>
          <p:cNvSpPr txBox="1">
            <a:spLocks/>
          </p:cNvSpPr>
          <p:nvPr/>
        </p:nvSpPr>
        <p:spPr>
          <a:xfrm>
            <a:off x="311438" y="6054868"/>
            <a:ext cx="5100202" cy="672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Markups can be as high as 70% over expected payout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62D495-D795-4E67-8B8E-D943057CD08E}"/>
              </a:ext>
            </a:extLst>
          </p:cNvPr>
          <p:cNvSpPr txBox="1">
            <a:spLocks/>
          </p:cNvSpPr>
          <p:nvPr/>
        </p:nvSpPr>
        <p:spPr>
          <a:xfrm>
            <a:off x="4857106" y="6054868"/>
            <a:ext cx="5100202" cy="672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Markups rise with reduced likelihood of events. Were as high as 170% in 1994</a:t>
            </a:r>
          </a:p>
        </p:txBody>
      </p:sp>
    </p:spTree>
    <p:extLst>
      <p:ext uri="{BB962C8B-B14F-4D97-AF65-F5344CB8AC3E}">
        <p14:creationId xmlns:p14="http://schemas.microsoft.com/office/powerpoint/2010/main" val="409591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72728" y="2528465"/>
            <a:ext cx="940405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policy options to deal with hurricanes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8E8F95-25E4-4A0D-92A1-CAD6E5955711}"/>
              </a:ext>
            </a:extLst>
          </p:cNvPr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42DDDBFB-4F63-4F6E-82E4-79CE5BD8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934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2427982"/>
            <a:ext cx="769619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3: Probabilistic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8E8F95-25E4-4A0D-92A1-CAD6E5955711}"/>
              </a:ext>
            </a:extLst>
          </p:cNvPr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1796F74D-F85B-46BB-A24B-6957D7AD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006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874837"/>
            <a:ext cx="9213210" cy="4525963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457200"/>
            <a:ext cx="769619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Probabilistic analysis: Adaptation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03D719-5440-455F-A455-71FEF08C25C9}"/>
              </a:ext>
            </a:extLst>
          </p:cNvPr>
          <p:cNvSpPr txBox="1">
            <a:spLocks/>
          </p:cNvSpPr>
          <p:nvPr/>
        </p:nvSpPr>
        <p:spPr>
          <a:xfrm>
            <a:off x="7375490" y="1787044"/>
            <a:ext cx="4690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Probabilistic shocks</a:t>
            </a:r>
          </a:p>
          <a:p>
            <a:r>
              <a:rPr lang="en-US" sz="2000" dirty="0"/>
              <a:t>Dark blue line: median</a:t>
            </a:r>
          </a:p>
          <a:p>
            <a:r>
              <a:rPr lang="en-US" sz="2000" dirty="0"/>
              <a:t>Dark blue area: between 25</a:t>
            </a:r>
            <a:r>
              <a:rPr lang="en-US" sz="2000" baseline="30000" dirty="0"/>
              <a:t>th</a:t>
            </a:r>
            <a:r>
              <a:rPr lang="en-US" sz="2000" dirty="0"/>
              <a:t> and 75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r>
              <a:rPr lang="en-US" sz="2000" dirty="0"/>
              <a:t>Light blue area: between 10</a:t>
            </a:r>
            <a:r>
              <a:rPr lang="en-US" sz="2000" baseline="30000" dirty="0"/>
              <a:t>th</a:t>
            </a:r>
            <a:r>
              <a:rPr lang="en-US" sz="2000" dirty="0"/>
              <a:t> and 90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Scenario: Adaptation investment</a:t>
            </a:r>
          </a:p>
          <a:p>
            <a:r>
              <a:rPr lang="en-US" sz="2000" dirty="0"/>
              <a:t>Variance of results is narrow because adaptation investment reduces capital losses from climate events</a:t>
            </a:r>
          </a:p>
          <a:p>
            <a:r>
              <a:rPr lang="en-US" sz="2000" dirty="0"/>
              <a:t>Fiscal rule ensures that debt levels converge to 60% of GDP in long run</a:t>
            </a:r>
          </a:p>
          <a:p>
            <a:endParaRPr lang="en-US" sz="2400" dirty="0">
              <a:solidFill>
                <a:srgbClr val="21455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15D044-FC90-4F31-A71D-B8724C46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54" y="1661318"/>
            <a:ext cx="6779364" cy="4971534"/>
          </a:xfrm>
          <a:prstGeom prst="rect">
            <a:avLst/>
          </a:prstGeom>
        </p:spPr>
      </p:pic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0C5B0283-13AC-4520-9D83-26D72F3F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691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874837"/>
            <a:ext cx="9213210" cy="4525963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448254"/>
            <a:ext cx="769619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Probabilistic analysis: Insurance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0A3D13-0BFC-4512-AFC1-AD7CA3A9C885}"/>
              </a:ext>
            </a:extLst>
          </p:cNvPr>
          <p:cNvSpPr txBox="1">
            <a:spLocks/>
          </p:cNvSpPr>
          <p:nvPr/>
        </p:nvSpPr>
        <p:spPr>
          <a:xfrm>
            <a:off x="8103765" y="1787044"/>
            <a:ext cx="3755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Larger uncertainty around the GDP impacts in the long-run</a:t>
            </a:r>
          </a:p>
          <a:p>
            <a:r>
              <a:rPr lang="en-US" sz="2000" dirty="0"/>
              <a:t>Fiscal rule means government is cutting investment and spending by amount of premiums (until 60% debt level arrived at)</a:t>
            </a:r>
          </a:p>
          <a:p>
            <a:r>
              <a:rPr lang="en-US" sz="2000" dirty="0"/>
              <a:t>Afterwards impact on current spending and potential output is reduced (see inflection point in potential output / GDP around year 50)</a:t>
            </a:r>
          </a:p>
          <a:p>
            <a:endParaRPr lang="en-US" sz="2400" dirty="0">
              <a:solidFill>
                <a:srgbClr val="21455B"/>
              </a:solidFill>
            </a:endParaRPr>
          </a:p>
          <a:p>
            <a:endParaRPr lang="en-US" sz="2000" dirty="0">
              <a:solidFill>
                <a:srgbClr val="21455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405A2-8E69-4A33-9609-D8433793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9" y="1673944"/>
            <a:ext cx="6719655" cy="4927747"/>
          </a:xfrm>
          <a:prstGeom prst="rect">
            <a:avLst/>
          </a:prstGeom>
        </p:spPr>
      </p:pic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81CADD85-06A2-4969-B9F2-8DC3373C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442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874837"/>
            <a:ext cx="9213210" cy="4525963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52913" y="448254"/>
            <a:ext cx="9307781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Robustness check: Payout use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0A3D13-0BFC-4512-AFC1-AD7CA3A9C885}"/>
              </a:ext>
            </a:extLst>
          </p:cNvPr>
          <p:cNvSpPr txBox="1">
            <a:spLocks/>
          </p:cNvSpPr>
          <p:nvPr/>
        </p:nvSpPr>
        <p:spPr>
          <a:xfrm>
            <a:off x="8103765" y="1787044"/>
            <a:ext cx="3755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Scenario: reducing investment with payout to government consumption</a:t>
            </a:r>
          </a:p>
          <a:p>
            <a:r>
              <a:rPr lang="en-US" sz="2000" dirty="0"/>
              <a:t>Larger uncertainty around the GDP impacts in the long-run</a:t>
            </a:r>
          </a:p>
          <a:p>
            <a:r>
              <a:rPr lang="en-US" sz="2000" dirty="0"/>
              <a:t>Increased spending of payouts, slows arrival at 60% debt level</a:t>
            </a:r>
          </a:p>
          <a:p>
            <a:r>
              <a:rPr lang="en-US" sz="2000" dirty="0"/>
              <a:t>Payouts contribute to increased volatility of GDP</a:t>
            </a:r>
          </a:p>
          <a:p>
            <a:r>
              <a:rPr lang="en-US" sz="2000" dirty="0"/>
              <a:t>Because spending is on consumption only, potential output is broadly unchanged from saving scenario</a:t>
            </a:r>
          </a:p>
          <a:p>
            <a:endParaRPr lang="en-US" sz="2400" dirty="0">
              <a:solidFill>
                <a:srgbClr val="21455B"/>
              </a:solidFill>
            </a:endParaRPr>
          </a:p>
          <a:p>
            <a:endParaRPr lang="en-US" sz="2400" dirty="0">
              <a:solidFill>
                <a:srgbClr val="21455B"/>
              </a:solidFill>
            </a:endParaRPr>
          </a:p>
          <a:p>
            <a:endParaRPr lang="en-US" sz="2000" dirty="0">
              <a:solidFill>
                <a:srgbClr val="21455B"/>
              </a:solidFill>
            </a:endParaRPr>
          </a:p>
        </p:txBody>
      </p:sp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81CADD85-06A2-4969-B9F2-8DC3373C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D1F9780-C8DF-4B4B-83E8-F77478AA5E6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9489" y="1730687"/>
          <a:ext cx="641032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Views" r:id="rId4" imgW="6410123" imgH="4638469" progId="EViews.Workfile.2">
                  <p:embed/>
                </p:oleObj>
              </mc:Choice>
              <mc:Fallback>
                <p:oleObj name="EViews" r:id="rId4" imgW="6410123" imgH="4638469" progId="EViews.Workfile.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D1F9780-C8DF-4B4B-83E8-F77478AA5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9489" y="1730687"/>
                        <a:ext cx="6410325" cy="463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964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874837"/>
            <a:ext cx="9213210" cy="4525963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  <a:p>
            <a:pPr lvl="1"/>
            <a:endParaRPr lang="en-US" sz="1600" dirty="0">
              <a:solidFill>
                <a:srgbClr val="21455B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87749" y="380584"/>
            <a:ext cx="883811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Robustness check: financing source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0A3D13-0BFC-4512-AFC1-AD7CA3A9C885}"/>
              </a:ext>
            </a:extLst>
          </p:cNvPr>
          <p:cNvSpPr txBox="1">
            <a:spLocks/>
          </p:cNvSpPr>
          <p:nvPr/>
        </p:nvSpPr>
        <p:spPr>
          <a:xfrm>
            <a:off x="7405635" y="1787044"/>
            <a:ext cx="4453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Scenario: reducing public consumption with payout to investment</a:t>
            </a:r>
          </a:p>
          <a:p>
            <a:r>
              <a:rPr lang="en-US" sz="2000" dirty="0"/>
              <a:t>Payout focused on replacing damaged capital stock</a:t>
            </a:r>
          </a:p>
          <a:p>
            <a:r>
              <a:rPr lang="en-US" sz="2000" dirty="0"/>
              <a:t>Spending pattern follows incidence of shock, potential output and GDP higher than in previous three scenarios because of investment.</a:t>
            </a:r>
          </a:p>
          <a:p>
            <a:r>
              <a:rPr lang="en-US" sz="2000" dirty="0"/>
              <a:t>Higher potential GDP means higher revenues and quicker achievement of 60% debt to GDP objective</a:t>
            </a:r>
          </a:p>
          <a:p>
            <a:endParaRPr lang="en-US" sz="2000" dirty="0">
              <a:solidFill>
                <a:srgbClr val="21455B"/>
              </a:solidFill>
            </a:endParaRPr>
          </a:p>
        </p:txBody>
      </p:sp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81CADD85-06A2-4969-B9F2-8DC3373C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5553993-E14C-4C6B-A6F7-3388981D4CC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1604" y="1618286"/>
          <a:ext cx="641985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Views" r:id="rId4" imgW="6419805" imgH="4619472" progId="EViews.Workfile.2">
                  <p:embed/>
                </p:oleObj>
              </mc:Choice>
              <mc:Fallback>
                <p:oleObj name="EViews" r:id="rId4" imgW="6419805" imgH="4619472" progId="EViews.Workfile.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5553993-E14C-4C6B-A6F7-3388981D4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604" y="1618286"/>
                        <a:ext cx="6419850" cy="461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66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9" y="1711948"/>
            <a:ext cx="1073426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21455B"/>
                </a:solidFill>
              </a:rPr>
              <a:t>1. Adaptation</a:t>
            </a:r>
          </a:p>
          <a:p>
            <a:pPr lvl="1"/>
            <a:r>
              <a:rPr lang="en-US" sz="2200" dirty="0">
                <a:solidFill>
                  <a:srgbClr val="21455B"/>
                </a:solidFill>
              </a:rPr>
              <a:t>Construction (or improvement) of physical capital to reduce hurricane damage</a:t>
            </a:r>
          </a:p>
          <a:p>
            <a:pPr lvl="1"/>
            <a:endParaRPr lang="en-US" sz="2200" dirty="0">
              <a:solidFill>
                <a:srgbClr val="21455B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21455B"/>
                </a:solidFill>
              </a:rPr>
              <a:t>2. Insurance</a:t>
            </a:r>
          </a:p>
          <a:p>
            <a:pPr lvl="1"/>
            <a:r>
              <a:rPr lang="en-US" sz="2200" dirty="0">
                <a:solidFill>
                  <a:srgbClr val="21455B"/>
                </a:solidFill>
              </a:rPr>
              <a:t>Pay yearly insurance premium equal to expected damages plus insurance markup</a:t>
            </a:r>
          </a:p>
          <a:p>
            <a:pPr lvl="1"/>
            <a:r>
              <a:rPr lang="en-US" sz="2200" dirty="0">
                <a:solidFill>
                  <a:srgbClr val="21455B"/>
                </a:solidFill>
              </a:rPr>
              <a:t>Receive compensation of damages when natural disaster hits</a:t>
            </a:r>
          </a:p>
          <a:p>
            <a:pPr lvl="1"/>
            <a:endParaRPr lang="en-US" sz="2200" dirty="0">
              <a:solidFill>
                <a:srgbClr val="21455B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21455B"/>
                </a:solidFill>
              </a:rPr>
              <a:t>3. Contingency fund</a:t>
            </a:r>
          </a:p>
          <a:p>
            <a:pPr lvl="1"/>
            <a:r>
              <a:rPr lang="en-US" sz="2200" dirty="0">
                <a:solidFill>
                  <a:srgbClr val="21455B"/>
                </a:solidFill>
              </a:rPr>
              <a:t>Government saving put aside into fund</a:t>
            </a:r>
          </a:p>
          <a:p>
            <a:pPr lvl="1"/>
            <a:r>
              <a:rPr lang="en-US" sz="2200" dirty="0">
                <a:solidFill>
                  <a:srgbClr val="21455B"/>
                </a:solidFill>
              </a:rPr>
              <a:t>To be used only in the event of a natural disasters reconstruction and recovery</a:t>
            </a:r>
          </a:p>
          <a:p>
            <a:pPr lvl="1"/>
            <a:endParaRPr lang="en-US" sz="2200" dirty="0">
              <a:solidFill>
                <a:srgbClr val="21455B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21455B"/>
                </a:solidFill>
              </a:rPr>
              <a:t>4. Debt repayment</a:t>
            </a:r>
          </a:p>
          <a:p>
            <a:pPr lvl="1"/>
            <a:r>
              <a:rPr lang="en-US" sz="2200" dirty="0">
                <a:solidFill>
                  <a:srgbClr val="21455B"/>
                </a:solidFill>
              </a:rPr>
              <a:t>Accelerate debt repayment with the intention of creating fiscal space</a:t>
            </a:r>
          </a:p>
          <a:p>
            <a:pPr lvl="1"/>
            <a:r>
              <a:rPr lang="en-US" sz="2200" dirty="0">
                <a:solidFill>
                  <a:srgbClr val="21455B"/>
                </a:solidFill>
              </a:rPr>
              <a:t>Fiscal space to be used for natural disasters reconstruction and recovery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8313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policy options examined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EB0FFE9D-8BA8-4412-9A18-0D605D4E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08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661319"/>
            <a:ext cx="10734261" cy="4525964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21455B"/>
                </a:solidFill>
              </a:rPr>
              <a:t>Standard set of assumptions employed for all scenarios to focus on economic and fiscal responses to alternative policies</a:t>
            </a:r>
            <a:endParaRPr lang="en-US" sz="2000" b="1" dirty="0">
              <a:solidFill>
                <a:srgbClr val="21455B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21455B"/>
                </a:solidFill>
              </a:rPr>
              <a:t>Hurricanes are modeled as deterministic events:</a:t>
            </a:r>
          </a:p>
          <a:p>
            <a:pPr lvl="2"/>
            <a:r>
              <a:rPr lang="en-US" dirty="0">
                <a:solidFill>
                  <a:srgbClr val="21455B"/>
                </a:solidFill>
              </a:rPr>
              <a:t>Hurricane occurs every ten years and destroys capital equal to 10% of GDP (about 3% of K stock)</a:t>
            </a:r>
          </a:p>
          <a:p>
            <a:pPr lvl="2">
              <a:spcAft>
                <a:spcPts val="1000"/>
              </a:spcAft>
            </a:pPr>
            <a:r>
              <a:rPr lang="en-US" dirty="0">
                <a:solidFill>
                  <a:srgbClr val="21455B"/>
                </a:solidFill>
              </a:rPr>
              <a:t>Expected annual loss ≈ 1% of GDP (consistent with Acevedo, 2016) </a:t>
            </a:r>
            <a:endParaRPr lang="en-US" sz="2000" dirty="0">
              <a:solidFill>
                <a:srgbClr val="21455B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21455B"/>
                </a:solidFill>
              </a:rPr>
              <a:t>Government is assumed to respect a fiscal rule</a:t>
            </a:r>
          </a:p>
          <a:p>
            <a:pPr lvl="2"/>
            <a:r>
              <a:rPr lang="en-US" sz="1600" dirty="0">
                <a:solidFill>
                  <a:srgbClr val="21455B"/>
                </a:solidFill>
              </a:rPr>
              <a:t>seeks to establish a debt to GDP ratio not more than 60 percent in the long run. </a:t>
            </a:r>
          </a:p>
          <a:p>
            <a:pPr lvl="2"/>
            <a:r>
              <a:rPr lang="en-US" sz="1600" dirty="0">
                <a:solidFill>
                  <a:srgbClr val="21455B"/>
                </a:solidFill>
              </a:rPr>
              <a:t>Fiscal compression, if needed, is achieved by spending cuts spread equally between:</a:t>
            </a:r>
          </a:p>
          <a:p>
            <a:pPr lvl="3"/>
            <a:r>
              <a:rPr lang="en-US" sz="1400" dirty="0">
                <a:solidFill>
                  <a:srgbClr val="21455B"/>
                </a:solidFill>
              </a:rPr>
              <a:t> government consumption </a:t>
            </a:r>
          </a:p>
          <a:p>
            <a:pPr lvl="3">
              <a:spcAft>
                <a:spcPts val="1000"/>
              </a:spcAft>
            </a:pPr>
            <a:r>
              <a:rPr lang="en-US" sz="1400" dirty="0">
                <a:solidFill>
                  <a:srgbClr val="21455B"/>
                </a:solidFill>
              </a:rPr>
              <a:t>government investment</a:t>
            </a:r>
            <a:endParaRPr lang="en-US" sz="2000" dirty="0">
              <a:solidFill>
                <a:srgbClr val="21455B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21455B"/>
                </a:solidFill>
              </a:rPr>
              <a:t>Modelling focuses only on damage to physical capital, abstracts from productivity effects and economic disruption not directly tied to destruction of physical capital</a:t>
            </a:r>
            <a:endParaRPr lang="en-US" sz="20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9536" y="594103"/>
            <a:ext cx="100858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Assumptions for illustrative scenarios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C2C5BC5A-3EA2-4568-9E17-103CBBAC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42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9536" y="594103"/>
            <a:ext cx="100858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 1: Adaptation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C2C5BC5A-3EA2-4568-9E17-103CBBAC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620210-7E7E-4A60-81AF-6F6F5BE2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868" y="1767377"/>
                <a:ext cx="10734261" cy="4633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Physical Damages to capital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Gross Damages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G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are defined as the level of damages expected in the absence of adaptive investment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Net damages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equals gross damages less the value of protection: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Capital stock evolves according to the depreciation rate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), investment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) and net damages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 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Adaptation capital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Government invests a discretionary amount into adaptation infrastructure: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𝐴𝑑𝑝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𝐴𝑑𝑝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Adaptation capital stock follows the perpetual inventory method: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𝐴𝑑𝑝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𝐴𝑑𝑝</m:t>
                        </m:r>
                      </m:sup>
                    </m:sSubSup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𝐴𝑑𝑝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Adaptation capital does not add directly to the productive capital stock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868" y="1767377"/>
                <a:ext cx="10734261" cy="4633424"/>
              </a:xfrm>
              <a:blipFill>
                <a:blip r:embed="rId2"/>
                <a:stretch>
                  <a:fillRect l="-909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769619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Adaptation: Equations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g194799" descr="a327b902-b8f7-4006-a610-3cd1b78e0534">
            <a:extLst>
              <a:ext uri="{FF2B5EF4-FFF2-40B4-BE49-F238E27FC236}">
                <a16:creationId xmlns:a16="http://schemas.microsoft.com/office/drawing/2014/main" id="{9DB709E9-7F91-461A-A3E1-4DB978B6A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65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869" y="1711949"/>
                <a:ext cx="4748387" cy="46888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21455B"/>
                    </a:solidFill>
                  </a:rPr>
                  <a:t>Protection level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The level of protection provided by adaptive capital is assumed to be characterized by diminishing returns to scale</a:t>
                </a: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Define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𝐴𝑑𝑝</m:t>
                        </m:r>
                      </m:sup>
                    </m:sSub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21455B"/>
                    </a:solidFill>
                  </a:rPr>
                  <a:t>as the amount of adaptive capital to fully eliminate capital damages from hurricanes</a:t>
                </a: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21455B"/>
                    </a:solidFill>
                  </a:rPr>
                  <a:t>Then we calculate the level of protection from a given level of Adaptive Capital As </a:t>
                </a:r>
              </a:p>
              <a:p>
                <a:pPr marL="914400" lvl="2" indent="0">
                  <a:buNone/>
                </a:pPr>
                <a:r>
                  <a:rPr lang="en-US" sz="1600" dirty="0">
                    <a:solidFill>
                      <a:srgbClr val="21455B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𝐴𝑑𝑝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𝐴𝑑𝑝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  <a:p>
                <a:pPr lvl="1"/>
                <a:endParaRPr lang="en-US" sz="2000" dirty="0">
                  <a:solidFill>
                    <a:srgbClr val="21455B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869" y="1711949"/>
                <a:ext cx="4748387" cy="4688852"/>
              </a:xfrm>
              <a:blipFill>
                <a:blip r:embed="rId2"/>
                <a:stretch>
                  <a:fillRect l="-2054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7900" y="594103"/>
            <a:ext cx="769619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Adaptation: Equations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g194799" descr="a327b902-b8f7-4006-a610-3cd1b78e0534">
            <a:extLst>
              <a:ext uri="{FF2B5EF4-FFF2-40B4-BE49-F238E27FC236}">
                <a16:creationId xmlns:a16="http://schemas.microsoft.com/office/drawing/2014/main" id="{3E1DB30F-D58F-4798-886E-1481B41D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48" y="6237911"/>
            <a:ext cx="2787572" cy="5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BB89E-CE9B-4766-9807-B8CE192C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952" y="2313809"/>
            <a:ext cx="5244277" cy="3087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6BDD58-5DCF-48AC-A9B4-34D4C1CFDC6C}"/>
              </a:ext>
            </a:extLst>
          </p:cNvPr>
          <p:cNvSpPr txBox="1"/>
          <p:nvPr/>
        </p:nvSpPr>
        <p:spPr>
          <a:xfrm>
            <a:off x="9660635" y="5400960"/>
            <a:ext cx="22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Maximum capital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B89C7-440C-4647-A49A-5EFDD1FFDA31}"/>
                  </a:ext>
                </a:extLst>
              </p:cNvPr>
              <p:cNvSpPr txBox="1"/>
              <p:nvPr/>
            </p:nvSpPr>
            <p:spPr>
              <a:xfrm>
                <a:off x="7680960" y="3200400"/>
                <a:ext cx="91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B89C7-440C-4647-A49A-5EFDD1FFD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200400"/>
                <a:ext cx="9114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E4B87-DD51-4633-B07A-13227F5E3220}"/>
              </a:ext>
            </a:extLst>
          </p:cNvPr>
          <p:cNvCxnSpPr/>
          <p:nvPr/>
        </p:nvCxnSpPr>
        <p:spPr>
          <a:xfrm>
            <a:off x="6565392" y="4818888"/>
            <a:ext cx="5152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9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2938</Words>
  <Application>Microsoft Office PowerPoint</Application>
  <PresentationFormat>Widescreen</PresentationFormat>
  <Paragraphs>342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EViews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Schwerhoff</dc:creator>
  <cp:lastModifiedBy>Andrew Burns</cp:lastModifiedBy>
  <cp:revision>69</cp:revision>
  <dcterms:created xsi:type="dcterms:W3CDTF">2020-01-29T15:03:13Z</dcterms:created>
  <dcterms:modified xsi:type="dcterms:W3CDTF">2020-01-31T00:09:06Z</dcterms:modified>
</cp:coreProperties>
</file>