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62" r:id="rId3"/>
    <p:sldId id="259" r:id="rId4"/>
    <p:sldId id="265" r:id="rId5"/>
    <p:sldId id="263" r:id="rId6"/>
    <p:sldId id="261" r:id="rId7"/>
    <p:sldId id="279" r:id="rId8"/>
    <p:sldId id="280" r:id="rId9"/>
    <p:sldId id="281" r:id="rId10"/>
    <p:sldId id="260" r:id="rId11"/>
    <p:sldId id="282" r:id="rId12"/>
    <p:sldId id="266" r:id="rId13"/>
    <p:sldId id="267" r:id="rId14"/>
    <p:sldId id="268" r:id="rId15"/>
    <p:sldId id="269" r:id="rId16"/>
    <p:sldId id="276" r:id="rId17"/>
    <p:sldId id="272" r:id="rId18"/>
    <p:sldId id="273" r:id="rId19"/>
    <p:sldId id="271" r:id="rId20"/>
    <p:sldId id="274" r:id="rId21"/>
    <p:sldId id="283" r:id="rId22"/>
    <p:sldId id="277" r:id="rId23"/>
    <p:sldId id="278" r:id="rId24"/>
    <p:sldId id="27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74414"/>
  </p:normalViewPr>
  <p:slideViewPr>
    <p:cSldViewPr snapToGrid="0">
      <p:cViewPr varScale="1">
        <p:scale>
          <a:sx n="58" d="100"/>
          <a:sy n="58" d="100"/>
        </p:scale>
        <p:origin x="208"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9450BF-FCC3-0841-A115-595B4B6E1D8E}" type="datetimeFigureOut">
              <a:rPr lang="en-US" smtClean="0"/>
              <a:t>9/9/25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9EC010-132B-504C-8CDA-59E5CF80424D}" type="slidenum">
              <a:rPr lang="en-US" smtClean="0"/>
              <a:t>‹#›</a:t>
            </a:fld>
            <a:endParaRPr lang="en-US"/>
          </a:p>
        </p:txBody>
      </p:sp>
    </p:spTree>
    <p:extLst>
      <p:ext uri="{BB962C8B-B14F-4D97-AF65-F5344CB8AC3E}">
        <p14:creationId xmlns:p14="http://schemas.microsoft.com/office/powerpoint/2010/main" val="2551477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blog.devart.com</a:t>
            </a:r>
            <a:r>
              <a:rPr lang="en-US" dirty="0"/>
              <a:t>/data-vs-</a:t>
            </a:r>
            <a:r>
              <a:rPr lang="en-US" dirty="0" err="1"/>
              <a:t>metadata.html</a:t>
            </a:r>
            <a:endParaRPr lang="en-US" dirty="0"/>
          </a:p>
          <a:p>
            <a:endParaRPr lang="en-US" dirty="0"/>
          </a:p>
          <a:p>
            <a:r>
              <a:rPr lang="en-US" dirty="0"/>
              <a:t>Data vs Metadata</a:t>
            </a:r>
          </a:p>
        </p:txBody>
      </p:sp>
      <p:sp>
        <p:nvSpPr>
          <p:cNvPr id="4" name="Slide Number Placeholder 3"/>
          <p:cNvSpPr>
            <a:spLocks noGrp="1"/>
          </p:cNvSpPr>
          <p:nvPr>
            <p:ph type="sldNum" sz="quarter" idx="5"/>
          </p:nvPr>
        </p:nvSpPr>
        <p:spPr/>
        <p:txBody>
          <a:bodyPr/>
          <a:lstStyle/>
          <a:p>
            <a:fld id="{B49EC010-132B-504C-8CDA-59E5CF80424D}" type="slidenum">
              <a:rPr lang="en-US" smtClean="0"/>
              <a:t>3</a:t>
            </a:fld>
            <a:endParaRPr lang="en-US"/>
          </a:p>
        </p:txBody>
      </p:sp>
    </p:spTree>
    <p:extLst>
      <p:ext uri="{BB962C8B-B14F-4D97-AF65-F5344CB8AC3E}">
        <p14:creationId xmlns:p14="http://schemas.microsoft.com/office/powerpoint/2010/main" val="640961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E4456F-B451-D1D0-5CC8-9E8C57A481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CA3EF9-4A87-C8E7-AB0B-FA5DA05767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931377-8515-06B9-B496-AC47DBCF12FF}"/>
              </a:ext>
            </a:extLst>
          </p:cNvPr>
          <p:cNvSpPr>
            <a:spLocks noGrp="1"/>
          </p:cNvSpPr>
          <p:nvPr>
            <p:ph type="body" idx="1"/>
          </p:nvPr>
        </p:nvSpPr>
        <p:spPr/>
        <p:txBody>
          <a:bodyPr/>
          <a:lstStyle/>
          <a:p>
            <a:r>
              <a:rPr lang="en-US" dirty="0"/>
              <a:t>(If Time Remains) </a:t>
            </a:r>
            <a:br>
              <a:rPr lang="en-US" dirty="0"/>
            </a:br>
            <a:br>
              <a:rPr lang="en-US" dirty="0"/>
            </a:br>
            <a:r>
              <a:rPr lang="en-US" dirty="0"/>
              <a:t>Same thing but for books of the same kind. Could either do BH’s activity where you have them all pick a copy of a single thing from the center table and then compare.</a:t>
            </a:r>
          </a:p>
          <a:p>
            <a:endParaRPr lang="en-US" dirty="0"/>
          </a:p>
          <a:p>
            <a:r>
              <a:rPr lang="en-US" dirty="0"/>
              <a:t>Secret challenges: </a:t>
            </a:r>
          </a:p>
          <a:p>
            <a:endParaRPr lang="en-US" dirty="0"/>
          </a:p>
          <a:p>
            <a:r>
              <a:rPr lang="en-US" dirty="0"/>
              <a:t>Fragmented metadata – share a book that has only partial info</a:t>
            </a:r>
          </a:p>
          <a:p>
            <a:r>
              <a:rPr lang="en-US" dirty="0"/>
              <a:t>Share a different kind of thing that isn’t REALLY a book</a:t>
            </a:r>
          </a:p>
          <a:p>
            <a:r>
              <a:rPr lang="en-US" dirty="0"/>
              <a:t>What is the most popular book? How would you track it? Could you?</a:t>
            </a:r>
            <a:br>
              <a:rPr lang="en-US" dirty="0"/>
            </a:br>
            <a:r>
              <a:rPr lang="en-US" dirty="0"/>
              <a:t>We want to arrest the people who checked out that book. </a:t>
            </a:r>
          </a:p>
          <a:p>
            <a:endParaRPr lang="en-US" dirty="0"/>
          </a:p>
        </p:txBody>
      </p:sp>
      <p:sp>
        <p:nvSpPr>
          <p:cNvPr id="4" name="Slide Number Placeholder 3">
            <a:extLst>
              <a:ext uri="{FF2B5EF4-FFF2-40B4-BE49-F238E27FC236}">
                <a16:creationId xmlns:a16="http://schemas.microsoft.com/office/drawing/2014/main" id="{BE8A2180-E9FF-EA06-E928-FBED50559D2C}"/>
              </a:ext>
            </a:extLst>
          </p:cNvPr>
          <p:cNvSpPr>
            <a:spLocks noGrp="1"/>
          </p:cNvSpPr>
          <p:nvPr>
            <p:ph type="sldNum" sz="quarter" idx="5"/>
          </p:nvPr>
        </p:nvSpPr>
        <p:spPr/>
        <p:txBody>
          <a:bodyPr/>
          <a:lstStyle/>
          <a:p>
            <a:fld id="{B49EC010-132B-504C-8CDA-59E5CF80424D}" type="slidenum">
              <a:rPr lang="en-US" smtClean="0"/>
              <a:t>15</a:t>
            </a:fld>
            <a:endParaRPr lang="en-US"/>
          </a:p>
        </p:txBody>
      </p:sp>
    </p:spTree>
    <p:extLst>
      <p:ext uri="{BB962C8B-B14F-4D97-AF65-F5344CB8AC3E}">
        <p14:creationId xmlns:p14="http://schemas.microsoft.com/office/powerpoint/2010/main" val="2458034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F77A49-5837-C094-647D-46AFFF1BD2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928A65-8AD4-D0A3-1A4D-AB6B515F94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1A871D-99ED-E7FF-6A03-FCFCA58ED537}"/>
              </a:ext>
            </a:extLst>
          </p:cNvPr>
          <p:cNvSpPr>
            <a:spLocks noGrp="1"/>
          </p:cNvSpPr>
          <p:nvPr>
            <p:ph type="body" idx="1"/>
          </p:nvPr>
        </p:nvSpPr>
        <p:spPr/>
        <p:txBody>
          <a:bodyPr/>
          <a:lstStyle/>
          <a:p>
            <a:r>
              <a:rPr lang="en-US" dirty="0"/>
              <a:t>(If Time Remains) </a:t>
            </a:r>
            <a:br>
              <a:rPr lang="en-US" dirty="0"/>
            </a:br>
            <a:br>
              <a:rPr lang="en-US" dirty="0"/>
            </a:br>
            <a:r>
              <a:rPr lang="en-US" dirty="0"/>
              <a:t>Same thing but for books of the same kind. Could either do BH’s activity where you have them all pick a copy of a single thing from the center table and then compare.</a:t>
            </a:r>
          </a:p>
          <a:p>
            <a:endParaRPr lang="en-US" dirty="0"/>
          </a:p>
          <a:p>
            <a:r>
              <a:rPr lang="en-US" dirty="0"/>
              <a:t>Secret challenges: </a:t>
            </a:r>
          </a:p>
          <a:p>
            <a:endParaRPr lang="en-US" dirty="0"/>
          </a:p>
          <a:p>
            <a:r>
              <a:rPr lang="en-US" dirty="0"/>
              <a:t>Fragmented metadata – share a book that has only partial info</a:t>
            </a:r>
          </a:p>
          <a:p>
            <a:r>
              <a:rPr lang="en-US" dirty="0"/>
              <a:t>Share a different kind of thing that isn’t REALLY a book</a:t>
            </a:r>
          </a:p>
          <a:p>
            <a:r>
              <a:rPr lang="en-US" dirty="0"/>
              <a:t>What is the most popular book? How would you track it? Could you?</a:t>
            </a:r>
            <a:br>
              <a:rPr lang="en-US" dirty="0"/>
            </a:br>
            <a:r>
              <a:rPr lang="en-US" dirty="0"/>
              <a:t>We want to arrest the people who checked out that book. </a:t>
            </a:r>
          </a:p>
          <a:p>
            <a:endParaRPr lang="en-US" dirty="0"/>
          </a:p>
        </p:txBody>
      </p:sp>
      <p:sp>
        <p:nvSpPr>
          <p:cNvPr id="4" name="Slide Number Placeholder 3">
            <a:extLst>
              <a:ext uri="{FF2B5EF4-FFF2-40B4-BE49-F238E27FC236}">
                <a16:creationId xmlns:a16="http://schemas.microsoft.com/office/drawing/2014/main" id="{70A1C121-0DCF-9EFA-6050-799A2E39FB1E}"/>
              </a:ext>
            </a:extLst>
          </p:cNvPr>
          <p:cNvSpPr>
            <a:spLocks noGrp="1"/>
          </p:cNvSpPr>
          <p:nvPr>
            <p:ph type="sldNum" sz="quarter" idx="5"/>
          </p:nvPr>
        </p:nvSpPr>
        <p:spPr/>
        <p:txBody>
          <a:bodyPr/>
          <a:lstStyle/>
          <a:p>
            <a:fld id="{B49EC010-132B-504C-8CDA-59E5CF80424D}" type="slidenum">
              <a:rPr lang="en-US" smtClean="0"/>
              <a:t>17</a:t>
            </a:fld>
            <a:endParaRPr lang="en-US"/>
          </a:p>
        </p:txBody>
      </p:sp>
    </p:spTree>
    <p:extLst>
      <p:ext uri="{BB962C8B-B14F-4D97-AF65-F5344CB8AC3E}">
        <p14:creationId xmlns:p14="http://schemas.microsoft.com/office/powerpoint/2010/main" val="31513412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79DF74-6F47-77D1-46E7-BBC96F4BE4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58A5BD-9CB7-3E98-8295-BD922BF205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6A7F10-6420-84FD-D56D-3B3EB5B3DAF6}"/>
              </a:ext>
            </a:extLst>
          </p:cNvPr>
          <p:cNvSpPr>
            <a:spLocks noGrp="1"/>
          </p:cNvSpPr>
          <p:nvPr>
            <p:ph type="body" idx="1"/>
          </p:nvPr>
        </p:nvSpPr>
        <p:spPr/>
        <p:txBody>
          <a:bodyPr/>
          <a:lstStyle/>
          <a:p>
            <a:r>
              <a:rPr lang="en-US" dirty="0"/>
              <a:t>(If Time Remains) </a:t>
            </a:r>
            <a:br>
              <a:rPr lang="en-US" dirty="0"/>
            </a:br>
            <a:br>
              <a:rPr lang="en-US" dirty="0"/>
            </a:br>
            <a:r>
              <a:rPr lang="en-US" dirty="0"/>
              <a:t>Same thing but for books of the same kind. Could either do BH’s activity where you have them all pick a copy of a single thing from the center table and then compare.</a:t>
            </a:r>
          </a:p>
          <a:p>
            <a:endParaRPr lang="en-US" dirty="0"/>
          </a:p>
          <a:p>
            <a:r>
              <a:rPr lang="en-US" dirty="0"/>
              <a:t>Secret challenges: </a:t>
            </a:r>
          </a:p>
          <a:p>
            <a:endParaRPr lang="en-US" dirty="0"/>
          </a:p>
          <a:p>
            <a:r>
              <a:rPr lang="en-US" dirty="0"/>
              <a:t>Fragmented metadata – share a book that has only partial info</a:t>
            </a:r>
          </a:p>
          <a:p>
            <a:r>
              <a:rPr lang="en-US" dirty="0"/>
              <a:t>Share a different kind of thing that isn’t REALLY a book</a:t>
            </a:r>
          </a:p>
          <a:p>
            <a:r>
              <a:rPr lang="en-US" dirty="0"/>
              <a:t>What is the most popular book? How would you track it? Could you?</a:t>
            </a:r>
            <a:br>
              <a:rPr lang="en-US" dirty="0"/>
            </a:br>
            <a:r>
              <a:rPr lang="en-US" dirty="0"/>
              <a:t>We want to arrest the people who checked out that book. </a:t>
            </a:r>
          </a:p>
          <a:p>
            <a:endParaRPr lang="en-US" dirty="0"/>
          </a:p>
        </p:txBody>
      </p:sp>
      <p:sp>
        <p:nvSpPr>
          <p:cNvPr id="4" name="Slide Number Placeholder 3">
            <a:extLst>
              <a:ext uri="{FF2B5EF4-FFF2-40B4-BE49-F238E27FC236}">
                <a16:creationId xmlns:a16="http://schemas.microsoft.com/office/drawing/2014/main" id="{772488F4-2286-4A91-C493-FA96A0C3610E}"/>
              </a:ext>
            </a:extLst>
          </p:cNvPr>
          <p:cNvSpPr>
            <a:spLocks noGrp="1"/>
          </p:cNvSpPr>
          <p:nvPr>
            <p:ph type="sldNum" sz="quarter" idx="5"/>
          </p:nvPr>
        </p:nvSpPr>
        <p:spPr/>
        <p:txBody>
          <a:bodyPr/>
          <a:lstStyle/>
          <a:p>
            <a:fld id="{B49EC010-132B-504C-8CDA-59E5CF80424D}" type="slidenum">
              <a:rPr lang="en-US" smtClean="0"/>
              <a:t>18</a:t>
            </a:fld>
            <a:endParaRPr lang="en-US"/>
          </a:p>
        </p:txBody>
      </p:sp>
    </p:spTree>
    <p:extLst>
      <p:ext uri="{BB962C8B-B14F-4D97-AF65-F5344CB8AC3E}">
        <p14:creationId xmlns:p14="http://schemas.microsoft.com/office/powerpoint/2010/main" val="16276649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A8AC51-795D-3CA3-6318-0AD30CD285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D0324-036E-E5AC-860C-AF6F83DF12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E61302-DEB6-F093-1502-018EFFBD48D8}"/>
              </a:ext>
            </a:extLst>
          </p:cNvPr>
          <p:cNvSpPr>
            <a:spLocks noGrp="1"/>
          </p:cNvSpPr>
          <p:nvPr>
            <p:ph type="body" idx="1"/>
          </p:nvPr>
        </p:nvSpPr>
        <p:spPr/>
        <p:txBody>
          <a:bodyPr/>
          <a:lstStyle/>
          <a:p>
            <a:r>
              <a:rPr lang="en-US" dirty="0"/>
              <a:t>(If Time Remains) </a:t>
            </a:r>
            <a:br>
              <a:rPr lang="en-US" dirty="0"/>
            </a:br>
            <a:br>
              <a:rPr lang="en-US" dirty="0"/>
            </a:br>
            <a:r>
              <a:rPr lang="en-US" dirty="0"/>
              <a:t>Same thing but for books of the same kind. Could either do BH’s activity where you have them all pick a copy of a single thing from the center table and then compare.</a:t>
            </a:r>
          </a:p>
          <a:p>
            <a:endParaRPr lang="en-US" dirty="0"/>
          </a:p>
          <a:p>
            <a:r>
              <a:rPr lang="en-US" dirty="0"/>
              <a:t>Secret challenges: </a:t>
            </a:r>
          </a:p>
          <a:p>
            <a:endParaRPr lang="en-US" dirty="0"/>
          </a:p>
          <a:p>
            <a:r>
              <a:rPr lang="en-US" dirty="0"/>
              <a:t>Fragmented metadata – share a book that has only partial info</a:t>
            </a:r>
          </a:p>
          <a:p>
            <a:r>
              <a:rPr lang="en-US" dirty="0"/>
              <a:t>Share a different kind of thing that isn’t REALLY a book</a:t>
            </a:r>
          </a:p>
          <a:p>
            <a:r>
              <a:rPr lang="en-US" dirty="0"/>
              <a:t>What is the most popular book? How would you track it? Could you?</a:t>
            </a:r>
            <a:br>
              <a:rPr lang="en-US" dirty="0"/>
            </a:br>
            <a:r>
              <a:rPr lang="en-US" dirty="0"/>
              <a:t>We want to arrest the people who checked out that book. </a:t>
            </a:r>
          </a:p>
          <a:p>
            <a:endParaRPr lang="en-US" dirty="0"/>
          </a:p>
        </p:txBody>
      </p:sp>
      <p:sp>
        <p:nvSpPr>
          <p:cNvPr id="4" name="Slide Number Placeholder 3">
            <a:extLst>
              <a:ext uri="{FF2B5EF4-FFF2-40B4-BE49-F238E27FC236}">
                <a16:creationId xmlns:a16="http://schemas.microsoft.com/office/drawing/2014/main" id="{26B3DBEB-3AEA-5F93-B2A2-6B7272AABC25}"/>
              </a:ext>
            </a:extLst>
          </p:cNvPr>
          <p:cNvSpPr>
            <a:spLocks noGrp="1"/>
          </p:cNvSpPr>
          <p:nvPr>
            <p:ph type="sldNum" sz="quarter" idx="5"/>
          </p:nvPr>
        </p:nvSpPr>
        <p:spPr/>
        <p:txBody>
          <a:bodyPr/>
          <a:lstStyle/>
          <a:p>
            <a:fld id="{B49EC010-132B-504C-8CDA-59E5CF80424D}" type="slidenum">
              <a:rPr lang="en-US" smtClean="0"/>
              <a:t>19</a:t>
            </a:fld>
            <a:endParaRPr lang="en-US"/>
          </a:p>
        </p:txBody>
      </p:sp>
    </p:spTree>
    <p:extLst>
      <p:ext uri="{BB962C8B-B14F-4D97-AF65-F5344CB8AC3E}">
        <p14:creationId xmlns:p14="http://schemas.microsoft.com/office/powerpoint/2010/main" val="303737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112B5-DCEC-793D-5137-FB256A5390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905C9B-6032-3CE9-4379-8470ACE92E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ADCE75-B54D-BA75-25DC-071F5885C925}"/>
              </a:ext>
            </a:extLst>
          </p:cNvPr>
          <p:cNvSpPr>
            <a:spLocks noGrp="1"/>
          </p:cNvSpPr>
          <p:nvPr>
            <p:ph type="body" idx="1"/>
          </p:nvPr>
        </p:nvSpPr>
        <p:spPr/>
        <p:txBody>
          <a:bodyPr/>
          <a:lstStyle/>
          <a:p>
            <a:r>
              <a:rPr lang="en-US" dirty="0"/>
              <a:t>(If Time Remains) </a:t>
            </a:r>
            <a:br>
              <a:rPr lang="en-US" dirty="0"/>
            </a:br>
            <a:br>
              <a:rPr lang="en-US" dirty="0"/>
            </a:br>
            <a:r>
              <a:rPr lang="en-US" dirty="0"/>
              <a:t>Same thing but for books of the same kind. Could either do BH’s activity where you have them all pick a copy of a single thing from the center table and then compare.</a:t>
            </a:r>
          </a:p>
          <a:p>
            <a:endParaRPr lang="en-US" dirty="0"/>
          </a:p>
          <a:p>
            <a:r>
              <a:rPr lang="en-US" dirty="0"/>
              <a:t>Secret challenges: </a:t>
            </a:r>
          </a:p>
          <a:p>
            <a:endParaRPr lang="en-US" dirty="0"/>
          </a:p>
          <a:p>
            <a:r>
              <a:rPr lang="en-US" dirty="0"/>
              <a:t>Fragmented metadata – share a book that has only partial info</a:t>
            </a:r>
          </a:p>
          <a:p>
            <a:r>
              <a:rPr lang="en-US" dirty="0"/>
              <a:t>Share a different kind of thing that isn’t REALLY a book</a:t>
            </a:r>
          </a:p>
          <a:p>
            <a:r>
              <a:rPr lang="en-US" dirty="0"/>
              <a:t>What is the most popular book? How would you track it? Could you?</a:t>
            </a:r>
            <a:br>
              <a:rPr lang="en-US" dirty="0"/>
            </a:br>
            <a:r>
              <a:rPr lang="en-US" dirty="0"/>
              <a:t>We want to arrest the people who checked out that book. </a:t>
            </a:r>
          </a:p>
          <a:p>
            <a:endParaRPr lang="en-US" dirty="0"/>
          </a:p>
        </p:txBody>
      </p:sp>
      <p:sp>
        <p:nvSpPr>
          <p:cNvPr id="4" name="Slide Number Placeholder 3">
            <a:extLst>
              <a:ext uri="{FF2B5EF4-FFF2-40B4-BE49-F238E27FC236}">
                <a16:creationId xmlns:a16="http://schemas.microsoft.com/office/drawing/2014/main" id="{80C39BD0-E1F2-6ADF-11CF-C56B17CFC51E}"/>
              </a:ext>
            </a:extLst>
          </p:cNvPr>
          <p:cNvSpPr>
            <a:spLocks noGrp="1"/>
          </p:cNvSpPr>
          <p:nvPr>
            <p:ph type="sldNum" sz="quarter" idx="5"/>
          </p:nvPr>
        </p:nvSpPr>
        <p:spPr/>
        <p:txBody>
          <a:bodyPr/>
          <a:lstStyle/>
          <a:p>
            <a:fld id="{B49EC010-132B-504C-8CDA-59E5CF80424D}" type="slidenum">
              <a:rPr lang="en-US" smtClean="0"/>
              <a:t>20</a:t>
            </a:fld>
            <a:endParaRPr lang="en-US"/>
          </a:p>
        </p:txBody>
      </p:sp>
    </p:spTree>
    <p:extLst>
      <p:ext uri="{BB962C8B-B14F-4D97-AF65-F5344CB8AC3E}">
        <p14:creationId xmlns:p14="http://schemas.microsoft.com/office/powerpoint/2010/main" val="9220686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1BB6C-349F-C09A-7448-86D8ED6CC8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B69B28-09ED-56C2-4E52-804E8C8343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1175D9-FBE0-1134-0662-DCF701FD4175}"/>
              </a:ext>
            </a:extLst>
          </p:cNvPr>
          <p:cNvSpPr>
            <a:spLocks noGrp="1"/>
          </p:cNvSpPr>
          <p:nvPr>
            <p:ph type="body" idx="1"/>
          </p:nvPr>
        </p:nvSpPr>
        <p:spPr/>
        <p:txBody>
          <a:bodyPr/>
          <a:lstStyle/>
          <a:p>
            <a:r>
              <a:rPr lang="en-US" dirty="0"/>
              <a:t>(If Time Remains) </a:t>
            </a:r>
            <a:br>
              <a:rPr lang="en-US" dirty="0"/>
            </a:br>
            <a:br>
              <a:rPr lang="en-US" dirty="0"/>
            </a:br>
            <a:r>
              <a:rPr lang="en-US" dirty="0"/>
              <a:t>Same thing but for books of the same kind. Could either do BH’s activity where you have them all pick a copy of a single thing from the center table and then compare.</a:t>
            </a:r>
          </a:p>
          <a:p>
            <a:endParaRPr lang="en-US" dirty="0"/>
          </a:p>
          <a:p>
            <a:r>
              <a:rPr lang="en-US" dirty="0"/>
              <a:t>Secret challenges: </a:t>
            </a:r>
          </a:p>
          <a:p>
            <a:endParaRPr lang="en-US" dirty="0"/>
          </a:p>
          <a:p>
            <a:r>
              <a:rPr lang="en-US" dirty="0"/>
              <a:t>Fragmented metadata – share a book that has only partial info</a:t>
            </a:r>
          </a:p>
          <a:p>
            <a:r>
              <a:rPr lang="en-US" dirty="0"/>
              <a:t>Share a different kind of thing that isn’t REALLY a book</a:t>
            </a:r>
          </a:p>
          <a:p>
            <a:r>
              <a:rPr lang="en-US" dirty="0"/>
              <a:t>What is the most popular book? How would you track it? Could you?</a:t>
            </a:r>
            <a:br>
              <a:rPr lang="en-US" dirty="0"/>
            </a:br>
            <a:r>
              <a:rPr lang="en-US" dirty="0"/>
              <a:t>We want to arrest the people who checked out that book. </a:t>
            </a:r>
          </a:p>
          <a:p>
            <a:endParaRPr lang="en-US" dirty="0"/>
          </a:p>
        </p:txBody>
      </p:sp>
      <p:sp>
        <p:nvSpPr>
          <p:cNvPr id="4" name="Slide Number Placeholder 3">
            <a:extLst>
              <a:ext uri="{FF2B5EF4-FFF2-40B4-BE49-F238E27FC236}">
                <a16:creationId xmlns:a16="http://schemas.microsoft.com/office/drawing/2014/main" id="{4CF30A8C-1A91-7D77-C873-A7999A4F2CD8}"/>
              </a:ext>
            </a:extLst>
          </p:cNvPr>
          <p:cNvSpPr>
            <a:spLocks noGrp="1"/>
          </p:cNvSpPr>
          <p:nvPr>
            <p:ph type="sldNum" sz="quarter" idx="5"/>
          </p:nvPr>
        </p:nvSpPr>
        <p:spPr/>
        <p:txBody>
          <a:bodyPr/>
          <a:lstStyle/>
          <a:p>
            <a:fld id="{B49EC010-132B-504C-8CDA-59E5CF80424D}" type="slidenum">
              <a:rPr lang="en-US" smtClean="0"/>
              <a:t>22</a:t>
            </a:fld>
            <a:endParaRPr lang="en-US"/>
          </a:p>
        </p:txBody>
      </p:sp>
    </p:spTree>
    <p:extLst>
      <p:ext uri="{BB962C8B-B14F-4D97-AF65-F5344CB8AC3E}">
        <p14:creationId xmlns:p14="http://schemas.microsoft.com/office/powerpoint/2010/main" val="33502768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D0B652-FC85-1EB4-EB1B-3B5E9B577A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9C2088-FA67-9697-8F03-20F0439F27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0BC424-2558-44B2-D882-FB34DABC7967}"/>
              </a:ext>
            </a:extLst>
          </p:cNvPr>
          <p:cNvSpPr>
            <a:spLocks noGrp="1"/>
          </p:cNvSpPr>
          <p:nvPr>
            <p:ph type="body" idx="1"/>
          </p:nvPr>
        </p:nvSpPr>
        <p:spPr/>
        <p:txBody>
          <a:bodyPr/>
          <a:lstStyle/>
          <a:p>
            <a:r>
              <a:rPr lang="en-US" dirty="0"/>
              <a:t>(If Time Remains) </a:t>
            </a:r>
            <a:br>
              <a:rPr lang="en-US" dirty="0"/>
            </a:br>
            <a:br>
              <a:rPr lang="en-US" dirty="0"/>
            </a:br>
            <a:r>
              <a:rPr lang="en-US" dirty="0"/>
              <a:t>Same thing but for books of the same kind. Could either do BH’s activity where you have them all pick a copy of a single thing from the center table and then compare.</a:t>
            </a:r>
          </a:p>
          <a:p>
            <a:endParaRPr lang="en-US" dirty="0"/>
          </a:p>
          <a:p>
            <a:r>
              <a:rPr lang="en-US" dirty="0"/>
              <a:t>Secret challenges: </a:t>
            </a:r>
          </a:p>
          <a:p>
            <a:endParaRPr lang="en-US" dirty="0"/>
          </a:p>
          <a:p>
            <a:r>
              <a:rPr lang="en-US" dirty="0"/>
              <a:t>Fragmented metadata – share a book that has only partial info</a:t>
            </a:r>
          </a:p>
          <a:p>
            <a:r>
              <a:rPr lang="en-US" dirty="0"/>
              <a:t>Share a different kind of thing that isn’t REALLY a book</a:t>
            </a:r>
          </a:p>
          <a:p>
            <a:r>
              <a:rPr lang="en-US" dirty="0"/>
              <a:t>What is the most popular book? How would you track it? Could you?</a:t>
            </a:r>
            <a:br>
              <a:rPr lang="en-US" dirty="0"/>
            </a:br>
            <a:r>
              <a:rPr lang="en-US" dirty="0"/>
              <a:t>We want to arrest the people who checked out that book. </a:t>
            </a:r>
          </a:p>
          <a:p>
            <a:endParaRPr lang="en-US" dirty="0"/>
          </a:p>
        </p:txBody>
      </p:sp>
      <p:sp>
        <p:nvSpPr>
          <p:cNvPr id="4" name="Slide Number Placeholder 3">
            <a:extLst>
              <a:ext uri="{FF2B5EF4-FFF2-40B4-BE49-F238E27FC236}">
                <a16:creationId xmlns:a16="http://schemas.microsoft.com/office/drawing/2014/main" id="{1F5349CB-5861-7947-E71C-4FF496B1371A}"/>
              </a:ext>
            </a:extLst>
          </p:cNvPr>
          <p:cNvSpPr>
            <a:spLocks noGrp="1"/>
          </p:cNvSpPr>
          <p:nvPr>
            <p:ph type="sldNum" sz="quarter" idx="5"/>
          </p:nvPr>
        </p:nvSpPr>
        <p:spPr/>
        <p:txBody>
          <a:bodyPr/>
          <a:lstStyle/>
          <a:p>
            <a:fld id="{B49EC010-132B-504C-8CDA-59E5CF80424D}" type="slidenum">
              <a:rPr lang="en-US" smtClean="0"/>
              <a:t>23</a:t>
            </a:fld>
            <a:endParaRPr lang="en-US"/>
          </a:p>
        </p:txBody>
      </p:sp>
    </p:spTree>
    <p:extLst>
      <p:ext uri="{BB962C8B-B14F-4D97-AF65-F5344CB8AC3E}">
        <p14:creationId xmlns:p14="http://schemas.microsoft.com/office/powerpoint/2010/main" val="1770181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https://</a:t>
            </a:r>
            <a:r>
              <a:rPr lang="en-US" dirty="0" err="1"/>
              <a:t>www.cumberlandlegacylaw.com</a:t>
            </a:r>
            <a:r>
              <a:rPr lang="en-US" dirty="0"/>
              <a:t>/real-id-act-changes-the-drivers-license-landscape</a:t>
            </a:r>
          </a:p>
          <a:p>
            <a:endParaRPr lang="en-US" dirty="0"/>
          </a:p>
          <a:p>
            <a:r>
              <a:rPr lang="en-US" dirty="0"/>
              <a:t>What is the data here? What is the metadata? Is there a standard at work here?</a:t>
            </a:r>
          </a:p>
        </p:txBody>
      </p:sp>
      <p:sp>
        <p:nvSpPr>
          <p:cNvPr id="4" name="Slide Number Placeholder 3"/>
          <p:cNvSpPr>
            <a:spLocks noGrp="1"/>
          </p:cNvSpPr>
          <p:nvPr>
            <p:ph type="sldNum" sz="quarter" idx="5"/>
          </p:nvPr>
        </p:nvSpPr>
        <p:spPr/>
        <p:txBody>
          <a:bodyPr/>
          <a:lstStyle/>
          <a:p>
            <a:fld id="{B49EC010-132B-504C-8CDA-59E5CF80424D}" type="slidenum">
              <a:rPr lang="en-US" smtClean="0"/>
              <a:t>4</a:t>
            </a:fld>
            <a:endParaRPr lang="en-US"/>
          </a:p>
        </p:txBody>
      </p:sp>
    </p:spTree>
    <p:extLst>
      <p:ext uri="{BB962C8B-B14F-4D97-AF65-F5344CB8AC3E}">
        <p14:creationId xmlns:p14="http://schemas.microsoft.com/office/powerpoint/2010/main" val="3606794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are we looking at? What data do we see? What metadata do we see?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does the metadata help facilitate your use of the data</a:t>
            </a:r>
          </a:p>
        </p:txBody>
      </p:sp>
      <p:sp>
        <p:nvSpPr>
          <p:cNvPr id="4" name="Slide Number Placeholder 3"/>
          <p:cNvSpPr>
            <a:spLocks noGrp="1"/>
          </p:cNvSpPr>
          <p:nvPr>
            <p:ph type="sldNum" sz="quarter" idx="5"/>
          </p:nvPr>
        </p:nvSpPr>
        <p:spPr/>
        <p:txBody>
          <a:bodyPr/>
          <a:lstStyle/>
          <a:p>
            <a:fld id="{B49EC010-132B-504C-8CDA-59E5CF80424D}" type="slidenum">
              <a:rPr lang="en-US" smtClean="0"/>
              <a:t>5</a:t>
            </a:fld>
            <a:endParaRPr lang="en-US"/>
          </a:p>
        </p:txBody>
      </p:sp>
    </p:spTree>
    <p:extLst>
      <p:ext uri="{BB962C8B-B14F-4D97-AF65-F5344CB8AC3E}">
        <p14:creationId xmlns:p14="http://schemas.microsoft.com/office/powerpoint/2010/main" val="3866340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we looking at? What data do we see? What metadata do we see? What about that stuff at the bottom? What kinds of metadata are there?</a:t>
            </a:r>
          </a:p>
          <a:p>
            <a:endParaRPr lang="en-US" dirty="0"/>
          </a:p>
          <a:p>
            <a:r>
              <a:rPr lang="en-US" dirty="0"/>
              <a:t>What do we make of those last categories? Where do we think they come from? Are they objective? Are they useful or not? What could problems be?</a:t>
            </a:r>
          </a:p>
        </p:txBody>
      </p:sp>
      <p:sp>
        <p:nvSpPr>
          <p:cNvPr id="4" name="Slide Number Placeholder 3"/>
          <p:cNvSpPr>
            <a:spLocks noGrp="1"/>
          </p:cNvSpPr>
          <p:nvPr>
            <p:ph type="sldNum" sz="quarter" idx="5"/>
          </p:nvPr>
        </p:nvSpPr>
        <p:spPr/>
        <p:txBody>
          <a:bodyPr/>
          <a:lstStyle/>
          <a:p>
            <a:fld id="{B49EC010-132B-504C-8CDA-59E5CF80424D}" type="slidenum">
              <a:rPr lang="en-US" smtClean="0"/>
              <a:t>6</a:t>
            </a:fld>
            <a:endParaRPr lang="en-US"/>
          </a:p>
        </p:txBody>
      </p:sp>
    </p:spTree>
    <p:extLst>
      <p:ext uri="{BB962C8B-B14F-4D97-AF65-F5344CB8AC3E}">
        <p14:creationId xmlns:p14="http://schemas.microsoft.com/office/powerpoint/2010/main" val="4164871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www.slideshare.net</a:t>
            </a:r>
            <a:r>
              <a:rPr lang="en-US" dirty="0"/>
              <a:t>/slideshow/lecture-16-folksonomy-and-tagging/11576053#4</a:t>
            </a:r>
          </a:p>
        </p:txBody>
      </p:sp>
      <p:sp>
        <p:nvSpPr>
          <p:cNvPr id="4" name="Slide Number Placeholder 3"/>
          <p:cNvSpPr>
            <a:spLocks noGrp="1"/>
          </p:cNvSpPr>
          <p:nvPr>
            <p:ph type="sldNum" sz="quarter" idx="5"/>
          </p:nvPr>
        </p:nvSpPr>
        <p:spPr/>
        <p:txBody>
          <a:bodyPr/>
          <a:lstStyle/>
          <a:p>
            <a:fld id="{B49EC010-132B-504C-8CDA-59E5CF80424D}" type="slidenum">
              <a:rPr lang="en-US" smtClean="0"/>
              <a:t>7</a:t>
            </a:fld>
            <a:endParaRPr lang="en-US"/>
          </a:p>
        </p:txBody>
      </p:sp>
    </p:spTree>
    <p:extLst>
      <p:ext uri="{BB962C8B-B14F-4D97-AF65-F5344CB8AC3E}">
        <p14:creationId xmlns:p14="http://schemas.microsoft.com/office/powerpoint/2010/main" val="9732981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Folksonomy is one extreme end. The other is a metadata standard like Dublin core that tight</a:t>
            </a:r>
          </a:p>
        </p:txBody>
      </p:sp>
      <p:sp>
        <p:nvSpPr>
          <p:cNvPr id="4" name="Slide Number Placeholder 3"/>
          <p:cNvSpPr>
            <a:spLocks noGrp="1"/>
          </p:cNvSpPr>
          <p:nvPr>
            <p:ph type="sldNum" sz="quarter" idx="5"/>
          </p:nvPr>
        </p:nvSpPr>
        <p:spPr/>
        <p:txBody>
          <a:bodyPr/>
          <a:lstStyle/>
          <a:p>
            <a:fld id="{B49EC010-132B-504C-8CDA-59E5CF80424D}" type="slidenum">
              <a:rPr lang="en-US" smtClean="0"/>
              <a:t>10</a:t>
            </a:fld>
            <a:endParaRPr lang="en-US"/>
          </a:p>
        </p:txBody>
      </p:sp>
    </p:spTree>
    <p:extLst>
      <p:ext uri="{BB962C8B-B14F-4D97-AF65-F5344CB8AC3E}">
        <p14:creationId xmlns:p14="http://schemas.microsoft.com/office/powerpoint/2010/main" val="3659216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D4984-6092-2914-A630-B371C7F0AB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37AF8C-F2EB-4D14-650B-306F08B88B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6D524E-1F07-27AF-959D-9ABBDA77597F}"/>
              </a:ext>
            </a:extLst>
          </p:cNvPr>
          <p:cNvSpPr>
            <a:spLocks noGrp="1"/>
          </p:cNvSpPr>
          <p:nvPr>
            <p:ph type="body" idx="1"/>
          </p:nvPr>
        </p:nvSpPr>
        <p:spPr/>
        <p:txBody>
          <a:bodyPr/>
          <a:lstStyle/>
          <a:p>
            <a:r>
              <a:rPr lang="en-US" dirty="0"/>
              <a:t>(If Time Remains) </a:t>
            </a:r>
            <a:br>
              <a:rPr lang="en-US" dirty="0"/>
            </a:br>
            <a:br>
              <a:rPr lang="en-US" dirty="0"/>
            </a:br>
            <a:r>
              <a:rPr lang="en-US" dirty="0"/>
              <a:t>Same thing but for books of the same kind. Could either do BH’s activity where you have them all pick a copy of a single thing from the center table and then compare.</a:t>
            </a:r>
          </a:p>
          <a:p>
            <a:endParaRPr lang="en-US" dirty="0"/>
          </a:p>
          <a:p>
            <a:r>
              <a:rPr lang="en-US" dirty="0"/>
              <a:t>Secret challenges: </a:t>
            </a:r>
          </a:p>
          <a:p>
            <a:endParaRPr lang="en-US" dirty="0"/>
          </a:p>
          <a:p>
            <a:r>
              <a:rPr lang="en-US" dirty="0"/>
              <a:t>Fragmented metadata – share a book that has only partial info</a:t>
            </a:r>
          </a:p>
          <a:p>
            <a:r>
              <a:rPr lang="en-US" dirty="0"/>
              <a:t>Share a different kind of thing that isn’t REALLY a book</a:t>
            </a:r>
          </a:p>
          <a:p>
            <a:r>
              <a:rPr lang="en-US" dirty="0"/>
              <a:t>What is the most popular book? How would you track it? Could you?</a:t>
            </a:r>
            <a:br>
              <a:rPr lang="en-US" dirty="0"/>
            </a:br>
            <a:r>
              <a:rPr lang="en-US" dirty="0"/>
              <a:t>We want to arrest the people who checked out that book. </a:t>
            </a:r>
          </a:p>
          <a:p>
            <a:endParaRPr lang="en-US" dirty="0"/>
          </a:p>
        </p:txBody>
      </p:sp>
      <p:sp>
        <p:nvSpPr>
          <p:cNvPr id="4" name="Slide Number Placeholder 3">
            <a:extLst>
              <a:ext uri="{FF2B5EF4-FFF2-40B4-BE49-F238E27FC236}">
                <a16:creationId xmlns:a16="http://schemas.microsoft.com/office/drawing/2014/main" id="{8608079A-74CF-C1CE-26C2-DF80ED3ED4AA}"/>
              </a:ext>
            </a:extLst>
          </p:cNvPr>
          <p:cNvSpPr>
            <a:spLocks noGrp="1"/>
          </p:cNvSpPr>
          <p:nvPr>
            <p:ph type="sldNum" sz="quarter" idx="5"/>
          </p:nvPr>
        </p:nvSpPr>
        <p:spPr/>
        <p:txBody>
          <a:bodyPr/>
          <a:lstStyle/>
          <a:p>
            <a:fld id="{B49EC010-132B-504C-8CDA-59E5CF80424D}" type="slidenum">
              <a:rPr lang="en-US" smtClean="0"/>
              <a:t>12</a:t>
            </a:fld>
            <a:endParaRPr lang="en-US"/>
          </a:p>
        </p:txBody>
      </p:sp>
    </p:spTree>
    <p:extLst>
      <p:ext uri="{BB962C8B-B14F-4D97-AF65-F5344CB8AC3E}">
        <p14:creationId xmlns:p14="http://schemas.microsoft.com/office/powerpoint/2010/main" val="34274835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0775D0-A3A2-A3D0-DB17-CEB127B8F6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C5EF9B-C428-1B5E-8CAC-9B4439312B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2D00C5-7D8F-8BCB-01A3-30DCA6F5E42F}"/>
              </a:ext>
            </a:extLst>
          </p:cNvPr>
          <p:cNvSpPr>
            <a:spLocks noGrp="1"/>
          </p:cNvSpPr>
          <p:nvPr>
            <p:ph type="body" idx="1"/>
          </p:nvPr>
        </p:nvSpPr>
        <p:spPr/>
        <p:txBody>
          <a:bodyPr/>
          <a:lstStyle/>
          <a:p>
            <a:r>
              <a:rPr lang="en-US" dirty="0"/>
              <a:t>(If Time Remains) </a:t>
            </a:r>
            <a:br>
              <a:rPr lang="en-US" dirty="0"/>
            </a:br>
            <a:br>
              <a:rPr lang="en-US" dirty="0"/>
            </a:br>
            <a:r>
              <a:rPr lang="en-US" dirty="0"/>
              <a:t>Same thing but for books of the same kind. Could either do BH’s activity where you have them all pick a copy of a single thing from the center table and then compare.</a:t>
            </a:r>
          </a:p>
          <a:p>
            <a:endParaRPr lang="en-US" dirty="0"/>
          </a:p>
          <a:p>
            <a:r>
              <a:rPr lang="en-US" dirty="0"/>
              <a:t>Secret challenges: </a:t>
            </a:r>
          </a:p>
          <a:p>
            <a:endParaRPr lang="en-US" dirty="0"/>
          </a:p>
          <a:p>
            <a:r>
              <a:rPr lang="en-US" dirty="0"/>
              <a:t>Fragmented metadata – share a book that has only partial info</a:t>
            </a:r>
          </a:p>
          <a:p>
            <a:r>
              <a:rPr lang="en-US" dirty="0"/>
              <a:t>Share a different kind of thing that isn’t REALLY a book</a:t>
            </a:r>
          </a:p>
          <a:p>
            <a:r>
              <a:rPr lang="en-US" dirty="0"/>
              <a:t>What is the most popular book? How would you track it? Could you?</a:t>
            </a:r>
            <a:br>
              <a:rPr lang="en-US" dirty="0"/>
            </a:br>
            <a:r>
              <a:rPr lang="en-US" dirty="0"/>
              <a:t>We want to arrest the people who checked out that book. </a:t>
            </a:r>
          </a:p>
          <a:p>
            <a:endParaRPr lang="en-US" dirty="0"/>
          </a:p>
        </p:txBody>
      </p:sp>
      <p:sp>
        <p:nvSpPr>
          <p:cNvPr id="4" name="Slide Number Placeholder 3">
            <a:extLst>
              <a:ext uri="{FF2B5EF4-FFF2-40B4-BE49-F238E27FC236}">
                <a16:creationId xmlns:a16="http://schemas.microsoft.com/office/drawing/2014/main" id="{21A940F1-D6AD-536B-FE71-C333263FEB1B}"/>
              </a:ext>
            </a:extLst>
          </p:cNvPr>
          <p:cNvSpPr>
            <a:spLocks noGrp="1"/>
          </p:cNvSpPr>
          <p:nvPr>
            <p:ph type="sldNum" sz="quarter" idx="5"/>
          </p:nvPr>
        </p:nvSpPr>
        <p:spPr/>
        <p:txBody>
          <a:bodyPr/>
          <a:lstStyle/>
          <a:p>
            <a:fld id="{B49EC010-132B-504C-8CDA-59E5CF80424D}" type="slidenum">
              <a:rPr lang="en-US" smtClean="0"/>
              <a:t>13</a:t>
            </a:fld>
            <a:endParaRPr lang="en-US"/>
          </a:p>
        </p:txBody>
      </p:sp>
    </p:spTree>
    <p:extLst>
      <p:ext uri="{BB962C8B-B14F-4D97-AF65-F5344CB8AC3E}">
        <p14:creationId xmlns:p14="http://schemas.microsoft.com/office/powerpoint/2010/main" val="629466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52E6E2-54E4-C1C1-D221-39FF072328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673ABF-D955-079E-30B1-B04B0DE2A7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2FC838-6BF7-CB6A-9A42-1D11F1EC05D5}"/>
              </a:ext>
            </a:extLst>
          </p:cNvPr>
          <p:cNvSpPr>
            <a:spLocks noGrp="1"/>
          </p:cNvSpPr>
          <p:nvPr>
            <p:ph type="body" idx="1"/>
          </p:nvPr>
        </p:nvSpPr>
        <p:spPr/>
        <p:txBody>
          <a:bodyPr/>
          <a:lstStyle/>
          <a:p>
            <a:r>
              <a:rPr lang="en-US" dirty="0"/>
              <a:t>(If Time Remains) </a:t>
            </a:r>
            <a:br>
              <a:rPr lang="en-US" dirty="0"/>
            </a:br>
            <a:br>
              <a:rPr lang="en-US" dirty="0"/>
            </a:br>
            <a:r>
              <a:rPr lang="en-US" dirty="0"/>
              <a:t>Same thing but for books of the same kind. Could either do BH’s activity where you have them all pick a copy of a single thing from the center table and then compare.</a:t>
            </a:r>
          </a:p>
          <a:p>
            <a:endParaRPr lang="en-US" dirty="0"/>
          </a:p>
          <a:p>
            <a:r>
              <a:rPr lang="en-US" dirty="0"/>
              <a:t>Secret challenges: </a:t>
            </a:r>
          </a:p>
          <a:p>
            <a:endParaRPr lang="en-US" dirty="0"/>
          </a:p>
          <a:p>
            <a:r>
              <a:rPr lang="en-US" dirty="0"/>
              <a:t>Fragmented metadata – share a book that has only partial info</a:t>
            </a:r>
          </a:p>
          <a:p>
            <a:r>
              <a:rPr lang="en-US" dirty="0"/>
              <a:t>Share a different kind of thing that isn’t REALLY a book</a:t>
            </a:r>
          </a:p>
          <a:p>
            <a:r>
              <a:rPr lang="en-US" dirty="0"/>
              <a:t>What is the most popular book? How would you track it? Could you?</a:t>
            </a:r>
            <a:br>
              <a:rPr lang="en-US" dirty="0"/>
            </a:br>
            <a:r>
              <a:rPr lang="en-US" dirty="0"/>
              <a:t>We want to arrest the people who checked out that book. </a:t>
            </a:r>
          </a:p>
          <a:p>
            <a:endParaRPr lang="en-US" dirty="0"/>
          </a:p>
        </p:txBody>
      </p:sp>
      <p:sp>
        <p:nvSpPr>
          <p:cNvPr id="4" name="Slide Number Placeholder 3">
            <a:extLst>
              <a:ext uri="{FF2B5EF4-FFF2-40B4-BE49-F238E27FC236}">
                <a16:creationId xmlns:a16="http://schemas.microsoft.com/office/drawing/2014/main" id="{4E0C8D49-9240-BDB0-5739-992559760616}"/>
              </a:ext>
            </a:extLst>
          </p:cNvPr>
          <p:cNvSpPr>
            <a:spLocks noGrp="1"/>
          </p:cNvSpPr>
          <p:nvPr>
            <p:ph type="sldNum" sz="quarter" idx="5"/>
          </p:nvPr>
        </p:nvSpPr>
        <p:spPr/>
        <p:txBody>
          <a:bodyPr/>
          <a:lstStyle/>
          <a:p>
            <a:fld id="{B49EC010-132B-504C-8CDA-59E5CF80424D}" type="slidenum">
              <a:rPr lang="en-US" smtClean="0"/>
              <a:t>14</a:t>
            </a:fld>
            <a:endParaRPr lang="en-US"/>
          </a:p>
        </p:txBody>
      </p:sp>
    </p:spTree>
    <p:extLst>
      <p:ext uri="{BB962C8B-B14F-4D97-AF65-F5344CB8AC3E}">
        <p14:creationId xmlns:p14="http://schemas.microsoft.com/office/powerpoint/2010/main" val="38419392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2BF23-B19F-7B15-9358-B88443F678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DDA9A3-C8EF-6E7F-4F95-69B42F2B34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B40F28-2A60-1FD7-CDBF-E97D9EA94831}"/>
              </a:ext>
            </a:extLst>
          </p:cNvPr>
          <p:cNvSpPr>
            <a:spLocks noGrp="1"/>
          </p:cNvSpPr>
          <p:nvPr>
            <p:ph type="dt" sz="half" idx="10"/>
          </p:nvPr>
        </p:nvSpPr>
        <p:spPr/>
        <p:txBody>
          <a:bodyPr/>
          <a:lstStyle/>
          <a:p>
            <a:fld id="{C10BE67A-F089-334D-87AB-102B20234B04}" type="datetimeFigureOut">
              <a:rPr lang="en-US" smtClean="0"/>
              <a:t>9/9/25</a:t>
            </a:fld>
            <a:endParaRPr lang="en-US"/>
          </a:p>
        </p:txBody>
      </p:sp>
      <p:sp>
        <p:nvSpPr>
          <p:cNvPr id="5" name="Footer Placeholder 4">
            <a:extLst>
              <a:ext uri="{FF2B5EF4-FFF2-40B4-BE49-F238E27FC236}">
                <a16:creationId xmlns:a16="http://schemas.microsoft.com/office/drawing/2014/main" id="{FEB26440-1F2E-DB4F-B28B-374BB0D4BF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279D60-5592-CEC4-D26C-F35EBF96F28D}"/>
              </a:ext>
            </a:extLst>
          </p:cNvPr>
          <p:cNvSpPr>
            <a:spLocks noGrp="1"/>
          </p:cNvSpPr>
          <p:nvPr>
            <p:ph type="sldNum" sz="quarter" idx="12"/>
          </p:nvPr>
        </p:nvSpPr>
        <p:spPr/>
        <p:txBody>
          <a:bodyPr/>
          <a:lstStyle/>
          <a:p>
            <a:fld id="{23AC2888-B738-4940-A744-BC2B207A8C3A}" type="slidenum">
              <a:rPr lang="en-US" smtClean="0"/>
              <a:t>‹#›</a:t>
            </a:fld>
            <a:endParaRPr lang="en-US"/>
          </a:p>
        </p:txBody>
      </p:sp>
    </p:spTree>
    <p:extLst>
      <p:ext uri="{BB962C8B-B14F-4D97-AF65-F5344CB8AC3E}">
        <p14:creationId xmlns:p14="http://schemas.microsoft.com/office/powerpoint/2010/main" val="3499180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80F76-D14E-07A3-915E-B904DE9E86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F47AF5-19AD-44B1-F14B-B15E3019AE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FCD445-70ED-7ED7-FD19-C6C5E9E5A05E}"/>
              </a:ext>
            </a:extLst>
          </p:cNvPr>
          <p:cNvSpPr>
            <a:spLocks noGrp="1"/>
          </p:cNvSpPr>
          <p:nvPr>
            <p:ph type="dt" sz="half" idx="10"/>
          </p:nvPr>
        </p:nvSpPr>
        <p:spPr/>
        <p:txBody>
          <a:bodyPr/>
          <a:lstStyle/>
          <a:p>
            <a:fld id="{C10BE67A-F089-334D-87AB-102B20234B04}" type="datetimeFigureOut">
              <a:rPr lang="en-US" smtClean="0"/>
              <a:t>9/9/25</a:t>
            </a:fld>
            <a:endParaRPr lang="en-US"/>
          </a:p>
        </p:txBody>
      </p:sp>
      <p:sp>
        <p:nvSpPr>
          <p:cNvPr id="5" name="Footer Placeholder 4">
            <a:extLst>
              <a:ext uri="{FF2B5EF4-FFF2-40B4-BE49-F238E27FC236}">
                <a16:creationId xmlns:a16="http://schemas.microsoft.com/office/drawing/2014/main" id="{87E3C1C3-2889-08D9-19F4-5F9C2AA814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F493FD-4A5D-5ABB-936E-F240AB381093}"/>
              </a:ext>
            </a:extLst>
          </p:cNvPr>
          <p:cNvSpPr>
            <a:spLocks noGrp="1"/>
          </p:cNvSpPr>
          <p:nvPr>
            <p:ph type="sldNum" sz="quarter" idx="12"/>
          </p:nvPr>
        </p:nvSpPr>
        <p:spPr/>
        <p:txBody>
          <a:bodyPr/>
          <a:lstStyle/>
          <a:p>
            <a:fld id="{23AC2888-B738-4940-A744-BC2B207A8C3A}" type="slidenum">
              <a:rPr lang="en-US" smtClean="0"/>
              <a:t>‹#›</a:t>
            </a:fld>
            <a:endParaRPr lang="en-US"/>
          </a:p>
        </p:txBody>
      </p:sp>
    </p:spTree>
    <p:extLst>
      <p:ext uri="{BB962C8B-B14F-4D97-AF65-F5344CB8AC3E}">
        <p14:creationId xmlns:p14="http://schemas.microsoft.com/office/powerpoint/2010/main" val="3348568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0743DF-24D6-632A-52E2-A071061EC3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D456AD-F1ED-1383-DB39-33D4046EAB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47D87C-A4F7-B262-923E-90EDD9340F84}"/>
              </a:ext>
            </a:extLst>
          </p:cNvPr>
          <p:cNvSpPr>
            <a:spLocks noGrp="1"/>
          </p:cNvSpPr>
          <p:nvPr>
            <p:ph type="dt" sz="half" idx="10"/>
          </p:nvPr>
        </p:nvSpPr>
        <p:spPr/>
        <p:txBody>
          <a:bodyPr/>
          <a:lstStyle/>
          <a:p>
            <a:fld id="{C10BE67A-F089-334D-87AB-102B20234B04}" type="datetimeFigureOut">
              <a:rPr lang="en-US" smtClean="0"/>
              <a:t>9/9/25</a:t>
            </a:fld>
            <a:endParaRPr lang="en-US"/>
          </a:p>
        </p:txBody>
      </p:sp>
      <p:sp>
        <p:nvSpPr>
          <p:cNvPr id="5" name="Footer Placeholder 4">
            <a:extLst>
              <a:ext uri="{FF2B5EF4-FFF2-40B4-BE49-F238E27FC236}">
                <a16:creationId xmlns:a16="http://schemas.microsoft.com/office/drawing/2014/main" id="{DCD37D4C-C9BD-9B71-A911-94EEC40D48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345930-44B6-7628-9CF0-6C3ED123ED4E}"/>
              </a:ext>
            </a:extLst>
          </p:cNvPr>
          <p:cNvSpPr>
            <a:spLocks noGrp="1"/>
          </p:cNvSpPr>
          <p:nvPr>
            <p:ph type="sldNum" sz="quarter" idx="12"/>
          </p:nvPr>
        </p:nvSpPr>
        <p:spPr/>
        <p:txBody>
          <a:bodyPr/>
          <a:lstStyle/>
          <a:p>
            <a:fld id="{23AC2888-B738-4940-A744-BC2B207A8C3A}" type="slidenum">
              <a:rPr lang="en-US" smtClean="0"/>
              <a:t>‹#›</a:t>
            </a:fld>
            <a:endParaRPr lang="en-US"/>
          </a:p>
        </p:txBody>
      </p:sp>
    </p:spTree>
    <p:extLst>
      <p:ext uri="{BB962C8B-B14F-4D97-AF65-F5344CB8AC3E}">
        <p14:creationId xmlns:p14="http://schemas.microsoft.com/office/powerpoint/2010/main" val="732650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568269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A78AF-09B2-B823-7AE5-DF0784BBFD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5909B4-0D93-436A-D02C-3B4E0ADCA5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B9A9AF-5CD2-6761-7772-2F0A8CC13948}"/>
              </a:ext>
            </a:extLst>
          </p:cNvPr>
          <p:cNvSpPr>
            <a:spLocks noGrp="1"/>
          </p:cNvSpPr>
          <p:nvPr>
            <p:ph type="dt" sz="half" idx="10"/>
          </p:nvPr>
        </p:nvSpPr>
        <p:spPr/>
        <p:txBody>
          <a:bodyPr/>
          <a:lstStyle/>
          <a:p>
            <a:fld id="{C10BE67A-F089-334D-87AB-102B20234B04}" type="datetimeFigureOut">
              <a:rPr lang="en-US" smtClean="0"/>
              <a:t>9/9/25</a:t>
            </a:fld>
            <a:endParaRPr lang="en-US"/>
          </a:p>
        </p:txBody>
      </p:sp>
      <p:sp>
        <p:nvSpPr>
          <p:cNvPr id="5" name="Footer Placeholder 4">
            <a:extLst>
              <a:ext uri="{FF2B5EF4-FFF2-40B4-BE49-F238E27FC236}">
                <a16:creationId xmlns:a16="http://schemas.microsoft.com/office/drawing/2014/main" id="{0C7E34B2-6EF2-ECCC-C370-25C292F5CE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6EF96-A607-AFED-C368-C20BBE5866F0}"/>
              </a:ext>
            </a:extLst>
          </p:cNvPr>
          <p:cNvSpPr>
            <a:spLocks noGrp="1"/>
          </p:cNvSpPr>
          <p:nvPr>
            <p:ph type="sldNum" sz="quarter" idx="12"/>
          </p:nvPr>
        </p:nvSpPr>
        <p:spPr/>
        <p:txBody>
          <a:bodyPr/>
          <a:lstStyle/>
          <a:p>
            <a:fld id="{23AC2888-B738-4940-A744-BC2B207A8C3A}" type="slidenum">
              <a:rPr lang="en-US" smtClean="0"/>
              <a:t>‹#›</a:t>
            </a:fld>
            <a:endParaRPr lang="en-US"/>
          </a:p>
        </p:txBody>
      </p:sp>
    </p:spTree>
    <p:extLst>
      <p:ext uri="{BB962C8B-B14F-4D97-AF65-F5344CB8AC3E}">
        <p14:creationId xmlns:p14="http://schemas.microsoft.com/office/powerpoint/2010/main" val="4058515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D80C3-6F48-891C-3187-E0E3366161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E06BB9-DE66-A273-F4EC-7315B8DAE69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29D772-159E-D505-F971-AD148B5C297F}"/>
              </a:ext>
            </a:extLst>
          </p:cNvPr>
          <p:cNvSpPr>
            <a:spLocks noGrp="1"/>
          </p:cNvSpPr>
          <p:nvPr>
            <p:ph type="dt" sz="half" idx="10"/>
          </p:nvPr>
        </p:nvSpPr>
        <p:spPr/>
        <p:txBody>
          <a:bodyPr/>
          <a:lstStyle/>
          <a:p>
            <a:fld id="{C10BE67A-F089-334D-87AB-102B20234B04}" type="datetimeFigureOut">
              <a:rPr lang="en-US" smtClean="0"/>
              <a:t>9/9/25</a:t>
            </a:fld>
            <a:endParaRPr lang="en-US"/>
          </a:p>
        </p:txBody>
      </p:sp>
      <p:sp>
        <p:nvSpPr>
          <p:cNvPr id="5" name="Footer Placeholder 4">
            <a:extLst>
              <a:ext uri="{FF2B5EF4-FFF2-40B4-BE49-F238E27FC236}">
                <a16:creationId xmlns:a16="http://schemas.microsoft.com/office/drawing/2014/main" id="{A15BF2A0-E0F5-AA99-71B3-FFBF209D9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549D71-DB89-CC2A-296D-82844E1C8EAA}"/>
              </a:ext>
            </a:extLst>
          </p:cNvPr>
          <p:cNvSpPr>
            <a:spLocks noGrp="1"/>
          </p:cNvSpPr>
          <p:nvPr>
            <p:ph type="sldNum" sz="quarter" idx="12"/>
          </p:nvPr>
        </p:nvSpPr>
        <p:spPr/>
        <p:txBody>
          <a:bodyPr/>
          <a:lstStyle/>
          <a:p>
            <a:fld id="{23AC2888-B738-4940-A744-BC2B207A8C3A}" type="slidenum">
              <a:rPr lang="en-US" smtClean="0"/>
              <a:t>‹#›</a:t>
            </a:fld>
            <a:endParaRPr lang="en-US"/>
          </a:p>
        </p:txBody>
      </p:sp>
    </p:spTree>
    <p:extLst>
      <p:ext uri="{BB962C8B-B14F-4D97-AF65-F5344CB8AC3E}">
        <p14:creationId xmlns:p14="http://schemas.microsoft.com/office/powerpoint/2010/main" val="1214647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F3F06-453D-EB39-8004-44AA505C87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F2EA9A-8C03-5237-540B-425053D850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C7D3B6-812A-E9DB-8568-530FA39339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C1A9F2-A416-1E71-1362-67AD7F7C6CF9}"/>
              </a:ext>
            </a:extLst>
          </p:cNvPr>
          <p:cNvSpPr>
            <a:spLocks noGrp="1"/>
          </p:cNvSpPr>
          <p:nvPr>
            <p:ph type="dt" sz="half" idx="10"/>
          </p:nvPr>
        </p:nvSpPr>
        <p:spPr/>
        <p:txBody>
          <a:bodyPr/>
          <a:lstStyle/>
          <a:p>
            <a:fld id="{C10BE67A-F089-334D-87AB-102B20234B04}" type="datetimeFigureOut">
              <a:rPr lang="en-US" smtClean="0"/>
              <a:t>9/9/25</a:t>
            </a:fld>
            <a:endParaRPr lang="en-US"/>
          </a:p>
        </p:txBody>
      </p:sp>
      <p:sp>
        <p:nvSpPr>
          <p:cNvPr id="6" name="Footer Placeholder 5">
            <a:extLst>
              <a:ext uri="{FF2B5EF4-FFF2-40B4-BE49-F238E27FC236}">
                <a16:creationId xmlns:a16="http://schemas.microsoft.com/office/drawing/2014/main" id="{B8E7C9AF-A7AB-DF04-6CF5-1BB6338E3C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4B390A-E884-EF13-F20B-951D7DEF9D73}"/>
              </a:ext>
            </a:extLst>
          </p:cNvPr>
          <p:cNvSpPr>
            <a:spLocks noGrp="1"/>
          </p:cNvSpPr>
          <p:nvPr>
            <p:ph type="sldNum" sz="quarter" idx="12"/>
          </p:nvPr>
        </p:nvSpPr>
        <p:spPr/>
        <p:txBody>
          <a:bodyPr/>
          <a:lstStyle/>
          <a:p>
            <a:fld id="{23AC2888-B738-4940-A744-BC2B207A8C3A}" type="slidenum">
              <a:rPr lang="en-US" smtClean="0"/>
              <a:t>‹#›</a:t>
            </a:fld>
            <a:endParaRPr lang="en-US"/>
          </a:p>
        </p:txBody>
      </p:sp>
    </p:spTree>
    <p:extLst>
      <p:ext uri="{BB962C8B-B14F-4D97-AF65-F5344CB8AC3E}">
        <p14:creationId xmlns:p14="http://schemas.microsoft.com/office/powerpoint/2010/main" val="3646131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98400-103E-D076-895B-8393BC917A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8FDA3F-FB84-DC27-5623-7A2907E051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8DEB06-A768-EE23-741C-760A0C7544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13702D-C32E-A326-FA4C-C75CD96331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821F0C-715C-2A4D-7059-EF60CE94C0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B86999-FA31-EABA-EE8E-5787D4E7C716}"/>
              </a:ext>
            </a:extLst>
          </p:cNvPr>
          <p:cNvSpPr>
            <a:spLocks noGrp="1"/>
          </p:cNvSpPr>
          <p:nvPr>
            <p:ph type="dt" sz="half" idx="10"/>
          </p:nvPr>
        </p:nvSpPr>
        <p:spPr/>
        <p:txBody>
          <a:bodyPr/>
          <a:lstStyle/>
          <a:p>
            <a:fld id="{C10BE67A-F089-334D-87AB-102B20234B04}" type="datetimeFigureOut">
              <a:rPr lang="en-US" smtClean="0"/>
              <a:t>9/9/25</a:t>
            </a:fld>
            <a:endParaRPr lang="en-US"/>
          </a:p>
        </p:txBody>
      </p:sp>
      <p:sp>
        <p:nvSpPr>
          <p:cNvPr id="8" name="Footer Placeholder 7">
            <a:extLst>
              <a:ext uri="{FF2B5EF4-FFF2-40B4-BE49-F238E27FC236}">
                <a16:creationId xmlns:a16="http://schemas.microsoft.com/office/drawing/2014/main" id="{D2F0E3E8-3E54-8243-E5C5-235EBB0585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3E747E-FB2A-ADFF-380D-2EA4A6744376}"/>
              </a:ext>
            </a:extLst>
          </p:cNvPr>
          <p:cNvSpPr>
            <a:spLocks noGrp="1"/>
          </p:cNvSpPr>
          <p:nvPr>
            <p:ph type="sldNum" sz="quarter" idx="12"/>
          </p:nvPr>
        </p:nvSpPr>
        <p:spPr/>
        <p:txBody>
          <a:bodyPr/>
          <a:lstStyle/>
          <a:p>
            <a:fld id="{23AC2888-B738-4940-A744-BC2B207A8C3A}" type="slidenum">
              <a:rPr lang="en-US" smtClean="0"/>
              <a:t>‹#›</a:t>
            </a:fld>
            <a:endParaRPr lang="en-US"/>
          </a:p>
        </p:txBody>
      </p:sp>
    </p:spTree>
    <p:extLst>
      <p:ext uri="{BB962C8B-B14F-4D97-AF65-F5344CB8AC3E}">
        <p14:creationId xmlns:p14="http://schemas.microsoft.com/office/powerpoint/2010/main" val="126725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871DA-1AC9-0551-3AC3-4FF681CCFB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9E5C8F-195B-B224-75DD-8E820430BF65}"/>
              </a:ext>
            </a:extLst>
          </p:cNvPr>
          <p:cNvSpPr>
            <a:spLocks noGrp="1"/>
          </p:cNvSpPr>
          <p:nvPr>
            <p:ph type="dt" sz="half" idx="10"/>
          </p:nvPr>
        </p:nvSpPr>
        <p:spPr/>
        <p:txBody>
          <a:bodyPr/>
          <a:lstStyle/>
          <a:p>
            <a:fld id="{C10BE67A-F089-334D-87AB-102B20234B04}" type="datetimeFigureOut">
              <a:rPr lang="en-US" smtClean="0"/>
              <a:t>9/9/25</a:t>
            </a:fld>
            <a:endParaRPr lang="en-US"/>
          </a:p>
        </p:txBody>
      </p:sp>
      <p:sp>
        <p:nvSpPr>
          <p:cNvPr id="4" name="Footer Placeholder 3">
            <a:extLst>
              <a:ext uri="{FF2B5EF4-FFF2-40B4-BE49-F238E27FC236}">
                <a16:creationId xmlns:a16="http://schemas.microsoft.com/office/drawing/2014/main" id="{F588378E-543E-5259-B444-D228615D0D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00D4B3-9673-1351-FADC-D3CAEA50F2A8}"/>
              </a:ext>
            </a:extLst>
          </p:cNvPr>
          <p:cNvSpPr>
            <a:spLocks noGrp="1"/>
          </p:cNvSpPr>
          <p:nvPr>
            <p:ph type="sldNum" sz="quarter" idx="12"/>
          </p:nvPr>
        </p:nvSpPr>
        <p:spPr/>
        <p:txBody>
          <a:bodyPr/>
          <a:lstStyle/>
          <a:p>
            <a:fld id="{23AC2888-B738-4940-A744-BC2B207A8C3A}" type="slidenum">
              <a:rPr lang="en-US" smtClean="0"/>
              <a:t>‹#›</a:t>
            </a:fld>
            <a:endParaRPr lang="en-US"/>
          </a:p>
        </p:txBody>
      </p:sp>
    </p:spTree>
    <p:extLst>
      <p:ext uri="{BB962C8B-B14F-4D97-AF65-F5344CB8AC3E}">
        <p14:creationId xmlns:p14="http://schemas.microsoft.com/office/powerpoint/2010/main" val="3935101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B7D33D-8EAF-FED3-3376-7CDF5C5DC393}"/>
              </a:ext>
            </a:extLst>
          </p:cNvPr>
          <p:cNvSpPr>
            <a:spLocks noGrp="1"/>
          </p:cNvSpPr>
          <p:nvPr>
            <p:ph type="dt" sz="half" idx="10"/>
          </p:nvPr>
        </p:nvSpPr>
        <p:spPr/>
        <p:txBody>
          <a:bodyPr/>
          <a:lstStyle/>
          <a:p>
            <a:fld id="{C10BE67A-F089-334D-87AB-102B20234B04}" type="datetimeFigureOut">
              <a:rPr lang="en-US" smtClean="0"/>
              <a:t>9/9/25</a:t>
            </a:fld>
            <a:endParaRPr lang="en-US"/>
          </a:p>
        </p:txBody>
      </p:sp>
      <p:sp>
        <p:nvSpPr>
          <p:cNvPr id="3" name="Footer Placeholder 2">
            <a:extLst>
              <a:ext uri="{FF2B5EF4-FFF2-40B4-BE49-F238E27FC236}">
                <a16:creationId xmlns:a16="http://schemas.microsoft.com/office/drawing/2014/main" id="{D1F43076-54E2-0073-73C1-9281D436A3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13098D-AA8D-D938-B7B1-B25E5C6DA57A}"/>
              </a:ext>
            </a:extLst>
          </p:cNvPr>
          <p:cNvSpPr>
            <a:spLocks noGrp="1"/>
          </p:cNvSpPr>
          <p:nvPr>
            <p:ph type="sldNum" sz="quarter" idx="12"/>
          </p:nvPr>
        </p:nvSpPr>
        <p:spPr/>
        <p:txBody>
          <a:bodyPr/>
          <a:lstStyle/>
          <a:p>
            <a:fld id="{23AC2888-B738-4940-A744-BC2B207A8C3A}" type="slidenum">
              <a:rPr lang="en-US" smtClean="0"/>
              <a:t>‹#›</a:t>
            </a:fld>
            <a:endParaRPr lang="en-US"/>
          </a:p>
        </p:txBody>
      </p:sp>
    </p:spTree>
    <p:extLst>
      <p:ext uri="{BB962C8B-B14F-4D97-AF65-F5344CB8AC3E}">
        <p14:creationId xmlns:p14="http://schemas.microsoft.com/office/powerpoint/2010/main" val="2071204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32E2E-E778-D021-734D-7A05DA287E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2E0936-990E-A0D4-8028-4B1B7FE795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35EFBA-D41A-1484-53F1-5573520800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9A7585-4A63-A488-0F43-04E0F7811306}"/>
              </a:ext>
            </a:extLst>
          </p:cNvPr>
          <p:cNvSpPr>
            <a:spLocks noGrp="1"/>
          </p:cNvSpPr>
          <p:nvPr>
            <p:ph type="dt" sz="half" idx="10"/>
          </p:nvPr>
        </p:nvSpPr>
        <p:spPr/>
        <p:txBody>
          <a:bodyPr/>
          <a:lstStyle/>
          <a:p>
            <a:fld id="{C10BE67A-F089-334D-87AB-102B20234B04}" type="datetimeFigureOut">
              <a:rPr lang="en-US" smtClean="0"/>
              <a:t>9/9/25</a:t>
            </a:fld>
            <a:endParaRPr lang="en-US"/>
          </a:p>
        </p:txBody>
      </p:sp>
      <p:sp>
        <p:nvSpPr>
          <p:cNvPr id="6" name="Footer Placeholder 5">
            <a:extLst>
              <a:ext uri="{FF2B5EF4-FFF2-40B4-BE49-F238E27FC236}">
                <a16:creationId xmlns:a16="http://schemas.microsoft.com/office/drawing/2014/main" id="{2E53F648-7286-1526-5395-FEB701751E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A7FF71-D68E-D597-BCF6-0C2A1EC13E80}"/>
              </a:ext>
            </a:extLst>
          </p:cNvPr>
          <p:cNvSpPr>
            <a:spLocks noGrp="1"/>
          </p:cNvSpPr>
          <p:nvPr>
            <p:ph type="sldNum" sz="quarter" idx="12"/>
          </p:nvPr>
        </p:nvSpPr>
        <p:spPr/>
        <p:txBody>
          <a:bodyPr/>
          <a:lstStyle/>
          <a:p>
            <a:fld id="{23AC2888-B738-4940-A744-BC2B207A8C3A}" type="slidenum">
              <a:rPr lang="en-US" smtClean="0"/>
              <a:t>‹#›</a:t>
            </a:fld>
            <a:endParaRPr lang="en-US"/>
          </a:p>
        </p:txBody>
      </p:sp>
    </p:spTree>
    <p:extLst>
      <p:ext uri="{BB962C8B-B14F-4D97-AF65-F5344CB8AC3E}">
        <p14:creationId xmlns:p14="http://schemas.microsoft.com/office/powerpoint/2010/main" val="1615749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924CF-33D7-38B3-AD44-C2B5963681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DFDDBC-D09D-965D-5CFE-EBCCD13C16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F2EE60-5CBE-C881-5381-D0BAFAC14C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EFF6D6-E7D8-897A-722E-64D76AF0F987}"/>
              </a:ext>
            </a:extLst>
          </p:cNvPr>
          <p:cNvSpPr>
            <a:spLocks noGrp="1"/>
          </p:cNvSpPr>
          <p:nvPr>
            <p:ph type="dt" sz="half" idx="10"/>
          </p:nvPr>
        </p:nvSpPr>
        <p:spPr/>
        <p:txBody>
          <a:bodyPr/>
          <a:lstStyle/>
          <a:p>
            <a:fld id="{C10BE67A-F089-334D-87AB-102B20234B04}" type="datetimeFigureOut">
              <a:rPr lang="en-US" smtClean="0"/>
              <a:t>9/9/25</a:t>
            </a:fld>
            <a:endParaRPr lang="en-US"/>
          </a:p>
        </p:txBody>
      </p:sp>
      <p:sp>
        <p:nvSpPr>
          <p:cNvPr id="6" name="Footer Placeholder 5">
            <a:extLst>
              <a:ext uri="{FF2B5EF4-FFF2-40B4-BE49-F238E27FC236}">
                <a16:creationId xmlns:a16="http://schemas.microsoft.com/office/drawing/2014/main" id="{AE12548C-E2C3-058A-33E9-68870AE9A7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E0676-575F-CC68-B80B-BC78AF148130}"/>
              </a:ext>
            </a:extLst>
          </p:cNvPr>
          <p:cNvSpPr>
            <a:spLocks noGrp="1"/>
          </p:cNvSpPr>
          <p:nvPr>
            <p:ph type="sldNum" sz="quarter" idx="12"/>
          </p:nvPr>
        </p:nvSpPr>
        <p:spPr/>
        <p:txBody>
          <a:bodyPr/>
          <a:lstStyle/>
          <a:p>
            <a:fld id="{23AC2888-B738-4940-A744-BC2B207A8C3A}" type="slidenum">
              <a:rPr lang="en-US" smtClean="0"/>
              <a:t>‹#›</a:t>
            </a:fld>
            <a:endParaRPr lang="en-US"/>
          </a:p>
        </p:txBody>
      </p:sp>
    </p:spTree>
    <p:extLst>
      <p:ext uri="{BB962C8B-B14F-4D97-AF65-F5344CB8AC3E}">
        <p14:creationId xmlns:p14="http://schemas.microsoft.com/office/powerpoint/2010/main" val="3879641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23A94B-A59D-DFE1-F483-602A73507F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98F3E6-3411-11BC-28F6-F269040B79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D30802-E0DA-A2F5-1149-DDAD0A6192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10BE67A-F089-334D-87AB-102B20234B04}" type="datetimeFigureOut">
              <a:rPr lang="en-US" smtClean="0"/>
              <a:t>9/9/25</a:t>
            </a:fld>
            <a:endParaRPr lang="en-US"/>
          </a:p>
        </p:txBody>
      </p:sp>
      <p:sp>
        <p:nvSpPr>
          <p:cNvPr id="5" name="Footer Placeholder 4">
            <a:extLst>
              <a:ext uri="{FF2B5EF4-FFF2-40B4-BE49-F238E27FC236}">
                <a16:creationId xmlns:a16="http://schemas.microsoft.com/office/drawing/2014/main" id="{D193C53B-6991-5029-1F15-BF4C4B154D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3095E28-47D0-DF5C-B4FA-DDFAE3407C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3AC2888-B738-4940-A744-BC2B207A8C3A}" type="slidenum">
              <a:rPr lang="en-US" smtClean="0"/>
              <a:t>‹#›</a:t>
            </a:fld>
            <a:endParaRPr lang="en-US"/>
          </a:p>
        </p:txBody>
      </p:sp>
    </p:spTree>
    <p:extLst>
      <p:ext uri="{BB962C8B-B14F-4D97-AF65-F5344CB8AC3E}">
        <p14:creationId xmlns:p14="http://schemas.microsoft.com/office/powerpoint/2010/main" val="2489396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E8F88-CC00-A8C6-22A0-D32814755A60}"/>
              </a:ext>
            </a:extLst>
          </p:cNvPr>
          <p:cNvSpPr>
            <a:spLocks noGrp="1"/>
          </p:cNvSpPr>
          <p:nvPr>
            <p:ph type="ctrTitle"/>
          </p:nvPr>
        </p:nvSpPr>
        <p:spPr>
          <a:xfrm>
            <a:off x="1524000" y="2540917"/>
            <a:ext cx="9144000" cy="1776166"/>
          </a:xfrm>
        </p:spPr>
        <p:txBody>
          <a:bodyPr>
            <a:normAutofit/>
          </a:bodyPr>
          <a:lstStyle/>
          <a:p>
            <a:r>
              <a:rPr lang="en-US" dirty="0"/>
              <a:t>Description</a:t>
            </a:r>
            <a:br>
              <a:rPr lang="en-US" dirty="0"/>
            </a:br>
            <a:r>
              <a:rPr lang="en-US" dirty="0"/>
              <a:t>Week 3</a:t>
            </a:r>
          </a:p>
        </p:txBody>
      </p:sp>
    </p:spTree>
    <p:extLst>
      <p:ext uri="{BB962C8B-B14F-4D97-AF65-F5344CB8AC3E}">
        <p14:creationId xmlns:p14="http://schemas.microsoft.com/office/powerpoint/2010/main" val="3988986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FE9AA-421D-37A0-CA47-BB11F70CF98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F20D8E-3CD5-26CE-F3A6-CB488F15075D}"/>
              </a:ext>
            </a:extLst>
          </p:cNvPr>
          <p:cNvSpPr>
            <a:spLocks noGrp="1"/>
          </p:cNvSpPr>
          <p:nvPr>
            <p:ph idx="1"/>
          </p:nvPr>
        </p:nvSpPr>
        <p:spPr/>
        <p:txBody>
          <a:bodyPr/>
          <a:lstStyle/>
          <a:p>
            <a:endParaRPr lang="en-US"/>
          </a:p>
        </p:txBody>
      </p:sp>
      <p:pic>
        <p:nvPicPr>
          <p:cNvPr id="2050" name="Picture 2">
            <a:extLst>
              <a:ext uri="{FF2B5EF4-FFF2-40B4-BE49-F238E27FC236}">
                <a16:creationId xmlns:a16="http://schemas.microsoft.com/office/drawing/2014/main" id="{6D191211-EDB8-3167-4DA3-5FFC98AF42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100" y="254000"/>
            <a:ext cx="11607800" cy="635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19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4B0D07-5977-EB75-BE76-8A1B743CAE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EF1521-F2FA-353F-591C-7E52A2E6B495}"/>
              </a:ext>
            </a:extLst>
          </p:cNvPr>
          <p:cNvSpPr>
            <a:spLocks noGrp="1"/>
          </p:cNvSpPr>
          <p:nvPr>
            <p:ph type="title"/>
          </p:nvPr>
        </p:nvSpPr>
        <p:spPr/>
        <p:txBody>
          <a:bodyPr/>
          <a:lstStyle/>
          <a:p>
            <a:r>
              <a:rPr lang="en-US" dirty="0"/>
              <a:t>Takeaways</a:t>
            </a:r>
          </a:p>
        </p:txBody>
      </p:sp>
      <p:sp>
        <p:nvSpPr>
          <p:cNvPr id="3" name="Content Placeholder 2">
            <a:extLst>
              <a:ext uri="{FF2B5EF4-FFF2-40B4-BE49-F238E27FC236}">
                <a16:creationId xmlns:a16="http://schemas.microsoft.com/office/drawing/2014/main" id="{07857F69-E4D9-CF2B-269A-B0BC548185A5}"/>
              </a:ext>
            </a:extLst>
          </p:cNvPr>
          <p:cNvSpPr>
            <a:spLocks noGrp="1"/>
          </p:cNvSpPr>
          <p:nvPr>
            <p:ph idx="1"/>
          </p:nvPr>
        </p:nvSpPr>
        <p:spPr/>
        <p:txBody>
          <a:bodyPr/>
          <a:lstStyle/>
          <a:p>
            <a:r>
              <a:rPr lang="en-US" dirty="0"/>
              <a:t>Metadata facilitates data discovery, analysis, and interaction</a:t>
            </a:r>
          </a:p>
          <a:p>
            <a:r>
              <a:rPr lang="en-US" dirty="0"/>
              <a:t>It takes work</a:t>
            </a:r>
          </a:p>
          <a:p>
            <a:r>
              <a:rPr lang="en-US" dirty="0"/>
              <a:t>Result of human + computational labor</a:t>
            </a:r>
          </a:p>
          <a:p>
            <a:r>
              <a:rPr lang="en-US" dirty="0"/>
              <a:t>Choices to make re: freedom and constraint</a:t>
            </a:r>
          </a:p>
          <a:p>
            <a:r>
              <a:rPr lang="en-US" dirty="0"/>
              <a:t>Standards facilitate data exchange</a:t>
            </a:r>
          </a:p>
        </p:txBody>
      </p:sp>
    </p:spTree>
    <p:extLst>
      <p:ext uri="{BB962C8B-B14F-4D97-AF65-F5344CB8AC3E}">
        <p14:creationId xmlns:p14="http://schemas.microsoft.com/office/powerpoint/2010/main" val="3867326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A2728A-B8B7-2E1E-9E7E-FAC951F7C3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2DDEC2-8B9E-E1DC-F3C6-80137CA229CC}"/>
              </a:ext>
            </a:extLst>
          </p:cNvPr>
          <p:cNvSpPr>
            <a:spLocks noGrp="1"/>
          </p:cNvSpPr>
          <p:nvPr>
            <p:ph type="title"/>
          </p:nvPr>
        </p:nvSpPr>
        <p:spPr/>
        <p:txBody>
          <a:bodyPr/>
          <a:lstStyle/>
          <a:p>
            <a:r>
              <a:rPr lang="en-US" dirty="0"/>
              <a:t>Organizing and Describing</a:t>
            </a:r>
          </a:p>
        </p:txBody>
      </p:sp>
      <p:sp>
        <p:nvSpPr>
          <p:cNvPr id="3" name="Content Placeholder 2">
            <a:extLst>
              <a:ext uri="{FF2B5EF4-FFF2-40B4-BE49-F238E27FC236}">
                <a16:creationId xmlns:a16="http://schemas.microsoft.com/office/drawing/2014/main" id="{AC2848C2-5F1B-6328-40C0-6A793E93E4F5}"/>
              </a:ext>
            </a:extLst>
          </p:cNvPr>
          <p:cNvSpPr>
            <a:spLocks noGrp="1"/>
          </p:cNvSpPr>
          <p:nvPr>
            <p:ph idx="1"/>
          </p:nvPr>
        </p:nvSpPr>
        <p:spPr/>
        <p:txBody>
          <a:bodyPr>
            <a:normAutofit/>
          </a:bodyPr>
          <a:lstStyle/>
          <a:p>
            <a:r>
              <a:rPr lang="en-US" dirty="0"/>
              <a:t>Phase 1: Describe</a:t>
            </a:r>
          </a:p>
          <a:p>
            <a:pPr lvl="1"/>
            <a:r>
              <a:rPr lang="en-US" dirty="0"/>
              <a:t>Break into groups and select a set of books from the table.</a:t>
            </a:r>
          </a:p>
          <a:p>
            <a:pPr lvl="1"/>
            <a:r>
              <a:rPr lang="en-US" dirty="0"/>
              <a:t>In a spreadsheet, describe each of your books in as much detail as you can. </a:t>
            </a:r>
          </a:p>
          <a:p>
            <a:pPr lvl="1"/>
            <a:r>
              <a:rPr lang="en-US" dirty="0"/>
              <a:t>You can focus on any aspect of the material. Go into detail!</a:t>
            </a:r>
          </a:p>
          <a:p>
            <a:pPr marL="457200" lvl="1" indent="0">
              <a:buNone/>
            </a:pPr>
            <a:endParaRPr lang="en-US" dirty="0"/>
          </a:p>
        </p:txBody>
      </p:sp>
    </p:spTree>
    <p:extLst>
      <p:ext uri="{BB962C8B-B14F-4D97-AF65-F5344CB8AC3E}">
        <p14:creationId xmlns:p14="http://schemas.microsoft.com/office/powerpoint/2010/main" val="22063704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612B34-B0B5-E325-6DC6-A02D00127C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2B6FE4-408C-0A12-9A59-AF91F31393AA}"/>
              </a:ext>
            </a:extLst>
          </p:cNvPr>
          <p:cNvSpPr>
            <a:spLocks noGrp="1"/>
          </p:cNvSpPr>
          <p:nvPr>
            <p:ph type="title"/>
          </p:nvPr>
        </p:nvSpPr>
        <p:spPr/>
        <p:txBody>
          <a:bodyPr/>
          <a:lstStyle/>
          <a:p>
            <a:r>
              <a:rPr lang="en-US" dirty="0"/>
              <a:t>Organizing and Describing</a:t>
            </a:r>
          </a:p>
        </p:txBody>
      </p:sp>
      <p:sp>
        <p:nvSpPr>
          <p:cNvPr id="3" name="Content Placeholder 2">
            <a:extLst>
              <a:ext uri="{FF2B5EF4-FFF2-40B4-BE49-F238E27FC236}">
                <a16:creationId xmlns:a16="http://schemas.microsoft.com/office/drawing/2014/main" id="{A0EB82CD-E579-1B9F-A1BF-7F399F47F3A2}"/>
              </a:ext>
            </a:extLst>
          </p:cNvPr>
          <p:cNvSpPr>
            <a:spLocks noGrp="1"/>
          </p:cNvSpPr>
          <p:nvPr>
            <p:ph idx="1"/>
          </p:nvPr>
        </p:nvSpPr>
        <p:spPr/>
        <p:txBody>
          <a:bodyPr>
            <a:normAutofit/>
          </a:bodyPr>
          <a:lstStyle/>
          <a:p>
            <a:r>
              <a:rPr lang="en-US" dirty="0"/>
              <a:t>Phase 2: Add</a:t>
            </a:r>
          </a:p>
          <a:p>
            <a:pPr lvl="1"/>
            <a:r>
              <a:rPr lang="en-US" dirty="0"/>
              <a:t>Swap objects with a neighboring group. </a:t>
            </a:r>
          </a:p>
          <a:p>
            <a:pPr lvl="1"/>
            <a:r>
              <a:rPr lang="en-US" dirty="0"/>
              <a:t>Integrate the new objects into your spreadsheet.</a:t>
            </a:r>
          </a:p>
        </p:txBody>
      </p:sp>
    </p:spTree>
    <p:extLst>
      <p:ext uri="{BB962C8B-B14F-4D97-AF65-F5344CB8AC3E}">
        <p14:creationId xmlns:p14="http://schemas.microsoft.com/office/powerpoint/2010/main" val="2346515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EBE05F-6AD1-4D9F-DA9A-8892C14D10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064728-9B37-5671-2E8D-7E73593446FF}"/>
              </a:ext>
            </a:extLst>
          </p:cNvPr>
          <p:cNvSpPr>
            <a:spLocks noGrp="1"/>
          </p:cNvSpPr>
          <p:nvPr>
            <p:ph type="title"/>
          </p:nvPr>
        </p:nvSpPr>
        <p:spPr/>
        <p:txBody>
          <a:bodyPr/>
          <a:lstStyle/>
          <a:p>
            <a:r>
              <a:rPr lang="en-US" dirty="0"/>
              <a:t>Organizing and Describing</a:t>
            </a:r>
          </a:p>
        </p:txBody>
      </p:sp>
      <p:sp>
        <p:nvSpPr>
          <p:cNvPr id="3" name="Content Placeholder 2">
            <a:extLst>
              <a:ext uri="{FF2B5EF4-FFF2-40B4-BE49-F238E27FC236}">
                <a16:creationId xmlns:a16="http://schemas.microsoft.com/office/drawing/2014/main" id="{32DF8A95-7216-3F5A-77A3-38CF5F8DC1A5}"/>
              </a:ext>
            </a:extLst>
          </p:cNvPr>
          <p:cNvSpPr>
            <a:spLocks noGrp="1"/>
          </p:cNvSpPr>
          <p:nvPr>
            <p:ph idx="1"/>
          </p:nvPr>
        </p:nvSpPr>
        <p:spPr/>
        <p:txBody>
          <a:bodyPr>
            <a:normAutofit/>
          </a:bodyPr>
          <a:lstStyle/>
          <a:p>
            <a:r>
              <a:rPr lang="en-US" dirty="0"/>
              <a:t>Phase 3: Compare</a:t>
            </a:r>
          </a:p>
          <a:p>
            <a:pPr lvl="1"/>
            <a:r>
              <a:rPr lang="en-US" dirty="0"/>
              <a:t>Swap datasets with the neighboring group</a:t>
            </a:r>
          </a:p>
          <a:p>
            <a:pPr lvl="1"/>
            <a:r>
              <a:rPr lang="en-US" dirty="0"/>
              <a:t>How do the descriptions of the groups compare?</a:t>
            </a:r>
          </a:p>
          <a:p>
            <a:pPr lvl="1"/>
            <a:r>
              <a:rPr lang="en-US" dirty="0"/>
              <a:t>Make note of differences, similarities.</a:t>
            </a:r>
          </a:p>
          <a:p>
            <a:pPr lvl="1"/>
            <a:r>
              <a:rPr lang="en-US" dirty="0"/>
              <a:t>Did you all document the same kinds of things? </a:t>
            </a:r>
          </a:p>
        </p:txBody>
      </p:sp>
    </p:spTree>
    <p:extLst>
      <p:ext uri="{BB962C8B-B14F-4D97-AF65-F5344CB8AC3E}">
        <p14:creationId xmlns:p14="http://schemas.microsoft.com/office/powerpoint/2010/main" val="2061155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CD8CE-7205-7407-4AF3-E33A067C0C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217CD1-40BF-B532-FEF9-AD5D65F17D1D}"/>
              </a:ext>
            </a:extLst>
          </p:cNvPr>
          <p:cNvSpPr>
            <a:spLocks noGrp="1"/>
          </p:cNvSpPr>
          <p:nvPr>
            <p:ph type="title"/>
          </p:nvPr>
        </p:nvSpPr>
        <p:spPr/>
        <p:txBody>
          <a:bodyPr/>
          <a:lstStyle/>
          <a:p>
            <a:r>
              <a:rPr lang="en-US" dirty="0"/>
              <a:t>Organizing and Describing</a:t>
            </a:r>
          </a:p>
        </p:txBody>
      </p:sp>
      <p:sp>
        <p:nvSpPr>
          <p:cNvPr id="3" name="Content Placeholder 2">
            <a:extLst>
              <a:ext uri="{FF2B5EF4-FFF2-40B4-BE49-F238E27FC236}">
                <a16:creationId xmlns:a16="http://schemas.microsoft.com/office/drawing/2014/main" id="{854A87CE-A54D-4896-366F-4A82A82D3C23}"/>
              </a:ext>
            </a:extLst>
          </p:cNvPr>
          <p:cNvSpPr>
            <a:spLocks noGrp="1"/>
          </p:cNvSpPr>
          <p:nvPr>
            <p:ph idx="1"/>
          </p:nvPr>
        </p:nvSpPr>
        <p:spPr/>
        <p:txBody>
          <a:bodyPr>
            <a:normAutofit/>
          </a:bodyPr>
          <a:lstStyle/>
          <a:p>
            <a:r>
              <a:rPr lang="en-US" dirty="0"/>
              <a:t>Phase 4: Metadata Mapping</a:t>
            </a:r>
          </a:p>
          <a:p>
            <a:pPr lvl="1"/>
            <a:r>
              <a:rPr lang="en-US" dirty="0"/>
              <a:t>Convert your dataset to use the </a:t>
            </a:r>
            <a:r>
              <a:rPr lang="en-US" dirty="0" err="1"/>
              <a:t>DublinCore</a:t>
            </a:r>
            <a:r>
              <a:rPr lang="en-US" dirty="0"/>
              <a:t> specification</a:t>
            </a:r>
          </a:p>
          <a:p>
            <a:pPr lvl="1"/>
            <a:r>
              <a:rPr lang="en-US" dirty="0"/>
              <a:t>What choices did you have to make? </a:t>
            </a:r>
          </a:p>
          <a:p>
            <a:pPr lvl="1"/>
            <a:r>
              <a:rPr lang="en-US" dirty="0"/>
              <a:t>Why did these matter?</a:t>
            </a:r>
          </a:p>
          <a:p>
            <a:pPr lvl="1"/>
            <a:r>
              <a:rPr lang="en-US" dirty="0"/>
              <a:t>Did you have to get rid of anything?</a:t>
            </a:r>
          </a:p>
          <a:p>
            <a:pPr lvl="1"/>
            <a:r>
              <a:rPr lang="en-US" dirty="0"/>
              <a:t>https://</a:t>
            </a:r>
            <a:r>
              <a:rPr lang="en-US" dirty="0" err="1"/>
              <a:t>www.dublincore.org</a:t>
            </a:r>
            <a:r>
              <a:rPr lang="en-US" dirty="0"/>
              <a:t>/specifications/</a:t>
            </a:r>
            <a:r>
              <a:rPr lang="en-US" dirty="0" err="1"/>
              <a:t>dublin</a:t>
            </a:r>
            <a:r>
              <a:rPr lang="en-US" dirty="0"/>
              <a:t>-core/</a:t>
            </a:r>
            <a:r>
              <a:rPr lang="en-US" dirty="0" err="1"/>
              <a:t>dcmi</a:t>
            </a:r>
            <a:r>
              <a:rPr lang="en-US" dirty="0"/>
              <a:t>-terms/</a:t>
            </a:r>
          </a:p>
        </p:txBody>
      </p:sp>
    </p:spTree>
    <p:extLst>
      <p:ext uri="{BB962C8B-B14F-4D97-AF65-F5344CB8AC3E}">
        <p14:creationId xmlns:p14="http://schemas.microsoft.com/office/powerpoint/2010/main" val="1292289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87BCC-8DFF-B132-FE35-E87CA0B606C2}"/>
              </a:ext>
            </a:extLst>
          </p:cNvPr>
          <p:cNvSpPr>
            <a:spLocks noGrp="1"/>
          </p:cNvSpPr>
          <p:nvPr>
            <p:ph type="title"/>
          </p:nvPr>
        </p:nvSpPr>
        <p:spPr/>
        <p:txBody>
          <a:bodyPr/>
          <a:lstStyle/>
          <a:p>
            <a:r>
              <a:rPr lang="en-US" dirty="0"/>
              <a:t>Discuss</a:t>
            </a:r>
          </a:p>
        </p:txBody>
      </p:sp>
      <p:sp>
        <p:nvSpPr>
          <p:cNvPr id="3" name="Content Placeholder 2">
            <a:extLst>
              <a:ext uri="{FF2B5EF4-FFF2-40B4-BE49-F238E27FC236}">
                <a16:creationId xmlns:a16="http://schemas.microsoft.com/office/drawing/2014/main" id="{051B76B3-31BD-42FE-279F-171EE580840E}"/>
              </a:ext>
            </a:extLst>
          </p:cNvPr>
          <p:cNvSpPr>
            <a:spLocks noGrp="1"/>
          </p:cNvSpPr>
          <p:nvPr>
            <p:ph idx="1"/>
          </p:nvPr>
        </p:nvSpPr>
        <p:spPr/>
        <p:txBody>
          <a:bodyPr/>
          <a:lstStyle/>
          <a:p>
            <a:r>
              <a:rPr lang="en-US" dirty="0"/>
              <a:t>What did you notice? </a:t>
            </a:r>
          </a:p>
          <a:p>
            <a:r>
              <a:rPr lang="en-US" dirty="0"/>
              <a:t>What was challenging?</a:t>
            </a:r>
          </a:p>
          <a:p>
            <a:r>
              <a:rPr lang="en-US" dirty="0"/>
              <a:t>Were certain people better at certain things?</a:t>
            </a:r>
          </a:p>
        </p:txBody>
      </p:sp>
    </p:spTree>
    <p:extLst>
      <p:ext uri="{BB962C8B-B14F-4D97-AF65-F5344CB8AC3E}">
        <p14:creationId xmlns:p14="http://schemas.microsoft.com/office/powerpoint/2010/main" val="1098793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77AE11-9119-CEE4-F70D-48BC3A4F94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F7C0AA-76B5-19AB-EC4A-ACE27756D72C}"/>
              </a:ext>
            </a:extLst>
          </p:cNvPr>
          <p:cNvSpPr>
            <a:spLocks noGrp="1"/>
          </p:cNvSpPr>
          <p:nvPr>
            <p:ph type="title"/>
          </p:nvPr>
        </p:nvSpPr>
        <p:spPr/>
        <p:txBody>
          <a:bodyPr/>
          <a:lstStyle/>
          <a:p>
            <a:r>
              <a:rPr lang="en-US" dirty="0"/>
              <a:t>Famous Metadata Disasters</a:t>
            </a:r>
          </a:p>
        </p:txBody>
      </p:sp>
      <p:sp>
        <p:nvSpPr>
          <p:cNvPr id="3" name="Content Placeholder 2">
            <a:extLst>
              <a:ext uri="{FF2B5EF4-FFF2-40B4-BE49-F238E27FC236}">
                <a16:creationId xmlns:a16="http://schemas.microsoft.com/office/drawing/2014/main" id="{42C365C7-6499-AFC1-CED2-7DB2DE328A19}"/>
              </a:ext>
            </a:extLst>
          </p:cNvPr>
          <p:cNvSpPr>
            <a:spLocks noGrp="1"/>
          </p:cNvSpPr>
          <p:nvPr>
            <p:ph idx="1"/>
          </p:nvPr>
        </p:nvSpPr>
        <p:spPr/>
        <p:txBody>
          <a:bodyPr>
            <a:normAutofit/>
          </a:bodyPr>
          <a:lstStyle/>
          <a:p>
            <a:r>
              <a:rPr lang="en-US" dirty="0"/>
              <a:t>In 1999 NASA lost a $125-million Mars Climate Orbiter when it entered orbit too low and burned up in the atmosphere. </a:t>
            </a:r>
          </a:p>
          <a:p>
            <a:r>
              <a:rPr lang="en-US" dirty="0"/>
              <a:t>What do you think happened?</a:t>
            </a:r>
          </a:p>
          <a:p>
            <a:endParaRPr lang="en-US" dirty="0"/>
          </a:p>
          <a:p>
            <a:endParaRPr lang="en-US" dirty="0"/>
          </a:p>
          <a:p>
            <a:r>
              <a:rPr lang="en-US" dirty="0" err="1"/>
              <a:t>Ht</a:t>
            </a:r>
            <a:r>
              <a:rPr lang="en-US" dirty="0"/>
              <a:t> to Steven L. Johnson</a:t>
            </a:r>
          </a:p>
        </p:txBody>
      </p:sp>
    </p:spTree>
    <p:extLst>
      <p:ext uri="{BB962C8B-B14F-4D97-AF65-F5344CB8AC3E}">
        <p14:creationId xmlns:p14="http://schemas.microsoft.com/office/powerpoint/2010/main" val="737704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ABD9BC-7E53-2498-FA5C-C8873E0F91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7071FB-61F8-EE88-E83B-A0F53B66AF71}"/>
              </a:ext>
            </a:extLst>
          </p:cNvPr>
          <p:cNvSpPr>
            <a:spLocks noGrp="1"/>
          </p:cNvSpPr>
          <p:nvPr>
            <p:ph type="title"/>
          </p:nvPr>
        </p:nvSpPr>
        <p:spPr/>
        <p:txBody>
          <a:bodyPr/>
          <a:lstStyle/>
          <a:p>
            <a:r>
              <a:rPr lang="en-US" dirty="0"/>
              <a:t>Famous Metadata Disasters</a:t>
            </a:r>
          </a:p>
        </p:txBody>
      </p:sp>
      <p:sp>
        <p:nvSpPr>
          <p:cNvPr id="3" name="Content Placeholder 2">
            <a:extLst>
              <a:ext uri="{FF2B5EF4-FFF2-40B4-BE49-F238E27FC236}">
                <a16:creationId xmlns:a16="http://schemas.microsoft.com/office/drawing/2014/main" id="{9F7CD030-12ED-ED8F-909C-138E04D90974}"/>
              </a:ext>
            </a:extLst>
          </p:cNvPr>
          <p:cNvSpPr>
            <a:spLocks noGrp="1"/>
          </p:cNvSpPr>
          <p:nvPr>
            <p:ph idx="1"/>
          </p:nvPr>
        </p:nvSpPr>
        <p:spPr/>
        <p:txBody>
          <a:bodyPr>
            <a:normAutofit fontScale="92500" lnSpcReduction="10000"/>
          </a:bodyPr>
          <a:lstStyle/>
          <a:p>
            <a:r>
              <a:rPr lang="en-US" dirty="0"/>
              <a:t>In 1999 NASA lost a $125-million Mars Climate Orbiter when it entered orbit too low and burned up in the atmosphere. </a:t>
            </a:r>
          </a:p>
          <a:p>
            <a:r>
              <a:rPr lang="en-US" dirty="0"/>
              <a:t>What do you think happened?</a:t>
            </a:r>
          </a:p>
          <a:p>
            <a:endParaRPr lang="en-US" dirty="0"/>
          </a:p>
          <a:p>
            <a:r>
              <a:rPr lang="en-US" b="0" i="0" dirty="0">
                <a:solidFill>
                  <a:srgbClr val="000000"/>
                </a:solidFill>
                <a:effectLst/>
                <a:latin typeface="Georgia" panose="02040502050405020303" pitchFamily="18" charset="0"/>
              </a:rPr>
              <a:t>A navigation team at the Jet Propulsion Laboratory used the metric system of millimeters and meters in its calculations, while Lockheed Martin Astronautics in Denver, which designed and built the spacecraft, provided crucial acceleration data in the English system of inches, feet and pounds. A</a:t>
            </a:r>
            <a:r>
              <a:rPr lang="en-US" b="1" i="0" dirty="0">
                <a:solidFill>
                  <a:srgbClr val="000000"/>
                </a:solidFill>
                <a:effectLst/>
                <a:latin typeface="Georgia" panose="02040502050405020303" pitchFamily="18" charset="0"/>
              </a:rPr>
              <a:t>s a result, JPL engineers mistook acceleration readings measured in English units of pound-seconds for a metric measure of force called newton-seconds.</a:t>
            </a:r>
          </a:p>
          <a:p>
            <a:endParaRPr lang="en-US" dirty="0"/>
          </a:p>
        </p:txBody>
      </p:sp>
    </p:spTree>
    <p:extLst>
      <p:ext uri="{BB962C8B-B14F-4D97-AF65-F5344CB8AC3E}">
        <p14:creationId xmlns:p14="http://schemas.microsoft.com/office/powerpoint/2010/main" val="127346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0AF8FE-1C72-B0B4-88B9-EC7028D9F5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D6F05D-4C2B-95BC-7614-8BD768932307}"/>
              </a:ext>
            </a:extLst>
          </p:cNvPr>
          <p:cNvSpPr>
            <a:spLocks noGrp="1"/>
          </p:cNvSpPr>
          <p:nvPr>
            <p:ph type="title"/>
          </p:nvPr>
        </p:nvSpPr>
        <p:spPr/>
        <p:txBody>
          <a:bodyPr/>
          <a:lstStyle/>
          <a:p>
            <a:r>
              <a:rPr lang="en-US" dirty="0"/>
              <a:t>Famous Metadata Disasters</a:t>
            </a:r>
          </a:p>
        </p:txBody>
      </p:sp>
      <p:sp>
        <p:nvSpPr>
          <p:cNvPr id="3" name="Content Placeholder 2">
            <a:extLst>
              <a:ext uri="{FF2B5EF4-FFF2-40B4-BE49-F238E27FC236}">
                <a16:creationId xmlns:a16="http://schemas.microsoft.com/office/drawing/2014/main" id="{71955F1B-1180-247B-D781-B0EF81B7563A}"/>
              </a:ext>
            </a:extLst>
          </p:cNvPr>
          <p:cNvSpPr>
            <a:spLocks noGrp="1"/>
          </p:cNvSpPr>
          <p:nvPr>
            <p:ph idx="1"/>
          </p:nvPr>
        </p:nvSpPr>
        <p:spPr/>
        <p:txBody>
          <a:bodyPr>
            <a:normAutofit/>
          </a:bodyPr>
          <a:lstStyle/>
          <a:p>
            <a:r>
              <a:rPr lang="en-US" dirty="0"/>
              <a:t>Phase 5: Challenge!</a:t>
            </a:r>
          </a:p>
          <a:p>
            <a:pPr lvl="1"/>
            <a:r>
              <a:rPr lang="en-US" dirty="0">
                <a:solidFill>
                  <a:srgbClr val="000000"/>
                </a:solidFill>
                <a:latin typeface="Georgia" panose="02040502050405020303" pitchFamily="18" charset="0"/>
              </a:rPr>
              <a:t>Robin Wendler famously worked on a collection of items related to a US President (Roosevelt or Grant depending on the story). All materials in the collection were photographs of this president. The description field listed things like “on a horse,” “in a chair,” etc. After she was done, she noticed that she could not actually search her materials very well. </a:t>
            </a:r>
          </a:p>
          <a:p>
            <a:pPr lvl="1"/>
            <a:endParaRPr lang="en-US" i="0" dirty="0">
              <a:solidFill>
                <a:srgbClr val="000000"/>
              </a:solidFill>
              <a:effectLst/>
              <a:latin typeface="Georgia" panose="02040502050405020303" pitchFamily="18" charset="0"/>
            </a:endParaRPr>
          </a:p>
          <a:p>
            <a:pPr lvl="1"/>
            <a:endParaRPr lang="en-US" dirty="0">
              <a:solidFill>
                <a:srgbClr val="000000"/>
              </a:solidFill>
              <a:latin typeface="Georgia" panose="02040502050405020303" pitchFamily="18" charset="0"/>
            </a:endParaRPr>
          </a:p>
          <a:p>
            <a:pPr lvl="1"/>
            <a:r>
              <a:rPr lang="en-US" i="0" dirty="0">
                <a:solidFill>
                  <a:srgbClr val="000000"/>
                </a:solidFill>
                <a:effectLst/>
                <a:latin typeface="Georgia" panose="02040502050405020303" pitchFamily="18" charset="0"/>
              </a:rPr>
              <a:t>What do you thi</a:t>
            </a:r>
            <a:r>
              <a:rPr lang="en-US" dirty="0">
                <a:solidFill>
                  <a:srgbClr val="000000"/>
                </a:solidFill>
                <a:latin typeface="Georgia" panose="02040502050405020303" pitchFamily="18" charset="0"/>
              </a:rPr>
              <a:t>nk happened?</a:t>
            </a:r>
          </a:p>
          <a:p>
            <a:pPr lvl="1"/>
            <a:endParaRPr lang="en-US" i="0" dirty="0">
              <a:solidFill>
                <a:srgbClr val="000000"/>
              </a:solidFill>
              <a:effectLst/>
              <a:latin typeface="Georgia" panose="02040502050405020303" pitchFamily="18" charset="0"/>
            </a:endParaRPr>
          </a:p>
          <a:p>
            <a:pPr lvl="1"/>
            <a:r>
              <a:rPr lang="en-US" dirty="0" err="1">
                <a:solidFill>
                  <a:srgbClr val="000000"/>
                </a:solidFill>
                <a:latin typeface="Georgia" panose="02040502050405020303" pitchFamily="18" charset="0"/>
              </a:rPr>
              <a:t>Ht</a:t>
            </a:r>
            <a:r>
              <a:rPr lang="en-US" dirty="0">
                <a:solidFill>
                  <a:srgbClr val="000000"/>
                </a:solidFill>
                <a:latin typeface="Georgia" panose="02040502050405020303" pitchFamily="18" charset="0"/>
              </a:rPr>
              <a:t> to Sarah Potvin</a:t>
            </a:r>
            <a:endParaRPr lang="en-US" i="0" dirty="0">
              <a:solidFill>
                <a:srgbClr val="000000"/>
              </a:solidFill>
              <a:effectLst/>
              <a:latin typeface="Georgia" panose="02040502050405020303" pitchFamily="18" charset="0"/>
            </a:endParaRPr>
          </a:p>
        </p:txBody>
      </p:sp>
    </p:spTree>
    <p:extLst>
      <p:ext uri="{BB962C8B-B14F-4D97-AF65-F5344CB8AC3E}">
        <p14:creationId xmlns:p14="http://schemas.microsoft.com/office/powerpoint/2010/main" val="826708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51626-7C04-F8B9-C0C4-DBCAEC238CDD}"/>
              </a:ext>
            </a:extLst>
          </p:cNvPr>
          <p:cNvSpPr>
            <a:spLocks noGrp="1"/>
          </p:cNvSpPr>
          <p:nvPr>
            <p:ph type="title"/>
          </p:nvPr>
        </p:nvSpPr>
        <p:spPr/>
        <p:txBody>
          <a:bodyPr/>
          <a:lstStyle/>
          <a:p>
            <a:r>
              <a:rPr lang="en-US" dirty="0"/>
              <a:t>Data vs Metadata</a:t>
            </a:r>
          </a:p>
        </p:txBody>
      </p:sp>
      <p:sp>
        <p:nvSpPr>
          <p:cNvPr id="3" name="Content Placeholder 2">
            <a:extLst>
              <a:ext uri="{FF2B5EF4-FFF2-40B4-BE49-F238E27FC236}">
                <a16:creationId xmlns:a16="http://schemas.microsoft.com/office/drawing/2014/main" id="{1EF751C2-F90D-A06A-787F-6A00FB5FF3E7}"/>
              </a:ext>
            </a:extLst>
          </p:cNvPr>
          <p:cNvSpPr>
            <a:spLocks noGrp="1"/>
          </p:cNvSpPr>
          <p:nvPr>
            <p:ph idx="1"/>
          </p:nvPr>
        </p:nvSpPr>
        <p:spPr/>
        <p:txBody>
          <a:bodyPr/>
          <a:lstStyle/>
          <a:p>
            <a:r>
              <a:rPr lang="en-US" dirty="0"/>
              <a:t>Share the web archiving zine</a:t>
            </a:r>
          </a:p>
          <a:p>
            <a:endParaRPr lang="en-US" dirty="0"/>
          </a:p>
          <a:p>
            <a:r>
              <a:rPr lang="en-US" dirty="0"/>
              <a:t>Review? what is data?</a:t>
            </a:r>
          </a:p>
          <a:p>
            <a:r>
              <a:rPr lang="en-US" dirty="0"/>
              <a:t>What is the difference between data and metadata?</a:t>
            </a:r>
          </a:p>
          <a:p>
            <a:r>
              <a:rPr lang="en-US" dirty="0"/>
              <a:t>Where have you encountered them in your daily life?</a:t>
            </a:r>
          </a:p>
        </p:txBody>
      </p:sp>
    </p:spTree>
    <p:extLst>
      <p:ext uri="{BB962C8B-B14F-4D97-AF65-F5344CB8AC3E}">
        <p14:creationId xmlns:p14="http://schemas.microsoft.com/office/powerpoint/2010/main" val="1405118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A1E249-6F3A-E524-F1AF-7D558A54D0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0A5796-339B-A520-0425-31F7F9528DC7}"/>
              </a:ext>
            </a:extLst>
          </p:cNvPr>
          <p:cNvSpPr>
            <a:spLocks noGrp="1"/>
          </p:cNvSpPr>
          <p:nvPr>
            <p:ph type="title"/>
          </p:nvPr>
        </p:nvSpPr>
        <p:spPr/>
        <p:txBody>
          <a:bodyPr/>
          <a:lstStyle/>
          <a:p>
            <a:r>
              <a:rPr lang="en-US" dirty="0"/>
              <a:t>Famous Metadata Disasters</a:t>
            </a:r>
          </a:p>
        </p:txBody>
      </p:sp>
      <p:sp>
        <p:nvSpPr>
          <p:cNvPr id="3" name="Content Placeholder 2">
            <a:extLst>
              <a:ext uri="{FF2B5EF4-FFF2-40B4-BE49-F238E27FC236}">
                <a16:creationId xmlns:a16="http://schemas.microsoft.com/office/drawing/2014/main" id="{EF50F61E-ACD0-419A-F994-29EC1A799257}"/>
              </a:ext>
            </a:extLst>
          </p:cNvPr>
          <p:cNvSpPr>
            <a:spLocks noGrp="1"/>
          </p:cNvSpPr>
          <p:nvPr>
            <p:ph idx="1"/>
          </p:nvPr>
        </p:nvSpPr>
        <p:spPr/>
        <p:txBody>
          <a:bodyPr>
            <a:normAutofit/>
          </a:bodyPr>
          <a:lstStyle/>
          <a:p>
            <a:r>
              <a:rPr lang="en-US" dirty="0"/>
              <a:t>Phase 5: Challenge!</a:t>
            </a:r>
          </a:p>
          <a:p>
            <a:pPr lvl="1"/>
            <a:r>
              <a:rPr lang="en-US" dirty="0">
                <a:solidFill>
                  <a:srgbClr val="000000"/>
                </a:solidFill>
                <a:latin typeface="Georgia" panose="02040502050405020303" pitchFamily="18" charset="0"/>
              </a:rPr>
              <a:t>Robin Wendler – “on a horse problem”</a:t>
            </a:r>
          </a:p>
          <a:p>
            <a:pPr lvl="1"/>
            <a:r>
              <a:rPr lang="en-US" i="0" dirty="0">
                <a:solidFill>
                  <a:srgbClr val="000000"/>
                </a:solidFill>
                <a:effectLst/>
                <a:latin typeface="Georgia" panose="02040502050405020303" pitchFamily="18" charset="0"/>
              </a:rPr>
              <a:t>The title has meaning in the context where you know the whole collection is about a single person.</a:t>
            </a:r>
          </a:p>
          <a:p>
            <a:pPr lvl="1"/>
            <a:r>
              <a:rPr lang="en-US" dirty="0">
                <a:solidFill>
                  <a:srgbClr val="000000"/>
                </a:solidFill>
                <a:latin typeface="Georgia" panose="02040502050405020303" pitchFamily="18" charset="0"/>
              </a:rPr>
              <a:t>Outside of that, with no actual reference to the name, you lose the context of each individual item.</a:t>
            </a:r>
          </a:p>
          <a:p>
            <a:pPr lvl="1"/>
            <a:r>
              <a:rPr lang="en-US" dirty="0">
                <a:solidFill>
                  <a:srgbClr val="000000"/>
                </a:solidFill>
                <a:latin typeface="Georgia" panose="02040502050405020303" pitchFamily="18" charset="0"/>
              </a:rPr>
              <a:t>Who is on the horse?</a:t>
            </a:r>
            <a:endParaRPr lang="en-US" i="0" dirty="0">
              <a:solidFill>
                <a:srgbClr val="000000"/>
              </a:solidFill>
              <a:effectLst/>
              <a:latin typeface="Georgia" panose="02040502050405020303" pitchFamily="18" charset="0"/>
            </a:endParaRPr>
          </a:p>
        </p:txBody>
      </p:sp>
    </p:spTree>
    <p:extLst>
      <p:ext uri="{BB962C8B-B14F-4D97-AF65-F5344CB8AC3E}">
        <p14:creationId xmlns:p14="http://schemas.microsoft.com/office/powerpoint/2010/main" val="32903230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A81CF1-A395-A2B8-5070-20313DDDD4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347B66-3486-8416-5BEB-45F9BB29C5D7}"/>
              </a:ext>
            </a:extLst>
          </p:cNvPr>
          <p:cNvSpPr>
            <a:spLocks noGrp="1"/>
          </p:cNvSpPr>
          <p:nvPr>
            <p:ph idx="1"/>
          </p:nvPr>
        </p:nvSpPr>
        <p:spPr/>
        <p:txBody>
          <a:bodyPr/>
          <a:lstStyle/>
          <a:p>
            <a:r>
              <a:rPr lang="en-US" dirty="0"/>
              <a:t>My whole life I have gotten mail for someone named </a:t>
            </a:r>
            <a:r>
              <a:rPr lang="en-US" dirty="0" err="1"/>
              <a:t>Brandonm</a:t>
            </a:r>
            <a:r>
              <a:rPr lang="en-US" dirty="0"/>
              <a:t> from a modeling agency. Why is that?</a:t>
            </a:r>
          </a:p>
        </p:txBody>
      </p:sp>
    </p:spTree>
    <p:extLst>
      <p:ext uri="{BB962C8B-B14F-4D97-AF65-F5344CB8AC3E}">
        <p14:creationId xmlns:p14="http://schemas.microsoft.com/office/powerpoint/2010/main" val="1694953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1536D-0C15-73CD-6B0A-E248095176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79830B-ED5D-99F9-B110-B388821E97C3}"/>
              </a:ext>
            </a:extLst>
          </p:cNvPr>
          <p:cNvSpPr>
            <a:spLocks noGrp="1"/>
          </p:cNvSpPr>
          <p:nvPr>
            <p:ph type="title"/>
          </p:nvPr>
        </p:nvSpPr>
        <p:spPr/>
        <p:txBody>
          <a:bodyPr/>
          <a:lstStyle/>
          <a:p>
            <a:r>
              <a:rPr lang="en-US" dirty="0"/>
              <a:t>Famous Metadata Problems</a:t>
            </a:r>
          </a:p>
        </p:txBody>
      </p:sp>
      <p:sp>
        <p:nvSpPr>
          <p:cNvPr id="3" name="Content Placeholder 2">
            <a:extLst>
              <a:ext uri="{FF2B5EF4-FFF2-40B4-BE49-F238E27FC236}">
                <a16:creationId xmlns:a16="http://schemas.microsoft.com/office/drawing/2014/main" id="{0ECA0A84-285A-752E-9D67-1BB0243D4927}"/>
              </a:ext>
            </a:extLst>
          </p:cNvPr>
          <p:cNvSpPr>
            <a:spLocks noGrp="1"/>
          </p:cNvSpPr>
          <p:nvPr>
            <p:ph idx="1"/>
          </p:nvPr>
        </p:nvSpPr>
        <p:spPr/>
        <p:txBody>
          <a:bodyPr>
            <a:normAutofit/>
          </a:bodyPr>
          <a:lstStyle/>
          <a:p>
            <a:r>
              <a:rPr lang="en-US" dirty="0"/>
              <a:t>Can you think of </a:t>
            </a:r>
            <a:r>
              <a:rPr lang="en-US"/>
              <a:t>any from </a:t>
            </a:r>
            <a:r>
              <a:rPr lang="en-US" dirty="0"/>
              <a:t>in your own life?</a:t>
            </a:r>
            <a:endParaRPr lang="en-US" i="0" dirty="0">
              <a:solidFill>
                <a:srgbClr val="000000"/>
              </a:solidFill>
              <a:effectLst/>
              <a:latin typeface="Georgia" panose="02040502050405020303" pitchFamily="18" charset="0"/>
            </a:endParaRPr>
          </a:p>
        </p:txBody>
      </p:sp>
    </p:spTree>
    <p:extLst>
      <p:ext uri="{BB962C8B-B14F-4D97-AF65-F5344CB8AC3E}">
        <p14:creationId xmlns:p14="http://schemas.microsoft.com/office/powerpoint/2010/main" val="13231115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BF3721-61FB-0559-C783-F3E7950C54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2F4B85-A713-64DD-4966-CEEAB59681FB}"/>
              </a:ext>
            </a:extLst>
          </p:cNvPr>
          <p:cNvSpPr>
            <a:spLocks noGrp="1"/>
          </p:cNvSpPr>
          <p:nvPr>
            <p:ph type="title"/>
          </p:nvPr>
        </p:nvSpPr>
        <p:spPr/>
        <p:txBody>
          <a:bodyPr/>
          <a:lstStyle/>
          <a:p>
            <a:r>
              <a:rPr lang="en-US" dirty="0"/>
              <a:t>Famous Metadata Problems</a:t>
            </a:r>
          </a:p>
        </p:txBody>
      </p:sp>
      <p:sp>
        <p:nvSpPr>
          <p:cNvPr id="3" name="Content Placeholder 2">
            <a:extLst>
              <a:ext uri="{FF2B5EF4-FFF2-40B4-BE49-F238E27FC236}">
                <a16:creationId xmlns:a16="http://schemas.microsoft.com/office/drawing/2014/main" id="{9A1AB9F2-ADC5-6B6D-93A9-051794A37019}"/>
              </a:ext>
            </a:extLst>
          </p:cNvPr>
          <p:cNvSpPr>
            <a:spLocks noGrp="1"/>
          </p:cNvSpPr>
          <p:nvPr>
            <p:ph idx="1"/>
          </p:nvPr>
        </p:nvSpPr>
        <p:spPr/>
        <p:txBody>
          <a:bodyPr>
            <a:normAutofit/>
          </a:bodyPr>
          <a:lstStyle/>
          <a:p>
            <a:r>
              <a:rPr lang="en-US" dirty="0"/>
              <a:t>Name changes</a:t>
            </a:r>
          </a:p>
          <a:p>
            <a:r>
              <a:rPr lang="en-US" dirty="0">
                <a:solidFill>
                  <a:srgbClr val="000000"/>
                </a:solidFill>
                <a:latin typeface="Georgia" panose="02040502050405020303" pitchFamily="18" charset="0"/>
              </a:rPr>
              <a:t>Columns collapsing</a:t>
            </a:r>
          </a:p>
          <a:p>
            <a:pPr lvl="1"/>
            <a:r>
              <a:rPr lang="en-US" dirty="0" err="1">
                <a:solidFill>
                  <a:srgbClr val="000000"/>
                </a:solidFill>
                <a:latin typeface="Georgia" panose="02040502050405020303" pitchFamily="18" charset="0"/>
              </a:rPr>
              <a:t>Brandonm</a:t>
            </a:r>
            <a:endParaRPr lang="en-US" dirty="0">
              <a:solidFill>
                <a:srgbClr val="000000"/>
              </a:solidFill>
              <a:latin typeface="Georgia" panose="02040502050405020303" pitchFamily="18" charset="0"/>
            </a:endParaRPr>
          </a:p>
          <a:p>
            <a:r>
              <a:rPr lang="en-US" i="0" dirty="0">
                <a:solidFill>
                  <a:srgbClr val="000000"/>
                </a:solidFill>
                <a:effectLst/>
                <a:latin typeface="Georgia" panose="02040502050405020303" pitchFamily="18" charset="0"/>
              </a:rPr>
              <a:t>Library of Congress Subject Headings</a:t>
            </a:r>
          </a:p>
          <a:p>
            <a:r>
              <a:rPr lang="en-US" i="0" dirty="0">
                <a:solidFill>
                  <a:srgbClr val="000000"/>
                </a:solidFill>
                <a:effectLst/>
                <a:latin typeface="Georgia" panose="02040502050405020303" pitchFamily="18" charset="0"/>
              </a:rPr>
              <a:t>Folksonomies</a:t>
            </a:r>
          </a:p>
        </p:txBody>
      </p:sp>
    </p:spTree>
    <p:extLst>
      <p:ext uri="{BB962C8B-B14F-4D97-AF65-F5344CB8AC3E}">
        <p14:creationId xmlns:p14="http://schemas.microsoft.com/office/powerpoint/2010/main" val="2301690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9F68-1887-96BC-8FF7-DFEB0FFDEDDF}"/>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073F56F8-9B5D-D930-FEB4-0ADF508FD030}"/>
              </a:ext>
            </a:extLst>
          </p:cNvPr>
          <p:cNvSpPr>
            <a:spLocks noGrp="1"/>
          </p:cNvSpPr>
          <p:nvPr>
            <p:ph idx="1"/>
          </p:nvPr>
        </p:nvSpPr>
        <p:spPr/>
        <p:txBody>
          <a:bodyPr/>
          <a:lstStyle/>
          <a:p>
            <a:pPr algn="l">
              <a:buFont typeface="Arial" panose="020B0604020202020204" pitchFamily="34" charset="0"/>
              <a:buChar char="•"/>
            </a:pPr>
            <a:r>
              <a:rPr lang="en-US" b="0" i="0" dirty="0">
                <a:effectLst/>
                <a:latin typeface="system-ui"/>
              </a:rPr>
              <a:t>Select a cultural interest (film, books, music) of yours and manually create a dataset from it. You should have at least 10 objects in your dataset with five metadata categories each. Be detailed! Bonus points for using an established metadata standard. Submit Friday by 9:00 AM.</a:t>
            </a:r>
          </a:p>
        </p:txBody>
      </p:sp>
    </p:spTree>
    <p:extLst>
      <p:ext uri="{BB962C8B-B14F-4D97-AF65-F5344CB8AC3E}">
        <p14:creationId xmlns:p14="http://schemas.microsoft.com/office/powerpoint/2010/main" val="3567388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74AF8-4DE5-588F-5146-51D4A0FC79BB}"/>
              </a:ext>
            </a:extLst>
          </p:cNvPr>
          <p:cNvSpPr>
            <a:spLocks noGrp="1"/>
          </p:cNvSpPr>
          <p:nvPr>
            <p:ph type="title"/>
          </p:nvPr>
        </p:nvSpPr>
        <p:spPr/>
        <p:txBody>
          <a:bodyPr/>
          <a:lstStyle/>
          <a:p>
            <a:r>
              <a:rPr lang="en-US" dirty="0"/>
              <a:t>Standards</a:t>
            </a:r>
          </a:p>
        </p:txBody>
      </p:sp>
      <p:sp>
        <p:nvSpPr>
          <p:cNvPr id="3" name="Content Placeholder 2">
            <a:extLst>
              <a:ext uri="{FF2B5EF4-FFF2-40B4-BE49-F238E27FC236}">
                <a16:creationId xmlns:a16="http://schemas.microsoft.com/office/drawing/2014/main" id="{91FD3713-B34D-B223-16B5-AEE298A30E45}"/>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728A8FA9-E990-D998-77BC-F1B420FD50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38" y="0"/>
            <a:ext cx="120745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8356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5D512D95-2A05-0BEE-4C35-367EB3DE3DA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453444" y="643466"/>
            <a:ext cx="9285111"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132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8C08A6E6-9E6F-6839-AADA-BC1CF577168A}"/>
              </a:ext>
            </a:extLst>
          </p:cNvPr>
          <p:cNvPicPr>
            <a:picLocks noChangeAspect="1"/>
          </p:cNvPicPr>
          <p:nvPr/>
        </p:nvPicPr>
        <p:blipFill>
          <a:blip r:embed="rId3"/>
          <a:srcRect b="10017"/>
          <a:stretch/>
        </p:blipFill>
        <p:spPr>
          <a:xfrm>
            <a:off x="20" y="1282"/>
            <a:ext cx="12191980" cy="6856718"/>
          </a:xfrm>
          <a:prstGeom prst="rect">
            <a:avLst/>
          </a:prstGeom>
        </p:spPr>
      </p:pic>
    </p:spTree>
    <p:extLst>
      <p:ext uri="{BB962C8B-B14F-4D97-AF65-F5344CB8AC3E}">
        <p14:creationId xmlns:p14="http://schemas.microsoft.com/office/powerpoint/2010/main" val="18281681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screenshot of a movie&#10;&#10;Description automatically generated">
            <a:extLst>
              <a:ext uri="{FF2B5EF4-FFF2-40B4-BE49-F238E27FC236}">
                <a16:creationId xmlns:a16="http://schemas.microsoft.com/office/drawing/2014/main" id="{6AE15C59-7002-5C7E-96E5-B608808F8C72}"/>
              </a:ext>
            </a:extLst>
          </p:cNvPr>
          <p:cNvPicPr>
            <a:picLocks noGrp="1" noChangeAspect="1"/>
          </p:cNvPicPr>
          <p:nvPr>
            <p:ph idx="1"/>
          </p:nvPr>
        </p:nvPicPr>
        <p:blipFill>
          <a:blip r:embed="rId3"/>
          <a:stretch>
            <a:fillRect/>
          </a:stretch>
        </p:blipFill>
        <p:spPr>
          <a:xfrm>
            <a:off x="0" y="-2531574"/>
            <a:ext cx="12192000" cy="9389574"/>
          </a:xfrm>
        </p:spPr>
      </p:pic>
    </p:spTree>
    <p:extLst>
      <p:ext uri="{BB962C8B-B14F-4D97-AF65-F5344CB8AC3E}">
        <p14:creationId xmlns:p14="http://schemas.microsoft.com/office/powerpoint/2010/main" val="251599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E722B2DD-E14D-4972-9D98-5D6E61B1B2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3" name="Rectangle 1032">
            <a:extLst>
              <a:ext uri="{FF2B5EF4-FFF2-40B4-BE49-F238E27FC236}">
                <a16:creationId xmlns:a16="http://schemas.microsoft.com/office/drawing/2014/main" id="{0CFB124C-4B0C-4A81-8633-17257B1516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882006" y="569844"/>
            <a:ext cx="8427988" cy="5649981"/>
          </a:xfrm>
          <a:prstGeom prst="rect">
            <a:avLst/>
          </a:prstGeom>
          <a:ln>
            <a:noFill/>
          </a:ln>
          <a:effectLst>
            <a:outerShdw blurRad="317500" dist="317500" dir="7140000" sx="95000" sy="95000" algn="t"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26" name="Picture 2" descr="Folksonomy&#10;• Folksonomy is the result of personal free&#10;  tagging of information and objects&#10;  (anything with a URL) for one's own&#10;  retrieval.&#10;• The tagging is done in a social&#10;  environment (usually shared and open to&#10;  others).&#10;• Folksonomy is created from the act of&#10;  tagging by the person consuming the&#10;  information.&#10; ">
            <a:extLst>
              <a:ext uri="{FF2B5EF4-FFF2-40B4-BE49-F238E27FC236}">
                <a16:creationId xmlns:a16="http://schemas.microsoft.com/office/drawing/2014/main" id="{4AC08CCC-B68F-D44F-9A7E-066DBB0B262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t="7941" r="-2" b="2913"/>
          <a:stretch/>
        </p:blipFill>
        <p:spPr bwMode="auto">
          <a:xfrm>
            <a:off x="1882006" y="569843"/>
            <a:ext cx="8450714" cy="5649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418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0ED711-4CFA-E7C6-5DDE-DC09F110D8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25151E-FCBA-CEAE-CA6D-D4427759A828}"/>
              </a:ext>
            </a:extLst>
          </p:cNvPr>
          <p:cNvSpPr>
            <a:spLocks noGrp="1"/>
          </p:cNvSpPr>
          <p:nvPr>
            <p:ph type="title"/>
          </p:nvPr>
        </p:nvSpPr>
        <p:spPr/>
        <p:txBody>
          <a:bodyPr/>
          <a:lstStyle/>
          <a:p>
            <a:r>
              <a:rPr lang="en-US" dirty="0"/>
              <a:t>Have you ever participated in folksonomy?</a:t>
            </a:r>
          </a:p>
        </p:txBody>
      </p:sp>
      <p:sp>
        <p:nvSpPr>
          <p:cNvPr id="3" name="Content Placeholder 2">
            <a:extLst>
              <a:ext uri="{FF2B5EF4-FFF2-40B4-BE49-F238E27FC236}">
                <a16:creationId xmlns:a16="http://schemas.microsoft.com/office/drawing/2014/main" id="{C333F6A9-A498-8313-24FA-DBFF3597628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731182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DF1A8D-55EF-087C-B782-A9852BF509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B8928E-F854-7D5B-3424-C108C1E476FF}"/>
              </a:ext>
            </a:extLst>
          </p:cNvPr>
          <p:cNvSpPr>
            <a:spLocks noGrp="1"/>
          </p:cNvSpPr>
          <p:nvPr>
            <p:ph type="title"/>
          </p:nvPr>
        </p:nvSpPr>
        <p:spPr/>
        <p:txBody>
          <a:bodyPr/>
          <a:lstStyle/>
          <a:p>
            <a:r>
              <a:rPr lang="en-US" dirty="0"/>
              <a:t>Have you ever participated in folksonomy?</a:t>
            </a:r>
          </a:p>
        </p:txBody>
      </p:sp>
      <p:sp>
        <p:nvSpPr>
          <p:cNvPr id="3" name="Content Placeholder 2">
            <a:extLst>
              <a:ext uri="{FF2B5EF4-FFF2-40B4-BE49-F238E27FC236}">
                <a16:creationId xmlns:a16="http://schemas.microsoft.com/office/drawing/2014/main" id="{55A3121C-7EC7-838D-8795-70431645FE56}"/>
              </a:ext>
            </a:extLst>
          </p:cNvPr>
          <p:cNvSpPr>
            <a:spLocks noGrp="1"/>
          </p:cNvSpPr>
          <p:nvPr>
            <p:ph idx="1"/>
          </p:nvPr>
        </p:nvSpPr>
        <p:spPr/>
        <p:txBody>
          <a:bodyPr/>
          <a:lstStyle/>
          <a:p>
            <a:r>
              <a:rPr lang="en-US" dirty="0"/>
              <a:t>If you have used social media – probably! Hashtags!</a:t>
            </a:r>
          </a:p>
          <a:p>
            <a:r>
              <a:rPr lang="en-US" dirty="0"/>
              <a:t>What are they good for? What are they not good for?</a:t>
            </a:r>
          </a:p>
        </p:txBody>
      </p:sp>
    </p:spTree>
    <p:extLst>
      <p:ext uri="{BB962C8B-B14F-4D97-AF65-F5344CB8AC3E}">
        <p14:creationId xmlns:p14="http://schemas.microsoft.com/office/powerpoint/2010/main" val="17618714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703</TotalTime>
  <Words>1830</Words>
  <Application>Microsoft Macintosh PowerPoint</Application>
  <PresentationFormat>Widescreen</PresentationFormat>
  <Paragraphs>179</Paragraphs>
  <Slides>24</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Aptos</vt:lpstr>
      <vt:lpstr>Aptos Display</vt:lpstr>
      <vt:lpstr>Arial</vt:lpstr>
      <vt:lpstr>Georgia</vt:lpstr>
      <vt:lpstr>system-ui</vt:lpstr>
      <vt:lpstr>Office Theme</vt:lpstr>
      <vt:lpstr>Description Week 3</vt:lpstr>
      <vt:lpstr>Data vs Metadata</vt:lpstr>
      <vt:lpstr>Standards</vt:lpstr>
      <vt:lpstr>PowerPoint Presentation</vt:lpstr>
      <vt:lpstr>PowerPoint Presentation</vt:lpstr>
      <vt:lpstr>PowerPoint Presentation</vt:lpstr>
      <vt:lpstr>PowerPoint Presentation</vt:lpstr>
      <vt:lpstr>Have you ever participated in folksonomy?</vt:lpstr>
      <vt:lpstr>Have you ever participated in folksonomy?</vt:lpstr>
      <vt:lpstr>PowerPoint Presentation</vt:lpstr>
      <vt:lpstr>Takeaways</vt:lpstr>
      <vt:lpstr>Organizing and Describing</vt:lpstr>
      <vt:lpstr>Organizing and Describing</vt:lpstr>
      <vt:lpstr>Organizing and Describing</vt:lpstr>
      <vt:lpstr>Organizing and Describing</vt:lpstr>
      <vt:lpstr>Discuss</vt:lpstr>
      <vt:lpstr>Famous Metadata Disasters</vt:lpstr>
      <vt:lpstr>Famous Metadata Disasters</vt:lpstr>
      <vt:lpstr>Famous Metadata Disasters</vt:lpstr>
      <vt:lpstr>Famous Metadata Disasters</vt:lpstr>
      <vt:lpstr>PowerPoint Presentation</vt:lpstr>
      <vt:lpstr>Famous Metadata Problems</vt:lpstr>
      <vt:lpstr>Famous Metadata Problems</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Walsh, Brandon M (bmw9t)</dc:creator>
  <cp:lastModifiedBy>Walsh, Brandon M (bmw9t)</cp:lastModifiedBy>
  <cp:revision>119</cp:revision>
  <dcterms:created xsi:type="dcterms:W3CDTF">2024-12-10T15:14:51Z</dcterms:created>
  <dcterms:modified xsi:type="dcterms:W3CDTF">2025-09-09T18:11:08Z</dcterms:modified>
</cp:coreProperties>
</file>