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24" r:id="rId3"/>
    <p:sldId id="425" r:id="rId4"/>
    <p:sldId id="423" r:id="rId5"/>
    <p:sldId id="408" r:id="rId6"/>
    <p:sldId id="349" r:id="rId7"/>
    <p:sldId id="351" r:id="rId8"/>
    <p:sldId id="352" r:id="rId9"/>
    <p:sldId id="353" r:id="rId10"/>
    <p:sldId id="356" r:id="rId11"/>
    <p:sldId id="409" r:id="rId12"/>
    <p:sldId id="362" r:id="rId13"/>
    <p:sldId id="427" r:id="rId14"/>
    <p:sldId id="426" r:id="rId15"/>
    <p:sldId id="412" r:id="rId16"/>
    <p:sldId id="415" r:id="rId17"/>
    <p:sldId id="414" r:id="rId18"/>
    <p:sldId id="413" r:id="rId19"/>
    <p:sldId id="402" r:id="rId20"/>
    <p:sldId id="401" r:id="rId21"/>
    <p:sldId id="431" r:id="rId22"/>
    <p:sldId id="429" r:id="rId23"/>
    <p:sldId id="405" r:id="rId24"/>
    <p:sldId id="406" r:id="rId25"/>
    <p:sldId id="411" r:id="rId26"/>
    <p:sldId id="422" r:id="rId27"/>
    <p:sldId id="421" r:id="rId28"/>
    <p:sldId id="432" r:id="rId29"/>
    <p:sldId id="404" r:id="rId30"/>
    <p:sldId id="433" r:id="rId31"/>
    <p:sldId id="410" r:id="rId32"/>
    <p:sldId id="418" r:id="rId33"/>
    <p:sldId id="419" r:id="rId34"/>
    <p:sldId id="420" r:id="rId35"/>
    <p:sldId id="416" r:id="rId36"/>
    <p:sldId id="342" r:id="rId37"/>
    <p:sldId id="434" r:id="rId38"/>
    <p:sldId id="358" r:id="rId39"/>
    <p:sldId id="361" r:id="rId40"/>
    <p:sldId id="378" r:id="rId41"/>
    <p:sldId id="37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3" autoAdjust="0"/>
  </p:normalViewPr>
  <p:slideViewPr>
    <p:cSldViewPr>
      <p:cViewPr varScale="1">
        <p:scale>
          <a:sx n="93" d="100"/>
          <a:sy n="93" d="100"/>
        </p:scale>
        <p:origin x="5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B51A-0151-4479-83B6-33CE58622F0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9B313-E1EB-4047-BF35-2AE64893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9B313-E1EB-4047-BF35-2AE64893AD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93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89244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89244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89244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89244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DBD7AD1-CA46-4EB5-AAB0-B63203C10462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89244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89244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89244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89244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DBD7AD1-CA46-4EB5-AAB0-B63203C1046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79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https://www.datasciencecentral.com/profiles/blogs/machine-learning-summarized-in-one-picture </a:t>
            </a:r>
          </a:p>
          <a:p>
            <a:endParaRPr lang="en-US" dirty="0" smtClean="0"/>
          </a:p>
          <a:p>
            <a:r>
              <a:rPr lang="en-US" b="1" dirty="0" smtClean="0"/>
              <a:t>Regression</a:t>
            </a:r>
            <a:r>
              <a:rPr lang="en-US" dirty="0" smtClean="0"/>
              <a:t> = problems with a quantitative response (i.e. real values)</a:t>
            </a:r>
          </a:p>
          <a:p>
            <a:endParaRPr lang="en-US" dirty="0" smtClean="0"/>
          </a:p>
          <a:p>
            <a:r>
              <a:rPr lang="en-US" b="1" dirty="0" smtClean="0"/>
              <a:t>Classification</a:t>
            </a:r>
            <a:r>
              <a:rPr lang="en-US" dirty="0" smtClean="0"/>
              <a:t> = problems with a qualitative response (i.e. categories, discrete classes)</a:t>
            </a:r>
          </a:p>
          <a:p>
            <a:pPr lvl="1"/>
            <a:r>
              <a:rPr lang="en-US" dirty="0" smtClean="0"/>
              <a:t>Data sets that can be separated exactly are said to be </a:t>
            </a:r>
            <a:r>
              <a:rPr lang="en-US" i="1" dirty="0" smtClean="0"/>
              <a:t>linearly separable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separating boundaries are called </a:t>
            </a:r>
            <a:r>
              <a:rPr lang="en-US" i="1" dirty="0" smtClean="0"/>
              <a:t>decision boundaries</a:t>
            </a:r>
            <a:r>
              <a:rPr lang="en-US" dirty="0" smtClean="0"/>
              <a:t> or </a:t>
            </a:r>
            <a:r>
              <a:rPr lang="en-US" i="1" dirty="0" smtClean="0"/>
              <a:t>decision surfaces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0" lvl="1"/>
            <a:r>
              <a:rPr lang="en-US" dirty="0" smtClean="0"/>
              <a:t>SVR</a:t>
            </a:r>
            <a:r>
              <a:rPr lang="en-US" baseline="0" dirty="0" smtClean="0"/>
              <a:t> = Support Vector Regression</a:t>
            </a:r>
          </a:p>
          <a:p>
            <a:pPr marL="0" lvl="1"/>
            <a:r>
              <a:rPr lang="en-US" baseline="0" dirty="0" smtClean="0"/>
              <a:t>GPR = Gaussian Process Regression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9B313-E1EB-4047-BF35-2AE64893AD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https://www.datasciencecentral.com/profiles/blogs/types-of-machine-learning-algorithms-in-one-picture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9B313-E1EB-4047-BF35-2AE64893AD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https://www.datasciencecentral.com/profiles/blogs/3-types-of-regression-in-one-picture-baba-png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9B313-E1EB-4047-BF35-2AE64893AD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section 14.1 of Shai </a:t>
            </a:r>
            <a:r>
              <a:rPr lang="en-US" baseline="0" dirty="0" err="1" smtClean="0"/>
              <a:t>Shalev-Shwartz</a:t>
            </a:r>
            <a:r>
              <a:rPr lang="en-US" baseline="0" dirty="0" smtClean="0"/>
              <a:t> and Shai Ben-David, 2014, Understanding Machine Learning: From Theory to Algorithms for a more in depth mathematical description.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9B313-E1EB-4047-BF35-2AE64893AD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9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section 14.1 of Shai </a:t>
            </a:r>
            <a:r>
              <a:rPr lang="en-US" baseline="0" dirty="0" err="1" smtClean="0"/>
              <a:t>Shalev-Shwartz</a:t>
            </a:r>
            <a:r>
              <a:rPr lang="en-US" baseline="0" dirty="0" smtClean="0"/>
              <a:t> and Shai Ben-David, 2014, Understanding Machine Learning: From Theory to Algorithms for a more in depth mathematical description.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9B313-E1EB-4047-BF35-2AE64893AD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892442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89244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89244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89244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89244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DBD7AD1-CA46-4EB5-AAB0-B63203C10462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920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indexes = sample(1:nrow(data1), size=0.75*</a:t>
            </a:r>
            <a:r>
              <a:rPr lang="en-US" dirty="0" err="1" smtClean="0"/>
              <a:t>nrow</a:t>
            </a:r>
            <a:r>
              <a:rPr lang="en-US" dirty="0" smtClean="0"/>
              <a:t>(data1))</a:t>
            </a:r>
          </a:p>
          <a:p>
            <a:r>
              <a:rPr lang="en-US" dirty="0" smtClean="0"/>
              <a:t>train = data1[indexes,] # The training data has 75% of the observations</a:t>
            </a:r>
          </a:p>
          <a:p>
            <a:r>
              <a:rPr lang="en-US" dirty="0" smtClean="0"/>
              <a:t>test = data1[-indexes,]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9B313-E1EB-4047-BF35-2AE64893AD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2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9B313-E1EB-4047-BF35-2AE64893AD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4FF6-5F65-418B-B4FA-6034063D496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101-CFD9-4138-9508-0630458C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2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4FF6-5F65-418B-B4FA-6034063D496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101-CFD9-4138-9508-0630458C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4FF6-5F65-418B-B4FA-6034063D496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101-CFD9-4138-9508-0630458C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4FF6-5F65-418B-B4FA-6034063D496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101-CFD9-4138-9508-0630458C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4FF6-5F65-418B-B4FA-6034063D496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101-CFD9-4138-9508-0630458C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4FF6-5F65-418B-B4FA-6034063D496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101-CFD9-4138-9508-0630458C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4FF6-5F65-418B-B4FA-6034063D496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101-CFD9-4138-9508-0630458C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4FF6-5F65-418B-B4FA-6034063D496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101-CFD9-4138-9508-0630458C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4FF6-5F65-418B-B4FA-6034063D496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101-CFD9-4138-9508-0630458C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0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4FF6-5F65-418B-B4FA-6034063D496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101-CFD9-4138-9508-0630458C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4FF6-5F65-418B-B4FA-6034063D496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9101-CFD9-4138-9508-0630458C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4FF6-5F65-418B-B4FA-6034063D496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9101-CFD9-4138-9508-0630458C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7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4/simple-understand-gradient-descent-algorithm.html" TargetMode="External"/><Relationship Id="rId2" Type="http://schemas.openxmlformats.org/officeDocument/2006/relationships/hyperlink" Target="http://www.analyticbridge.datasciencecentral.com/profiles/blogs/making-data-science-accessible-logistic-reg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understanding-logistic-regression-step-by-step-704a78be7e0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tsalocke.com/blog/how-to-go-about-interpreting-regression-cofficients/" TargetMode="External"/><Relationship Id="rId2" Type="http://schemas.openxmlformats.org/officeDocument/2006/relationships/hyperlink" Target="https://www.theanalysisfactor.com/what-is-an-roc-cur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ceiver_operating_characteristic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752599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Clif</a:t>
            </a:r>
            <a:r>
              <a:rPr lang="en-US" dirty="0" smtClean="0"/>
              <a:t> Baldwin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09800"/>
            <a:ext cx="1657350" cy="227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9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1371600"/>
              </a:xfrm>
            </p:spPr>
            <p:txBody>
              <a:bodyPr/>
              <a:lstStyle/>
              <a:p>
                <a:r>
                  <a:rPr lang="en-US" dirty="0" smtClean="0"/>
                  <a:t>Sigmoid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1371600"/>
              </a:xfrm>
              <a:blipFill>
                <a:blip r:embed="rId2"/>
                <a:stretch>
                  <a:fillRect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8" y="1524001"/>
            <a:ext cx="6607922" cy="53125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1975945"/>
            <a:ext cx="541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6019800"/>
            <a:ext cx="541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</p:spPr>
        <p:txBody>
          <a:bodyPr/>
          <a:lstStyle/>
          <a:p>
            <a:r>
              <a:rPr lang="en-US" dirty="0" smtClean="0"/>
              <a:t>If we code a binary decision as 0 or 1, then the mean of the distribution is equal to the proportion of 1’s</a:t>
            </a:r>
          </a:p>
          <a:p>
            <a:r>
              <a:rPr lang="en-US" dirty="0" smtClean="0"/>
              <a:t>The mean of the distribution is also the probability of selecting a “1” at random from this distribution</a:t>
            </a:r>
          </a:p>
          <a:p>
            <a:r>
              <a:rPr lang="en-US" dirty="0" smtClean="0"/>
              <a:t>Therefore, proportion and probability of “1” are the same in these cases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Minimize the cost function using gradient descent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Start with any vector </a:t>
                </a:r>
                <a:r>
                  <a:rPr lang="en-US" dirty="0" smtClean="0"/>
                  <a:t>w </a:t>
                </a:r>
                <a:r>
                  <a:rPr lang="en-US" dirty="0" smtClean="0"/>
                  <a:t>(e.g. </a:t>
                </a:r>
                <a:r>
                  <a:rPr lang="en-US" dirty="0" err="1" smtClean="0"/>
                  <a:t>w</a:t>
                </a:r>
                <a:r>
                  <a:rPr lang="en-US" i="1" baseline="-25000" dirty="0" err="1" smtClean="0"/>
                  <a:t>i</a:t>
                </a:r>
                <a:r>
                  <a:rPr lang="en-US" dirty="0" smtClean="0"/>
                  <a:t> = 0) for all </a:t>
                </a:r>
                <a:r>
                  <a:rPr lang="en-US" i="1" dirty="0" err="1" smtClean="0"/>
                  <a:t>i</a:t>
                </a:r>
                <a:endParaRPr lang="en-US" i="1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, where n is the number of iterations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  <a:blipFill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6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vector w are the weights (or regression coefficients) </a:t>
                </a:r>
              </a:p>
              <a:p>
                <a:r>
                  <a:rPr lang="en-US" dirty="0" smtClean="0"/>
                  <a:t>We can 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X is a matrix of independent variables (or features)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is a vector of probabilities,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is the probability that observation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is 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  <a:blipFill>
                <a:blip r:embed="rId3"/>
                <a:stretch>
                  <a:fillRect l="-1704" t="-1650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resulting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are probabilities that the true Y is 0 or 1 for each observation</a:t>
                </a:r>
              </a:p>
              <a:p>
                <a:r>
                  <a:rPr lang="en-US" dirty="0" smtClean="0"/>
                  <a:t>The decision rule is the probability separating 0 from 1</a:t>
                </a:r>
              </a:p>
              <a:p>
                <a:pPr lvl="1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 0.23 with decision rule 0.5, then Y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 = 0</a:t>
                </a:r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0.67 </a:t>
                </a:r>
                <a:r>
                  <a:rPr lang="en-US" dirty="0"/>
                  <a:t>with decision rule 0.5, then Y</a:t>
                </a:r>
                <a:r>
                  <a:rPr lang="en-US" i="1" baseline="-25000" dirty="0"/>
                  <a:t>i</a:t>
                </a:r>
                <a:r>
                  <a:rPr lang="en-US" dirty="0"/>
                  <a:t> = </a:t>
                </a:r>
                <a:r>
                  <a:rPr lang="en-US" dirty="0" smtClean="0"/>
                  <a:t>1</a:t>
                </a:r>
              </a:p>
              <a:p>
                <a:r>
                  <a:rPr lang="en-US" dirty="0" smtClean="0"/>
                  <a:t>Depending on the situation, an appropriate decision rule can be chosen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34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3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(gradient descent)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n-US" dirty="0" smtClean="0"/>
                  <a:t>Read the data</a:t>
                </a:r>
              </a:p>
              <a:p>
                <a:pPr lvl="0"/>
                <a:r>
                  <a:rPr lang="en-US" dirty="0"/>
                  <a:t>Divide data into training and test data</a:t>
                </a:r>
              </a:p>
              <a:p>
                <a:pPr lvl="0"/>
                <a:r>
                  <a:rPr lang="en-US" dirty="0"/>
                  <a:t>Determine the number of iterations, </a:t>
                </a:r>
                <a:r>
                  <a:rPr lang="en-US" dirty="0" smtClean="0"/>
                  <a:t>n</a:t>
                </a:r>
                <a:endParaRPr lang="en-US" dirty="0"/>
              </a:p>
              <a:p>
                <a:pPr lvl="0"/>
                <a:r>
                  <a:rPr lang="en-US" dirty="0" smtClean="0"/>
                  <a:t>Train </a:t>
                </a:r>
                <a:r>
                  <a:rPr lang="en-US" dirty="0"/>
                  <a:t>the model using the training dataset</a:t>
                </a:r>
              </a:p>
              <a:p>
                <a:pPr lvl="1"/>
                <a:r>
                  <a:rPr lang="en-US" dirty="0"/>
                  <a:t>Create </a:t>
                </a:r>
                <a:r>
                  <a:rPr lang="en-US" dirty="0" smtClean="0"/>
                  <a:t>a matrix X from the training data with k features and m observations</a:t>
                </a:r>
              </a:p>
              <a:p>
                <a:pPr lvl="2"/>
                <a:r>
                  <a:rPr lang="en-US" dirty="0" smtClean="0"/>
                  <a:t>Such that, row 1 (with k variables) is [</a:t>
                </a:r>
                <a:r>
                  <a:rPr lang="en-US" dirty="0"/>
                  <a:t>1,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1,1</a:t>
                </a:r>
                <a:r>
                  <a:rPr lang="en-US" dirty="0"/>
                  <a:t>,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1,2</a:t>
                </a:r>
                <a:r>
                  <a:rPr lang="en-US" dirty="0"/>
                  <a:t>, …,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1,k</a:t>
                </a:r>
                <a:r>
                  <a:rPr lang="en-US" dirty="0" smtClean="0"/>
                  <a:t>], and so on for all m rows</a:t>
                </a:r>
                <a:endParaRPr lang="en-US" dirty="0"/>
              </a:p>
              <a:p>
                <a:pPr lvl="1"/>
                <a:r>
                  <a:rPr lang="en-US" dirty="0"/>
                  <a:t>Create the Y matrix (actually </a:t>
                </a:r>
                <a:r>
                  <a:rPr lang="en-US" dirty="0" smtClean="0"/>
                  <a:t>a vector</a:t>
                </a:r>
                <a:r>
                  <a:rPr lang="en-US" dirty="0"/>
                  <a:t>) </a:t>
                </a:r>
                <a:r>
                  <a:rPr lang="en-US" dirty="0" smtClean="0"/>
                  <a:t>(e.g. [y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m</a:t>
                </a:r>
                <a:r>
                  <a:rPr lang="en-US" dirty="0" smtClean="0"/>
                  <a:t>] )</a:t>
                </a:r>
                <a:endParaRPr lang="en-US" dirty="0"/>
              </a:p>
              <a:p>
                <a:pPr lvl="1"/>
                <a:r>
                  <a:rPr lang="en-US" dirty="0"/>
                  <a:t>Create a matrix (actually vector), W, of k </a:t>
                </a:r>
                <a:r>
                  <a:rPr lang="en-US" dirty="0" smtClean="0"/>
                  <a:t>zeroes (e.g. [0, 0, …, 0] )</a:t>
                </a:r>
                <a:endParaRPr lang="en-US" dirty="0"/>
              </a:p>
              <a:p>
                <a:pPr lvl="1"/>
                <a:r>
                  <a:rPr lang="en-US" dirty="0"/>
                  <a:t>Loop for </a:t>
                </a:r>
                <a:r>
                  <a:rPr lang="en-US" dirty="0" smtClean="0"/>
                  <a:t>n </a:t>
                </a:r>
                <a:r>
                  <a:rPr lang="en-US" dirty="0"/>
                  <a:t>iterations</a:t>
                </a:r>
              </a:p>
              <a:p>
                <a:pPr lvl="2"/>
                <a:r>
                  <a:rPr lang="en-US" dirty="0"/>
                  <a:t>Compute the sigmoid result, </a:t>
                </a:r>
                <a:r>
                  <a:rPr lang="en-US" dirty="0" smtClean="0"/>
                  <a:t>g(x) </a:t>
                </a:r>
                <a:r>
                  <a:rPr lang="en-US" dirty="0"/>
                  <a:t>= 1 / (1 + e</a:t>
                </a:r>
                <a:r>
                  <a:rPr lang="en-US" baseline="30000" dirty="0"/>
                  <a:t>-(WX)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Compute the gradient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X(g(x) </a:t>
                </a:r>
                <a:r>
                  <a:rPr lang="en-US" dirty="0"/>
                  <a:t>– Y)</a:t>
                </a:r>
              </a:p>
              <a:p>
                <a:pPr lvl="2"/>
                <a:r>
                  <a:rPr lang="en-US" dirty="0"/>
                  <a:t>W = W – (0.001 * gradient)</a:t>
                </a:r>
              </a:p>
              <a:p>
                <a:pPr lvl="0"/>
                <a:r>
                  <a:rPr lang="en-US" dirty="0"/>
                  <a:t>Make predictions using the test dataset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Test the model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2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Read </a:t>
            </a:r>
            <a:r>
              <a:rPr lang="en-US" dirty="0"/>
              <a:t>pp. 184-202 of Bruce and Bruce, </a:t>
            </a:r>
            <a:r>
              <a:rPr lang="en-US" u="sng" dirty="0"/>
              <a:t>Practical Statistics</a:t>
            </a:r>
            <a:endParaRPr lang="en-US" dirty="0"/>
          </a:p>
          <a:p>
            <a:r>
              <a:rPr lang="en-US" b="1" dirty="0"/>
              <a:t>Read </a:t>
            </a:r>
            <a:r>
              <a:rPr lang="en-US" dirty="0"/>
              <a:t>Chapter 4.1 - 4.3 of James, Witten, Hastie, and </a:t>
            </a:r>
            <a:r>
              <a:rPr lang="en-US" dirty="0" err="1"/>
              <a:t>Tibshirani</a:t>
            </a:r>
            <a:r>
              <a:rPr lang="en-US" dirty="0"/>
              <a:t>, 2013, </a:t>
            </a:r>
            <a:r>
              <a:rPr lang="en-US" u="sng" dirty="0"/>
              <a:t>An Introduction to Statistical Learning</a:t>
            </a:r>
            <a:endParaRPr lang="en-US" dirty="0"/>
          </a:p>
          <a:p>
            <a:r>
              <a:rPr lang="en-US" b="1" dirty="0"/>
              <a:t>Read </a:t>
            </a:r>
            <a:r>
              <a:rPr lang="en-US" i="1" dirty="0"/>
              <a:t>“Making data science accessible – Logistic Regression”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http://www.analyticbridge.datasciencecentral.com/profiles/blogs/making-data-science-accessible-logistic-regression</a:t>
            </a:r>
            <a:r>
              <a:rPr lang="en-US" dirty="0"/>
              <a:t> </a:t>
            </a:r>
          </a:p>
          <a:p>
            <a:r>
              <a:rPr lang="en-US" b="1" dirty="0"/>
              <a:t>Read </a:t>
            </a:r>
            <a:r>
              <a:rPr lang="en-US" dirty="0"/>
              <a:t>“</a:t>
            </a:r>
            <a:r>
              <a:rPr lang="en-US" i="1" dirty="0"/>
              <a:t>Keep it simple! How to understand Gradient Descent algorithm” </a:t>
            </a:r>
            <a:r>
              <a:rPr lang="en-US" dirty="0">
                <a:hlinkClick r:id="rId3"/>
              </a:rPr>
              <a:t>https://www.kdnuggets.com/2017/04/simple-understand-gradient-descent-algorithm.html</a:t>
            </a:r>
            <a:r>
              <a:rPr lang="en-US" dirty="0"/>
              <a:t> </a:t>
            </a:r>
          </a:p>
          <a:p>
            <a:r>
              <a:rPr lang="en-US" dirty="0"/>
              <a:t>Read </a:t>
            </a:r>
            <a:r>
              <a:rPr lang="en-US" dirty="0" smtClean="0"/>
              <a:t>“</a:t>
            </a:r>
            <a:r>
              <a:rPr lang="en-US" i="1" dirty="0" smtClean="0"/>
              <a:t>Understanding </a:t>
            </a:r>
            <a:r>
              <a:rPr lang="en-US" i="1" dirty="0"/>
              <a:t>Logistic Regression step by </a:t>
            </a:r>
            <a:r>
              <a:rPr lang="en-US" i="1" dirty="0" smtClean="0"/>
              <a:t>step</a:t>
            </a:r>
            <a:r>
              <a:rPr lang="en-US" dirty="0" smtClean="0"/>
              <a:t>”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towardsdatascience.com/understanding-logistic-regression-step-by-step-704a78be7e0a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/>
              <a:t>a logistic regression algorithm </a:t>
            </a:r>
            <a:r>
              <a:rPr lang="en-US" dirty="0" smtClean="0"/>
              <a:t>in R using </a:t>
            </a:r>
            <a:r>
              <a:rPr lang="en-US" dirty="0"/>
              <a:t>the logit (or sigmoid) function from scratch, which prints coefficients and accuracy metrics. </a:t>
            </a:r>
            <a:r>
              <a:rPr lang="en-US" dirty="0" smtClean="0"/>
              <a:t>Use the provided data. Document </a:t>
            </a:r>
            <a:r>
              <a:rPr lang="en-US" dirty="0"/>
              <a:t>each step of the code to demonstrate you understand what each line of code does. </a:t>
            </a:r>
            <a:r>
              <a:rPr lang="en-US" dirty="0" smtClean="0"/>
              <a:t>The </a:t>
            </a:r>
            <a:r>
              <a:rPr lang="en-US" dirty="0"/>
              <a:t>code has to describe the steps of the logistic regression model. For your algorithm, you may use basic statistical functions and graphing functions but NOT machine learning functions (i.e. no </a:t>
            </a:r>
            <a:r>
              <a:rPr lang="en-US" dirty="0" err="1"/>
              <a:t>glm</a:t>
            </a:r>
            <a:r>
              <a:rPr lang="en-US" dirty="0"/>
              <a:t>(), no predict(), no </a:t>
            </a:r>
            <a:r>
              <a:rPr lang="en-US" dirty="0" err="1"/>
              <a:t>optim</a:t>
            </a:r>
            <a:r>
              <a:rPr lang="en-US" dirty="0"/>
              <a:t>(), and related functions). Note, you must fully explain what solve() is doing if you use it (not the mathematics necessarily but an explanation for a general audience more than “The function solves the equation a %*% x = b for x, where b is a matrix”). </a:t>
            </a:r>
            <a:r>
              <a:rPr lang="en-US" dirty="0" smtClean="0"/>
              <a:t>Test your model with test data. Then compare </a:t>
            </a:r>
            <a:r>
              <a:rPr lang="en-US" dirty="0"/>
              <a:t>your algorithm to the algorithms in R using </a:t>
            </a:r>
            <a:r>
              <a:rPr lang="en-US" dirty="0" err="1"/>
              <a:t>glm</a:t>
            </a:r>
            <a:r>
              <a:rPr lang="en-US" dirty="0"/>
              <a:t>() and predict().</a:t>
            </a:r>
          </a:p>
        </p:txBody>
      </p:sp>
    </p:spTree>
    <p:extLst>
      <p:ext uri="{BB962C8B-B14F-4D97-AF65-F5344CB8AC3E}">
        <p14:creationId xmlns:p14="http://schemas.microsoft.com/office/powerpoint/2010/main" val="30749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977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for Training/Test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caTools</a:t>
            </a:r>
            <a:r>
              <a:rPr lang="en-US" dirty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caTools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sz="2800" dirty="0" smtClean="0"/>
              <a:t>split </a:t>
            </a:r>
            <a:r>
              <a:rPr lang="en-US" sz="2800" dirty="0"/>
              <a:t>= </a:t>
            </a:r>
            <a:r>
              <a:rPr lang="en-US" sz="2800" dirty="0" err="1" smtClean="0"/>
              <a:t>sample.split</a:t>
            </a:r>
            <a:r>
              <a:rPr lang="en-US" sz="2800" dirty="0" smtClean="0"/>
              <a:t>(</a:t>
            </a:r>
            <a:r>
              <a:rPr lang="en-US" sz="2800" dirty="0" err="1" smtClean="0"/>
              <a:t>myData$Y</a:t>
            </a:r>
            <a:r>
              <a:rPr lang="en-US" sz="2800" dirty="0" smtClean="0"/>
              <a:t>, </a:t>
            </a:r>
            <a:r>
              <a:rPr lang="en-US" sz="2800" dirty="0" err="1"/>
              <a:t>SplitRatio</a:t>
            </a:r>
            <a:r>
              <a:rPr lang="en-US" sz="2800" dirty="0"/>
              <a:t> = 0.75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Where </a:t>
            </a:r>
            <a:r>
              <a:rPr lang="en-US" sz="2400" dirty="0" err="1" smtClean="0"/>
              <a:t>myData$Y</a:t>
            </a:r>
            <a:r>
              <a:rPr lang="en-US" sz="2400" dirty="0" smtClean="0"/>
              <a:t> is the dependent (or response) variable</a:t>
            </a:r>
            <a:endParaRPr lang="en-US" sz="2400" dirty="0"/>
          </a:p>
          <a:p>
            <a:r>
              <a:rPr lang="en-US" dirty="0" smtClean="0"/>
              <a:t>train </a:t>
            </a:r>
            <a:r>
              <a:rPr lang="en-US" dirty="0"/>
              <a:t>= </a:t>
            </a:r>
            <a:r>
              <a:rPr lang="en-US" dirty="0" smtClean="0"/>
              <a:t>subset(</a:t>
            </a:r>
            <a:r>
              <a:rPr lang="en-US" dirty="0" err="1" smtClean="0"/>
              <a:t>myData</a:t>
            </a:r>
            <a:r>
              <a:rPr lang="en-US" dirty="0" smtClean="0"/>
              <a:t>, </a:t>
            </a:r>
            <a:r>
              <a:rPr lang="en-US" dirty="0"/>
              <a:t>split == TRUE)</a:t>
            </a:r>
          </a:p>
          <a:p>
            <a:r>
              <a:rPr lang="en-US" dirty="0" smtClean="0"/>
              <a:t>test </a:t>
            </a:r>
            <a:r>
              <a:rPr lang="en-US" dirty="0"/>
              <a:t>= </a:t>
            </a:r>
            <a:r>
              <a:rPr lang="en-US" dirty="0" smtClean="0"/>
              <a:t>subset(</a:t>
            </a:r>
            <a:r>
              <a:rPr lang="en-US" dirty="0" err="1" smtClean="0"/>
              <a:t>myData</a:t>
            </a:r>
            <a:r>
              <a:rPr lang="en-US" dirty="0" smtClean="0"/>
              <a:t>, </a:t>
            </a:r>
            <a:r>
              <a:rPr lang="en-US" dirty="0"/>
              <a:t>split ==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pi.ning.com/files/4*70048ZsE4d4vAJg-aTE95xugJ5lTBq5r9WVsZ54EvqkwPajzn6AeprtzImBldqq*dbze8ZGDtuyoeewh4MamSwpz8EHC5Q/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286" y="136604"/>
            <a:ext cx="4810314" cy="639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0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– </a:t>
            </a:r>
            <a:r>
              <a:rPr lang="en-US" dirty="0" err="1" smtClean="0"/>
              <a:t>glm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glm</a:t>
            </a:r>
            <a:r>
              <a:rPr lang="en-US" dirty="0" smtClean="0"/>
              <a:t>() {instead of lm()}</a:t>
            </a:r>
          </a:p>
          <a:p>
            <a:pPr lvl="1"/>
            <a:r>
              <a:rPr lang="en-US" dirty="0" smtClean="0"/>
              <a:t>?</a:t>
            </a:r>
            <a:r>
              <a:rPr lang="en-US" dirty="0" err="1" smtClean="0"/>
              <a:t>glm</a:t>
            </a:r>
            <a:r>
              <a:rPr lang="en-US" dirty="0" smtClean="0"/>
              <a:t> for a description</a:t>
            </a:r>
          </a:p>
          <a:p>
            <a:r>
              <a:rPr lang="en-US" dirty="0" smtClean="0"/>
              <a:t>Specify family=binomial to get logistic regression</a:t>
            </a:r>
          </a:p>
          <a:p>
            <a:r>
              <a:rPr lang="en-US" dirty="0" smtClean="0"/>
              <a:t>model1=</a:t>
            </a:r>
            <a:r>
              <a:rPr lang="en-US" dirty="0" err="1" smtClean="0"/>
              <a:t>glm</a:t>
            </a:r>
            <a:r>
              <a:rPr lang="en-US" dirty="0" smtClean="0"/>
              <a:t>(y~., data=</a:t>
            </a:r>
            <a:r>
              <a:rPr lang="en-US" dirty="0" err="1" smtClean="0"/>
              <a:t>df</a:t>
            </a:r>
            <a:r>
              <a:rPr lang="en-US" dirty="0" smtClean="0"/>
              <a:t>, family=binomial)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df</a:t>
            </a:r>
            <a:r>
              <a:rPr lang="en-US" dirty="0" smtClean="0"/>
              <a:t> is some </a:t>
            </a:r>
            <a:r>
              <a:rPr lang="en-US" dirty="0" err="1" smtClean="0"/>
              <a:t>data.frame</a:t>
            </a:r>
            <a:endParaRPr lang="en-US" dirty="0" smtClean="0"/>
          </a:p>
          <a:p>
            <a:r>
              <a:rPr lang="en-US" dirty="0" err="1"/>
              <a:t>glm.pred</a:t>
            </a:r>
            <a:r>
              <a:rPr lang="en-US" dirty="0"/>
              <a:t> =</a:t>
            </a:r>
            <a:r>
              <a:rPr lang="en-US" dirty="0" smtClean="0"/>
              <a:t>predict(model1, </a:t>
            </a:r>
            <a:r>
              <a:rPr lang="en-US" dirty="0" err="1" smtClean="0"/>
              <a:t>newdata</a:t>
            </a:r>
            <a:r>
              <a:rPr lang="en-US" dirty="0" smtClean="0"/>
              <a:t>=data1, </a:t>
            </a:r>
            <a:r>
              <a:rPr lang="en-US" dirty="0"/>
              <a:t>type="response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To make predictions with the model1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6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– </a:t>
            </a:r>
            <a:r>
              <a:rPr lang="en-US" dirty="0" err="1" smtClean="0"/>
              <a:t>glm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tidyverse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library(</a:t>
            </a:r>
            <a:r>
              <a:rPr lang="en-US" dirty="0" err="1" smtClean="0"/>
              <a:t>caTools</a:t>
            </a:r>
            <a:r>
              <a:rPr lang="en-US" dirty="0"/>
              <a:t>)</a:t>
            </a:r>
          </a:p>
          <a:p>
            <a:r>
              <a:rPr lang="en-US" dirty="0" err="1" smtClean="0"/>
              <a:t>myData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read_csv</a:t>
            </a:r>
            <a:r>
              <a:rPr lang="en-US" dirty="0"/>
              <a:t>(“group1.csv”)</a:t>
            </a:r>
          </a:p>
          <a:p>
            <a:r>
              <a:rPr lang="en-US" sz="2800" dirty="0" smtClean="0"/>
              <a:t>split </a:t>
            </a:r>
            <a:r>
              <a:rPr lang="en-US" sz="2800" dirty="0"/>
              <a:t>= </a:t>
            </a:r>
            <a:r>
              <a:rPr lang="en-US" sz="2800" dirty="0" err="1"/>
              <a:t>sample.split</a:t>
            </a:r>
            <a:r>
              <a:rPr lang="en-US" sz="2800" dirty="0"/>
              <a:t>(</a:t>
            </a:r>
            <a:r>
              <a:rPr lang="en-US" sz="2800" dirty="0" err="1"/>
              <a:t>myData$Y</a:t>
            </a:r>
            <a:r>
              <a:rPr lang="en-US" sz="2800" dirty="0"/>
              <a:t>, </a:t>
            </a:r>
            <a:r>
              <a:rPr lang="en-US" sz="2800" dirty="0" err="1"/>
              <a:t>SplitRatio</a:t>
            </a:r>
            <a:r>
              <a:rPr lang="en-US" sz="2800" dirty="0"/>
              <a:t> = </a:t>
            </a:r>
            <a:r>
              <a:rPr lang="en-US" sz="2800" dirty="0" smtClean="0"/>
              <a:t>0.70)</a:t>
            </a:r>
            <a:endParaRPr lang="en-US" sz="2800" dirty="0"/>
          </a:p>
          <a:p>
            <a:r>
              <a:rPr lang="en-US" dirty="0"/>
              <a:t>train = subset(</a:t>
            </a:r>
            <a:r>
              <a:rPr lang="en-US" dirty="0" err="1"/>
              <a:t>myData</a:t>
            </a:r>
            <a:r>
              <a:rPr lang="en-US" dirty="0"/>
              <a:t>, split == TRUE)</a:t>
            </a:r>
          </a:p>
          <a:p>
            <a:r>
              <a:rPr lang="en-US" dirty="0"/>
              <a:t>test = subset(</a:t>
            </a:r>
            <a:r>
              <a:rPr lang="en-US" dirty="0" err="1"/>
              <a:t>myData</a:t>
            </a:r>
            <a:r>
              <a:rPr lang="en-US" dirty="0"/>
              <a:t>, split == FALSE)</a:t>
            </a:r>
          </a:p>
          <a:p>
            <a:r>
              <a:rPr lang="en-US" sz="2400" dirty="0" smtClean="0"/>
              <a:t>model1=</a:t>
            </a:r>
            <a:r>
              <a:rPr lang="en-US" sz="2400" dirty="0" err="1" smtClean="0"/>
              <a:t>glm</a:t>
            </a:r>
            <a:r>
              <a:rPr lang="en-US" sz="2400" dirty="0" smtClean="0"/>
              <a:t>(y~X1+X2+X3, data=train, family=binomial)</a:t>
            </a:r>
          </a:p>
          <a:p>
            <a:r>
              <a:rPr lang="en-US" sz="2400" dirty="0" smtClean="0"/>
              <a:t>prediction1 </a:t>
            </a:r>
            <a:r>
              <a:rPr lang="en-US" sz="2400" dirty="0"/>
              <a:t>=</a:t>
            </a:r>
            <a:r>
              <a:rPr lang="en-US" sz="2400" dirty="0" smtClean="0"/>
              <a:t>predict(model1, </a:t>
            </a:r>
            <a:r>
              <a:rPr lang="en-US" sz="2400" dirty="0" err="1" smtClean="0"/>
              <a:t>newdata</a:t>
            </a:r>
            <a:r>
              <a:rPr lang="en-US" sz="2400" dirty="0" smtClean="0"/>
              <a:t>=test, </a:t>
            </a:r>
            <a:r>
              <a:rPr lang="en-US" sz="2400" dirty="0"/>
              <a:t>type="response</a:t>
            </a:r>
            <a:r>
              <a:rPr lang="en-US" sz="2400" dirty="0" smtClean="0"/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𝑋𝑤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X is a matrix of independent variables (or features)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w are the weights or regression coefficients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is a vector of probabilities,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is the probability that observation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is 1</a:t>
                </a:r>
              </a:p>
              <a:p>
                <a:r>
                  <a:rPr lang="en-US" dirty="0" smtClean="0"/>
                  <a:t>A decision </a:t>
                </a:r>
                <a:r>
                  <a:rPr lang="en-US" dirty="0"/>
                  <a:t>rule is </a:t>
                </a:r>
                <a:r>
                  <a:rPr lang="en-US" dirty="0" smtClean="0"/>
                  <a:t>chosen to separate 0 </a:t>
                </a:r>
                <a:r>
                  <a:rPr lang="en-US" dirty="0"/>
                  <a:t>from 1</a:t>
                </a:r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0.23 with decision rule 0.5, then Y</a:t>
                </a:r>
                <a:r>
                  <a:rPr lang="en-US" i="1" baseline="-25000" dirty="0"/>
                  <a:t>i</a:t>
                </a:r>
                <a:r>
                  <a:rPr lang="en-US" dirty="0"/>
                  <a:t> = </a:t>
                </a:r>
                <a:r>
                  <a:rPr lang="en-US" dirty="0" smtClean="0"/>
                  <a:t>0</a:t>
                </a:r>
              </a:p>
              <a:p>
                <a:r>
                  <a:rPr lang="en-US" dirty="0" smtClean="0"/>
                  <a:t>How do you choose a “good” decision rule?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  <a:blipFill>
                <a:blip r:embed="rId3"/>
                <a:stretch>
                  <a:fillRect l="-1704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n-US" dirty="0"/>
              <a:t>Sensitivity –  measures the proportion of positives that are correctly </a:t>
            </a:r>
            <a:r>
              <a:rPr lang="en-US" dirty="0" smtClean="0"/>
              <a:t>identified (true positive rate)</a:t>
            </a:r>
          </a:p>
          <a:p>
            <a:r>
              <a:rPr lang="en-US" dirty="0"/>
              <a:t>Specificity – measures the proportion of negatives that are correctly </a:t>
            </a:r>
            <a:r>
              <a:rPr lang="en-US" dirty="0" smtClean="0"/>
              <a:t>identified (true negative rate) </a:t>
            </a:r>
          </a:p>
          <a:p>
            <a:r>
              <a:rPr lang="en-US" dirty="0" smtClean="0"/>
              <a:t>Accuracy – measures the proportion of correct identifications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Sensitivity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# </m:t>
                        </m:r>
                        <m:r>
                          <a:rPr lang="en-US" b="0" i="1" smtClean="0">
                            <a:latin typeface="Cambria Math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𝑝𝑜𝑠𝑖𝑡𝑖𝑣𝑒𝑠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#</m:t>
                        </m:r>
                        <m:r>
                          <a:rPr lang="en-US" b="0" i="1" smtClean="0">
                            <a:latin typeface="Cambria Math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𝑝𝑜𝑠𝑖𝑡𝑖𝑣𝑒𝑠</m:t>
                        </m:r>
                        <m:r>
                          <a:rPr lang="en-US" b="0" i="1" smtClean="0">
                            <a:latin typeface="Cambria Math"/>
                          </a:rPr>
                          <m:t>+#</m:t>
                        </m:r>
                        <m:r>
                          <a:rPr lang="en-US" b="0" i="1" smtClean="0">
                            <a:latin typeface="Cambria Math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𝑛𝑒𝑔𝑎𝑡𝑖𝑣𝑒𝑠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positive given positive</a:t>
                </a:r>
              </a:p>
              <a:p>
                <a:r>
                  <a:rPr lang="en-US" dirty="0" smtClean="0"/>
                  <a:t>Specificity </a:t>
                </a:r>
                <a:r>
                  <a:rPr lang="en-US" dirty="0"/>
                  <a:t>=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#</m:t>
                        </m:r>
                        <m:r>
                          <a:rPr lang="en-US" b="0" i="1" smtClean="0">
                            <a:latin typeface="Cambria Math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𝑛𝑒𝑔𝑎𝑡𝑖𝑣𝑒𝑠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#</m:t>
                        </m:r>
                        <m:r>
                          <a:rPr lang="en-US" b="0" i="1" smtClean="0">
                            <a:latin typeface="Cambria Math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𝑛𝑒𝑔𝑎𝑡𝑖𝑣𝑒𝑠</m:t>
                        </m:r>
                        <m:r>
                          <a:rPr lang="en-US" b="0" i="1" smtClean="0">
                            <a:latin typeface="Cambria Math"/>
                          </a:rPr>
                          <m:t>+#</m:t>
                        </m:r>
                        <m:r>
                          <a:rPr lang="en-US" b="0" i="1" smtClean="0">
                            <a:latin typeface="Cambria Math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𝑝𝑜𝑠𝑖𝑡𝑖𝑣𝑒𝑠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negative given negative</a:t>
                </a:r>
              </a:p>
              <a:p>
                <a:r>
                  <a:rPr lang="en-US" dirty="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#</m:t>
                        </m:r>
                        <m:r>
                          <a:rPr lang="en-US" b="0" i="1" smtClean="0">
                            <a:latin typeface="Cambria Math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𝑝𝑜𝑠𝑖𝑡𝑖𝑣𝑒𝑠</m:t>
                        </m:r>
                        <m:r>
                          <a:rPr lang="en-US" b="0" i="1" smtClean="0">
                            <a:latin typeface="Cambria Math"/>
                          </a:rPr>
                          <m:t>+#</m:t>
                        </m:r>
                        <m:r>
                          <a:rPr lang="en-US" b="0" i="1" smtClean="0">
                            <a:latin typeface="Cambria Math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𝑛𝑒𝑔𝑎𝑡𝑖𝑣𝑒𝑠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#</m:t>
                        </m:r>
                        <m:r>
                          <a:rPr lang="en-US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𝑝𝑟𝑒𝑑𝑖𝑐𝑡𝑖𝑜𝑛𝑠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Graphical way to show the trade-off between sensitivity and </a:t>
            </a:r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To pick the best threshold</a:t>
            </a:r>
            <a:endParaRPr lang="en-US" dirty="0"/>
          </a:p>
          <a:p>
            <a:r>
              <a:rPr lang="en-US" dirty="0" smtClean="0"/>
              <a:t>Simultaneously displays both types of errors for all possible thresholds</a:t>
            </a:r>
          </a:p>
          <a:p>
            <a:r>
              <a:rPr lang="en-US" dirty="0" smtClean="0"/>
              <a:t>Plot the </a:t>
            </a:r>
          </a:p>
          <a:p>
            <a:pPr lvl="1"/>
            <a:r>
              <a:rPr lang="en-US" dirty="0" smtClean="0"/>
              <a:t>True Positive rate (i.e. sensitivity) against </a:t>
            </a:r>
          </a:p>
          <a:p>
            <a:pPr lvl="1"/>
            <a:r>
              <a:rPr lang="en-US" dirty="0" smtClean="0"/>
              <a:t>the False Positive Rate (i.e. 1 – specificity)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94052"/>
            <a:ext cx="6248399" cy="5601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123297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Area Under the Curve (AUC) summarizes the overall performance</a:t>
            </a:r>
          </a:p>
          <a:p>
            <a:pPr lvl="1"/>
            <a:r>
              <a:rPr lang="en-US" dirty="0"/>
              <a:t>percentage of time </a:t>
            </a:r>
            <a:r>
              <a:rPr lang="en-US" dirty="0" smtClean="0"/>
              <a:t>model </a:t>
            </a:r>
            <a:r>
              <a:rPr lang="en-US" dirty="0"/>
              <a:t>will classify </a:t>
            </a:r>
            <a:r>
              <a:rPr lang="en-US" dirty="0" smtClean="0"/>
              <a:t>correctly</a:t>
            </a:r>
          </a:p>
          <a:p>
            <a:pPr lvl="1"/>
            <a:r>
              <a:rPr lang="en-US" dirty="0" smtClean="0"/>
              <a:t>Want AUC to be close to 1</a:t>
            </a:r>
          </a:p>
          <a:p>
            <a:pPr lvl="1"/>
            <a:r>
              <a:rPr lang="en-US" dirty="0" smtClean="0"/>
              <a:t>AUC of 0.5 indicates “no better than chance”</a:t>
            </a:r>
          </a:p>
          <a:p>
            <a:r>
              <a:rPr lang="en-US" dirty="0"/>
              <a:t>The best decision rule is high on sensitivity and low on </a:t>
            </a:r>
            <a:r>
              <a:rPr lang="en-US" dirty="0" smtClean="0"/>
              <a:t>1-specificity </a:t>
            </a:r>
          </a:p>
          <a:p>
            <a:pPr lvl="1"/>
            <a:r>
              <a:rPr lang="en-US" dirty="0" smtClean="0"/>
              <a:t>predicts </a:t>
            </a:r>
            <a:r>
              <a:rPr lang="en-US" dirty="0"/>
              <a:t>most true positives will be a positive and few true negatives will be a </a:t>
            </a:r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– </a:t>
            </a:r>
            <a:r>
              <a:rPr lang="en-US" dirty="0" err="1" smtClean="0"/>
              <a:t>glm</a:t>
            </a:r>
            <a:r>
              <a:rPr lang="en-US" dirty="0" smtClean="0"/>
              <a:t>() 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When last we left off</a:t>
            </a:r>
            <a:endParaRPr lang="en-US" dirty="0"/>
          </a:p>
          <a:p>
            <a:r>
              <a:rPr lang="en-US" sz="2400" dirty="0" smtClean="0"/>
              <a:t>model1=</a:t>
            </a:r>
            <a:r>
              <a:rPr lang="en-US" sz="2400" dirty="0" err="1" smtClean="0"/>
              <a:t>glm</a:t>
            </a:r>
            <a:r>
              <a:rPr lang="en-US" sz="2400" dirty="0" smtClean="0"/>
              <a:t>(y~X1+X2+X3, data=train, family=binomial)</a:t>
            </a:r>
          </a:p>
          <a:p>
            <a:r>
              <a:rPr lang="en-US" sz="2400" dirty="0" smtClean="0"/>
              <a:t>prediction1 </a:t>
            </a:r>
            <a:r>
              <a:rPr lang="en-US" sz="2400" dirty="0"/>
              <a:t>=</a:t>
            </a:r>
            <a:r>
              <a:rPr lang="en-US" sz="2400" dirty="0" smtClean="0"/>
              <a:t>predict(model1, </a:t>
            </a:r>
            <a:r>
              <a:rPr lang="en-US" sz="2400" dirty="0" err="1" smtClean="0"/>
              <a:t>newdata</a:t>
            </a:r>
            <a:r>
              <a:rPr lang="en-US" sz="2400" dirty="0" smtClean="0"/>
              <a:t>=test, </a:t>
            </a:r>
            <a:r>
              <a:rPr lang="en-US" sz="2400" dirty="0"/>
              <a:t>type="response</a:t>
            </a:r>
            <a:r>
              <a:rPr lang="en-US" sz="2400" dirty="0" smtClean="0"/>
              <a:t>")</a:t>
            </a:r>
          </a:p>
          <a:p>
            <a:r>
              <a:rPr lang="fr-FR" sz="2400" dirty="0"/>
              <a:t>t1 = </a:t>
            </a:r>
            <a:r>
              <a:rPr lang="fr-FR" sz="2400" dirty="0" smtClean="0"/>
              <a:t>table(</a:t>
            </a:r>
            <a:r>
              <a:rPr lang="fr-FR" sz="2400" dirty="0" err="1" smtClean="0"/>
              <a:t>train$Y</a:t>
            </a:r>
            <a:r>
              <a:rPr lang="fr-FR" sz="2400" dirty="0" smtClean="0"/>
              <a:t>, prediction1 </a:t>
            </a:r>
            <a:r>
              <a:rPr lang="fr-FR" sz="2400" dirty="0"/>
              <a:t>&gt;= </a:t>
            </a:r>
            <a:r>
              <a:rPr lang="fr-FR" sz="2400" dirty="0" smtClean="0"/>
              <a:t>0.50) #</a:t>
            </a:r>
            <a:r>
              <a:rPr lang="fr-FR" sz="2400" dirty="0" err="1" smtClean="0"/>
              <a:t>decision</a:t>
            </a:r>
            <a:r>
              <a:rPr lang="fr-FR" sz="2400" dirty="0" smtClean="0"/>
              <a:t> </a:t>
            </a:r>
            <a:r>
              <a:rPr lang="fr-FR" sz="2400" dirty="0" err="1" smtClean="0"/>
              <a:t>rule</a:t>
            </a:r>
            <a:endParaRPr lang="fr-FR" sz="2400" dirty="0" smtClean="0"/>
          </a:p>
          <a:p>
            <a:r>
              <a:rPr lang="fr-FR" sz="2400" dirty="0" smtClean="0"/>
              <a:t>t1 # confusion matrix</a:t>
            </a:r>
          </a:p>
          <a:p>
            <a:r>
              <a:rPr lang="fr-FR" sz="2400" dirty="0" err="1"/>
              <a:t>sensitivity</a:t>
            </a:r>
            <a:r>
              <a:rPr lang="fr-FR" sz="2400" dirty="0"/>
              <a:t> </a:t>
            </a:r>
            <a:r>
              <a:rPr lang="fr-FR" sz="2400" dirty="0" smtClean="0"/>
              <a:t>&lt;- t1[4</a:t>
            </a:r>
            <a:r>
              <a:rPr lang="fr-FR" sz="2400" dirty="0"/>
              <a:t>]/(t1[2] + t1[4</a:t>
            </a:r>
            <a:r>
              <a:rPr lang="fr-FR" sz="2400" dirty="0" smtClean="0"/>
              <a:t>])</a:t>
            </a:r>
          </a:p>
          <a:p>
            <a:r>
              <a:rPr lang="fr-FR" sz="2400" dirty="0" err="1"/>
              <a:t>specificity</a:t>
            </a:r>
            <a:r>
              <a:rPr lang="fr-FR" sz="2400" dirty="0"/>
              <a:t> </a:t>
            </a:r>
            <a:r>
              <a:rPr lang="fr-FR" sz="2400" dirty="0" smtClean="0"/>
              <a:t>&lt;- t1[1</a:t>
            </a:r>
            <a:r>
              <a:rPr lang="fr-FR" sz="2400" dirty="0"/>
              <a:t>]/(t1[1] + t1[3]) </a:t>
            </a:r>
            <a:endParaRPr lang="fr-FR" sz="2400" dirty="0" smtClean="0"/>
          </a:p>
          <a:p>
            <a:r>
              <a:rPr lang="fr-FR" sz="2400" dirty="0" err="1" smtClean="0"/>
              <a:t>accuracy</a:t>
            </a:r>
            <a:r>
              <a:rPr lang="fr-FR" sz="2400" dirty="0" smtClean="0"/>
              <a:t> &lt;- (t1[1</a:t>
            </a:r>
            <a:r>
              <a:rPr lang="fr-FR" sz="2400" dirty="0"/>
              <a:t>] + t1[4])/(t1[1] + t1[2] + t1[3] + t1[4</a:t>
            </a:r>
            <a:r>
              <a:rPr lang="fr-FR" sz="2400" dirty="0" smtClean="0"/>
              <a:t>])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in-sample error,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in</a:t>
            </a:r>
            <a:endParaRPr lang="en-US" baseline="-25000" dirty="0" smtClean="0"/>
          </a:p>
          <a:p>
            <a:pPr lvl="1"/>
            <a:r>
              <a:rPr lang="en-US" dirty="0" smtClean="0"/>
              <a:t>Uses the training data</a:t>
            </a:r>
          </a:p>
          <a:p>
            <a:pPr lvl="1"/>
            <a:r>
              <a:rPr lang="en-US" dirty="0" smtClean="0"/>
              <a:t>Measures the training performance</a:t>
            </a:r>
          </a:p>
          <a:p>
            <a:r>
              <a:rPr lang="en-US" dirty="0" smtClean="0"/>
              <a:t>The out-of-sample error,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out</a:t>
            </a:r>
            <a:endParaRPr lang="en-US" baseline="-25000" dirty="0" smtClean="0"/>
          </a:p>
          <a:p>
            <a:pPr lvl="1"/>
            <a:r>
              <a:rPr lang="en-US" dirty="0" smtClean="0"/>
              <a:t>Uses the test data</a:t>
            </a:r>
          </a:p>
          <a:p>
            <a:pPr lvl="1"/>
            <a:r>
              <a:rPr lang="en-US" dirty="0" smtClean="0"/>
              <a:t>Measures how well the hypothesized function generalizes to previously unseen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Machine Learning Algorithms in One Picture</a:t>
            </a:r>
          </a:p>
        </p:txBody>
      </p:sp>
      <p:pic>
        <p:nvPicPr>
          <p:cNvPr id="1026" name="Picture 2" descr="https://i.imgur.com/mZdJLd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570765" cy="47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0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429669"/>
            <a:ext cx="7143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17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Out-of-sample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much theory about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out</a:t>
                </a:r>
                <a:endParaRPr lang="en-US" baseline="-25000" dirty="0" smtClean="0"/>
              </a:p>
              <a:p>
                <a:r>
                  <a:rPr lang="en-US" dirty="0" smtClean="0"/>
                  <a:t>A simple way to measure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out</a:t>
                </a:r>
                <a:r>
                  <a:rPr lang="en-US" dirty="0" smtClean="0"/>
                  <a:t> is compare predictions to actual test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𝑚𝑖𝑠𝑠𝑐𝑙𝑎𝑠𝑠𝑖𝑓𝑖𝑒𝑑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𝑏𝑦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𝑝𝑟𝑒𝑑𝑖𝑐𝑡𝑖𝑜𝑛𝑠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out</a:t>
                </a:r>
                <a:r>
                  <a:rPr lang="en-US" dirty="0" smtClean="0"/>
                  <a:t> can be determined from a confusion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886200"/>
          </a:xfrm>
        </p:spPr>
        <p:txBody>
          <a:bodyPr/>
          <a:lstStyle/>
          <a:p>
            <a:r>
              <a:rPr lang="en-US" sz="2800" dirty="0" smtClean="0"/>
              <a:t>Let us say there are 165 predictions. </a:t>
            </a:r>
          </a:p>
          <a:p>
            <a:r>
              <a:rPr lang="en-US" sz="2800" dirty="0" smtClean="0"/>
              <a:t>50 are predicted “No” and actually “NO”</a:t>
            </a:r>
          </a:p>
          <a:p>
            <a:r>
              <a:rPr lang="en-US" sz="2800" dirty="0" smtClean="0"/>
              <a:t>10 are predicted “Yes” but actually “NO”</a:t>
            </a:r>
          </a:p>
          <a:p>
            <a:r>
              <a:rPr lang="en-US" sz="2800" dirty="0" smtClean="0"/>
              <a:t>5 are predicted “NO” but actually “Yes”</a:t>
            </a:r>
          </a:p>
          <a:p>
            <a:r>
              <a:rPr lang="en-US" sz="2800" dirty="0" smtClean="0"/>
              <a:t>100 are predicted “YES” and actually “Yes”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26" name="Picture 2" descr="Example confusion matrix for a binary class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48897"/>
            <a:ext cx="4385544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Confusion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6" name="Picture 2" descr="Example confusion matrix for a binary class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385701" cy="337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29400" y="5584628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True Positives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55210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True Negatives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168658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False Positives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5708879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False Negatives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1981200" y="2075329"/>
            <a:ext cx="2133600" cy="165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6324600" y="2209800"/>
            <a:ext cx="148590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2571750" y="5257800"/>
            <a:ext cx="1390650" cy="45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</p:cNvCxnSpPr>
          <p:nvPr/>
        </p:nvCxnSpPr>
        <p:spPr>
          <a:xfrm flipH="1" flipV="1">
            <a:off x="6705600" y="5181600"/>
            <a:ext cx="1028700" cy="40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ample confusion matrix for a binary class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7999"/>
            <a:ext cx="5919690" cy="31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886200"/>
          </a:xfrm>
        </p:spPr>
        <p:txBody>
          <a:bodyPr/>
          <a:lstStyle/>
          <a:p>
            <a:r>
              <a:rPr lang="en-US" sz="2800" dirty="0" smtClean="0"/>
              <a:t>Sensitivity = TP/ (TP + FN) = 100 / (100+5)</a:t>
            </a:r>
          </a:p>
          <a:p>
            <a:r>
              <a:rPr lang="en-US" sz="2800" dirty="0" smtClean="0"/>
              <a:t>Specificity = TN / (TN + FP) = 50 / (50 + 10)</a:t>
            </a:r>
          </a:p>
          <a:p>
            <a:r>
              <a:rPr lang="en-US" sz="2800" dirty="0" smtClean="0"/>
              <a:t>Accuracy = (TP + TN) / n = (50+100) / 165</a:t>
            </a:r>
          </a:p>
          <a:p>
            <a:r>
              <a:rPr lang="en-US" sz="2800" dirty="0" err="1" smtClean="0"/>
              <a:t>E</a:t>
            </a:r>
            <a:r>
              <a:rPr lang="en-US" sz="2800" baseline="-25000" dirty="0" err="1" smtClean="0"/>
              <a:t>out</a:t>
            </a:r>
            <a:r>
              <a:rPr lang="en-US" sz="2800" dirty="0"/>
              <a:t> </a:t>
            </a:r>
            <a:r>
              <a:rPr lang="en-US" sz="2800" dirty="0" smtClean="0"/>
              <a:t>= (FP + FN) /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4093941"/>
            <a:ext cx="637980" cy="53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4155" y="5016637"/>
            <a:ext cx="637980" cy="53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TP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599" y="5016637"/>
            <a:ext cx="637980" cy="53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</a:t>
            </a:r>
            <a:r>
              <a:rPr lang="en-US" sz="2800" dirty="0" smtClean="0">
                <a:solidFill>
                  <a:srgbClr val="0070C0"/>
                </a:solidFill>
              </a:rPr>
              <a:t>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0332" y="4093941"/>
            <a:ext cx="637980" cy="53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FP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Read </a:t>
            </a:r>
            <a:r>
              <a:rPr lang="en-US" dirty="0"/>
              <a:t>pp. 194-208 of Bruce and Bruce, </a:t>
            </a:r>
            <a:r>
              <a:rPr lang="en-US" u="sng" dirty="0"/>
              <a:t>Practical Statistics</a:t>
            </a:r>
            <a:endParaRPr lang="en-US" dirty="0"/>
          </a:p>
          <a:p>
            <a:r>
              <a:rPr lang="en-US" b="1" dirty="0"/>
              <a:t>Read </a:t>
            </a:r>
            <a:r>
              <a:rPr lang="en-US" dirty="0" smtClean="0"/>
              <a:t>“</a:t>
            </a:r>
            <a:r>
              <a:rPr lang="en-US" i="1" dirty="0" smtClean="0"/>
              <a:t>What Is an ROC </a:t>
            </a:r>
            <a:r>
              <a:rPr lang="en-US" i="1" dirty="0"/>
              <a:t>Curve” </a:t>
            </a:r>
            <a:r>
              <a:rPr lang="en-US" dirty="0">
                <a:hlinkClick r:id="rId2"/>
              </a:rPr>
              <a:t>https://www.theanalysisfactor.com/what-is-an-roc-curve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Read </a:t>
            </a:r>
            <a:r>
              <a:rPr lang="en-US" dirty="0"/>
              <a:t>“</a:t>
            </a:r>
            <a:r>
              <a:rPr lang="en-US" i="1" dirty="0"/>
              <a:t>How To Go About Interpreting Regression </a:t>
            </a:r>
            <a:r>
              <a:rPr lang="en-US" i="1" dirty="0" err="1"/>
              <a:t>Cofficients</a:t>
            </a:r>
            <a:r>
              <a:rPr lang="en-US" i="1" dirty="0"/>
              <a:t>”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https://itsalocke.com/blog/how-to-go-about-interpreting-regression-cofficients/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More </a:t>
            </a:r>
            <a:r>
              <a:rPr lang="en-US" dirty="0" smtClean="0"/>
              <a:t>Info on Wikipedia </a:t>
            </a:r>
            <a:r>
              <a:rPr lang="en-US" sz="2700" dirty="0">
                <a:hlinkClick r:id="rId4"/>
              </a:rPr>
              <a:t>https://</a:t>
            </a:r>
            <a:r>
              <a:rPr lang="en-US" sz="2700" dirty="0" smtClean="0">
                <a:hlinkClick r:id="rId4"/>
              </a:rPr>
              <a:t>en.wikipedia.org/wiki/Receiver_operating_characteristic</a:t>
            </a:r>
            <a:r>
              <a:rPr lang="en-US" sz="2700" dirty="0" smtClean="0"/>
              <a:t>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4650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540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184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022" y="1486694"/>
                <a:ext cx="8229600" cy="4800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 of Parameters</a:t>
                </a:r>
              </a:p>
              <a:p>
                <a:pPr lvl="1"/>
                <a:r>
                  <a:rPr lang="en-US" dirty="0" smtClean="0"/>
                  <a:t>The maximum likelihood equation is derived from the probability distribution of the dependent variable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Since g(x) is binomial, the joint probability 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The likelihood of the entire dataset </a:t>
                </a:r>
                <a:r>
                  <a:rPr lang="en-US" dirty="0" smtClean="0"/>
                  <a:t>X </a:t>
                </a:r>
                <a:r>
                  <a:rPr lang="en-US" dirty="0"/>
                  <a:t>is the product of the individual data point likelihoods.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022" y="1486694"/>
                <a:ext cx="8229600" cy="4800600"/>
              </a:xfrm>
              <a:blipFill>
                <a:blip r:embed="rId2"/>
                <a:stretch>
                  <a:fillRect l="-1556" t="-1525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 maximizes the cost,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minimizes </a:t>
                </a:r>
              </a:p>
              <a:p>
                <a:r>
                  <a:rPr lang="en-US" dirty="0" smtClean="0"/>
                  <a:t>The average cost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Regression</a:t>
            </a:r>
            <a:endParaRPr lang="en-US" dirty="0"/>
          </a:p>
        </p:txBody>
      </p:sp>
      <p:pic>
        <p:nvPicPr>
          <p:cNvPr id="1026" name="Picture 2" descr="https://storage.ning.com/topology/rest/1.0/file/get/952937562?profile=origina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76" y="1417638"/>
            <a:ext cx="6571469" cy="498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0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2200" dirty="0" smtClean="0"/>
              </a:p>
              <a:p>
                <a:r>
                  <a:rPr lang="en-US" dirty="0" smtClean="0"/>
                  <a:t>Simplify using algebra,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To find the gradient, take the partial derivative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the gradient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800600"/>
              </a:xfrm>
              <a:blipFill>
                <a:blip r:embed="rId2"/>
                <a:stretch>
                  <a:fillRect l="-170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n-US" dirty="0" smtClean="0"/>
              <a:t>Qualitative (or Categorical) responses</a:t>
            </a:r>
          </a:p>
          <a:p>
            <a:pPr lvl="1"/>
            <a:r>
              <a:rPr lang="en-US" dirty="0" smtClean="0"/>
              <a:t>Yes/No; colors; grades; categories</a:t>
            </a:r>
          </a:p>
          <a:p>
            <a:r>
              <a:rPr lang="en-US" dirty="0" smtClean="0"/>
              <a:t>Discriminant function – a function that assigns each vector x to a specific class (e.g. qualitative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419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Previously </a:t>
                </a:r>
                <a:r>
                  <a:rPr lang="en-US" dirty="0"/>
                  <a:t>we saw, </a:t>
                </a:r>
                <a:r>
                  <a:rPr lang="en-US" dirty="0" smtClean="0"/>
                  <a:t>Y </a:t>
                </a:r>
                <a:r>
                  <a:rPr lang="en-US" dirty="0"/>
                  <a:t>= </a:t>
                </a:r>
                <a:r>
                  <a:rPr lang="el-GR" dirty="0">
                    <a:latin typeface="Cambria Math"/>
                    <a:ea typeface="Cambria Math"/>
                  </a:rPr>
                  <a:t>β</a:t>
                </a:r>
                <a:r>
                  <a:rPr lang="en-US" baseline="-25000" dirty="0">
                    <a:latin typeface="Cambria Math"/>
                    <a:ea typeface="Cambria Math"/>
                  </a:rPr>
                  <a:t>0</a:t>
                </a:r>
                <a:r>
                  <a:rPr lang="en-US" dirty="0">
                    <a:latin typeface="Cambria Math"/>
                    <a:ea typeface="Cambria Math"/>
                  </a:rPr>
                  <a:t> + </a:t>
                </a:r>
                <a:r>
                  <a:rPr lang="el-GR" dirty="0">
                    <a:latin typeface="Cambria Math"/>
                    <a:ea typeface="Cambria Math"/>
                  </a:rPr>
                  <a:t>β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dirty="0" smtClean="0">
                    <a:latin typeface="Cambria Math"/>
                    <a:ea typeface="Cambria Math"/>
                  </a:rPr>
                  <a:t>X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dirty="0" smtClean="0">
                    <a:latin typeface="Cambria Math"/>
                    <a:ea typeface="Cambria Math"/>
                  </a:rPr>
                  <a:t> for linear regression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Statisticians use </a:t>
                </a:r>
                <a:r>
                  <a:rPr lang="en-US" dirty="0" smtClean="0">
                    <a:latin typeface="Cambria Math"/>
                    <a:ea typeface="Cambria Math"/>
                    <a:sym typeface="Symbol"/>
                  </a:rPr>
                  <a:t>, 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  <a:sym typeface="Symbol"/>
                  </a:rPr>
                  <a:t>Machine learning researchers use </a:t>
                </a:r>
                <a:r>
                  <a:rPr lang="en-US" i="1" dirty="0" smtClean="0">
                    <a:latin typeface="Cambria Math"/>
                    <a:ea typeface="Cambria Math"/>
                    <a:sym typeface="Symbol"/>
                  </a:rPr>
                  <a:t>w</a:t>
                </a:r>
              </a:p>
              <a:p>
                <a:r>
                  <a:rPr lang="en-US" dirty="0" smtClean="0"/>
                  <a:t>Y </a:t>
                </a:r>
                <a:r>
                  <a:rPr lang="en-US" dirty="0"/>
                  <a:t>= </a:t>
                </a:r>
                <a:r>
                  <a:rPr lang="en-US" dirty="0" smtClean="0"/>
                  <a:t>w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0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+ </a:t>
                </a:r>
                <a:r>
                  <a:rPr lang="en-US" dirty="0" smtClean="0">
                    <a:latin typeface="Cambria Math"/>
                    <a:ea typeface="Cambria Math"/>
                  </a:rPr>
                  <a:t>w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1</a:t>
                </a:r>
                <a:r>
                  <a:rPr lang="en-US" dirty="0" smtClean="0">
                    <a:latin typeface="Cambria Math"/>
                    <a:ea typeface="Cambria Math"/>
                  </a:rPr>
                  <a:t>X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1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Or generally,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Where w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0</a:t>
                </a:r>
                <a:r>
                  <a:rPr lang="en-US" dirty="0" smtClean="0">
                    <a:latin typeface="Cambria Math"/>
                    <a:ea typeface="Cambria Math"/>
                  </a:rPr>
                  <a:t> is called the bias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w is a vector of parameters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x is a matrix of independent variables (or features)</a:t>
                </a:r>
                <a:endParaRPr lang="en-US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419600"/>
              </a:xfrm>
              <a:blipFill>
                <a:blip r:embed="rId2"/>
                <a:stretch>
                  <a:fillRect l="-1481" t="-3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3892"/>
            <a:ext cx="6019800" cy="52374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32" y="1600200"/>
            <a:ext cx="6043142" cy="525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4953000"/>
            <a:ext cx="1981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943600" y="3200400"/>
            <a:ext cx="1828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82" y="47683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Violation!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72400" y="300588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Violation!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/>
                    <a:ea typeface="Cambria Math"/>
                  </a:rPr>
                  <a:t>Instead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Or just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, where x</a:t>
                </a:r>
                <a:r>
                  <a:rPr lang="en-US" baseline="-25000" dirty="0" smtClean="0">
                    <a:latin typeface="Cambria Math"/>
                    <a:ea typeface="Cambria Math"/>
                  </a:rPr>
                  <a:t>0</a:t>
                </a:r>
                <a:r>
                  <a:rPr lang="en-US" dirty="0" smtClean="0">
                    <a:latin typeface="Cambria Math"/>
                    <a:ea typeface="Cambria Math"/>
                  </a:rPr>
                  <a:t> = 1</a:t>
                </a:r>
              </a:p>
              <a:p>
                <a:r>
                  <a:rPr lang="en-US" dirty="0"/>
                  <a:t>Need to convert a binary variable into a continuous one that can take on any real </a:t>
                </a:r>
                <a:r>
                  <a:rPr lang="en-US" dirty="0" smtClean="0"/>
                  <a:t>value </a:t>
                </a:r>
                <a:endParaRPr lang="en-US" dirty="0"/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Where </a:t>
                </a:r>
                <a:r>
                  <a:rPr lang="en-US" i="1" dirty="0" smtClean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g</a:t>
                </a:r>
                <a:r>
                  <a:rPr lang="en-US" dirty="0" smtClean="0">
                    <a:latin typeface="Cambria Math"/>
                    <a:ea typeface="Cambria Math"/>
                    <a:sym typeface="Symbol"/>
                  </a:rPr>
                  <a:t> is a function whose output is (0,1)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 smtClean="0">
                    <a:latin typeface="Cambria Math"/>
                  </a:rPr>
                  <a:t> where 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endParaRPr lang="en-US" i="1" dirty="0" smtClean="0">
                  <a:latin typeface="Cambria Math"/>
                </a:endParaRPr>
              </a:p>
              <a:p>
                <a:pPr lvl="1"/>
                <a:r>
                  <a:rPr lang="en-US" i="1" dirty="0" smtClean="0">
                    <a:latin typeface="Cambria Math"/>
                  </a:rPr>
                  <a:t>Remember</a:t>
                </a: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i="1" dirty="0" smtClean="0">
                    <a:latin typeface="Cambria Math"/>
                  </a:rPr>
                  <a:t>x</a:t>
                </a:r>
                <a:r>
                  <a:rPr lang="en-US" i="1" baseline="-25000" dirty="0" smtClean="0">
                    <a:latin typeface="Cambria Math"/>
                  </a:rPr>
                  <a:t>0</a:t>
                </a:r>
                <a:r>
                  <a:rPr lang="en-US" i="1" dirty="0" smtClean="0">
                    <a:latin typeface="Cambria Math"/>
                  </a:rPr>
                  <a:t>=1</a:t>
                </a:r>
                <a:endParaRPr lang="en-US" i="1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1704" t="-1667" r="-2741" b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B62767-0600-43F5-B65D-7FED5EC17D9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1444</Words>
  <Application>Microsoft Office PowerPoint</Application>
  <PresentationFormat>On-screen Show (4:3)</PresentationFormat>
  <Paragraphs>262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Logistic Regression</vt:lpstr>
      <vt:lpstr>PowerPoint Presentation</vt:lpstr>
      <vt:lpstr>Types of Machine Learning Algorithms in One Picture</vt:lpstr>
      <vt:lpstr>Different Types of Regression</vt:lpstr>
      <vt:lpstr>Classification</vt:lpstr>
      <vt:lpstr>Classification</vt:lpstr>
      <vt:lpstr>Linear Regression</vt:lpstr>
      <vt:lpstr>Linear Regression</vt:lpstr>
      <vt:lpstr>Logistic Regression</vt:lpstr>
      <vt:lpstr>Sigmoid Function g(s)=e^s/(1+e^s )</vt:lpstr>
      <vt:lpstr>Binary</vt:lpstr>
      <vt:lpstr>Logistic Function</vt:lpstr>
      <vt:lpstr>Logistic Function</vt:lpstr>
      <vt:lpstr>Decision Rule</vt:lpstr>
      <vt:lpstr>Pseudocode (gradient descent)</vt:lpstr>
      <vt:lpstr>Readings</vt:lpstr>
      <vt:lpstr>Assignment 3</vt:lpstr>
      <vt:lpstr>Questions</vt:lpstr>
      <vt:lpstr>R Code for Training/Test data</vt:lpstr>
      <vt:lpstr>R – glm()</vt:lpstr>
      <vt:lpstr>R – glm()</vt:lpstr>
      <vt:lpstr>Logistic Function</vt:lpstr>
      <vt:lpstr>Performance</vt:lpstr>
      <vt:lpstr>Performance</vt:lpstr>
      <vt:lpstr>ROC Curve</vt:lpstr>
      <vt:lpstr>ROC Curve</vt:lpstr>
      <vt:lpstr>ROC Curve</vt:lpstr>
      <vt:lpstr>R – glm() example continued</vt:lpstr>
      <vt:lpstr>Error Measures</vt:lpstr>
      <vt:lpstr>Errors</vt:lpstr>
      <vt:lpstr>Out-of-sample Error</vt:lpstr>
      <vt:lpstr>Example – Confusion Matrix</vt:lpstr>
      <vt:lpstr>Example – Confusion Matrix</vt:lpstr>
      <vt:lpstr>Example – Confusion Matrix</vt:lpstr>
      <vt:lpstr>Readings</vt:lpstr>
      <vt:lpstr>Questions</vt:lpstr>
      <vt:lpstr>Backup Slides</vt:lpstr>
      <vt:lpstr>Logistic Function</vt:lpstr>
      <vt:lpstr>Logistic Function</vt:lpstr>
      <vt:lpstr>Logistic Function</vt:lpstr>
      <vt:lpstr>Logistic Function</vt:lpstr>
    </vt:vector>
  </TitlesOfParts>
  <Company>Federal Aviation Administration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Clifton Baldwin</dc:creator>
  <cp:lastModifiedBy>Baldwin, Clifton (FAA)</cp:lastModifiedBy>
  <cp:revision>195</cp:revision>
  <dcterms:created xsi:type="dcterms:W3CDTF">2014-01-27T15:29:55Z</dcterms:created>
  <dcterms:modified xsi:type="dcterms:W3CDTF">2020-03-03T15:31:17Z</dcterms:modified>
</cp:coreProperties>
</file>