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411" r:id="rId3"/>
    <p:sldId id="414" r:id="rId4"/>
    <p:sldId id="420" r:id="rId5"/>
    <p:sldId id="415" r:id="rId6"/>
    <p:sldId id="363" r:id="rId7"/>
    <p:sldId id="422" r:id="rId8"/>
    <p:sldId id="421" r:id="rId9"/>
    <p:sldId id="410" r:id="rId10"/>
    <p:sldId id="412" r:id="rId11"/>
    <p:sldId id="375" r:id="rId12"/>
    <p:sldId id="417" r:id="rId13"/>
    <p:sldId id="438" r:id="rId14"/>
    <p:sldId id="437" r:id="rId15"/>
    <p:sldId id="418" r:id="rId16"/>
    <p:sldId id="434" r:id="rId17"/>
    <p:sldId id="429" r:id="rId18"/>
    <p:sldId id="428" r:id="rId19"/>
    <p:sldId id="435" r:id="rId20"/>
    <p:sldId id="413" r:id="rId21"/>
    <p:sldId id="426" r:id="rId22"/>
    <p:sldId id="423" r:id="rId23"/>
    <p:sldId id="374" r:id="rId24"/>
    <p:sldId id="430" r:id="rId25"/>
    <p:sldId id="431" r:id="rId26"/>
    <p:sldId id="432" r:id="rId27"/>
    <p:sldId id="436" r:id="rId28"/>
    <p:sldId id="433" r:id="rId29"/>
    <p:sldId id="427" r:id="rId30"/>
    <p:sldId id="439" r:id="rId31"/>
    <p:sldId id="342" r:id="rId32"/>
    <p:sldId id="416"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323" autoAdjust="0"/>
  </p:normalViewPr>
  <p:slideViewPr>
    <p:cSldViewPr>
      <p:cViewPr varScale="1">
        <p:scale>
          <a:sx n="93" d="100"/>
          <a:sy n="93" d="100"/>
        </p:scale>
        <p:origin x="50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36B51A-0151-4479-83B6-33CE58622F08}" type="datetimeFigureOut">
              <a:rPr lang="en-US" smtClean="0"/>
              <a:t>1/28/2020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49B313-E1EB-4047-BF35-2AE64893AD52}" type="slidenum">
              <a:rPr lang="en-US" smtClean="0"/>
              <a:t>‹#›</a:t>
            </a:fld>
            <a:endParaRPr lang="en-US"/>
          </a:p>
        </p:txBody>
      </p:sp>
    </p:spTree>
    <p:extLst>
      <p:ext uri="{BB962C8B-B14F-4D97-AF65-F5344CB8AC3E}">
        <p14:creationId xmlns:p14="http://schemas.microsoft.com/office/powerpoint/2010/main" val="142425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2442">
              <a:defRPr sz="1100">
                <a:solidFill>
                  <a:schemeClr val="tx1"/>
                </a:solidFill>
                <a:latin typeface="Arial" charset="0"/>
                <a:cs typeface="Arial" charset="0"/>
              </a:defRPr>
            </a:lvl1pPr>
            <a:lvl2pPr marL="685817" indent="-263776" defTabSz="892442">
              <a:defRPr sz="1100">
                <a:solidFill>
                  <a:schemeClr val="tx1"/>
                </a:solidFill>
                <a:latin typeface="Arial" charset="0"/>
                <a:cs typeface="Arial" charset="0"/>
              </a:defRPr>
            </a:lvl2pPr>
            <a:lvl3pPr marL="1055103" indent="-211021" defTabSz="892442">
              <a:defRPr sz="1100">
                <a:solidFill>
                  <a:schemeClr val="tx1"/>
                </a:solidFill>
                <a:latin typeface="Arial" charset="0"/>
                <a:cs typeface="Arial" charset="0"/>
              </a:defRPr>
            </a:lvl3pPr>
            <a:lvl4pPr marL="1477145" indent="-211021" defTabSz="892442">
              <a:defRPr sz="1100">
                <a:solidFill>
                  <a:schemeClr val="tx1"/>
                </a:solidFill>
                <a:latin typeface="Arial" charset="0"/>
                <a:cs typeface="Arial" charset="0"/>
              </a:defRPr>
            </a:lvl4pPr>
            <a:lvl5pPr marL="1899186" indent="-211021" defTabSz="892442">
              <a:defRPr sz="1100">
                <a:solidFill>
                  <a:schemeClr val="tx1"/>
                </a:solidFill>
                <a:latin typeface="Arial" charset="0"/>
                <a:cs typeface="Arial" charset="0"/>
              </a:defRPr>
            </a:lvl5pPr>
            <a:lvl6pPr marL="2321227" indent="-211021" defTabSz="892442" eaLnBrk="0" fontAlgn="base" hangingPunct="0">
              <a:spcBef>
                <a:spcPct val="30000"/>
              </a:spcBef>
              <a:spcAft>
                <a:spcPct val="0"/>
              </a:spcAft>
              <a:defRPr sz="1100">
                <a:solidFill>
                  <a:schemeClr val="tx1"/>
                </a:solidFill>
                <a:latin typeface="Arial" charset="0"/>
                <a:cs typeface="Arial" charset="0"/>
              </a:defRPr>
            </a:lvl6pPr>
            <a:lvl7pPr marL="2743269" indent="-211021" defTabSz="892442" eaLnBrk="0" fontAlgn="base" hangingPunct="0">
              <a:spcBef>
                <a:spcPct val="30000"/>
              </a:spcBef>
              <a:spcAft>
                <a:spcPct val="0"/>
              </a:spcAft>
              <a:defRPr sz="1100">
                <a:solidFill>
                  <a:schemeClr val="tx1"/>
                </a:solidFill>
                <a:latin typeface="Arial" charset="0"/>
                <a:cs typeface="Arial" charset="0"/>
              </a:defRPr>
            </a:lvl7pPr>
            <a:lvl8pPr marL="3165310" indent="-211021" defTabSz="892442" eaLnBrk="0" fontAlgn="base" hangingPunct="0">
              <a:spcBef>
                <a:spcPct val="30000"/>
              </a:spcBef>
              <a:spcAft>
                <a:spcPct val="0"/>
              </a:spcAft>
              <a:defRPr sz="1100">
                <a:solidFill>
                  <a:schemeClr val="tx1"/>
                </a:solidFill>
                <a:latin typeface="Arial" charset="0"/>
                <a:cs typeface="Arial" charset="0"/>
              </a:defRPr>
            </a:lvl8pPr>
            <a:lvl9pPr marL="3587351" indent="-211021" defTabSz="892442" eaLnBrk="0" fontAlgn="base" hangingPunct="0">
              <a:spcBef>
                <a:spcPct val="30000"/>
              </a:spcBef>
              <a:spcAft>
                <a:spcPct val="0"/>
              </a:spcAft>
              <a:defRPr sz="1100">
                <a:solidFill>
                  <a:schemeClr val="tx1"/>
                </a:solidFill>
                <a:latin typeface="Arial" charset="0"/>
                <a:cs typeface="Arial" charset="0"/>
              </a:defRPr>
            </a:lvl9pPr>
          </a:lstStyle>
          <a:p>
            <a:fld id="{EDBD7AD1-CA46-4EB5-AAB0-B63203C10462}" type="slidenum">
              <a:rPr lang="en-US" altLang="en-US" sz="1200"/>
              <a:pPr/>
              <a:t>15</a:t>
            </a:fld>
            <a:endParaRPr lang="en-US" altLang="en-US" sz="1200"/>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733340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this is fabricated data. So I know the actual centers. In real life, the centers are not known and probably unknowable.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349B313-E1EB-4047-BF35-2AE64893AD52}" type="slidenum">
              <a:rPr lang="en-US" smtClean="0"/>
              <a:t>29</a:t>
            </a:fld>
            <a:endParaRPr lang="en-US"/>
          </a:p>
        </p:txBody>
      </p:sp>
    </p:spTree>
    <p:extLst>
      <p:ext uri="{BB962C8B-B14F-4D97-AF65-F5344CB8AC3E}">
        <p14:creationId xmlns:p14="http://schemas.microsoft.com/office/powerpoint/2010/main" val="4075056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2442">
              <a:defRPr sz="1100">
                <a:solidFill>
                  <a:schemeClr val="tx1"/>
                </a:solidFill>
                <a:latin typeface="Arial" charset="0"/>
                <a:cs typeface="Arial" charset="0"/>
              </a:defRPr>
            </a:lvl1pPr>
            <a:lvl2pPr marL="685817" indent="-263776" defTabSz="892442">
              <a:defRPr sz="1100">
                <a:solidFill>
                  <a:schemeClr val="tx1"/>
                </a:solidFill>
                <a:latin typeface="Arial" charset="0"/>
                <a:cs typeface="Arial" charset="0"/>
              </a:defRPr>
            </a:lvl2pPr>
            <a:lvl3pPr marL="1055103" indent="-211021" defTabSz="892442">
              <a:defRPr sz="1100">
                <a:solidFill>
                  <a:schemeClr val="tx1"/>
                </a:solidFill>
                <a:latin typeface="Arial" charset="0"/>
                <a:cs typeface="Arial" charset="0"/>
              </a:defRPr>
            </a:lvl3pPr>
            <a:lvl4pPr marL="1477145" indent="-211021" defTabSz="892442">
              <a:defRPr sz="1100">
                <a:solidFill>
                  <a:schemeClr val="tx1"/>
                </a:solidFill>
                <a:latin typeface="Arial" charset="0"/>
                <a:cs typeface="Arial" charset="0"/>
              </a:defRPr>
            </a:lvl4pPr>
            <a:lvl5pPr marL="1899186" indent="-211021" defTabSz="892442">
              <a:defRPr sz="1100">
                <a:solidFill>
                  <a:schemeClr val="tx1"/>
                </a:solidFill>
                <a:latin typeface="Arial" charset="0"/>
                <a:cs typeface="Arial" charset="0"/>
              </a:defRPr>
            </a:lvl5pPr>
            <a:lvl6pPr marL="2321227" indent="-211021" defTabSz="892442" eaLnBrk="0" fontAlgn="base" hangingPunct="0">
              <a:spcBef>
                <a:spcPct val="30000"/>
              </a:spcBef>
              <a:spcAft>
                <a:spcPct val="0"/>
              </a:spcAft>
              <a:defRPr sz="1100">
                <a:solidFill>
                  <a:schemeClr val="tx1"/>
                </a:solidFill>
                <a:latin typeface="Arial" charset="0"/>
                <a:cs typeface="Arial" charset="0"/>
              </a:defRPr>
            </a:lvl6pPr>
            <a:lvl7pPr marL="2743269" indent="-211021" defTabSz="892442" eaLnBrk="0" fontAlgn="base" hangingPunct="0">
              <a:spcBef>
                <a:spcPct val="30000"/>
              </a:spcBef>
              <a:spcAft>
                <a:spcPct val="0"/>
              </a:spcAft>
              <a:defRPr sz="1100">
                <a:solidFill>
                  <a:schemeClr val="tx1"/>
                </a:solidFill>
                <a:latin typeface="Arial" charset="0"/>
                <a:cs typeface="Arial" charset="0"/>
              </a:defRPr>
            </a:lvl7pPr>
            <a:lvl8pPr marL="3165310" indent="-211021" defTabSz="892442" eaLnBrk="0" fontAlgn="base" hangingPunct="0">
              <a:spcBef>
                <a:spcPct val="30000"/>
              </a:spcBef>
              <a:spcAft>
                <a:spcPct val="0"/>
              </a:spcAft>
              <a:defRPr sz="1100">
                <a:solidFill>
                  <a:schemeClr val="tx1"/>
                </a:solidFill>
                <a:latin typeface="Arial" charset="0"/>
                <a:cs typeface="Arial" charset="0"/>
              </a:defRPr>
            </a:lvl8pPr>
            <a:lvl9pPr marL="3587351" indent="-211021" defTabSz="892442" eaLnBrk="0" fontAlgn="base" hangingPunct="0">
              <a:spcBef>
                <a:spcPct val="30000"/>
              </a:spcBef>
              <a:spcAft>
                <a:spcPct val="0"/>
              </a:spcAft>
              <a:defRPr sz="1100">
                <a:solidFill>
                  <a:schemeClr val="tx1"/>
                </a:solidFill>
                <a:latin typeface="Arial" charset="0"/>
                <a:cs typeface="Arial" charset="0"/>
              </a:defRPr>
            </a:lvl9pPr>
          </a:lstStyle>
          <a:p>
            <a:fld id="{EDBD7AD1-CA46-4EB5-AAB0-B63203C10462}" type="slidenum">
              <a:rPr lang="en-US" altLang="en-US" sz="1200"/>
              <a:pPr/>
              <a:t>31</a:t>
            </a:fld>
            <a:endParaRPr lang="en-US" altLang="en-US" sz="1200"/>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page 462 of The Elements</a:t>
            </a:r>
            <a:r>
              <a:rPr lang="en-US" baseline="0" dirty="0"/>
              <a:t> of Statistical Learning, 2</a:t>
            </a:r>
            <a:r>
              <a:rPr lang="en-US" baseline="30000" dirty="0"/>
              <a:t>nd</a:t>
            </a:r>
            <a:r>
              <a:rPr lang="en-US" baseline="0" dirty="0"/>
              <a:t> ed.  (Hastie, </a:t>
            </a:r>
            <a:r>
              <a:rPr lang="en-US" baseline="0" dirty="0" err="1"/>
              <a:t>Tibshirani</a:t>
            </a:r>
            <a:r>
              <a:rPr lang="en-US" baseline="0" dirty="0"/>
              <a:t>, Friedman)  January 2017 printing</a:t>
            </a:r>
            <a:endParaRPr lang="en-US" dirty="0"/>
          </a:p>
        </p:txBody>
      </p:sp>
      <p:sp>
        <p:nvSpPr>
          <p:cNvPr id="4" name="Slide Number Placeholder 3"/>
          <p:cNvSpPr>
            <a:spLocks noGrp="1"/>
          </p:cNvSpPr>
          <p:nvPr>
            <p:ph type="sldNum" sz="quarter" idx="10"/>
          </p:nvPr>
        </p:nvSpPr>
        <p:spPr/>
        <p:txBody>
          <a:bodyPr/>
          <a:lstStyle/>
          <a:p>
            <a:fld id="{1349B313-E1EB-4047-BF35-2AE64893AD52}" type="slidenum">
              <a:rPr lang="en-US" smtClean="0"/>
              <a:t>32</a:t>
            </a:fld>
            <a:endParaRPr lang="en-US"/>
          </a:p>
        </p:txBody>
      </p:sp>
    </p:spTree>
    <p:extLst>
      <p:ext uri="{BB962C8B-B14F-4D97-AF65-F5344CB8AC3E}">
        <p14:creationId xmlns:p14="http://schemas.microsoft.com/office/powerpoint/2010/main" val="1516262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CAD4FF6-5F65-418B-B4FA-6034063D4961}"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B99101-CFD9-4138-9508-0630458C1D51}" type="slidenum">
              <a:rPr lang="en-US" smtClean="0"/>
              <a:t>‹#›</a:t>
            </a:fld>
            <a:endParaRPr lang="en-US"/>
          </a:p>
        </p:txBody>
      </p:sp>
    </p:spTree>
    <p:extLst>
      <p:ext uri="{BB962C8B-B14F-4D97-AF65-F5344CB8AC3E}">
        <p14:creationId xmlns:p14="http://schemas.microsoft.com/office/powerpoint/2010/main" val="4101226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AD4FF6-5F65-418B-B4FA-6034063D4961}"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B99101-CFD9-4138-9508-0630458C1D51}" type="slidenum">
              <a:rPr lang="en-US" smtClean="0"/>
              <a:t>‹#›</a:t>
            </a:fld>
            <a:endParaRPr lang="en-US"/>
          </a:p>
        </p:txBody>
      </p:sp>
    </p:spTree>
    <p:extLst>
      <p:ext uri="{BB962C8B-B14F-4D97-AF65-F5344CB8AC3E}">
        <p14:creationId xmlns:p14="http://schemas.microsoft.com/office/powerpoint/2010/main" val="3848920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AD4FF6-5F65-418B-B4FA-6034063D4961}"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B99101-CFD9-4138-9508-0630458C1D51}" type="slidenum">
              <a:rPr lang="en-US" smtClean="0"/>
              <a:t>‹#›</a:t>
            </a:fld>
            <a:endParaRPr lang="en-US"/>
          </a:p>
        </p:txBody>
      </p:sp>
    </p:spTree>
    <p:extLst>
      <p:ext uri="{BB962C8B-B14F-4D97-AF65-F5344CB8AC3E}">
        <p14:creationId xmlns:p14="http://schemas.microsoft.com/office/powerpoint/2010/main" val="2326742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AD4FF6-5F65-418B-B4FA-6034063D4961}"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B99101-CFD9-4138-9508-0630458C1D51}" type="slidenum">
              <a:rPr lang="en-US" smtClean="0"/>
              <a:t>‹#›</a:t>
            </a:fld>
            <a:endParaRPr lang="en-US"/>
          </a:p>
        </p:txBody>
      </p:sp>
    </p:spTree>
    <p:extLst>
      <p:ext uri="{BB962C8B-B14F-4D97-AF65-F5344CB8AC3E}">
        <p14:creationId xmlns:p14="http://schemas.microsoft.com/office/powerpoint/2010/main" val="3441322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AD4FF6-5F65-418B-B4FA-6034063D4961}"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B99101-CFD9-4138-9508-0630458C1D51}" type="slidenum">
              <a:rPr lang="en-US" smtClean="0"/>
              <a:t>‹#›</a:t>
            </a:fld>
            <a:endParaRPr lang="en-US"/>
          </a:p>
        </p:txBody>
      </p:sp>
    </p:spTree>
    <p:extLst>
      <p:ext uri="{BB962C8B-B14F-4D97-AF65-F5344CB8AC3E}">
        <p14:creationId xmlns:p14="http://schemas.microsoft.com/office/powerpoint/2010/main" val="777989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CAD4FF6-5F65-418B-B4FA-6034063D4961}"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B99101-CFD9-4138-9508-0630458C1D51}" type="slidenum">
              <a:rPr lang="en-US" smtClean="0"/>
              <a:t>‹#›</a:t>
            </a:fld>
            <a:endParaRPr lang="en-US"/>
          </a:p>
        </p:txBody>
      </p:sp>
    </p:spTree>
    <p:extLst>
      <p:ext uri="{BB962C8B-B14F-4D97-AF65-F5344CB8AC3E}">
        <p14:creationId xmlns:p14="http://schemas.microsoft.com/office/powerpoint/2010/main" val="380843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CAD4FF6-5F65-418B-B4FA-6034063D4961}" type="datetimeFigureOut">
              <a:rPr lang="en-US" smtClean="0"/>
              <a:t>1/28/2020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B99101-CFD9-4138-9508-0630458C1D51}" type="slidenum">
              <a:rPr lang="en-US" smtClean="0"/>
              <a:t>‹#›</a:t>
            </a:fld>
            <a:endParaRPr lang="en-US"/>
          </a:p>
        </p:txBody>
      </p:sp>
    </p:spTree>
    <p:extLst>
      <p:ext uri="{BB962C8B-B14F-4D97-AF65-F5344CB8AC3E}">
        <p14:creationId xmlns:p14="http://schemas.microsoft.com/office/powerpoint/2010/main" val="4109243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CAD4FF6-5F65-418B-B4FA-6034063D4961}" type="datetimeFigureOut">
              <a:rPr lang="en-US" smtClean="0"/>
              <a:t>1/28/2020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B99101-CFD9-4138-9508-0630458C1D51}" type="slidenum">
              <a:rPr lang="en-US" smtClean="0"/>
              <a:t>‹#›</a:t>
            </a:fld>
            <a:endParaRPr lang="en-US"/>
          </a:p>
        </p:txBody>
      </p:sp>
    </p:spTree>
    <p:extLst>
      <p:ext uri="{BB962C8B-B14F-4D97-AF65-F5344CB8AC3E}">
        <p14:creationId xmlns:p14="http://schemas.microsoft.com/office/powerpoint/2010/main" val="512988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AD4FF6-5F65-418B-B4FA-6034063D4961}" type="datetimeFigureOut">
              <a:rPr lang="en-US" smtClean="0"/>
              <a:t>1/28/2020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B99101-CFD9-4138-9508-0630458C1D51}" type="slidenum">
              <a:rPr lang="en-US" smtClean="0"/>
              <a:t>‹#›</a:t>
            </a:fld>
            <a:endParaRPr lang="en-US"/>
          </a:p>
        </p:txBody>
      </p:sp>
    </p:spTree>
    <p:extLst>
      <p:ext uri="{BB962C8B-B14F-4D97-AF65-F5344CB8AC3E}">
        <p14:creationId xmlns:p14="http://schemas.microsoft.com/office/powerpoint/2010/main" val="1629203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AD4FF6-5F65-418B-B4FA-6034063D4961}"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B99101-CFD9-4138-9508-0630458C1D51}" type="slidenum">
              <a:rPr lang="en-US" smtClean="0"/>
              <a:t>‹#›</a:t>
            </a:fld>
            <a:endParaRPr lang="en-US"/>
          </a:p>
        </p:txBody>
      </p:sp>
    </p:spTree>
    <p:extLst>
      <p:ext uri="{BB962C8B-B14F-4D97-AF65-F5344CB8AC3E}">
        <p14:creationId xmlns:p14="http://schemas.microsoft.com/office/powerpoint/2010/main" val="822182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AD4FF6-5F65-418B-B4FA-6034063D4961}"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B99101-CFD9-4138-9508-0630458C1D51}" type="slidenum">
              <a:rPr lang="en-US" smtClean="0"/>
              <a:t>‹#›</a:t>
            </a:fld>
            <a:endParaRPr lang="en-US"/>
          </a:p>
        </p:txBody>
      </p:sp>
    </p:spTree>
    <p:extLst>
      <p:ext uri="{BB962C8B-B14F-4D97-AF65-F5344CB8AC3E}">
        <p14:creationId xmlns:p14="http://schemas.microsoft.com/office/powerpoint/2010/main" val="2430894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AD4FF6-5F65-418B-B4FA-6034063D4961}" type="datetimeFigureOut">
              <a:rPr lang="en-US" smtClean="0"/>
              <a:t>1/28/2020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B99101-CFD9-4138-9508-0630458C1D51}" type="slidenum">
              <a:rPr lang="en-US" smtClean="0"/>
              <a:t>‹#›</a:t>
            </a:fld>
            <a:endParaRPr lang="en-US"/>
          </a:p>
        </p:txBody>
      </p:sp>
    </p:spTree>
    <p:extLst>
      <p:ext uri="{BB962C8B-B14F-4D97-AF65-F5344CB8AC3E}">
        <p14:creationId xmlns:p14="http://schemas.microsoft.com/office/powerpoint/2010/main" val="3425971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kdnuggets.com/2017/06/machine-learning-workflows-python-scratch-part-2.html" TargetMode="External"/><Relationship Id="rId2" Type="http://schemas.openxmlformats.org/officeDocument/2006/relationships/hyperlink" Target="https://medium.com/learning-machine-learning/recommending-animes-using-nearest-neighbors-61320a1a5934"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medium.com/@adi.bronshtein/a-quick-introduction-to-k-nearest-neighbors-algorithm-62214cea29c7"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dni-institute.in/blogs/k-means-clustering-examples-and-practical-application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81200"/>
            <a:ext cx="7772400" cy="1752599"/>
          </a:xfrm>
        </p:spPr>
        <p:txBody>
          <a:bodyPr>
            <a:normAutofit/>
          </a:bodyPr>
          <a:lstStyle/>
          <a:p>
            <a:r>
              <a:rPr lang="en-US" dirty="0"/>
              <a:t>K-Means Clustering</a:t>
            </a:r>
          </a:p>
        </p:txBody>
      </p:sp>
      <p:sp>
        <p:nvSpPr>
          <p:cNvPr id="3" name="Subtitle 2"/>
          <p:cNvSpPr>
            <a:spLocks noGrp="1"/>
          </p:cNvSpPr>
          <p:nvPr>
            <p:ph type="subTitle" idx="1"/>
          </p:nvPr>
        </p:nvSpPr>
        <p:spPr/>
        <p:txBody>
          <a:bodyPr>
            <a:normAutofit/>
          </a:bodyPr>
          <a:lstStyle/>
          <a:p>
            <a:r>
              <a:rPr lang="en-US" dirty="0"/>
              <a:t>Dr. </a:t>
            </a:r>
            <a:r>
              <a:rPr lang="en-US" dirty="0" err="1"/>
              <a:t>Clif</a:t>
            </a:r>
            <a:r>
              <a:rPr lang="en-US" dirty="0"/>
              <a:t> Baldwin</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2209800"/>
            <a:ext cx="1657350" cy="22760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5952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K-Means Clustering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The objective, minimize:</a:t>
                </a:r>
                <a:endParaRPr lang="en-US" b="0"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𝐽</m:t>
                      </m:r>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𝑘</m:t>
                          </m:r>
                        </m:sup>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r>
                                                <a:rPr lang="en-US" b="0" i="1" smtClean="0">
                                                  <a:latin typeface="Cambria Math" panose="02040503050406030204" pitchFamily="18" charset="0"/>
                                                </a:rPr>
                                                <m:t>𝑥</m:t>
                                              </m:r>
                                            </m:e>
                                            <m:sub>
                                              <m:r>
                                                <a:rPr lang="en-US" b="0" i="1" smtClean="0">
                                                  <a:latin typeface="Cambria Math" panose="02040503050406030204" pitchFamily="18" charset="0"/>
                                                </a:rPr>
                                                <m:t>𝑗</m:t>
                                              </m:r>
                                            </m:sub>
                                          </m:sSub>
                                        </m:e>
                                      </m:d>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r>
                                                <a:rPr lang="en-US" b="0" i="1" smtClean="0">
                                                  <a:latin typeface="Cambria Math" panose="02040503050406030204" pitchFamily="18" charset="0"/>
                                                </a:rPr>
                                                <m:t>𝑦</m:t>
                                              </m:r>
                                            </m:e>
                                            <m:sub>
                                              <m:r>
                                                <a:rPr lang="en-US" b="0" i="1" smtClean="0">
                                                  <a:latin typeface="Cambria Math" panose="02040503050406030204" pitchFamily="18" charset="0"/>
                                                </a:rPr>
                                                <m:t>𝑗</m:t>
                                              </m:r>
                                            </m:sub>
                                          </m:sSub>
                                        </m:e>
                                      </m:d>
                                    </m:e>
                                    <m:sup>
                                      <m:r>
                                        <a:rPr lang="en-US" i="1">
                                          <a:latin typeface="Cambria Math" panose="02040503050406030204" pitchFamily="18" charset="0"/>
                                        </a:rPr>
                                        <m:t>2</m:t>
                                      </m:r>
                                    </m:sup>
                                  </m:sSup>
                                </m:e>
                              </m:rad>
                            </m:e>
                          </m:nary>
                        </m:e>
                      </m:nary>
                    </m:oMath>
                  </m:oMathPara>
                </a14:m>
                <a:endParaRPr lang="en-US" b="0" dirty="0"/>
              </a:p>
              <a:p>
                <a:pPr marL="0" indent="0">
                  <a:buNone/>
                </a:pPr>
                <a:r>
                  <a:rPr lang="en-US" dirty="0"/>
                  <a:t> where data points (</a:t>
                </a:r>
                <a:r>
                  <a:rPr lang="en-US" dirty="0" err="1"/>
                  <a:t>x</a:t>
                </a:r>
                <a:r>
                  <a:rPr lang="en-US" baseline="-25000" dirty="0" err="1"/>
                  <a:t>i</a:t>
                </a:r>
                <a:r>
                  <a:rPr lang="en-US" dirty="0" err="1"/>
                  <a:t>,y</a:t>
                </a:r>
                <a:r>
                  <a:rPr lang="en-US" baseline="-25000" dirty="0" err="1"/>
                  <a:t>i</a:t>
                </a:r>
                <a:r>
                  <a:rPr lang="en-US" dirty="0"/>
                  <a:t>) and cluster centers (</a:t>
                </a:r>
                <a:r>
                  <a:rPr lang="en-US" dirty="0" err="1"/>
                  <a:t>cx</a:t>
                </a:r>
                <a:r>
                  <a:rPr lang="en-US" baseline="-25000" dirty="0" err="1"/>
                  <a:t>j</a:t>
                </a:r>
                <a:r>
                  <a:rPr lang="en-US" dirty="0" err="1"/>
                  <a:t>,cy</a:t>
                </a:r>
                <a:r>
                  <a:rPr lang="en-US" baseline="-25000" dirty="0" err="1"/>
                  <a:t>j</a:t>
                </a:r>
                <a:r>
                  <a:rPr lang="en-US" dirty="0"/>
                  <a:t>) for the n data points</a:t>
                </a:r>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852" t="-1752"/>
                </a:stretch>
              </a:blipFill>
            </p:spPr>
            <p:txBody>
              <a:bodyPr/>
              <a:lstStyle/>
              <a:p>
                <a:r>
                  <a:rPr lang="en-US">
                    <a:noFill/>
                  </a:rPr>
                  <a:t> </a:t>
                </a:r>
              </a:p>
            </p:txBody>
          </p:sp>
        </mc:Fallback>
      </mc:AlternateContent>
      <p:sp>
        <p:nvSpPr>
          <p:cNvPr id="4" name="TextBox 3"/>
          <p:cNvSpPr txBox="1"/>
          <p:nvPr/>
        </p:nvSpPr>
        <p:spPr>
          <a:xfrm>
            <a:off x="762000" y="5029200"/>
            <a:ext cx="7924800" cy="523220"/>
          </a:xfrm>
          <a:prstGeom prst="rect">
            <a:avLst/>
          </a:prstGeom>
          <a:noFill/>
        </p:spPr>
        <p:txBody>
          <a:bodyPr wrap="square" rtlCol="0">
            <a:spAutoFit/>
          </a:bodyPr>
          <a:lstStyle/>
          <a:p>
            <a:r>
              <a:rPr lang="en-US" sz="2800" dirty="0" smtClean="0">
                <a:solidFill>
                  <a:srgbClr val="0070C0"/>
                </a:solidFill>
              </a:rPr>
              <a:t>Looks very similar to the Euclidean Distance formula!</a:t>
            </a:r>
            <a:endParaRPr lang="en-US" sz="2800" dirty="0">
              <a:solidFill>
                <a:srgbClr val="0070C0"/>
              </a:solidFill>
            </a:endParaRPr>
          </a:p>
        </p:txBody>
      </p:sp>
    </p:spTree>
    <p:extLst>
      <p:ext uri="{BB962C8B-B14F-4D97-AF65-F5344CB8AC3E}">
        <p14:creationId xmlns:p14="http://schemas.microsoft.com/office/powerpoint/2010/main" val="3302743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623237"/>
            <a:ext cx="4525963" cy="452596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625009"/>
            <a:ext cx="4572000" cy="4572000"/>
          </a:xfrm>
          <a:prstGeom prst="rect">
            <a:avLst/>
          </a:prstGeom>
        </p:spPr>
      </p:pic>
      <p:sp>
        <p:nvSpPr>
          <p:cNvPr id="6" name="TextBox 5"/>
          <p:cNvSpPr txBox="1"/>
          <p:nvPr/>
        </p:nvSpPr>
        <p:spPr>
          <a:xfrm>
            <a:off x="853281" y="1253905"/>
            <a:ext cx="3718719" cy="369332"/>
          </a:xfrm>
          <a:prstGeom prst="rect">
            <a:avLst/>
          </a:prstGeom>
          <a:noFill/>
        </p:spPr>
        <p:txBody>
          <a:bodyPr wrap="square" rtlCol="0">
            <a:spAutoFit/>
          </a:bodyPr>
          <a:lstStyle/>
          <a:p>
            <a:r>
              <a:rPr lang="en-US" dirty="0"/>
              <a:t>Initial selection of 6 random centers</a:t>
            </a:r>
          </a:p>
        </p:txBody>
      </p:sp>
      <p:sp>
        <p:nvSpPr>
          <p:cNvPr id="7" name="TextBox 6"/>
          <p:cNvSpPr txBox="1"/>
          <p:nvPr/>
        </p:nvSpPr>
        <p:spPr>
          <a:xfrm>
            <a:off x="5989240" y="1255234"/>
            <a:ext cx="1981200" cy="368446"/>
          </a:xfrm>
          <a:prstGeom prst="rect">
            <a:avLst/>
          </a:prstGeom>
          <a:noFill/>
        </p:spPr>
        <p:txBody>
          <a:bodyPr wrap="square" rtlCol="0">
            <a:spAutoFit/>
          </a:bodyPr>
          <a:lstStyle/>
          <a:p>
            <a:r>
              <a:rPr lang="en-US" dirty="0"/>
              <a:t>After convergence</a:t>
            </a:r>
          </a:p>
        </p:txBody>
      </p:sp>
    </p:spTree>
    <p:extLst>
      <p:ext uri="{BB962C8B-B14F-4D97-AF65-F5344CB8AC3E}">
        <p14:creationId xmlns:p14="http://schemas.microsoft.com/office/powerpoint/2010/main" val="36726994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K-Means Clustering - pseudocode</a:t>
            </a:r>
          </a:p>
        </p:txBody>
      </p:sp>
      <p:sp>
        <p:nvSpPr>
          <p:cNvPr id="3" name="Content Placeholder 2"/>
          <p:cNvSpPr>
            <a:spLocks noGrp="1"/>
          </p:cNvSpPr>
          <p:nvPr>
            <p:ph idx="1"/>
          </p:nvPr>
        </p:nvSpPr>
        <p:spPr/>
        <p:txBody>
          <a:bodyPr>
            <a:normAutofit fontScale="92500"/>
          </a:bodyPr>
          <a:lstStyle/>
          <a:p>
            <a:pPr marL="514350" indent="-514350">
              <a:buFont typeface="+mj-lt"/>
              <a:buAutoNum type="arabicPeriod"/>
            </a:pPr>
            <a:r>
              <a:rPr lang="en-US" dirty="0"/>
              <a:t>Create k points for starting centroids</a:t>
            </a:r>
          </a:p>
          <a:p>
            <a:pPr marL="514350" indent="-514350">
              <a:buFont typeface="+mj-lt"/>
              <a:buAutoNum type="arabicPeriod"/>
            </a:pPr>
            <a:r>
              <a:rPr lang="en-US" dirty="0"/>
              <a:t>While any point has changed cluster assignment</a:t>
            </a:r>
          </a:p>
          <a:p>
            <a:pPr marL="971550" lvl="1" indent="-571500">
              <a:buFont typeface="+mj-lt"/>
              <a:buAutoNum type="romanLcPeriod"/>
            </a:pPr>
            <a:r>
              <a:rPr lang="en-US" dirty="0"/>
              <a:t>For every point in our dataset:</a:t>
            </a:r>
          </a:p>
          <a:p>
            <a:pPr marL="1314450" lvl="2" indent="-514350">
              <a:buFont typeface="+mj-lt"/>
              <a:buAutoNum type="alphaLcPeriod"/>
            </a:pPr>
            <a:r>
              <a:rPr lang="en-US" dirty="0"/>
              <a:t>For every centroid</a:t>
            </a:r>
            <a:r>
              <a:rPr lang="en-US" dirty="0" smtClean="0"/>
              <a:t>:</a:t>
            </a:r>
          </a:p>
          <a:p>
            <a:pPr marL="1771650" lvl="3" indent="-514350">
              <a:buFont typeface="+mj-lt"/>
              <a:buAutoNum type="arabicParenR"/>
            </a:pPr>
            <a:r>
              <a:rPr lang="en-US" dirty="0" smtClean="0"/>
              <a:t>Calculate </a:t>
            </a:r>
            <a:r>
              <a:rPr lang="en-US" dirty="0"/>
              <a:t>the distance between the centroid and point</a:t>
            </a:r>
          </a:p>
          <a:p>
            <a:pPr marL="1314450" lvl="2" indent="-514350">
              <a:buFont typeface="+mj-lt"/>
              <a:buAutoNum type="alphaLcPeriod"/>
            </a:pPr>
            <a:r>
              <a:rPr lang="en-US" dirty="0"/>
              <a:t>Assign the point to the cluster with the lowest distance</a:t>
            </a:r>
          </a:p>
          <a:p>
            <a:pPr marL="914400" lvl="1" indent="-514350">
              <a:buFont typeface="+mj-lt"/>
              <a:buAutoNum type="romanLcPeriod"/>
            </a:pPr>
            <a:r>
              <a:rPr lang="en-US" dirty="0"/>
              <a:t>For every cluster calculate the mean of the points in that cluster</a:t>
            </a:r>
          </a:p>
          <a:p>
            <a:pPr marL="1314450" lvl="2" indent="-514350">
              <a:buFont typeface="+mj-lt"/>
              <a:buAutoNum type="romanLcPeriod"/>
            </a:pPr>
            <a:r>
              <a:rPr lang="en-US" dirty="0"/>
              <a:t>Assign the centroid to the mean</a:t>
            </a:r>
          </a:p>
        </p:txBody>
      </p:sp>
      <p:sp>
        <p:nvSpPr>
          <p:cNvPr id="4" name="TextBox 3"/>
          <p:cNvSpPr txBox="1"/>
          <p:nvPr/>
        </p:nvSpPr>
        <p:spPr>
          <a:xfrm>
            <a:off x="455141" y="5985559"/>
            <a:ext cx="8382000" cy="646331"/>
          </a:xfrm>
          <a:prstGeom prst="rect">
            <a:avLst/>
          </a:prstGeom>
          <a:noFill/>
        </p:spPr>
        <p:txBody>
          <a:bodyPr wrap="square" rtlCol="0">
            <a:spAutoFit/>
          </a:bodyPr>
          <a:lstStyle/>
          <a:p>
            <a:r>
              <a:rPr lang="en-US" dirty="0"/>
              <a:t>See page 462 of The Elements of Statistical Learning, 2</a:t>
            </a:r>
            <a:r>
              <a:rPr lang="en-US" baseline="30000" dirty="0"/>
              <a:t>nd</a:t>
            </a:r>
            <a:r>
              <a:rPr lang="en-US" dirty="0"/>
              <a:t> ed.  (Hastie, </a:t>
            </a:r>
            <a:r>
              <a:rPr lang="en-US" dirty="0" err="1"/>
              <a:t>Tibshirani</a:t>
            </a:r>
            <a:r>
              <a:rPr lang="en-US" dirty="0"/>
              <a:t>, Friedman)  January 2017 </a:t>
            </a:r>
            <a:r>
              <a:rPr lang="en-US" dirty="0" smtClean="0"/>
              <a:t>printing</a:t>
            </a:r>
            <a:endParaRPr lang="en-US" dirty="0"/>
          </a:p>
        </p:txBody>
      </p:sp>
    </p:spTree>
    <p:extLst>
      <p:ext uri="{BB962C8B-B14F-4D97-AF65-F5344CB8AC3E}">
        <p14:creationId xmlns:p14="http://schemas.microsoft.com/office/powerpoint/2010/main" val="17681263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Chapter </a:t>
            </a:r>
            <a:r>
              <a:rPr lang="en-US" dirty="0"/>
              <a:t>7, </a:t>
            </a:r>
            <a:r>
              <a:rPr lang="en-US" dirty="0" smtClean="0"/>
              <a:t>K-Means Clustering, pp</a:t>
            </a:r>
            <a:r>
              <a:rPr lang="en-US" dirty="0"/>
              <a:t>. 257-265 of Bruce and Bruce, Practical </a:t>
            </a:r>
            <a:r>
              <a:rPr lang="en-US" dirty="0" smtClean="0"/>
              <a:t>Statistics</a:t>
            </a:r>
            <a:endParaRPr lang="en-US" dirty="0"/>
          </a:p>
          <a:p>
            <a:r>
              <a:rPr lang="en-US" dirty="0"/>
              <a:t>Chapter 10.3 of James, Witten, Hastie, and </a:t>
            </a:r>
            <a:r>
              <a:rPr lang="en-US" dirty="0" err="1"/>
              <a:t>Tibshirani</a:t>
            </a:r>
            <a:r>
              <a:rPr lang="en-US" dirty="0"/>
              <a:t>, 2013, An Introduction to Statistical Learning, specifically </a:t>
            </a:r>
            <a:r>
              <a:rPr lang="en-US" dirty="0" err="1"/>
              <a:t>kmeans</a:t>
            </a:r>
            <a:r>
              <a:rPr lang="en-US" dirty="0"/>
              <a:t>() in R (10.5.1 lab)</a:t>
            </a:r>
          </a:p>
          <a:p>
            <a:r>
              <a:rPr lang="en-US" dirty="0" smtClean="0"/>
              <a:t>Example using K </a:t>
            </a:r>
            <a:r>
              <a:rPr lang="en-US" dirty="0"/>
              <a:t>Nearest </a:t>
            </a:r>
            <a:r>
              <a:rPr lang="en-US" dirty="0" smtClean="0"/>
              <a:t>Neighbors </a:t>
            </a:r>
            <a:r>
              <a:rPr lang="en-US" dirty="0" smtClean="0">
                <a:hlinkClick r:id="rId2"/>
              </a:rPr>
              <a:t>https</a:t>
            </a:r>
            <a:r>
              <a:rPr lang="en-US" dirty="0">
                <a:hlinkClick r:id="rId2"/>
              </a:rPr>
              <a:t>://</a:t>
            </a:r>
            <a:r>
              <a:rPr lang="en-US" dirty="0" smtClean="0">
                <a:hlinkClick r:id="rId2"/>
              </a:rPr>
              <a:t>medium.com/learning-machine-learning/recommending-animes-using-nearest-neighbors-61320a1a5934</a:t>
            </a:r>
            <a:r>
              <a:rPr lang="en-US" dirty="0" smtClean="0"/>
              <a:t>  </a:t>
            </a:r>
            <a:endParaRPr lang="en-US" dirty="0"/>
          </a:p>
          <a:p>
            <a:r>
              <a:rPr lang="en-US" dirty="0"/>
              <a:t>Refer to “Machine Learning Workflows in Python from Scratch Part 2: k-means Clustering” </a:t>
            </a:r>
            <a:r>
              <a:rPr lang="en-US" dirty="0">
                <a:hlinkClick r:id="rId3"/>
              </a:rPr>
              <a:t>http://</a:t>
            </a:r>
            <a:r>
              <a:rPr lang="en-US" dirty="0" smtClean="0">
                <a:hlinkClick r:id="rId3"/>
              </a:rPr>
              <a:t>www.kdnuggets.com/2017/06/machine-learning-workflows-python-scratch-part-2.html</a:t>
            </a:r>
            <a:r>
              <a:rPr lang="en-US" dirty="0" smtClean="0"/>
              <a:t>   </a:t>
            </a:r>
            <a:endParaRPr lang="en-US" dirty="0"/>
          </a:p>
        </p:txBody>
      </p:sp>
    </p:spTree>
    <p:extLst>
      <p:ext uri="{BB962C8B-B14F-4D97-AF65-F5344CB8AC3E}">
        <p14:creationId xmlns:p14="http://schemas.microsoft.com/office/powerpoint/2010/main" val="1040656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1</a:t>
            </a:r>
            <a:endParaRPr lang="en-US" dirty="0"/>
          </a:p>
        </p:txBody>
      </p:sp>
      <p:sp>
        <p:nvSpPr>
          <p:cNvPr id="3" name="Content Placeholder 2"/>
          <p:cNvSpPr>
            <a:spLocks noGrp="1"/>
          </p:cNvSpPr>
          <p:nvPr>
            <p:ph idx="1"/>
          </p:nvPr>
        </p:nvSpPr>
        <p:spPr>
          <a:xfrm>
            <a:off x="457200" y="1417638"/>
            <a:ext cx="8229600" cy="4983162"/>
          </a:xfrm>
        </p:spPr>
        <p:txBody>
          <a:bodyPr>
            <a:normAutofit fontScale="77500" lnSpcReduction="20000"/>
          </a:bodyPr>
          <a:lstStyle/>
          <a:p>
            <a:r>
              <a:rPr lang="en-US" dirty="0" smtClean="0"/>
              <a:t>Write </a:t>
            </a:r>
            <a:r>
              <a:rPr lang="en-US" dirty="0"/>
              <a:t>R code from scratch for a </a:t>
            </a:r>
            <a:r>
              <a:rPr lang="en-US" b="1" dirty="0"/>
              <a:t>K-Means Clustering</a:t>
            </a:r>
            <a:r>
              <a:rPr lang="en-US" dirty="0"/>
              <a:t> algorithm using Euclidean distances, which prints the total within-cluster sum of squares and displays a graph using the Elbow Method to determine an appropriate </a:t>
            </a:r>
            <a:r>
              <a:rPr lang="en-US" dirty="0" smtClean="0"/>
              <a:t>K.</a:t>
            </a:r>
          </a:p>
          <a:p>
            <a:r>
              <a:rPr lang="en-US" u="sng" dirty="0" smtClean="0"/>
              <a:t>Document </a:t>
            </a:r>
            <a:r>
              <a:rPr lang="en-US" u="sng" dirty="0"/>
              <a:t>each step</a:t>
            </a:r>
            <a:r>
              <a:rPr lang="en-US" dirty="0"/>
              <a:t> of the code to demonstrate you understand what each line of code does. The code has to describe the steps in creating the model and steps in computing the sum of square errors. For your algorithm, you may use basic statistical functions and graphing functions but NOT machine learning functions such as </a:t>
            </a:r>
            <a:r>
              <a:rPr lang="en-US" dirty="0" err="1"/>
              <a:t>kmeans</a:t>
            </a:r>
            <a:r>
              <a:rPr lang="en-US" dirty="0"/>
              <a:t>(). </a:t>
            </a:r>
            <a:endParaRPr lang="en-US" dirty="0" smtClean="0"/>
          </a:p>
          <a:p>
            <a:r>
              <a:rPr lang="en-US" dirty="0" smtClean="0"/>
              <a:t>Compare </a:t>
            </a:r>
            <a:r>
              <a:rPr lang="en-US" dirty="0"/>
              <a:t>your algorithm’s output of clusters to the algorithms in R using </a:t>
            </a:r>
            <a:r>
              <a:rPr lang="en-US" dirty="0" err="1"/>
              <a:t>kmeans</a:t>
            </a:r>
            <a:r>
              <a:rPr lang="en-US" dirty="0"/>
              <a:t>(). Feel free to experiment with alternative measurements but at least one method must employ Euclidean distances.</a:t>
            </a:r>
            <a:endParaRPr lang="en-US" dirty="0"/>
          </a:p>
        </p:txBody>
      </p:sp>
    </p:spTree>
    <p:extLst>
      <p:ext uri="{BB962C8B-B14F-4D97-AF65-F5344CB8AC3E}">
        <p14:creationId xmlns:p14="http://schemas.microsoft.com/office/powerpoint/2010/main" val="3368035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ctrTitle"/>
          </p:nvPr>
        </p:nvSpPr>
        <p:spPr/>
        <p:txBody>
          <a:bodyPr/>
          <a:lstStyle/>
          <a:p>
            <a:pPr eaLnBrk="1" hangingPunct="1"/>
            <a:r>
              <a:rPr lang="en-US" altLang="en-US" dirty="0"/>
              <a:t>Questions</a:t>
            </a:r>
          </a:p>
        </p:txBody>
      </p:sp>
    </p:spTree>
    <p:extLst>
      <p:ext uri="{BB962C8B-B14F-4D97-AF65-F5344CB8AC3E}">
        <p14:creationId xmlns:p14="http://schemas.microsoft.com/office/powerpoint/2010/main" val="2501431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81200"/>
            <a:ext cx="7772400" cy="1752599"/>
          </a:xfrm>
        </p:spPr>
        <p:txBody>
          <a:bodyPr>
            <a:normAutofit/>
          </a:bodyPr>
          <a:lstStyle/>
          <a:p>
            <a:r>
              <a:rPr lang="en-US" dirty="0"/>
              <a:t>K-Means </a:t>
            </a:r>
            <a:r>
              <a:rPr lang="en-US" dirty="0" smtClean="0"/>
              <a:t>Clustering</a:t>
            </a:r>
            <a:br>
              <a:rPr lang="en-US" dirty="0" smtClean="0"/>
            </a:br>
            <a:r>
              <a:rPr lang="en-US" dirty="0" smtClean="0"/>
              <a:t>(week 2)</a:t>
            </a:r>
            <a:endParaRPr lang="en-US" dirty="0"/>
          </a:p>
        </p:txBody>
      </p:sp>
      <p:sp>
        <p:nvSpPr>
          <p:cNvPr id="3" name="Subtitle 2"/>
          <p:cNvSpPr>
            <a:spLocks noGrp="1"/>
          </p:cNvSpPr>
          <p:nvPr>
            <p:ph type="subTitle" idx="1"/>
          </p:nvPr>
        </p:nvSpPr>
        <p:spPr/>
        <p:txBody>
          <a:bodyPr>
            <a:normAutofit/>
          </a:bodyPr>
          <a:lstStyle/>
          <a:p>
            <a:r>
              <a:rPr lang="en-US" dirty="0"/>
              <a:t>Dr. </a:t>
            </a:r>
            <a:r>
              <a:rPr lang="en-US" dirty="0" err="1"/>
              <a:t>Clif</a:t>
            </a:r>
            <a:r>
              <a:rPr lang="en-US" dirty="0"/>
              <a:t> Baldwin</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2209800"/>
            <a:ext cx="1657350" cy="22760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08113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K-Means Clustering</a:t>
            </a:r>
          </a:p>
        </p:txBody>
      </p:sp>
      <p:sp>
        <p:nvSpPr>
          <p:cNvPr id="3" name="Content Placeholder 2"/>
          <p:cNvSpPr>
            <a:spLocks noGrp="1"/>
          </p:cNvSpPr>
          <p:nvPr>
            <p:ph idx="1"/>
          </p:nvPr>
        </p:nvSpPr>
        <p:spPr/>
        <p:txBody>
          <a:bodyPr>
            <a:normAutofit/>
          </a:bodyPr>
          <a:lstStyle/>
          <a:p>
            <a:r>
              <a:rPr lang="en-US" dirty="0" smtClean="0"/>
              <a:t>Used </a:t>
            </a:r>
            <a:r>
              <a:rPr lang="en-US" dirty="0"/>
              <a:t>to find groups which have not been explicitly labeled in the </a:t>
            </a:r>
            <a:r>
              <a:rPr lang="en-US" dirty="0" smtClean="0"/>
              <a:t>data</a:t>
            </a:r>
          </a:p>
          <a:p>
            <a:pPr lvl="1"/>
            <a:r>
              <a:rPr lang="en-US" dirty="0" smtClean="0"/>
              <a:t>Identifies possible patterns</a:t>
            </a:r>
          </a:p>
          <a:p>
            <a:r>
              <a:rPr lang="en-US" dirty="0" smtClean="0"/>
              <a:t>Unsupervised learning</a:t>
            </a:r>
            <a:endParaRPr lang="en-US" dirty="0"/>
          </a:p>
          <a:p>
            <a:endParaRPr lang="en-US" dirty="0"/>
          </a:p>
        </p:txBody>
      </p:sp>
    </p:spTree>
    <p:extLst>
      <p:ext uri="{BB962C8B-B14F-4D97-AF65-F5344CB8AC3E}">
        <p14:creationId xmlns:p14="http://schemas.microsoft.com/office/powerpoint/2010/main" val="15898190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Euclidean Distance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smtClean="0"/>
                  <a:t>The distance between 2 points (x</a:t>
                </a:r>
                <a:r>
                  <a:rPr lang="en-US" baseline="-25000" dirty="0" smtClean="0"/>
                  <a:t>1</a:t>
                </a:r>
                <a:r>
                  <a:rPr lang="en-US" dirty="0" smtClean="0"/>
                  <a:t>,y</a:t>
                </a:r>
                <a:r>
                  <a:rPr lang="en-US" baseline="-25000" dirty="0" smtClean="0"/>
                  <a:t>1</a:t>
                </a:r>
                <a:r>
                  <a:rPr lang="en-US" dirty="0" smtClean="0"/>
                  <a:t>) and (x</a:t>
                </a:r>
                <a:r>
                  <a:rPr lang="en-US" baseline="-25000" dirty="0" smtClean="0"/>
                  <a:t>2</a:t>
                </a:r>
                <a:r>
                  <a:rPr lang="en-US" dirty="0" smtClean="0"/>
                  <a:t>,y</a:t>
                </a:r>
                <a:r>
                  <a:rPr lang="en-US" baseline="-25000" dirty="0" smtClean="0"/>
                  <a:t>2</a:t>
                </a:r>
                <a:r>
                  <a:rPr lang="en-US" dirty="0" smtClean="0"/>
                  <a:t>) </a:t>
                </a:r>
                <a:r>
                  <a:rPr lang="en-US" dirty="0"/>
                  <a:t>in a Euclidean </a:t>
                </a:r>
                <a:r>
                  <a:rPr lang="en-US" dirty="0" smtClean="0"/>
                  <a:t>space</a:t>
                </a:r>
              </a:p>
              <a:p>
                <a:r>
                  <a:rPr lang="en-US" dirty="0" smtClean="0"/>
                  <a:t>2-dimensional space</a:t>
                </a:r>
              </a:p>
              <a:p>
                <a:pPr marL="457200" lvl="1" indent="0">
                  <a:buNone/>
                </a:pPr>
                <a:r>
                  <a:rPr lang="en-US" dirty="0" smtClean="0"/>
                  <a:t>distance </a:t>
                </a:r>
                <a:r>
                  <a:rPr lang="en-US" dirty="0"/>
                  <a:t>= </a:t>
                </a:r>
                <a14:m>
                  <m:oMath xmlns:m="http://schemas.openxmlformats.org/officeDocument/2006/math">
                    <m:rad>
                      <m:radPr>
                        <m:degHide m:val="on"/>
                        <m:ctrlPr>
                          <a:rPr lang="en-US" i="1" smtClean="0">
                            <a:latin typeface="Cambria Math" panose="02040503050406030204" pitchFamily="18" charset="0"/>
                          </a:rPr>
                        </m:ctrlPr>
                      </m:radPr>
                      <m:deg/>
                      <m:e>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e>
                            </m:d>
                          </m:e>
                          <m:sup>
                            <m:r>
                              <a:rPr lang="en-US" b="0" i="1" smtClean="0">
                                <a:latin typeface="Cambria Math" panose="02040503050406030204" pitchFamily="18" charset="0"/>
                              </a:rPr>
                              <m:t>2</m:t>
                            </m:r>
                          </m:sup>
                        </m:sSup>
                      </m:e>
                    </m:rad>
                  </m:oMath>
                </a14:m>
                <a:endParaRPr lang="en-US" b="0" dirty="0" smtClean="0"/>
              </a:p>
              <a:p>
                <a:pPr lvl="1"/>
                <a:r>
                  <a:rPr lang="en-US" dirty="0"/>
                  <a:t>i.e. the Pythagorean </a:t>
                </a:r>
                <a:r>
                  <a:rPr lang="en-US" dirty="0" smtClean="0"/>
                  <a:t>formula</a:t>
                </a:r>
              </a:p>
              <a:p>
                <a:r>
                  <a:rPr lang="en-US" dirty="0" smtClean="0"/>
                  <a:t>n-dimensional space</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𝑑𝑖𝑠𝑡𝑎𝑛𝑐𝑒</m:t>
                      </m:r>
                      <m:r>
                        <a:rPr lang="en-US" i="1">
                          <a:latin typeface="Cambria Math" panose="02040503050406030204" pitchFamily="18" charset="0"/>
                        </a:rPr>
                        <m:t>=</m:t>
                      </m:r>
                      <m:rad>
                        <m:radPr>
                          <m:degHide m:val="on"/>
                          <m:ctrlPr>
                            <a:rPr lang="en-US" i="1" smtClean="0">
                              <a:latin typeface="Cambria Math" panose="02040503050406030204" pitchFamily="18" charset="0"/>
                            </a:rPr>
                          </m:ctrlPr>
                        </m:radPr>
                        <m:deg/>
                        <m:e>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e>
                                  </m:d>
                                </m:e>
                                <m:sup>
                                  <m:r>
                                    <a:rPr lang="en-US" b="0" i="1" smtClean="0">
                                      <a:latin typeface="Cambria Math" panose="02040503050406030204" pitchFamily="18" charset="0"/>
                                    </a:rPr>
                                    <m:t>2</m:t>
                                  </m:r>
                                </m:sup>
                              </m:sSup>
                            </m:e>
                          </m:nary>
                        </m:e>
                      </m:rad>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81" t="-2695"/>
                </a:stretch>
              </a:blipFill>
            </p:spPr>
            <p:txBody>
              <a:bodyPr/>
              <a:lstStyle/>
              <a:p>
                <a:r>
                  <a:rPr lang="en-US">
                    <a:noFill/>
                  </a:rPr>
                  <a:t> </a:t>
                </a:r>
              </a:p>
            </p:txBody>
          </p:sp>
        </mc:Fallback>
      </mc:AlternateContent>
    </p:spTree>
    <p:extLst>
      <p:ext uri="{BB962C8B-B14F-4D97-AF65-F5344CB8AC3E}">
        <p14:creationId xmlns:p14="http://schemas.microsoft.com/office/powerpoint/2010/main" val="37977334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Centroid = (1,2)</a:t>
                </a:r>
              </a:p>
              <a:p>
                <a:r>
                  <a:rPr lang="en-US" dirty="0" smtClean="0"/>
                  <a:t>Point = (5,11)</a:t>
                </a:r>
              </a:p>
              <a:p>
                <a:endParaRPr lang="en-US" dirty="0" smtClean="0"/>
              </a:p>
              <a:p>
                <a:r>
                  <a:rPr lang="en-US" dirty="0" smtClean="0"/>
                  <a:t>Distance = </a:t>
                </a:r>
                <a14:m>
                  <m:oMath xmlns:m="http://schemas.openxmlformats.org/officeDocument/2006/math">
                    <m:rad>
                      <m:radPr>
                        <m:degHide m:val="on"/>
                        <m:ctrlPr>
                          <a:rPr lang="en-US" i="1" smtClean="0">
                            <a:latin typeface="Cambria Math" panose="02040503050406030204" pitchFamily="18" charset="0"/>
                          </a:rPr>
                        </m:ctrlPr>
                      </m:radPr>
                      <m:deg/>
                      <m:e>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r>
                                  <a:rPr lang="en-US" b="0" i="1" smtClean="0">
                                    <a:latin typeface="Cambria Math" panose="02040503050406030204" pitchFamily="18" charset="0"/>
                                  </a:rPr>
                                  <m:t>11−2</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5−1</m:t>
                                </m:r>
                              </m:e>
                            </m:d>
                          </m:e>
                          <m:sup>
                            <m:r>
                              <a:rPr lang="en-US" b="0" i="1" smtClean="0">
                                <a:latin typeface="Cambria Math" panose="02040503050406030204" pitchFamily="18" charset="0"/>
                              </a:rPr>
                              <m:t>2</m:t>
                            </m:r>
                          </m:sup>
                        </m:sSup>
                      </m:e>
                    </m:rad>
                  </m:oMath>
                </a14:m>
                <a:endParaRPr lang="en-US" dirty="0" smtClean="0"/>
              </a:p>
              <a:p>
                <a:pPr marL="457200" lvl="1" indent="0">
                  <a:buNone/>
                </a:pPr>
                <a:r>
                  <a:rPr lang="en-US" dirty="0" smtClean="0"/>
                  <a:t>= </a:t>
                </a:r>
                <a14:m>
                  <m:oMath xmlns:m="http://schemas.openxmlformats.org/officeDocument/2006/math">
                    <m:rad>
                      <m:radPr>
                        <m:degHide m:val="on"/>
                        <m:ctrlPr>
                          <a:rPr lang="en-US" i="1" smtClean="0">
                            <a:latin typeface="Cambria Math" panose="02040503050406030204" pitchFamily="18" charset="0"/>
                          </a:rPr>
                        </m:ctrlPr>
                      </m:radPr>
                      <m:deg/>
                      <m:e>
                        <m:sSup>
                          <m:sSupPr>
                            <m:ctrlPr>
                              <a:rPr lang="en-US" i="1" smtClean="0">
                                <a:latin typeface="Cambria Math" panose="02040503050406030204" pitchFamily="18" charset="0"/>
                              </a:rPr>
                            </m:ctrlPr>
                          </m:sSupPr>
                          <m:e>
                            <m:r>
                              <a:rPr lang="en-US" b="0" i="1" smtClean="0">
                                <a:latin typeface="Cambria Math" panose="02040503050406030204" pitchFamily="18" charset="0"/>
                              </a:rPr>
                              <m:t>9</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4</m:t>
                            </m:r>
                          </m:e>
                          <m:sup>
                            <m:r>
                              <a:rPr lang="en-US" b="0" i="1" smtClean="0">
                                <a:latin typeface="Cambria Math" panose="02040503050406030204" pitchFamily="18" charset="0"/>
                              </a:rPr>
                              <m:t>2</m:t>
                            </m:r>
                          </m:sup>
                        </m:sSup>
                      </m:e>
                    </m:ra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81−16</m:t>
                        </m:r>
                      </m:e>
                    </m:ra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65</m:t>
                        </m:r>
                      </m:e>
                    </m:ra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8.06</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704" t="-1752"/>
                </a:stretch>
              </a:blipFill>
            </p:spPr>
            <p:txBody>
              <a:bodyPr/>
              <a:lstStyle/>
              <a:p>
                <a:r>
                  <a:rPr lang="en-US">
                    <a:noFill/>
                  </a:rPr>
                  <a:t> </a:t>
                </a:r>
              </a:p>
            </p:txBody>
          </p:sp>
        </mc:Fallback>
      </mc:AlternateContent>
    </p:spTree>
    <p:extLst>
      <p:ext uri="{BB962C8B-B14F-4D97-AF65-F5344CB8AC3E}">
        <p14:creationId xmlns:p14="http://schemas.microsoft.com/office/powerpoint/2010/main" val="28198337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Euclidean Distance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The distance between 2 points (x</a:t>
                </a:r>
                <a:r>
                  <a:rPr lang="en-US" baseline="-25000" dirty="0" smtClean="0"/>
                  <a:t>1</a:t>
                </a:r>
                <a:r>
                  <a:rPr lang="en-US" dirty="0" smtClean="0"/>
                  <a:t>,y</a:t>
                </a:r>
                <a:r>
                  <a:rPr lang="en-US" baseline="-25000" dirty="0" smtClean="0"/>
                  <a:t>1</a:t>
                </a:r>
                <a:r>
                  <a:rPr lang="en-US" dirty="0" smtClean="0"/>
                  <a:t>) and (x</a:t>
                </a:r>
                <a:r>
                  <a:rPr lang="en-US" baseline="-25000" dirty="0" smtClean="0"/>
                  <a:t>2</a:t>
                </a:r>
                <a:r>
                  <a:rPr lang="en-US" dirty="0" smtClean="0"/>
                  <a:t>,y</a:t>
                </a:r>
                <a:r>
                  <a:rPr lang="en-US" baseline="-25000" dirty="0" smtClean="0"/>
                  <a:t>2</a:t>
                </a:r>
                <a:r>
                  <a:rPr lang="en-US" dirty="0" smtClean="0"/>
                  <a:t>) </a:t>
                </a:r>
                <a:r>
                  <a:rPr lang="en-US" dirty="0"/>
                  <a:t>in a Euclidean </a:t>
                </a:r>
                <a:r>
                  <a:rPr lang="en-US" dirty="0" smtClean="0"/>
                  <a:t>space</a:t>
                </a:r>
              </a:p>
              <a:p>
                <a:r>
                  <a:rPr lang="en-US" dirty="0" smtClean="0"/>
                  <a:t>distance </a:t>
                </a:r>
                <a:r>
                  <a:rPr lang="en-US" dirty="0"/>
                  <a:t>= </a:t>
                </a:r>
                <a14:m>
                  <m:oMath xmlns:m="http://schemas.openxmlformats.org/officeDocument/2006/math">
                    <m:rad>
                      <m:radPr>
                        <m:degHide m:val="on"/>
                        <m:ctrlPr>
                          <a:rPr lang="en-US" i="1" smtClean="0">
                            <a:latin typeface="Cambria Math" panose="02040503050406030204" pitchFamily="18" charset="0"/>
                          </a:rPr>
                        </m:ctrlPr>
                      </m:radPr>
                      <m:deg/>
                      <m:e>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e>
                            </m:d>
                          </m:e>
                          <m:sup>
                            <m:r>
                              <a:rPr lang="en-US" b="0" i="1" smtClean="0">
                                <a:latin typeface="Cambria Math" panose="02040503050406030204" pitchFamily="18" charset="0"/>
                              </a:rPr>
                              <m:t>2</m:t>
                            </m:r>
                          </m:sup>
                        </m:sSup>
                      </m:e>
                    </m:rad>
                  </m:oMath>
                </a14:m>
                <a:endParaRPr lang="en-US" b="0" dirty="0" smtClean="0"/>
              </a:p>
              <a:p>
                <a:pPr lvl="1"/>
                <a:r>
                  <a:rPr lang="en-US" dirty="0"/>
                  <a:t>i.e. the Pythagorean formula</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704" t="-1752"/>
                </a:stretch>
              </a:blipFill>
            </p:spPr>
            <p:txBody>
              <a:bodyPr/>
              <a:lstStyle/>
              <a:p>
                <a:r>
                  <a:rPr lang="en-US">
                    <a:noFill/>
                  </a:rPr>
                  <a:t> </a:t>
                </a:r>
              </a:p>
            </p:txBody>
          </p:sp>
        </mc:Fallback>
      </mc:AlternateContent>
    </p:spTree>
    <p:extLst>
      <p:ext uri="{BB962C8B-B14F-4D97-AF65-F5344CB8AC3E}">
        <p14:creationId xmlns:p14="http://schemas.microsoft.com/office/powerpoint/2010/main" val="1612321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7FDA9-1BDF-4A07-90CC-30C27E378B1B}"/>
              </a:ext>
            </a:extLst>
          </p:cNvPr>
          <p:cNvSpPr>
            <a:spLocks noGrp="1"/>
          </p:cNvSpPr>
          <p:nvPr>
            <p:ph type="title"/>
          </p:nvPr>
        </p:nvSpPr>
        <p:spPr/>
        <p:txBody>
          <a:bodyPr/>
          <a:lstStyle/>
          <a:p>
            <a:r>
              <a:rPr lang="en-US" dirty="0"/>
              <a:t>Objective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4F41F7-8868-4847-87C4-4729264A8A5F}"/>
                  </a:ext>
                </a:extLst>
              </p:cNvPr>
              <p:cNvSpPr>
                <a:spLocks noGrp="1"/>
              </p:cNvSpPr>
              <p:nvPr>
                <p:ph idx="1"/>
              </p:nvPr>
            </p:nvSpPr>
            <p:spPr/>
            <p:txBody>
              <a:bodyPr/>
              <a:lstStyle/>
              <a:p>
                <a:r>
                  <a:rPr lang="en-US" dirty="0"/>
                  <a:t>K Means Clustering aims to minimize the </a:t>
                </a:r>
                <a:r>
                  <a:rPr lang="en-US" b="1" dirty="0"/>
                  <a:t>within-cluster sum of squares</a:t>
                </a:r>
                <a:r>
                  <a:rPr lang="en-US" dirty="0"/>
                  <a:t>.</a:t>
                </a:r>
              </a:p>
              <a:p>
                <a:pPr lvl="1"/>
                <a:r>
                  <a:rPr lang="en-US" dirty="0"/>
                  <a:t>For each center, add up the Euclidean Distances between the center and each point</a:t>
                </a:r>
              </a:p>
              <a:p>
                <a:pPr lvl="1"/>
                <a:r>
                  <a:rPr lang="en-US" dirty="0"/>
                  <a:t>Then sum the centroids</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𝑇𝑆𝑆</m:t>
                        </m:r>
                      </m:e>
                      <m:sub>
                        <m:r>
                          <a:rPr lang="en-US" b="0" i="1" smtClean="0">
                            <a:latin typeface="Cambria Math" panose="02040503050406030204" pitchFamily="18" charset="0"/>
                          </a:rPr>
                          <m:t>𝑘</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𝑘</m:t>
                        </m:r>
                      </m:sup>
                      <m:e>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𝑖</m:t>
                                </m:r>
                              </m:sub>
                            </m:sSub>
                          </m:sub>
                          <m:sup/>
                          <m:e>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𝑥</m:t>
                                        </m:r>
                                      </m:e>
                                    </m:d>
                                  </m:e>
                                  <m:sup>
                                    <m:r>
                                      <a:rPr lang="en-US" b="0" i="1" smtClean="0">
                                        <a:latin typeface="Cambria Math" panose="02040503050406030204" pitchFamily="18" charset="0"/>
                                      </a:rPr>
                                      <m:t>2</m:t>
                                    </m:r>
                                  </m:sup>
                                </m:sSup>
                              </m:e>
                            </m:rad>
                          </m:e>
                        </m:nary>
                      </m:e>
                    </m:nary>
                  </m:oMath>
                </a14:m>
                <a:endParaRPr lang="en-US" dirty="0"/>
              </a:p>
            </p:txBody>
          </p:sp>
        </mc:Choice>
        <mc:Fallback xmlns="">
          <p:sp>
            <p:nvSpPr>
              <p:cNvPr id="3" name="Content Placeholder 2">
                <a:extLst>
                  <a:ext uri="{FF2B5EF4-FFF2-40B4-BE49-F238E27FC236}">
                    <a16:creationId xmlns:a16="http://schemas.microsoft.com/office/drawing/2014/main" id="{AF4F41F7-8868-4847-87C4-4729264A8A5F}"/>
                  </a:ext>
                </a:extLst>
              </p:cNvPr>
              <p:cNvSpPr>
                <a:spLocks noGrp="1" noRot="1" noChangeAspect="1" noMove="1" noResize="1" noEditPoints="1" noAdjustHandles="1" noChangeArrowheads="1" noChangeShapeType="1" noTextEdit="1"/>
              </p:cNvSpPr>
              <p:nvPr>
                <p:ph idx="1"/>
              </p:nvPr>
            </p:nvSpPr>
            <p:spPr>
              <a:blipFill>
                <a:blip r:embed="rId2"/>
                <a:stretch>
                  <a:fillRect l="-1704" t="-1752"/>
                </a:stretch>
              </a:blipFill>
            </p:spPr>
            <p:txBody>
              <a:bodyPr/>
              <a:lstStyle/>
              <a:p>
                <a:r>
                  <a:rPr lang="en-US">
                    <a:noFill/>
                  </a:rPr>
                  <a:t> </a:t>
                </a:r>
              </a:p>
            </p:txBody>
          </p:sp>
        </mc:Fallback>
      </mc:AlternateContent>
    </p:spTree>
    <p:extLst>
      <p:ext uri="{BB962C8B-B14F-4D97-AF65-F5344CB8AC3E}">
        <p14:creationId xmlns:p14="http://schemas.microsoft.com/office/powerpoint/2010/main" val="40808258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28600"/>
            <a:ext cx="7142274" cy="6477000"/>
          </a:xfrm>
          <a:prstGeom prst="rect">
            <a:avLst/>
          </a:prstGeom>
        </p:spPr>
      </p:pic>
    </p:spTree>
    <p:extLst>
      <p:ext uri="{BB962C8B-B14F-4D97-AF65-F5344CB8AC3E}">
        <p14:creationId xmlns:p14="http://schemas.microsoft.com/office/powerpoint/2010/main" val="37586350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 K-Means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Using my data and my code for the algorithm</a:t>
            </a:r>
          </a:p>
          <a:p>
            <a:pPr lvl="1">
              <a:buFont typeface="Wingdings" panose="05000000000000000000" pitchFamily="2" charset="2"/>
              <a:buChar char="Ø"/>
            </a:pPr>
            <a:r>
              <a:rPr lang="en-US" dirty="0" smtClean="0"/>
              <a:t>K=2</a:t>
            </a:r>
            <a:r>
              <a:rPr lang="en-US" dirty="0"/>
              <a:t>, </a:t>
            </a:r>
            <a:r>
              <a:rPr lang="en-US" dirty="0" smtClean="0"/>
              <a:t>TSS</a:t>
            </a:r>
            <a:r>
              <a:rPr lang="en-US" baseline="-25000" dirty="0" smtClean="0"/>
              <a:t>2</a:t>
            </a:r>
            <a:r>
              <a:rPr lang="en-US" dirty="0" smtClean="0"/>
              <a:t> = 1794.3 </a:t>
            </a:r>
          </a:p>
          <a:p>
            <a:pPr lvl="1">
              <a:buFont typeface="Wingdings" panose="05000000000000000000" pitchFamily="2" charset="2"/>
              <a:buChar char="Ø"/>
            </a:pPr>
            <a:r>
              <a:rPr lang="en-US" dirty="0" smtClean="0"/>
              <a:t>K=3, TSS</a:t>
            </a:r>
            <a:r>
              <a:rPr lang="en-US" baseline="-25000" dirty="0" smtClean="0"/>
              <a:t>3</a:t>
            </a:r>
            <a:r>
              <a:rPr lang="en-US" dirty="0" smtClean="0"/>
              <a:t> = 1282.6</a:t>
            </a:r>
          </a:p>
          <a:p>
            <a:pPr lvl="1">
              <a:buFont typeface="Wingdings" panose="05000000000000000000" pitchFamily="2" charset="2"/>
              <a:buChar char="Ø"/>
            </a:pPr>
            <a:r>
              <a:rPr lang="en-US" dirty="0" smtClean="0"/>
              <a:t>K=4, TSS</a:t>
            </a:r>
            <a:r>
              <a:rPr lang="en-US" baseline="-25000" dirty="0" smtClean="0"/>
              <a:t>4</a:t>
            </a:r>
            <a:r>
              <a:rPr lang="en-US" dirty="0" smtClean="0"/>
              <a:t> = 681.2</a:t>
            </a:r>
          </a:p>
          <a:p>
            <a:pPr lvl="1">
              <a:buFont typeface="Wingdings" panose="05000000000000000000" pitchFamily="2" charset="2"/>
              <a:buChar char="Ø"/>
            </a:pPr>
            <a:r>
              <a:rPr lang="en-US" dirty="0" smtClean="0"/>
              <a:t>K=5, TSS</a:t>
            </a:r>
            <a:r>
              <a:rPr lang="en-US" baseline="-25000" dirty="0" smtClean="0"/>
              <a:t>5</a:t>
            </a:r>
            <a:r>
              <a:rPr lang="en-US" dirty="0" smtClean="0"/>
              <a:t> = 540.8</a:t>
            </a:r>
          </a:p>
          <a:p>
            <a:pPr lvl="1">
              <a:buFont typeface="Wingdings" panose="05000000000000000000" pitchFamily="2" charset="2"/>
              <a:buChar char="Ø"/>
            </a:pPr>
            <a:r>
              <a:rPr lang="en-US" dirty="0" smtClean="0"/>
              <a:t>K=6, TSS</a:t>
            </a:r>
            <a:r>
              <a:rPr lang="en-US" baseline="-25000" dirty="0" smtClean="0"/>
              <a:t>6</a:t>
            </a:r>
            <a:r>
              <a:rPr lang="en-US" dirty="0" smtClean="0"/>
              <a:t> = 522.7</a:t>
            </a:r>
          </a:p>
          <a:p>
            <a:pPr lvl="1">
              <a:buFont typeface="Wingdings" panose="05000000000000000000" pitchFamily="2" charset="2"/>
              <a:buChar char="Ø"/>
            </a:pPr>
            <a:r>
              <a:rPr lang="en-US" dirty="0" smtClean="0"/>
              <a:t>K=7, TSS</a:t>
            </a:r>
            <a:r>
              <a:rPr lang="en-US" baseline="-25000" dirty="0" smtClean="0"/>
              <a:t>7</a:t>
            </a:r>
            <a:r>
              <a:rPr lang="en-US" dirty="0" smtClean="0"/>
              <a:t> = 534.1</a:t>
            </a:r>
          </a:p>
          <a:p>
            <a:pPr lvl="1">
              <a:buFont typeface="Wingdings" panose="05000000000000000000" pitchFamily="2" charset="2"/>
              <a:buChar char="Ø"/>
            </a:pPr>
            <a:r>
              <a:rPr lang="en-US" dirty="0" smtClean="0"/>
              <a:t>K=8, TSS</a:t>
            </a:r>
            <a:r>
              <a:rPr lang="en-US" baseline="-25000" dirty="0" smtClean="0"/>
              <a:t>8</a:t>
            </a:r>
            <a:r>
              <a:rPr lang="en-US" dirty="0" smtClean="0"/>
              <a:t> = 504.1</a:t>
            </a:r>
            <a:endParaRPr lang="en-US" dirty="0"/>
          </a:p>
          <a:p>
            <a:pPr lvl="1">
              <a:buFont typeface="Wingdings" panose="05000000000000000000" pitchFamily="2" charset="2"/>
              <a:buChar char="Ø"/>
            </a:pPr>
            <a:r>
              <a:rPr lang="en-US" dirty="0" smtClean="0"/>
              <a:t>K=9, TSS</a:t>
            </a:r>
            <a:r>
              <a:rPr lang="en-US" baseline="-25000" dirty="0" smtClean="0"/>
              <a:t>9</a:t>
            </a:r>
            <a:r>
              <a:rPr lang="en-US" dirty="0" smtClean="0"/>
              <a:t> = 366.6</a:t>
            </a:r>
          </a:p>
          <a:p>
            <a:pPr lvl="1">
              <a:buFont typeface="Wingdings" panose="05000000000000000000" pitchFamily="2" charset="2"/>
              <a:buChar char="Ø"/>
            </a:pPr>
            <a:r>
              <a:rPr lang="en-US" dirty="0" smtClean="0"/>
              <a:t>K=10, TSS</a:t>
            </a:r>
            <a:r>
              <a:rPr lang="en-US" baseline="-25000" dirty="0" smtClean="0"/>
              <a:t>10</a:t>
            </a:r>
            <a:r>
              <a:rPr lang="en-US" dirty="0" smtClean="0"/>
              <a:t> = 350.6</a:t>
            </a:r>
            <a:endParaRPr lang="en-US" dirty="0"/>
          </a:p>
        </p:txBody>
      </p:sp>
    </p:spTree>
    <p:extLst>
      <p:ext uri="{BB962C8B-B14F-4D97-AF65-F5344CB8AC3E}">
        <p14:creationId xmlns:p14="http://schemas.microsoft.com/office/powerpoint/2010/main" val="41627856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0" y="1001261"/>
            <a:ext cx="5844382" cy="5844382"/>
          </a:xfrm>
        </p:spPr>
      </p:pic>
      <p:sp>
        <p:nvSpPr>
          <p:cNvPr id="2" name="Title 1"/>
          <p:cNvSpPr>
            <a:spLocks noGrp="1"/>
          </p:cNvSpPr>
          <p:nvPr>
            <p:ph type="title"/>
          </p:nvPr>
        </p:nvSpPr>
        <p:spPr/>
        <p:txBody>
          <a:bodyPr/>
          <a:lstStyle/>
          <a:p>
            <a:r>
              <a:rPr lang="en-US" dirty="0"/>
              <a:t>The Elbow Method</a:t>
            </a:r>
          </a:p>
        </p:txBody>
      </p:sp>
    </p:spTree>
    <p:extLst>
      <p:ext uri="{BB962C8B-B14F-4D97-AF65-F5344CB8AC3E}">
        <p14:creationId xmlns:p14="http://schemas.microsoft.com/office/powerpoint/2010/main" val="30268269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1447800" y="152400"/>
            <a:ext cx="6248400" cy="6248400"/>
          </a:xfrm>
          <a:prstGeom prst="rect">
            <a:avLst/>
          </a:prstGeom>
        </p:spPr>
      </p:pic>
    </p:spTree>
    <p:extLst>
      <p:ext uri="{BB962C8B-B14F-4D97-AF65-F5344CB8AC3E}">
        <p14:creationId xmlns:p14="http://schemas.microsoft.com/office/powerpoint/2010/main" val="8312202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47800" y="152400"/>
            <a:ext cx="6248400" cy="6248400"/>
          </a:xfrm>
          <a:prstGeom prst="rect">
            <a:avLst/>
          </a:prstGeom>
        </p:spPr>
      </p:pic>
    </p:spTree>
    <p:extLst>
      <p:ext uri="{BB962C8B-B14F-4D97-AF65-F5344CB8AC3E}">
        <p14:creationId xmlns:p14="http://schemas.microsoft.com/office/powerpoint/2010/main" val="20396212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47800" y="152400"/>
            <a:ext cx="5996782" cy="5996782"/>
          </a:xfrm>
          <a:prstGeom prst="rect">
            <a:avLst/>
          </a:prstGeom>
        </p:spPr>
      </p:pic>
      <p:pic>
        <p:nvPicPr>
          <p:cNvPr id="2" name="Picture 1"/>
          <p:cNvPicPr>
            <a:picLocks noChangeAspect="1"/>
          </p:cNvPicPr>
          <p:nvPr/>
        </p:nvPicPr>
        <p:blipFill>
          <a:blip r:embed="rId3"/>
          <a:stretch>
            <a:fillRect/>
          </a:stretch>
        </p:blipFill>
        <p:spPr>
          <a:xfrm>
            <a:off x="1416978" y="152400"/>
            <a:ext cx="6400800" cy="6400800"/>
          </a:xfrm>
          <a:prstGeom prst="rect">
            <a:avLst/>
          </a:prstGeom>
        </p:spPr>
      </p:pic>
    </p:spTree>
    <p:extLst>
      <p:ext uri="{BB962C8B-B14F-4D97-AF65-F5344CB8AC3E}">
        <p14:creationId xmlns:p14="http://schemas.microsoft.com/office/powerpoint/2010/main" val="30387667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47800" y="152400"/>
            <a:ext cx="5996782" cy="5996782"/>
          </a:xfrm>
          <a:prstGeom prst="rect">
            <a:avLst/>
          </a:prstGeom>
        </p:spPr>
      </p:pic>
      <p:pic>
        <p:nvPicPr>
          <p:cNvPr id="2" name="Picture 1"/>
          <p:cNvPicPr>
            <a:picLocks noChangeAspect="1"/>
          </p:cNvPicPr>
          <p:nvPr/>
        </p:nvPicPr>
        <p:blipFill>
          <a:blip r:embed="rId3"/>
          <a:stretch>
            <a:fillRect/>
          </a:stretch>
        </p:blipFill>
        <p:spPr>
          <a:xfrm>
            <a:off x="1416978" y="152400"/>
            <a:ext cx="6400800" cy="6400800"/>
          </a:xfrm>
          <a:prstGeom prst="rect">
            <a:avLst/>
          </a:prstGeom>
        </p:spPr>
      </p:pic>
      <p:pic>
        <p:nvPicPr>
          <p:cNvPr id="3" name="Picture 2"/>
          <p:cNvPicPr>
            <a:picLocks noChangeAspect="1"/>
          </p:cNvPicPr>
          <p:nvPr/>
        </p:nvPicPr>
        <p:blipFill>
          <a:blip r:embed="rId4"/>
          <a:stretch>
            <a:fillRect/>
          </a:stretch>
        </p:blipFill>
        <p:spPr>
          <a:xfrm>
            <a:off x="1371600" y="228600"/>
            <a:ext cx="6400800" cy="6400800"/>
          </a:xfrm>
          <a:prstGeom prst="rect">
            <a:avLst/>
          </a:prstGeom>
        </p:spPr>
      </p:pic>
    </p:spTree>
    <p:extLst>
      <p:ext uri="{BB962C8B-B14F-4D97-AF65-F5344CB8AC3E}">
        <p14:creationId xmlns:p14="http://schemas.microsoft.com/office/powerpoint/2010/main" val="42377247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47800" y="152400"/>
            <a:ext cx="5996782" cy="5996782"/>
          </a:xfrm>
          <a:prstGeom prst="rect">
            <a:avLst/>
          </a:prstGeom>
        </p:spPr>
      </p:pic>
      <p:pic>
        <p:nvPicPr>
          <p:cNvPr id="2" name="Picture 1"/>
          <p:cNvPicPr>
            <a:picLocks noChangeAspect="1"/>
          </p:cNvPicPr>
          <p:nvPr/>
        </p:nvPicPr>
        <p:blipFill>
          <a:blip r:embed="rId3"/>
          <a:stretch>
            <a:fillRect/>
          </a:stretch>
        </p:blipFill>
        <p:spPr>
          <a:xfrm>
            <a:off x="1416978" y="152400"/>
            <a:ext cx="6400800" cy="6400800"/>
          </a:xfrm>
          <a:prstGeom prst="rect">
            <a:avLst/>
          </a:prstGeom>
        </p:spPr>
      </p:pic>
      <p:pic>
        <p:nvPicPr>
          <p:cNvPr id="3" name="Picture 2"/>
          <p:cNvPicPr>
            <a:picLocks noChangeAspect="1"/>
          </p:cNvPicPr>
          <p:nvPr/>
        </p:nvPicPr>
        <p:blipFill>
          <a:blip r:embed="rId4"/>
          <a:stretch>
            <a:fillRect/>
          </a:stretch>
        </p:blipFill>
        <p:spPr>
          <a:xfrm>
            <a:off x="1371600" y="228600"/>
            <a:ext cx="6400800" cy="6400800"/>
          </a:xfrm>
          <a:prstGeom prst="rect">
            <a:avLst/>
          </a:prstGeom>
        </p:spPr>
      </p:pic>
      <p:sp>
        <p:nvSpPr>
          <p:cNvPr id="5" name="Oval 4"/>
          <p:cNvSpPr/>
          <p:nvPr/>
        </p:nvSpPr>
        <p:spPr>
          <a:xfrm>
            <a:off x="4572000" y="1447800"/>
            <a:ext cx="381000" cy="4034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657600" y="2133600"/>
            <a:ext cx="381000" cy="4034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466244" y="3352800"/>
            <a:ext cx="381000" cy="4034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462030" y="3776230"/>
            <a:ext cx="381000" cy="4034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248400" y="4343400"/>
            <a:ext cx="381000" cy="4034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362200" y="5105400"/>
            <a:ext cx="381000" cy="4034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033089" y="381000"/>
            <a:ext cx="1524000" cy="381000"/>
          </a:xfrm>
          <a:prstGeom prst="rect">
            <a:avLst/>
          </a:prstGeom>
          <a:noFill/>
        </p:spPr>
        <p:txBody>
          <a:bodyPr wrap="square" rtlCol="0">
            <a:spAutoFit/>
          </a:bodyPr>
          <a:lstStyle/>
          <a:p>
            <a:r>
              <a:rPr lang="en-US" dirty="0" smtClean="0"/>
              <a:t>Iteration 3</a:t>
            </a:r>
            <a:endParaRPr lang="en-US" dirty="0"/>
          </a:p>
        </p:txBody>
      </p:sp>
      <p:sp>
        <p:nvSpPr>
          <p:cNvPr id="12" name="Oval 11"/>
          <p:cNvSpPr/>
          <p:nvPr/>
        </p:nvSpPr>
        <p:spPr>
          <a:xfrm>
            <a:off x="1181100" y="6302188"/>
            <a:ext cx="381000" cy="4034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562100" y="6319228"/>
            <a:ext cx="1752600" cy="369332"/>
          </a:xfrm>
          <a:prstGeom prst="rect">
            <a:avLst/>
          </a:prstGeom>
          <a:noFill/>
        </p:spPr>
        <p:txBody>
          <a:bodyPr wrap="square" rtlCol="0">
            <a:spAutoFit/>
          </a:bodyPr>
          <a:lstStyle/>
          <a:p>
            <a:r>
              <a:rPr lang="en-US" dirty="0" smtClean="0"/>
              <a:t>= Actual Center</a:t>
            </a:r>
            <a:endParaRPr lang="en-US" dirty="0"/>
          </a:p>
        </p:txBody>
      </p:sp>
    </p:spTree>
    <p:extLst>
      <p:ext uri="{BB962C8B-B14F-4D97-AF65-F5344CB8AC3E}">
        <p14:creationId xmlns:p14="http://schemas.microsoft.com/office/powerpoint/2010/main" val="3092834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2" grpId="0" animBg="1"/>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152400"/>
            <a:ext cx="6553200" cy="6553200"/>
          </a:xfrm>
          <a:prstGeom prst="rect">
            <a:avLst/>
          </a:prstGeom>
        </p:spPr>
      </p:pic>
      <p:sp>
        <p:nvSpPr>
          <p:cNvPr id="2" name="Oval 1"/>
          <p:cNvSpPr/>
          <p:nvPr/>
        </p:nvSpPr>
        <p:spPr>
          <a:xfrm>
            <a:off x="2362200" y="5105400"/>
            <a:ext cx="4572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581400" y="3406588"/>
            <a:ext cx="381000" cy="4034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670612" y="1371600"/>
            <a:ext cx="381000" cy="4034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625788" y="3836894"/>
            <a:ext cx="381000" cy="4034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771900" y="2133600"/>
            <a:ext cx="381000" cy="4034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324600" y="4343400"/>
            <a:ext cx="381000" cy="4034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81100" y="6302188"/>
            <a:ext cx="381000" cy="4034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562100" y="6319228"/>
            <a:ext cx="1752600" cy="369332"/>
          </a:xfrm>
          <a:prstGeom prst="rect">
            <a:avLst/>
          </a:prstGeom>
          <a:noFill/>
        </p:spPr>
        <p:txBody>
          <a:bodyPr wrap="square" rtlCol="0">
            <a:spAutoFit/>
          </a:bodyPr>
          <a:lstStyle/>
          <a:p>
            <a:r>
              <a:rPr lang="en-US" dirty="0" smtClean="0"/>
              <a:t>= Actual Center</a:t>
            </a:r>
            <a:endParaRPr lang="en-US" dirty="0"/>
          </a:p>
        </p:txBody>
      </p:sp>
    </p:spTree>
    <p:extLst>
      <p:ext uri="{BB962C8B-B14F-4D97-AF65-F5344CB8AC3E}">
        <p14:creationId xmlns:p14="http://schemas.microsoft.com/office/powerpoint/2010/main" val="11644470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K-Nearest Neighbors (</a:t>
            </a:r>
            <a:r>
              <a:rPr lang="en-US" dirty="0" err="1" smtClean="0"/>
              <a:t>kNN</a:t>
            </a:r>
            <a:r>
              <a:rPr lang="en-US" dirty="0" smtClean="0"/>
              <a:t>)*</a:t>
            </a:r>
            <a:endParaRPr lang="en-US" dirty="0"/>
          </a:p>
        </p:txBody>
      </p:sp>
      <p:sp>
        <p:nvSpPr>
          <p:cNvPr id="3" name="Content Placeholder 2"/>
          <p:cNvSpPr>
            <a:spLocks noGrp="1"/>
          </p:cNvSpPr>
          <p:nvPr>
            <p:ph idx="1"/>
          </p:nvPr>
        </p:nvSpPr>
        <p:spPr/>
        <p:txBody>
          <a:bodyPr>
            <a:normAutofit fontScale="62500" lnSpcReduction="20000"/>
          </a:bodyPr>
          <a:lstStyle/>
          <a:p>
            <a:pPr fontAlgn="base"/>
            <a:r>
              <a:rPr lang="en-US" dirty="0" smtClean="0"/>
              <a:t>The </a:t>
            </a:r>
            <a:r>
              <a:rPr lang="en-US" dirty="0"/>
              <a:t>k-nearest neighbors algorithm is a non-parametric method used for classification</a:t>
            </a:r>
          </a:p>
          <a:p>
            <a:pPr fontAlgn="base"/>
            <a:r>
              <a:rPr lang="en-US" dirty="0"/>
              <a:t>Given a dataset for which class labels are known, you want to predict the class of a new data point. </a:t>
            </a:r>
          </a:p>
          <a:p>
            <a:pPr fontAlgn="base"/>
            <a:r>
              <a:rPr lang="en-US" dirty="0"/>
              <a:t>Compare the new observation to those observations already labeled. </a:t>
            </a:r>
          </a:p>
          <a:p>
            <a:pPr fontAlgn="base"/>
            <a:r>
              <a:rPr lang="en-US" dirty="0"/>
              <a:t>The predicted class will be based on the known classes of the nearest k neighbors.</a:t>
            </a:r>
          </a:p>
          <a:p>
            <a:pPr fontAlgn="base"/>
            <a:r>
              <a:rPr lang="en-US" dirty="0"/>
              <a:t/>
            </a:r>
            <a:br>
              <a:rPr lang="en-US" dirty="0"/>
            </a:br>
            <a:r>
              <a:rPr lang="en-US" dirty="0"/>
              <a:t>Algorithm</a:t>
            </a:r>
          </a:p>
          <a:p>
            <a:pPr lvl="1" fontAlgn="base"/>
            <a:r>
              <a:rPr lang="en-US" dirty="0"/>
              <a:t>1. Calculate the Euclidean Distance (or whatever distance measurement you want) between the test data and the training data.</a:t>
            </a:r>
          </a:p>
          <a:p>
            <a:pPr lvl="1" fontAlgn="base"/>
            <a:r>
              <a:rPr lang="en-US" dirty="0"/>
              <a:t>2. For each test data observation, arrange the calculated Euclidean distances in non-decreasing order.</a:t>
            </a:r>
          </a:p>
          <a:p>
            <a:pPr lvl="1" fontAlgn="base"/>
            <a:r>
              <a:rPr lang="en-US" dirty="0"/>
              <a:t>3. Take the first k distances from this sorted list as the neighbors.</a:t>
            </a:r>
          </a:p>
          <a:p>
            <a:pPr lvl="1" fontAlgn="base"/>
            <a:r>
              <a:rPr lang="en-US" dirty="0"/>
              <a:t>4. Determine the dominant response within the neighbors as the prediction for the test data observation.</a:t>
            </a:r>
          </a:p>
          <a:p>
            <a:endParaRPr lang="en-US" dirty="0"/>
          </a:p>
        </p:txBody>
      </p:sp>
      <p:sp>
        <p:nvSpPr>
          <p:cNvPr id="4" name="TextBox 3"/>
          <p:cNvSpPr txBox="1"/>
          <p:nvPr/>
        </p:nvSpPr>
        <p:spPr>
          <a:xfrm>
            <a:off x="488092" y="6126163"/>
            <a:ext cx="8001000" cy="307777"/>
          </a:xfrm>
          <a:prstGeom prst="rect">
            <a:avLst/>
          </a:prstGeom>
          <a:noFill/>
        </p:spPr>
        <p:txBody>
          <a:bodyPr wrap="square" rtlCol="0">
            <a:spAutoFit/>
          </a:bodyPr>
          <a:lstStyle/>
          <a:p>
            <a:r>
              <a:rPr lang="en-US" sz="1400" dirty="0" smtClean="0"/>
              <a:t>*See </a:t>
            </a:r>
            <a:r>
              <a:rPr lang="en-US" sz="1400" dirty="0"/>
              <a:t>chapter 3.5 of James, Witten, Hastie, and </a:t>
            </a:r>
            <a:r>
              <a:rPr lang="en-US" sz="1400" dirty="0" err="1"/>
              <a:t>Tibshirani</a:t>
            </a:r>
            <a:r>
              <a:rPr lang="en-US" sz="1400" dirty="0"/>
              <a:t>, 2013, </a:t>
            </a:r>
            <a:r>
              <a:rPr lang="en-US" sz="1400" u="sng" dirty="0"/>
              <a:t>An Introduction to Statistical </a:t>
            </a:r>
            <a:r>
              <a:rPr lang="en-US" sz="1400" u="sng" dirty="0" smtClean="0"/>
              <a:t>Learning</a:t>
            </a:r>
            <a:endParaRPr lang="en-US" sz="1400" dirty="0"/>
          </a:p>
        </p:txBody>
      </p:sp>
    </p:spTree>
    <p:extLst>
      <p:ext uri="{BB962C8B-B14F-4D97-AF65-F5344CB8AC3E}">
        <p14:creationId xmlns:p14="http://schemas.microsoft.com/office/powerpoint/2010/main" val="31342059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Readings</a:t>
            </a:r>
            <a:endParaRPr lang="en-US" dirty="0"/>
          </a:p>
        </p:txBody>
      </p:sp>
      <p:sp>
        <p:nvSpPr>
          <p:cNvPr id="3" name="Content Placeholder 2"/>
          <p:cNvSpPr>
            <a:spLocks noGrp="1"/>
          </p:cNvSpPr>
          <p:nvPr>
            <p:ph idx="1"/>
          </p:nvPr>
        </p:nvSpPr>
        <p:spPr/>
        <p:txBody>
          <a:bodyPr/>
          <a:lstStyle/>
          <a:p>
            <a:r>
              <a:rPr lang="en-US" dirty="0" smtClean="0"/>
              <a:t>Chapter 7, Selecting the Number of Clusters, pp</a:t>
            </a:r>
            <a:r>
              <a:rPr lang="en-US" dirty="0"/>
              <a:t>. 263-265 of Bruce and Bruce, </a:t>
            </a:r>
            <a:r>
              <a:rPr lang="en-US" u="sng" dirty="0"/>
              <a:t>Practical Statistics</a:t>
            </a:r>
          </a:p>
          <a:p>
            <a:r>
              <a:rPr lang="en-US" dirty="0"/>
              <a:t>See Algorithm 10.1 (p. 388) of James, Witten, Hastie, and </a:t>
            </a:r>
            <a:r>
              <a:rPr lang="en-US" dirty="0" err="1"/>
              <a:t>Tibshirani</a:t>
            </a:r>
            <a:r>
              <a:rPr lang="en-US" dirty="0"/>
              <a:t>, 2013, </a:t>
            </a:r>
            <a:r>
              <a:rPr lang="en-US" u="sng" dirty="0"/>
              <a:t>An Introduction to Statistical Learning</a:t>
            </a:r>
          </a:p>
          <a:p>
            <a:endParaRPr lang="en-US" dirty="0"/>
          </a:p>
        </p:txBody>
      </p:sp>
    </p:spTree>
    <p:extLst>
      <p:ext uri="{BB962C8B-B14F-4D97-AF65-F5344CB8AC3E}">
        <p14:creationId xmlns:p14="http://schemas.microsoft.com/office/powerpoint/2010/main" val="37709825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ctrTitle"/>
          </p:nvPr>
        </p:nvSpPr>
        <p:spPr/>
        <p:txBody>
          <a:bodyPr/>
          <a:lstStyle/>
          <a:p>
            <a:pPr eaLnBrk="1" hangingPunct="1"/>
            <a:r>
              <a:rPr lang="en-US" altLang="en-US" dirty="0"/>
              <a:t>Questions</a:t>
            </a:r>
          </a:p>
        </p:txBody>
      </p:sp>
    </p:spTree>
    <p:extLst>
      <p:ext uri="{BB962C8B-B14F-4D97-AF65-F5344CB8AC3E}">
        <p14:creationId xmlns:p14="http://schemas.microsoft.com/office/powerpoint/2010/main" val="19540697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K-Means Clustering - pseudocode</a:t>
            </a:r>
          </a:p>
        </p:txBody>
      </p:sp>
      <p:sp>
        <p:nvSpPr>
          <p:cNvPr id="3" name="Content Placeholder 2"/>
          <p:cNvSpPr>
            <a:spLocks noGrp="1"/>
          </p:cNvSpPr>
          <p:nvPr>
            <p:ph idx="1"/>
          </p:nvPr>
        </p:nvSpPr>
        <p:spPr/>
        <p:txBody>
          <a:bodyPr>
            <a:normAutofit/>
          </a:bodyPr>
          <a:lstStyle/>
          <a:p>
            <a:pPr marL="0" indent="0">
              <a:buNone/>
            </a:pPr>
            <a:r>
              <a:rPr lang="en-US" sz="2400" dirty="0">
                <a:latin typeface="Times New Roman" panose="02020603050405020304" pitchFamily="18" charset="0"/>
                <a:ea typeface="Cambria Math" panose="02040503050406030204" pitchFamily="18" charset="0"/>
                <a:cs typeface="Times New Roman" panose="02020603050405020304" pitchFamily="18" charset="0"/>
              </a:rPr>
              <a:t>Create k points for starting centroids</a:t>
            </a:r>
          </a:p>
          <a:p>
            <a:pPr marL="0" indent="0">
              <a:buNone/>
            </a:pPr>
            <a:r>
              <a:rPr lang="en-US" sz="2400" dirty="0">
                <a:latin typeface="Times New Roman" panose="02020603050405020304" pitchFamily="18" charset="0"/>
                <a:ea typeface="Cambria Math" panose="02040503050406030204" pitchFamily="18" charset="0"/>
                <a:cs typeface="Times New Roman" panose="02020603050405020304" pitchFamily="18" charset="0"/>
              </a:rPr>
              <a:t>While any point has changed cluster assignment</a:t>
            </a:r>
          </a:p>
          <a:p>
            <a:pPr marL="457200" lvl="1" indent="0">
              <a:buNone/>
            </a:pPr>
            <a:r>
              <a:rPr lang="en-US" sz="2400" dirty="0">
                <a:latin typeface="Times New Roman" panose="02020603050405020304" pitchFamily="18" charset="0"/>
                <a:ea typeface="Cambria Math" panose="02040503050406030204" pitchFamily="18" charset="0"/>
                <a:cs typeface="Times New Roman" panose="02020603050405020304" pitchFamily="18" charset="0"/>
              </a:rPr>
              <a:t>For every point in our dataset:</a:t>
            </a:r>
          </a:p>
          <a:p>
            <a:pPr marL="914400" lvl="2" indent="0">
              <a:buNone/>
            </a:pPr>
            <a:r>
              <a:rPr lang="en-US" dirty="0">
                <a:latin typeface="Times New Roman" panose="02020603050405020304" pitchFamily="18" charset="0"/>
                <a:ea typeface="Cambria Math" panose="02040503050406030204" pitchFamily="18" charset="0"/>
                <a:cs typeface="Times New Roman" panose="02020603050405020304" pitchFamily="18" charset="0"/>
              </a:rPr>
              <a:t>For every centroid:</a:t>
            </a:r>
          </a:p>
          <a:p>
            <a:pPr marL="1371600" lvl="3" indent="0">
              <a:buNone/>
            </a:pPr>
            <a:r>
              <a:rPr lang="en-US" sz="2400" dirty="0">
                <a:latin typeface="Times New Roman" panose="02020603050405020304" pitchFamily="18" charset="0"/>
                <a:ea typeface="Cambria Math" panose="02040503050406030204" pitchFamily="18" charset="0"/>
                <a:cs typeface="Times New Roman" panose="02020603050405020304" pitchFamily="18" charset="0"/>
              </a:rPr>
              <a:t>Calculate the distance between the centroid and point</a:t>
            </a:r>
          </a:p>
          <a:p>
            <a:pPr marL="914400" lvl="2" indent="0">
              <a:buNone/>
            </a:pPr>
            <a:r>
              <a:rPr lang="en-US" dirty="0">
                <a:latin typeface="Times New Roman" panose="02020603050405020304" pitchFamily="18" charset="0"/>
                <a:ea typeface="Cambria Math" panose="02040503050406030204" pitchFamily="18" charset="0"/>
                <a:cs typeface="Times New Roman" panose="02020603050405020304" pitchFamily="18" charset="0"/>
              </a:rPr>
              <a:t>Assign the point to the cluster with the lowest distance</a:t>
            </a:r>
          </a:p>
          <a:p>
            <a:pPr marL="457200" lvl="1" indent="0">
              <a:buNone/>
            </a:pPr>
            <a:r>
              <a:rPr lang="en-US" sz="2400" dirty="0">
                <a:latin typeface="Times New Roman" panose="02020603050405020304" pitchFamily="18" charset="0"/>
                <a:ea typeface="Cambria Math" panose="02040503050406030204" pitchFamily="18" charset="0"/>
                <a:cs typeface="Times New Roman" panose="02020603050405020304" pitchFamily="18" charset="0"/>
              </a:rPr>
              <a:t>For every cluster calculate the mean of the points in that cluster</a:t>
            </a:r>
          </a:p>
          <a:p>
            <a:pPr marL="914400" lvl="2" indent="0">
              <a:buNone/>
            </a:pPr>
            <a:r>
              <a:rPr lang="en-US" dirty="0">
                <a:latin typeface="Times New Roman" panose="02020603050405020304" pitchFamily="18" charset="0"/>
                <a:ea typeface="Cambria Math" panose="02040503050406030204" pitchFamily="18" charset="0"/>
                <a:cs typeface="Times New Roman" panose="02020603050405020304" pitchFamily="18" charset="0"/>
              </a:rPr>
              <a:t>Assign the centroid to the mean</a:t>
            </a:r>
          </a:p>
        </p:txBody>
      </p:sp>
    </p:spTree>
    <p:extLst>
      <p:ext uri="{BB962C8B-B14F-4D97-AF65-F5344CB8AC3E}">
        <p14:creationId xmlns:p14="http://schemas.microsoft.com/office/powerpoint/2010/main" val="34475940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K-Nearest Neighbors (</a:t>
            </a:r>
            <a:r>
              <a:rPr lang="en-US" dirty="0" err="1"/>
              <a:t>kNN</a:t>
            </a:r>
            <a:r>
              <a:rPr lang="en-US" dirty="0"/>
              <a:t>)</a:t>
            </a:r>
          </a:p>
        </p:txBody>
      </p:sp>
      <p:sp>
        <p:nvSpPr>
          <p:cNvPr id="3" name="Content Placeholder 2"/>
          <p:cNvSpPr>
            <a:spLocks noGrp="1"/>
          </p:cNvSpPr>
          <p:nvPr>
            <p:ph idx="1"/>
          </p:nvPr>
        </p:nvSpPr>
        <p:spPr>
          <a:xfrm>
            <a:off x="457200" y="1417638"/>
            <a:ext cx="8229600" cy="5029200"/>
          </a:xfrm>
        </p:spPr>
        <p:txBody>
          <a:bodyPr>
            <a:normAutofit fontScale="77500" lnSpcReduction="20000"/>
          </a:bodyPr>
          <a:lstStyle/>
          <a:p>
            <a:r>
              <a:rPr lang="en-US" dirty="0"/>
              <a:t>Credit ratings — collecting financial characteristics vs. comparing people with similar financial features to a database. By the very nature of a credit rating, people who have similar financial details would be given similar credit ratings. </a:t>
            </a:r>
          </a:p>
          <a:p>
            <a:r>
              <a:rPr lang="en-US" dirty="0"/>
              <a:t>Should the bank give a loan to an individual? Would an individual default on his or her loan? Is that person closer in characteristics to people who defaulted or did not default on their loans?</a:t>
            </a:r>
          </a:p>
          <a:p>
            <a:r>
              <a:rPr lang="en-US" dirty="0"/>
              <a:t>In political science — classing a potential voter to a “will vote” or “will not vote”, or to “vote Democrat” or “vote Republican”.</a:t>
            </a:r>
          </a:p>
          <a:p>
            <a:r>
              <a:rPr lang="en-US" dirty="0"/>
              <a:t>More advance examples could include handwriting detection (like OCR), image recognition and even video recognition.</a:t>
            </a:r>
          </a:p>
        </p:txBody>
      </p:sp>
      <p:sp>
        <p:nvSpPr>
          <p:cNvPr id="4" name="TextBox 3"/>
          <p:cNvSpPr txBox="1"/>
          <p:nvPr/>
        </p:nvSpPr>
        <p:spPr>
          <a:xfrm>
            <a:off x="457200" y="6185228"/>
            <a:ext cx="8229600" cy="523220"/>
          </a:xfrm>
          <a:prstGeom prst="rect">
            <a:avLst/>
          </a:prstGeom>
          <a:noFill/>
        </p:spPr>
        <p:txBody>
          <a:bodyPr wrap="square" rtlCol="0">
            <a:spAutoFit/>
          </a:bodyPr>
          <a:lstStyle/>
          <a:p>
            <a:r>
              <a:rPr lang="en-US" sz="1400" dirty="0" smtClean="0"/>
              <a:t>Taken from</a:t>
            </a:r>
          </a:p>
          <a:p>
            <a:r>
              <a:rPr lang="en-US" sz="1400" dirty="0" smtClean="0">
                <a:hlinkClick r:id="rId2"/>
              </a:rPr>
              <a:t>https</a:t>
            </a:r>
            <a:r>
              <a:rPr lang="en-US" sz="1400" dirty="0">
                <a:hlinkClick r:id="rId2"/>
              </a:rPr>
              <a:t>://medium.com/@</a:t>
            </a:r>
            <a:r>
              <a:rPr lang="en-US" sz="1400" dirty="0" smtClean="0">
                <a:hlinkClick r:id="rId2"/>
              </a:rPr>
              <a:t>adi.bronshtein/a-quick-introduction-to-k-nearest-neighbors-algorithm-62214cea29c7</a:t>
            </a:r>
            <a:r>
              <a:rPr lang="en-US" sz="1400" dirty="0" smtClean="0"/>
              <a:t> </a:t>
            </a:r>
            <a:endParaRPr lang="en-US" sz="1400" dirty="0"/>
          </a:p>
        </p:txBody>
      </p:sp>
    </p:spTree>
    <p:extLst>
      <p:ext uri="{BB962C8B-B14F-4D97-AF65-F5344CB8AC3E}">
        <p14:creationId xmlns:p14="http://schemas.microsoft.com/office/powerpoint/2010/main" val="1074182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kNN</a:t>
            </a:r>
            <a:r>
              <a:rPr lang="en-US" dirty="0" smtClean="0"/>
              <a:t> Project (Example)</a:t>
            </a:r>
            <a:endParaRPr lang="en-US" dirty="0"/>
          </a:p>
        </p:txBody>
      </p:sp>
      <p:sp>
        <p:nvSpPr>
          <p:cNvPr id="3" name="Content Placeholder 2"/>
          <p:cNvSpPr>
            <a:spLocks noGrp="1"/>
          </p:cNvSpPr>
          <p:nvPr>
            <p:ph idx="1"/>
          </p:nvPr>
        </p:nvSpPr>
        <p:spPr/>
        <p:txBody>
          <a:bodyPr>
            <a:normAutofit fontScale="55000" lnSpcReduction="20000"/>
          </a:bodyPr>
          <a:lstStyle/>
          <a:p>
            <a:pPr fontAlgn="base"/>
            <a:r>
              <a:rPr lang="en-US" dirty="0"/>
              <a:t>Algorithm</a:t>
            </a:r>
          </a:p>
          <a:p>
            <a:pPr lvl="1" fontAlgn="base"/>
            <a:r>
              <a:rPr lang="en-US" dirty="0"/>
              <a:t>1. Calculate the Euclidean Distance (or whatever distance measurement you want) between the test data and the training data.</a:t>
            </a:r>
          </a:p>
          <a:p>
            <a:pPr lvl="1" fontAlgn="base"/>
            <a:r>
              <a:rPr lang="en-US" dirty="0"/>
              <a:t>2. For each test data observation, arrange the calculated Euclidean distances in non-decreasing order.</a:t>
            </a:r>
          </a:p>
          <a:p>
            <a:pPr lvl="1" fontAlgn="base"/>
            <a:r>
              <a:rPr lang="en-US" dirty="0"/>
              <a:t>3. Take the first k distances from this sorted list as the neighbors.</a:t>
            </a:r>
          </a:p>
          <a:p>
            <a:pPr lvl="1" fontAlgn="base"/>
            <a:r>
              <a:rPr lang="en-US" dirty="0"/>
              <a:t>4. Determine the dominant response within the neighbors as the prediction for the test data </a:t>
            </a:r>
            <a:r>
              <a:rPr lang="en-US" dirty="0" smtClean="0"/>
              <a:t>observation.</a:t>
            </a:r>
            <a:endParaRPr lang="en-US" dirty="0"/>
          </a:p>
          <a:p>
            <a:pPr lvl="1" fontAlgn="base"/>
            <a:endParaRPr lang="en-US" dirty="0" smtClean="0"/>
          </a:p>
          <a:p>
            <a:pPr marL="0" indent="0" fontAlgn="base">
              <a:buNone/>
            </a:pPr>
            <a:r>
              <a:rPr lang="en-US" i="1" dirty="0" smtClean="0"/>
              <a:t>Sample Assignment</a:t>
            </a:r>
            <a:r>
              <a:rPr lang="en-US" dirty="0" smtClean="0"/>
              <a:t>:</a:t>
            </a:r>
          </a:p>
          <a:p>
            <a:pPr fontAlgn="base"/>
            <a:r>
              <a:rPr lang="en-US" dirty="0" smtClean="0"/>
              <a:t>Write </a:t>
            </a:r>
            <a:r>
              <a:rPr lang="en-US" dirty="0"/>
              <a:t>a K-Nearest Neighbors algorithm using Euclidean distances from scratch, which </a:t>
            </a:r>
          </a:p>
          <a:p>
            <a:pPr lvl="1" fontAlgn="base"/>
            <a:r>
              <a:rPr lang="en-US" dirty="0"/>
              <a:t>saves or prints the predicted values for the test dataset, </a:t>
            </a:r>
          </a:p>
          <a:p>
            <a:pPr lvl="1" fontAlgn="base"/>
            <a:r>
              <a:rPr lang="en-US" dirty="0"/>
              <a:t>computes and prints </a:t>
            </a:r>
            <a:r>
              <a:rPr lang="en-US"/>
              <a:t>the </a:t>
            </a:r>
            <a:r>
              <a:rPr lang="en-US" smtClean="0"/>
              <a:t>accuracy </a:t>
            </a:r>
            <a:r>
              <a:rPr lang="en-US" dirty="0"/>
              <a:t>statistic, </a:t>
            </a:r>
          </a:p>
          <a:p>
            <a:pPr lvl="1" fontAlgn="base"/>
            <a:r>
              <a:rPr lang="en-US" dirty="0"/>
              <a:t>and displays a graph of the data. </a:t>
            </a:r>
          </a:p>
          <a:p>
            <a:pPr fontAlgn="base"/>
            <a:r>
              <a:rPr lang="en-US" dirty="0"/>
              <a:t>Document each step of the code to demonstrate you understand what each line of code does.</a:t>
            </a:r>
          </a:p>
          <a:p>
            <a:pPr fontAlgn="base"/>
            <a:r>
              <a:rPr lang="en-US" dirty="0"/>
              <a:t>Compare your algorithm’s output to the algorithm in R using </a:t>
            </a:r>
            <a:r>
              <a:rPr lang="en-US" dirty="0" err="1"/>
              <a:t>knn</a:t>
            </a:r>
            <a:r>
              <a:rPr lang="en-US" dirty="0" smtClean="0"/>
              <a:t>().</a:t>
            </a:r>
            <a:endParaRPr lang="en-US" dirty="0"/>
          </a:p>
        </p:txBody>
      </p:sp>
    </p:spTree>
    <p:extLst>
      <p:ext uri="{BB962C8B-B14F-4D97-AF65-F5344CB8AC3E}">
        <p14:creationId xmlns:p14="http://schemas.microsoft.com/office/powerpoint/2010/main" val="3627513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K-Means Clustering</a:t>
            </a:r>
          </a:p>
        </p:txBody>
      </p:sp>
      <p:sp>
        <p:nvSpPr>
          <p:cNvPr id="3" name="Content Placeholder 2"/>
          <p:cNvSpPr>
            <a:spLocks noGrp="1"/>
          </p:cNvSpPr>
          <p:nvPr>
            <p:ph idx="1"/>
          </p:nvPr>
        </p:nvSpPr>
        <p:spPr/>
        <p:txBody>
          <a:bodyPr>
            <a:normAutofit/>
          </a:bodyPr>
          <a:lstStyle/>
          <a:p>
            <a:r>
              <a:rPr lang="en-US" dirty="0" smtClean="0"/>
              <a:t>Used </a:t>
            </a:r>
            <a:r>
              <a:rPr lang="en-US" dirty="0"/>
              <a:t>to find groups which have not been explicitly labeled in the </a:t>
            </a:r>
            <a:r>
              <a:rPr lang="en-US" dirty="0" smtClean="0"/>
              <a:t>data</a:t>
            </a:r>
          </a:p>
          <a:p>
            <a:pPr lvl="1"/>
            <a:r>
              <a:rPr lang="en-US" dirty="0" smtClean="0"/>
              <a:t>Identifies possible patterns</a:t>
            </a:r>
          </a:p>
          <a:p>
            <a:r>
              <a:rPr lang="en-US" dirty="0" smtClean="0"/>
              <a:t>May determine grouping of customers related </a:t>
            </a:r>
            <a:r>
              <a:rPr lang="en-US" dirty="0"/>
              <a:t>to </a:t>
            </a:r>
            <a:r>
              <a:rPr lang="en-US" dirty="0" smtClean="0"/>
              <a:t>a </a:t>
            </a:r>
            <a:r>
              <a:rPr lang="en-US" dirty="0"/>
              <a:t>product under </a:t>
            </a:r>
            <a:r>
              <a:rPr lang="en-US" dirty="0" smtClean="0"/>
              <a:t>consideration</a:t>
            </a:r>
          </a:p>
          <a:p>
            <a:r>
              <a:rPr lang="en-US" dirty="0" smtClean="0"/>
              <a:t>May determine how documents could be grouped</a:t>
            </a:r>
            <a:endParaRPr lang="en-US" dirty="0"/>
          </a:p>
          <a:p>
            <a:endParaRPr lang="en-US" dirty="0"/>
          </a:p>
        </p:txBody>
      </p:sp>
      <p:sp>
        <p:nvSpPr>
          <p:cNvPr id="4" name="TextBox 3"/>
          <p:cNvSpPr txBox="1"/>
          <p:nvPr/>
        </p:nvSpPr>
        <p:spPr>
          <a:xfrm>
            <a:off x="457200" y="5486400"/>
            <a:ext cx="8001000" cy="584775"/>
          </a:xfrm>
          <a:prstGeom prst="rect">
            <a:avLst/>
          </a:prstGeom>
          <a:noFill/>
        </p:spPr>
        <p:txBody>
          <a:bodyPr wrap="square" rtlCol="0">
            <a:spAutoFit/>
          </a:bodyPr>
          <a:lstStyle/>
          <a:p>
            <a:r>
              <a:rPr lang="en-US" sz="1600" dirty="0"/>
              <a:t>See </a:t>
            </a:r>
            <a:r>
              <a:rPr lang="en-US" sz="1600" dirty="0">
                <a:hlinkClick r:id="rId2"/>
              </a:rPr>
              <a:t>http://dni-institute.in/blogs/k-means-clustering-examples-and-practical-applications</a:t>
            </a:r>
            <a:r>
              <a:rPr lang="en-US" sz="1600" dirty="0" smtClean="0">
                <a:hlinkClick r:id="rId2"/>
              </a:rPr>
              <a:t>/</a:t>
            </a:r>
            <a:r>
              <a:rPr lang="en-US" sz="1600" dirty="0" smtClean="0"/>
              <a:t> for more examples</a:t>
            </a:r>
            <a:endParaRPr lang="en-US" sz="1600" dirty="0"/>
          </a:p>
        </p:txBody>
      </p:sp>
    </p:spTree>
    <p:extLst>
      <p:ext uri="{BB962C8B-B14F-4D97-AF65-F5344CB8AC3E}">
        <p14:creationId xmlns:p14="http://schemas.microsoft.com/office/powerpoint/2010/main" val="6836260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 vs KNN</a:t>
            </a:r>
            <a:endParaRPr lang="en-US" dirty="0"/>
          </a:p>
        </p:txBody>
      </p:sp>
      <p:sp>
        <p:nvSpPr>
          <p:cNvPr id="3" name="Content Placeholder 2"/>
          <p:cNvSpPr>
            <a:spLocks noGrp="1"/>
          </p:cNvSpPr>
          <p:nvPr>
            <p:ph idx="1"/>
          </p:nvPr>
        </p:nvSpPr>
        <p:spPr/>
        <p:txBody>
          <a:bodyPr/>
          <a:lstStyle/>
          <a:p>
            <a:r>
              <a:rPr lang="en-US" dirty="0"/>
              <a:t>K-Means </a:t>
            </a:r>
            <a:r>
              <a:rPr lang="en-US" dirty="0" smtClean="0"/>
              <a:t>creates </a:t>
            </a:r>
            <a:r>
              <a:rPr lang="en-US" dirty="0"/>
              <a:t>groupings of similar data points dependent on the number of </a:t>
            </a:r>
            <a:r>
              <a:rPr lang="en-US" dirty="0" smtClean="0"/>
              <a:t>clusters</a:t>
            </a:r>
          </a:p>
          <a:p>
            <a:pPr lvl="1"/>
            <a:r>
              <a:rPr lang="en-US" dirty="0" smtClean="0"/>
              <a:t>Unsupervised </a:t>
            </a:r>
          </a:p>
          <a:p>
            <a:r>
              <a:rPr lang="en-US" dirty="0"/>
              <a:t>KNN measures which point belongs to what classification by a distance </a:t>
            </a:r>
            <a:r>
              <a:rPr lang="en-US" dirty="0" smtClean="0"/>
              <a:t>calculation</a:t>
            </a:r>
          </a:p>
          <a:p>
            <a:pPr lvl="1"/>
            <a:r>
              <a:rPr lang="en-US" dirty="0" smtClean="0"/>
              <a:t>Supervised </a:t>
            </a:r>
          </a:p>
          <a:p>
            <a:r>
              <a:rPr lang="en-US" dirty="0" smtClean="0"/>
              <a:t>K-Means determines possible groups and KNN assigns data points to groups</a:t>
            </a:r>
            <a:endParaRPr lang="en-US" dirty="0"/>
          </a:p>
        </p:txBody>
      </p:sp>
    </p:spTree>
    <p:extLst>
      <p:ext uri="{BB962C8B-B14F-4D97-AF65-F5344CB8AC3E}">
        <p14:creationId xmlns:p14="http://schemas.microsoft.com/office/powerpoint/2010/main" val="4032357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K-Means Clustering</a:t>
            </a:r>
          </a:p>
        </p:txBody>
      </p:sp>
      <p:sp>
        <p:nvSpPr>
          <p:cNvPr id="3" name="Content Placeholder 2"/>
          <p:cNvSpPr>
            <a:spLocks noGrp="1"/>
          </p:cNvSpPr>
          <p:nvPr>
            <p:ph idx="1"/>
          </p:nvPr>
        </p:nvSpPr>
        <p:spPr/>
        <p:txBody>
          <a:bodyPr>
            <a:normAutofit fontScale="92500"/>
          </a:bodyPr>
          <a:lstStyle/>
          <a:p>
            <a:r>
              <a:rPr lang="en-US" dirty="0"/>
              <a:t>k-means creates k groups from a set of objects so that the members of a group are more similar</a:t>
            </a:r>
          </a:p>
          <a:p>
            <a:r>
              <a:rPr lang="en-US" dirty="0"/>
              <a:t>Unsupervised method designed to form similar groups </a:t>
            </a:r>
          </a:p>
          <a:p>
            <a:r>
              <a:rPr lang="en-US" dirty="0"/>
              <a:t>k-means picks points in multi-dimensional space to represent each of the k clusters. These are called centroids.</a:t>
            </a:r>
          </a:p>
          <a:p>
            <a:r>
              <a:rPr lang="en-US" dirty="0"/>
              <a:t>Weakness due to selection of k and initial centers</a:t>
            </a:r>
          </a:p>
        </p:txBody>
      </p:sp>
    </p:spTree>
    <p:extLst>
      <p:ext uri="{BB962C8B-B14F-4D97-AF65-F5344CB8AC3E}">
        <p14:creationId xmlns:p14="http://schemas.microsoft.com/office/powerpoint/2010/main" val="1517416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K-Means</a:t>
            </a:r>
          </a:p>
        </p:txBody>
      </p:sp>
      <p:sp>
        <p:nvSpPr>
          <p:cNvPr id="3" name="Content Placeholder 2"/>
          <p:cNvSpPr>
            <a:spLocks noGrp="1"/>
          </p:cNvSpPr>
          <p:nvPr>
            <p:ph idx="1"/>
          </p:nvPr>
        </p:nvSpPr>
        <p:spPr>
          <a:xfrm>
            <a:off x="457200" y="1600200"/>
            <a:ext cx="8229600" cy="4648200"/>
          </a:xfrm>
        </p:spPr>
        <p:txBody>
          <a:bodyPr>
            <a:normAutofit lnSpcReduction="10000"/>
          </a:bodyPr>
          <a:lstStyle/>
          <a:p>
            <a:r>
              <a:rPr lang="en-US" dirty="0"/>
              <a:t>Every point will be closest to 1 of the k centroids</a:t>
            </a:r>
          </a:p>
          <a:p>
            <a:r>
              <a:rPr lang="en-US" dirty="0"/>
              <a:t>Find the center for each of the k clusters based on its cluster members</a:t>
            </a:r>
          </a:p>
          <a:p>
            <a:r>
              <a:rPr lang="en-US" dirty="0"/>
              <a:t>This center becomes the new centroid for the cluster</a:t>
            </a:r>
          </a:p>
          <a:p>
            <a:r>
              <a:rPr lang="en-US" dirty="0"/>
              <a:t>Repeat until the centroids no longer change, and the cluster memberships stabilize</a:t>
            </a:r>
          </a:p>
          <a:p>
            <a:pPr lvl="1"/>
            <a:r>
              <a:rPr lang="en-US" dirty="0"/>
              <a:t>Convergence</a:t>
            </a:r>
          </a:p>
        </p:txBody>
      </p:sp>
    </p:spTree>
    <p:extLst>
      <p:ext uri="{BB962C8B-B14F-4D97-AF65-F5344CB8AC3E}">
        <p14:creationId xmlns:p14="http://schemas.microsoft.com/office/powerpoint/2010/main" val="16817508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1655</TotalTime>
  <Words>1109</Words>
  <Application>Microsoft Office PowerPoint</Application>
  <PresentationFormat>On-screen Show (4:3)</PresentationFormat>
  <Paragraphs>146</Paragraphs>
  <Slides>32</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Cambria Math</vt:lpstr>
      <vt:lpstr>Times New Roman</vt:lpstr>
      <vt:lpstr>Wingdings</vt:lpstr>
      <vt:lpstr>Office Theme</vt:lpstr>
      <vt:lpstr>K-Means Clustering</vt:lpstr>
      <vt:lpstr>Euclidean Distance</vt:lpstr>
      <vt:lpstr>K-Nearest Neighbors (kNN)*</vt:lpstr>
      <vt:lpstr>K-Nearest Neighbors (kNN)</vt:lpstr>
      <vt:lpstr>kNN Project (Example)</vt:lpstr>
      <vt:lpstr>K-Means Clustering</vt:lpstr>
      <vt:lpstr>K-Means vs KNN</vt:lpstr>
      <vt:lpstr>K-Means Clustering</vt:lpstr>
      <vt:lpstr>K-Means</vt:lpstr>
      <vt:lpstr>K-Means Clustering</vt:lpstr>
      <vt:lpstr>PowerPoint Presentation</vt:lpstr>
      <vt:lpstr>K-Means Clustering - pseudocode</vt:lpstr>
      <vt:lpstr>Readings</vt:lpstr>
      <vt:lpstr>Assignment 1</vt:lpstr>
      <vt:lpstr>Questions</vt:lpstr>
      <vt:lpstr>K-Means Clustering (week 2)</vt:lpstr>
      <vt:lpstr>K-Means Clustering</vt:lpstr>
      <vt:lpstr>Euclidean Distance</vt:lpstr>
      <vt:lpstr>Example</vt:lpstr>
      <vt:lpstr>Objective</vt:lpstr>
      <vt:lpstr>PowerPoint Presentation</vt:lpstr>
      <vt:lpstr>Sample : K-Means</vt:lpstr>
      <vt:lpstr>The Elbow Method</vt:lpstr>
      <vt:lpstr>PowerPoint Presentation</vt:lpstr>
      <vt:lpstr>PowerPoint Presentation</vt:lpstr>
      <vt:lpstr>PowerPoint Presentation</vt:lpstr>
      <vt:lpstr>PowerPoint Presentation</vt:lpstr>
      <vt:lpstr>PowerPoint Presentation</vt:lpstr>
      <vt:lpstr>PowerPoint Presentation</vt:lpstr>
      <vt:lpstr>Readings</vt:lpstr>
      <vt:lpstr>Questions</vt:lpstr>
      <vt:lpstr>K-Means Clustering - pseudocode</vt:lpstr>
    </vt:vector>
  </TitlesOfParts>
  <Company>Federal Aviation Administration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Clifton Baldwin</dc:creator>
  <cp:lastModifiedBy>Baldwin, Clifton (FAA)</cp:lastModifiedBy>
  <cp:revision>179</cp:revision>
  <dcterms:created xsi:type="dcterms:W3CDTF">2014-01-27T15:29:55Z</dcterms:created>
  <dcterms:modified xsi:type="dcterms:W3CDTF">2020-01-28T13:57:30Z</dcterms:modified>
</cp:coreProperties>
</file>