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60" r:id="rId5"/>
    <p:sldId id="259" r:id="rId6"/>
    <p:sldId id="261" r:id="rId7"/>
    <p:sldId id="262" r:id="rId8"/>
    <p:sldId id="263" r:id="rId9"/>
    <p:sldId id="256" r:id="rId10"/>
    <p:sldId id="266" r:id="rId11"/>
    <p:sldId id="268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6AE0-384C-4524-AD19-B466C150F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4CC39-5F14-40D3-8A4D-0EE47B04D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87855-F140-44F3-BB1E-A492DFFB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FA44-500F-4E04-A304-0C416BF5B4C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652EE-7609-4193-B5C0-225C6E06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99B7-F0FB-40C0-B813-19757750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2D02-B31A-4E2F-99C0-CEEF32B0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6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D2AC-4DED-4394-BDE2-81826BBB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122AA-6B56-4AE2-B9C8-9FB0AB3BC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E750A-F34A-408E-9561-8DD2660D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FA44-500F-4E04-A304-0C416BF5B4C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38744-0A10-4DD3-81A5-FCBD4968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C6661-D3D5-462C-A77E-3C050689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2D02-B31A-4E2F-99C0-CEEF32B0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3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CE81A-3C49-4801-8E9F-E0C1CCE79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D9F77-FAE6-4B81-8E04-67C294421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9709F-3C29-4EE9-B217-162F3294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FA44-500F-4E04-A304-0C416BF5B4C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77466-B5D9-408B-B355-F5DFBF74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93A7-90CA-4A42-91D4-C1C9B380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2D02-B31A-4E2F-99C0-CEEF32B0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5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3EC1-52CB-44C0-89F9-E5CD0357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5ECF-64F7-4F1B-9FC5-8805082E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0958-6D8F-4A4A-AC3C-C6238E4C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FA44-500F-4E04-A304-0C416BF5B4C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3F1CD-6C3A-4E55-A5B3-526D582A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54C3D-5018-43AF-B3D2-63481D5D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2D02-B31A-4E2F-99C0-CEEF32B0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9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8DA8-91C2-44B4-9088-D08AD23F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81629-806F-42CE-B0FB-0319E5F5A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44582-576B-4F6F-8CF3-A241C8A2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FA44-500F-4E04-A304-0C416BF5B4C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9AEA2-E1BD-4E35-BB51-5B59A6AE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9CBE9-0048-42F6-9B4D-B93A8344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2D02-B31A-4E2F-99C0-CEEF32B0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3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C7A8-1BCD-40BB-81A7-3B78B57F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5E09-15FC-4BBC-9B1B-4668B5E61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A22BE-1045-47FD-A5A2-D43BA0402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7AE4A-1569-4441-894B-D959FA00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FA44-500F-4E04-A304-0C416BF5B4C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11919-C2B9-4F82-B7D2-83E1C354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5BB0A-A0B4-486A-B4D8-1BF317BE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2D02-B31A-4E2F-99C0-CEEF32B0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CB28-605F-4AA4-BB67-6AB565C5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5F8F1-DE5F-4202-B489-71E2B2456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377CB-F034-4E3E-8852-539C2F057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7B546-9DA7-4337-8D63-2F3665EC6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4432A-46AA-4895-A934-E2B88E8A7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88F1C-301D-4366-A5A1-5DFE3767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FA44-500F-4E04-A304-0C416BF5B4C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7E675-8888-492D-91B2-540B3BC0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FF6C7-0FBF-4F6E-88E9-ABA92427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2D02-B31A-4E2F-99C0-CEEF32B0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3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42AA-4DB3-40C6-A2FA-E63960C8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90282-932D-4D56-A3B2-683CB66E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FA44-500F-4E04-A304-0C416BF5B4C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E4757-27BC-44F9-81E7-CDB7654D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DEBD1-8983-4AD1-B348-85ACEB04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2D02-B31A-4E2F-99C0-CEEF32B0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B19ED-DB20-4A3B-9C7F-3630BA88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FA44-500F-4E04-A304-0C416BF5B4C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D7740-F550-4810-9471-D46E070B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A4567-0A02-4AE2-BE95-2CBC3A76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2D02-B31A-4E2F-99C0-CEEF32B0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1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7D0F-88DA-41D6-8F4C-FC0BA452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E2D1F-A86F-4FE3-BE12-D0A747BB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A537E-03EE-4F3E-8D38-E2F1DBD45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00E38-68FE-4C38-943B-519EC190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FA44-500F-4E04-A304-0C416BF5B4C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5AAAC-C343-401A-8155-6788A87F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6F68A-9918-4944-9FF4-4FE7F070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2D02-B31A-4E2F-99C0-CEEF32B0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DBE2-62D8-4E2D-A8D3-AB306AA3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7D7CC-A90B-471E-A86D-8C924D955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0F45B-C160-43CC-A02B-55CC0ADBD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C8235-13B5-4C3C-94E7-E977644C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FA44-500F-4E04-A304-0C416BF5B4C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19AEB-1369-4C86-BE22-79E2F04C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EF055-DC6C-4916-AF19-AE34BCE7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2D02-B31A-4E2F-99C0-CEEF32B0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1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FE846-F3F1-4521-B939-96F68E1B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B5FE3-4468-4CB3-BFA2-7D4609CC0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0404C-47F8-4276-9A9F-628D69527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FA44-500F-4E04-A304-0C416BF5B4C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5229-4E12-4042-BB7C-E436037E9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AB056-5B26-4BB0-AB5A-C90E4CAD4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2D02-B31A-4E2F-99C0-CEEF32B01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9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E9C552-F947-4D28-AEEF-CB42B25B1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My Experience as an Intern at NABA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0D69E55-F111-4D6F-858D-A6554DB5A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3806169"/>
            <a:ext cx="9469211" cy="865639"/>
          </a:xfrm>
        </p:spPr>
        <p:txBody>
          <a:bodyPr anchor="t">
            <a:normAutofit/>
          </a:bodyPr>
          <a:lstStyle/>
          <a:p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75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58445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B77C19-77C9-4C3E-81C5-E27B3531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CI/CD Pipelines using Azure DevOps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B40D7-CE16-462E-93C4-8AB23D415135}"/>
              </a:ext>
            </a:extLst>
          </p:cNvPr>
          <p:cNvSpPr txBox="1"/>
          <p:nvPr/>
        </p:nvSpPr>
        <p:spPr>
          <a:xfrm>
            <a:off x="6355641" y="338328"/>
            <a:ext cx="5029200" cy="1773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These Two Pipelines are examples of the pipeline structures that I have learned to make.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The pipeline structure on the bottom right is what the Person Info API is built, tested, and deployed with.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05A2FC-FE5F-4DDC-B0B1-EB13E9990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999" y="3527825"/>
            <a:ext cx="5166360" cy="211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E1FC98-C85C-40AA-ACAD-BB352FBED2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5641" y="3527825"/>
            <a:ext cx="5166360" cy="211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FF0B1F-2BD5-4C1A-9900-B4A1A9322A28}"/>
              </a:ext>
            </a:extLst>
          </p:cNvPr>
          <p:cNvSpPr txBox="1"/>
          <p:nvPr/>
        </p:nvSpPr>
        <p:spPr>
          <a:xfrm>
            <a:off x="6352593" y="2881494"/>
            <a:ext cx="4856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The Pipeline I used for the Person Info API and Web App:</a:t>
            </a:r>
          </a:p>
        </p:txBody>
      </p:sp>
    </p:spTree>
    <p:extLst>
      <p:ext uri="{BB962C8B-B14F-4D97-AF65-F5344CB8AC3E}">
        <p14:creationId xmlns:p14="http://schemas.microsoft.com/office/powerpoint/2010/main" val="301471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7FE39E0-26B3-40C7-85B2-1DACD71F1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685800"/>
            <a:ext cx="3124200" cy="252730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B688B181-9A92-4CAE-A123-CB038A9F1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685800"/>
            <a:ext cx="3251200" cy="2527300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D52AA9-91B0-480D-869D-15EF24E61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3276600"/>
            <a:ext cx="6438900" cy="25019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4049A-9C42-49E7-A145-AA031229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More on The CI/CD Pipeline</a:t>
            </a:r>
          </a:p>
        </p:txBody>
      </p:sp>
    </p:spTree>
    <p:extLst>
      <p:ext uri="{BB962C8B-B14F-4D97-AF65-F5344CB8AC3E}">
        <p14:creationId xmlns:p14="http://schemas.microsoft.com/office/powerpoint/2010/main" val="43667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99">
            <a:extLst>
              <a:ext uri="{FF2B5EF4-FFF2-40B4-BE49-F238E27FC236}">
                <a16:creationId xmlns:a16="http://schemas.microsoft.com/office/drawing/2014/main" id="{660183B9-451D-4EA3-9633-D2F4EC95C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DE25D0AE-EA96-4760-9E37-46C6273B5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C7174242-A1F2-4E5E-BDFE-FD18ECEF1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440ACF64-CF99-4172-A0AF-1844EC755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AB4F3357-5BB3-4AF9-86DC-E97DBE52C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DEBA9D41-EF1C-452D-934C-B2216429C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1B8DD2A3-1BCA-4D1E-A1F8-9A668FD73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FAD919CD-F359-4D5B-BBFE-DC84003C9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B50C4136-ABB4-4178-A689-EAA873EC2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EA66BA06-5D0B-407C-8252-6FDB6D3EA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944AD8DF-7478-4700-8A6E-62D4FFDB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40E4E79E-072F-468F-8A07-BFBA25DA1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E96E1C69-1B69-4932-864C-CF2574954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5546A358-3E00-457F-99FB-260BCFD5B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844E8F38-703F-4A53-ADF5-6C7B32C27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A22506B8-2A19-41D5-A0EF-8E039DD0D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91E4A00F-9409-4595-A66C-290FCA7D1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id="{3959A629-7D66-42D7-BD74-05B9C6469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32BDA321-6FB4-4900-BA33-A590F05C3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E64434AF-3D4A-40BF-B473-96FF81DBF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CE8254-788A-4B6C-BF28-CCE1BEB83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22" name="Isosceles Triangle 39">
              <a:extLst>
                <a:ext uri="{FF2B5EF4-FFF2-40B4-BE49-F238E27FC236}">
                  <a16:creationId xmlns:a16="http://schemas.microsoft.com/office/drawing/2014/main" id="{15836F00-8CF1-4ABC-A843-6C8224AED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62E89F-FA5A-4D78-B280-E09DF8DA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D8C583-418C-47FD-94E6-748AFA88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96" y="4297680"/>
            <a:ext cx="8833104" cy="731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rgbClr val="FFFFFE"/>
                </a:solidFill>
              </a:rPr>
              <a:t>Auth0 Security Diagram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DD82494D-6DA6-497E-A4EC-AAE2C82328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694"/>
          <a:stretch/>
        </p:blipFill>
        <p:spPr bwMode="auto">
          <a:xfrm>
            <a:off x="20" y="10"/>
            <a:ext cx="12188932" cy="412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89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FE6F8-BA21-496E-889B-AA899628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did I gain throughout this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FC4C1-B35B-4C41-9E11-8BCCED979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US" sz="1200">
                <a:solidFill>
                  <a:srgbClr val="FFFFFF"/>
                </a:solidFill>
              </a:rPr>
              <a:t>I definitely feel like my mentality towards getting a job has improved for the better in terms of feeling less uncomfortable/more confident now that I have a project worth showing to a potential interviewer/employer.</a:t>
            </a:r>
          </a:p>
          <a:p>
            <a:r>
              <a:rPr lang="en-US" sz="1200">
                <a:solidFill>
                  <a:srgbClr val="FFFFFF"/>
                </a:solidFill>
              </a:rPr>
              <a:t>I have a more practical programming skillset now, and a more solid resume and GitHub portfolio. I learned what a REST API is, how to make one, secure one, how to make a React Front End Application and make HTTP requests from it and how to do a bunch of things using Visual Studio and Visual Studio Code that I never knew before. Conceptually I learned about Dependency Injection (DI), Inversion of Control (IoC), Static classes &amp; Extension methods, what a Repository is, and what a DbContext is, etc..</a:t>
            </a:r>
          </a:p>
          <a:p>
            <a:r>
              <a:rPr lang="en-US" sz="1200">
                <a:solidFill>
                  <a:srgbClr val="FFFFFF"/>
                </a:solidFill>
              </a:rPr>
              <a:t>I have a better understanding of what there is in the world of software and I have a set of resources that I am planning to use for future skill improvement.</a:t>
            </a:r>
          </a:p>
          <a:p>
            <a:r>
              <a:rPr lang="en-US" sz="1200">
                <a:solidFill>
                  <a:srgbClr val="FFFFFF"/>
                </a:solidFill>
              </a:rPr>
              <a:t>I feel like I have a better System Design/Architecture mindset now because to be honest I didn’t even have one before because all my apps were simple standalone applications. Before this the only multi tier application I made was a simple two-tier application that I made for my Capstone project in College.</a:t>
            </a:r>
          </a:p>
          <a:p>
            <a:r>
              <a:rPr lang="en-US" sz="1200">
                <a:solidFill>
                  <a:srgbClr val="FFFFFF"/>
                </a:solidFill>
              </a:rPr>
              <a:t>And I would say that now that I’ve completed an internship, I feel like I’m ready to get started working as a Junior Software Developer.</a:t>
            </a:r>
          </a:p>
          <a:p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8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0EFFB-CA31-49F3-9A4C-730A5CBB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8C82-C6F8-4979-A480-1B6DAA0DB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My Name is Drew Walsworth</a:t>
            </a:r>
          </a:p>
          <a:p>
            <a:r>
              <a:rPr lang="en-US" sz="2200">
                <a:solidFill>
                  <a:srgbClr val="FFFFFF"/>
                </a:solidFill>
              </a:rPr>
              <a:t>I’m a recent graduate from Western Governor’s University graduating with my Bachelor’s Degree (4 Years) in Computer Science. The degree was online and self-paced so I graduated on September 12</a:t>
            </a:r>
            <a:r>
              <a:rPr lang="en-US" sz="2200" baseline="30000">
                <a:solidFill>
                  <a:srgbClr val="FFFFFF"/>
                </a:solidFill>
              </a:rPr>
              <a:t>th</a:t>
            </a:r>
            <a:r>
              <a:rPr lang="en-US" sz="2200">
                <a:solidFill>
                  <a:srgbClr val="FFFFFF"/>
                </a:solidFill>
              </a:rPr>
              <a:t> of this year (2020).</a:t>
            </a:r>
          </a:p>
          <a:p>
            <a:r>
              <a:rPr lang="en-US" sz="2200">
                <a:solidFill>
                  <a:srgbClr val="FFFFFF"/>
                </a:solidFill>
              </a:rPr>
              <a:t>I have recently participated in and finished a 3 month internship at The New American Business Association (NABA) a partner program of Louisville Institute of Technology (LIT) located in Louisville, Kentucky in roughly 6 weeks.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0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0EA77-05FA-44AB-832F-3404DF2A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experience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64CC8-20CB-4E6B-9C79-53276E6E5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I joined a group of 6-8 interns meeting for an hour on weekday mornings from 9:30 AM to 10:30 AM CST Online. I was given access to free books and a Slack channel to discuss topics with our mentor Di Tran and the other interns.</a:t>
            </a:r>
          </a:p>
          <a:p>
            <a:r>
              <a:rPr lang="en-US" sz="1700">
                <a:solidFill>
                  <a:srgbClr val="FFFFFF"/>
                </a:solidFill>
              </a:rPr>
              <a:t>Me and the rest of the group received guidance from an experienced software engineer (Di Tran) on Resume building, Soft Skills, and The Big Picture of the Software Industry.</a:t>
            </a:r>
          </a:p>
          <a:p>
            <a:r>
              <a:rPr lang="en-US" sz="1700">
                <a:solidFill>
                  <a:srgbClr val="FFFFFF"/>
                </a:solidFill>
              </a:rPr>
              <a:t>I was given a set of software development tasks to complete at my own pace focusing on C# and the .NET stack that I completed.</a:t>
            </a:r>
          </a:p>
          <a:p>
            <a:r>
              <a:rPr lang="en-US" sz="1700">
                <a:solidFill>
                  <a:srgbClr val="FFFFFF"/>
                </a:solidFill>
              </a:rPr>
              <a:t>In the end I produced a final project where I developed a Web Fullstack application hosted on Microsoft’s Azure Cloud Platform.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0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E0F66-4A2E-4CEB-ACED-E7321A03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 List of the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B4DC-35B8-478F-89DA-FB3667673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US" sz="1200">
                <a:solidFill>
                  <a:srgbClr val="FFFFFF"/>
                </a:solidFill>
              </a:rPr>
              <a:t>C# (Main Programming Language)</a:t>
            </a:r>
          </a:p>
          <a:p>
            <a:r>
              <a:rPr lang="en-US" sz="1200">
                <a:solidFill>
                  <a:srgbClr val="FFFFFF"/>
                </a:solidFill>
              </a:rPr>
              <a:t>JavaScript (Website Scripting)</a:t>
            </a:r>
          </a:p>
          <a:p>
            <a:r>
              <a:rPr lang="en-US" sz="1200">
                <a:solidFill>
                  <a:srgbClr val="FFFFFF"/>
                </a:solidFill>
              </a:rPr>
              <a:t>SQL (Relational Databases)</a:t>
            </a:r>
          </a:p>
          <a:p>
            <a:r>
              <a:rPr lang="en-US" sz="1200">
                <a:solidFill>
                  <a:srgbClr val="FFFFFF"/>
                </a:solidFill>
              </a:rPr>
              <a:t>.NET Framework &amp; .NET Core</a:t>
            </a:r>
          </a:p>
          <a:p>
            <a:r>
              <a:rPr lang="en-US" sz="1200">
                <a:solidFill>
                  <a:srgbClr val="FFFFFF"/>
                </a:solidFill>
              </a:rPr>
              <a:t>Microsoft Azure Cloud Platform (To Host a SQL Database and the Web Application)</a:t>
            </a:r>
          </a:p>
          <a:p>
            <a:r>
              <a:rPr lang="en-US" sz="1200">
                <a:solidFill>
                  <a:srgbClr val="FFFFFF"/>
                </a:solidFill>
              </a:rPr>
              <a:t>Microsoft Azure DevOps (For automated build/test and release pipelines (CI/CD))</a:t>
            </a:r>
          </a:p>
          <a:p>
            <a:r>
              <a:rPr lang="en-US" sz="1200">
                <a:solidFill>
                  <a:srgbClr val="FFFFFF"/>
                </a:solidFill>
              </a:rPr>
              <a:t>Microsoft SQL Server / SQL Server Management Studio</a:t>
            </a:r>
          </a:p>
          <a:p>
            <a:r>
              <a:rPr lang="en-US" sz="1200">
                <a:solidFill>
                  <a:srgbClr val="FFFFFF"/>
                </a:solidFill>
              </a:rPr>
              <a:t>React v16.13 (For the Web App)</a:t>
            </a:r>
          </a:p>
          <a:p>
            <a:r>
              <a:rPr lang="en-US" sz="1200">
                <a:solidFill>
                  <a:srgbClr val="FFFFFF"/>
                </a:solidFill>
              </a:rPr>
              <a:t>React Bootstrap (For Bootstrap JavaScript and CSS in React Components)</a:t>
            </a:r>
          </a:p>
          <a:p>
            <a:r>
              <a:rPr lang="en-US" sz="1200">
                <a:solidFill>
                  <a:srgbClr val="FFFFFF"/>
                </a:solidFill>
              </a:rPr>
              <a:t>xUnit (For Unit Testing)</a:t>
            </a:r>
          </a:p>
          <a:p>
            <a:r>
              <a:rPr lang="en-US" sz="1200">
                <a:solidFill>
                  <a:srgbClr val="FFFFFF"/>
                </a:solidFill>
              </a:rPr>
              <a:t>Auth0 (To secure the Web App and Web API)</a:t>
            </a:r>
          </a:p>
          <a:p>
            <a:r>
              <a:rPr lang="en-US" sz="1200">
                <a:solidFill>
                  <a:srgbClr val="FFFFFF"/>
                </a:solidFill>
              </a:rPr>
              <a:t>EPPlus (For Excel Files)</a:t>
            </a:r>
          </a:p>
          <a:p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F9D62C-9C8F-4C73-81DF-31F952611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Console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C3F2E-AE24-4DD6-B1E3-E0E3679A9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I produced a Console Application that can:</a:t>
            </a:r>
          </a:p>
          <a:p>
            <a:r>
              <a:rPr lang="en-US" sz="2200">
                <a:solidFill>
                  <a:srgbClr val="FFFFFF"/>
                </a:solidFill>
              </a:rPr>
              <a:t>Read and Write to:</a:t>
            </a:r>
          </a:p>
          <a:p>
            <a:pPr lvl="1"/>
            <a:r>
              <a:rPr lang="en-US" sz="2200">
                <a:solidFill>
                  <a:srgbClr val="FFFFFF"/>
                </a:solidFill>
              </a:rPr>
              <a:t>A Text File (.txt)</a:t>
            </a:r>
          </a:p>
          <a:p>
            <a:pPr lvl="1"/>
            <a:r>
              <a:rPr lang="en-US" sz="2200">
                <a:solidFill>
                  <a:srgbClr val="FFFFFF"/>
                </a:solidFill>
              </a:rPr>
              <a:t>An Excel File (.xlsx)</a:t>
            </a:r>
          </a:p>
          <a:p>
            <a:pPr lvl="1"/>
            <a:r>
              <a:rPr lang="en-US" sz="2200">
                <a:solidFill>
                  <a:srgbClr val="FFFFFF"/>
                </a:solidFill>
              </a:rPr>
              <a:t>A SQL Database (Local)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83C7A8-29C4-4A4E-9DA4-20EA01CB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Windows Presentation Foundation (WPF) Desktop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7536-CB4E-47E7-A189-80E576B55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I produced a WPF App reusing the Console Application’s code that can:</a:t>
            </a:r>
          </a:p>
          <a:p>
            <a:r>
              <a:rPr lang="en-US" sz="2000">
                <a:solidFill>
                  <a:srgbClr val="FFFFFF"/>
                </a:solidFill>
              </a:rPr>
              <a:t>Read and Write to: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A Text File (.txt)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An Excel File (.xlsx)</a:t>
            </a:r>
          </a:p>
          <a:p>
            <a:r>
              <a:rPr lang="en-US" sz="2000">
                <a:solidFill>
                  <a:srgbClr val="FFFFFF"/>
                </a:solidFill>
              </a:rPr>
              <a:t>Perform Create, Read, Update, and Delete operations on: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A Microsoft Access Database (.accdb)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A SQL Database (Local)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An Azure Cloud Hosted SQL Database (Remote)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8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2CF26-636C-4E1A-B863-5CC3DDFD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Person Info Web API (App 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AD72-050B-4097-9F3B-B9B56957B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FFFFFF"/>
                </a:solidFill>
                <a:effectLst/>
                <a:latin typeface="-apple-system"/>
              </a:rPr>
              <a:t>Created using ASP.NET Core v3.1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FFFFFF"/>
                </a:solidFill>
                <a:effectLst/>
                <a:latin typeface="-apple-system"/>
              </a:rPr>
              <a:t>Features the ability to Create, Read, Update, and Delete a Person. (CRUD)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FFFFFF"/>
                </a:solidFill>
                <a:effectLst/>
                <a:latin typeface="-apple-system"/>
              </a:rPr>
              <a:t>Features HTTP method endpoints using GET, POST, PUT, and DELETE.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FFFFFF"/>
                </a:solidFill>
                <a:effectLst/>
                <a:latin typeface="-apple-system"/>
              </a:rPr>
              <a:t>Features HTTPS endpoint routing with Auth0 Authorization Middleware for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FFFFFF"/>
                </a:solidFill>
                <a:effectLst/>
                <a:latin typeface="-apple-system"/>
              </a:rPr>
              <a:t>Features a CORS policy to prevent access except from specific origins, headers, methods, and with specific credentials.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FFFFFF"/>
                </a:solidFill>
                <a:effectLst/>
                <a:latin typeface="-apple-system"/>
              </a:rPr>
              <a:t>Tested using Postman.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  <a:latin typeface="-apple-system"/>
              </a:rPr>
              <a:t>The Web API is only accessible from the React Application without a valid Token, which can only be gotten from logging into the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FFFFFF"/>
                </a:solidFill>
                <a:effectLst/>
                <a:latin typeface="-apple-system"/>
              </a:rPr>
              <a:t>The API </a:t>
            </a:r>
            <a:r>
              <a:rPr lang="en-US" sz="1400">
                <a:solidFill>
                  <a:srgbClr val="FFFFFF"/>
                </a:solidFill>
                <a:latin typeface="-apple-system"/>
              </a:rPr>
              <a:t>is hosted on an Azure Cloud App Service and has tests run against it in an Azure DevOps Build/Test Pipeline (CI) and is automatically deployed with the React Frontend Application to separate Development and Production environments (CD).</a:t>
            </a:r>
            <a:endParaRPr lang="en-US" sz="1400" b="0" i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2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3233FE-72D2-4F7F-84F9-14EBE372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React JS Web Application (App 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E0D2-D7C7-469E-B0F5-19799B450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-apple-system"/>
              </a:rPr>
              <a:t>Utilizes functional components with hooks to manage the state of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-apple-system"/>
              </a:rPr>
              <a:t>Utilizes react-bootstrap to style the page and provide a Grid Based Layout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-apple-system"/>
              </a:rPr>
              <a:t>Utilizes Auth0 Universal Login to protect specific routes and components that require a login for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-apple-system"/>
              </a:rPr>
              <a:t>Utilizes tokens requested from </a:t>
            </a:r>
            <a:r>
              <a:rPr lang="en-US" sz="1700" dirty="0">
                <a:solidFill>
                  <a:srgbClr val="FFFFFF"/>
                </a:solidFill>
                <a:latin typeface="-apple-system"/>
              </a:rPr>
              <a:t>Auth0 after logging in </a:t>
            </a:r>
            <a:r>
              <a:rPr lang="en-US" sz="1700" b="0" i="0" dirty="0">
                <a:solidFill>
                  <a:srgbClr val="FFFFFF"/>
                </a:solidFill>
                <a:effectLst/>
                <a:latin typeface="-apple-system"/>
              </a:rPr>
              <a:t>to securely access the Web API via HTTPS hosted on Azure Cloud.</a:t>
            </a:r>
          </a:p>
          <a:p>
            <a:r>
              <a:rPr lang="en-US" sz="1700" b="0" i="0" dirty="0">
                <a:solidFill>
                  <a:srgbClr val="FFFFFF"/>
                </a:solidFill>
                <a:effectLst/>
                <a:latin typeface="-apple-system"/>
              </a:rPr>
              <a:t>The React App </a:t>
            </a:r>
            <a:r>
              <a:rPr lang="en-US" sz="1700" dirty="0">
                <a:solidFill>
                  <a:srgbClr val="FFFFFF"/>
                </a:solidFill>
                <a:latin typeface="-apple-system"/>
              </a:rPr>
              <a:t>is hosted on an Azure Cloud App Service and is built and run in an Azure DevOps Build/Test Pipeline (CI) and is automatically deployed with the Web API to separate Development and Production environments (CD).</a:t>
            </a:r>
            <a:endParaRPr lang="en-US" sz="1700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7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B93D050-6EEA-4EB9-94D5-F1D8A15F8B71}"/>
              </a:ext>
            </a:extLst>
          </p:cNvPr>
          <p:cNvSpPr/>
          <p:nvPr/>
        </p:nvSpPr>
        <p:spPr>
          <a:xfrm>
            <a:off x="2153464" y="152342"/>
            <a:ext cx="7629296" cy="45543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D9E8BC7-CB9B-4455-990C-C52C1DDC1705}"/>
              </a:ext>
            </a:extLst>
          </p:cNvPr>
          <p:cNvSpPr/>
          <p:nvPr/>
        </p:nvSpPr>
        <p:spPr>
          <a:xfrm>
            <a:off x="2276174" y="784125"/>
            <a:ext cx="4823223" cy="37845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C6F404-85A2-45A0-A034-44F2DF4A4BB1}"/>
              </a:ext>
            </a:extLst>
          </p:cNvPr>
          <p:cNvSpPr/>
          <p:nvPr/>
        </p:nvSpPr>
        <p:spPr>
          <a:xfrm>
            <a:off x="2153464" y="4823891"/>
            <a:ext cx="4945933" cy="12262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7E33B-67C7-4F1B-94E8-0E586C0E9AFC}"/>
              </a:ext>
            </a:extLst>
          </p:cNvPr>
          <p:cNvSpPr/>
          <p:nvPr/>
        </p:nvSpPr>
        <p:spPr>
          <a:xfrm>
            <a:off x="2431633" y="1370556"/>
            <a:ext cx="1288473" cy="21198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EBA59-24C4-48A6-B126-152529197595}"/>
              </a:ext>
            </a:extLst>
          </p:cNvPr>
          <p:cNvSpPr/>
          <p:nvPr/>
        </p:nvSpPr>
        <p:spPr>
          <a:xfrm>
            <a:off x="5573647" y="1370556"/>
            <a:ext cx="1288473" cy="19389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/>
              <a:t>Person Info API</a:t>
            </a:r>
          </a:p>
          <a:p>
            <a:pPr algn="ctr"/>
            <a:r>
              <a:rPr lang="en-US" sz="1200" dirty="0"/>
              <a:t>(ASP.NET Core 3.1 Web API)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FA021397-77A0-4DDA-B43A-4E0D8203AB27}"/>
              </a:ext>
            </a:extLst>
          </p:cNvPr>
          <p:cNvSpPr/>
          <p:nvPr/>
        </p:nvSpPr>
        <p:spPr>
          <a:xfrm>
            <a:off x="8461570" y="1370556"/>
            <a:ext cx="1168492" cy="19389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/>
              <a:t>Azure SQL DB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Stored Procedures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Person 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E9D977-8B1E-4F99-903D-161E8E796350}"/>
              </a:ext>
            </a:extLst>
          </p:cNvPr>
          <p:cNvSpPr/>
          <p:nvPr/>
        </p:nvSpPr>
        <p:spPr>
          <a:xfrm>
            <a:off x="2360721" y="5159182"/>
            <a:ext cx="1275606" cy="6684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Auth0 Universal Login 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83022A-BFF8-4B1B-9201-6D3C95B18586}"/>
              </a:ext>
            </a:extLst>
          </p:cNvPr>
          <p:cNvSpPr txBox="1"/>
          <p:nvPr/>
        </p:nvSpPr>
        <p:spPr>
          <a:xfrm>
            <a:off x="4076966" y="214249"/>
            <a:ext cx="3782291" cy="38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Azure Cloud Hosting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65BF4F9-B4C8-43CA-90AA-D0531EA5AE40}"/>
              </a:ext>
            </a:extLst>
          </p:cNvPr>
          <p:cNvSpPr/>
          <p:nvPr/>
        </p:nvSpPr>
        <p:spPr>
          <a:xfrm>
            <a:off x="3787399" y="2125028"/>
            <a:ext cx="1718954" cy="13232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187988B-053B-4C80-B092-48FAE1E22317}"/>
              </a:ext>
            </a:extLst>
          </p:cNvPr>
          <p:cNvSpPr/>
          <p:nvPr/>
        </p:nvSpPr>
        <p:spPr>
          <a:xfrm>
            <a:off x="3787399" y="2391360"/>
            <a:ext cx="1718954" cy="132322"/>
          </a:xfrm>
          <a:prstGeom prst="left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AF2919E-D438-4505-B8AC-7C7E0A025EF1}"/>
              </a:ext>
            </a:extLst>
          </p:cNvPr>
          <p:cNvSpPr/>
          <p:nvPr/>
        </p:nvSpPr>
        <p:spPr>
          <a:xfrm>
            <a:off x="6929414" y="2125025"/>
            <a:ext cx="1464861" cy="12180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51DF25-B063-4DCC-9F21-AC73DD70A33F}"/>
              </a:ext>
            </a:extLst>
          </p:cNvPr>
          <p:cNvSpPr txBox="1"/>
          <p:nvPr/>
        </p:nvSpPr>
        <p:spPr>
          <a:xfrm>
            <a:off x="2285775" y="1358068"/>
            <a:ext cx="158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solidFill>
                  <a:schemeClr val="bg1"/>
                </a:solidFill>
              </a:rPr>
              <a:t>React Web App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(User’s Browser Performs the Requests)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C2B5D0-6587-4C0A-8453-CF304A631041}"/>
              </a:ext>
            </a:extLst>
          </p:cNvPr>
          <p:cNvSpPr/>
          <p:nvPr/>
        </p:nvSpPr>
        <p:spPr>
          <a:xfrm>
            <a:off x="2497814" y="2652547"/>
            <a:ext cx="1162670" cy="21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1A12E1-1B14-4313-BCAF-EAB753C5BA0A}"/>
              </a:ext>
            </a:extLst>
          </p:cNvPr>
          <p:cNvSpPr/>
          <p:nvPr/>
        </p:nvSpPr>
        <p:spPr>
          <a:xfrm>
            <a:off x="2497814" y="2918705"/>
            <a:ext cx="1162670" cy="2056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Profile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CBEC4-9755-447A-936C-8EC3F08EE7C3}"/>
              </a:ext>
            </a:extLst>
          </p:cNvPr>
          <p:cNvSpPr/>
          <p:nvPr/>
        </p:nvSpPr>
        <p:spPr>
          <a:xfrm>
            <a:off x="2499917" y="3181452"/>
            <a:ext cx="1162670" cy="2056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 API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7F1291F9-486A-434F-8492-8EB0FE6AD5C6}"/>
              </a:ext>
            </a:extLst>
          </p:cNvPr>
          <p:cNvSpPr/>
          <p:nvPr/>
        </p:nvSpPr>
        <p:spPr>
          <a:xfrm>
            <a:off x="6929414" y="2391360"/>
            <a:ext cx="1464861" cy="121809"/>
          </a:xfrm>
          <a:prstGeom prst="left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8D6068-90E2-45AC-B4FB-3D53CCD01831}"/>
              </a:ext>
            </a:extLst>
          </p:cNvPr>
          <p:cNvSpPr txBox="1"/>
          <p:nvPr/>
        </p:nvSpPr>
        <p:spPr>
          <a:xfrm>
            <a:off x="3763164" y="1609015"/>
            <a:ext cx="171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Sends HTTP Requests </a:t>
            </a:r>
            <a:r>
              <a:rPr lang="en-US" sz="1200" b="1" u="sng" dirty="0">
                <a:solidFill>
                  <a:schemeClr val="accent2"/>
                </a:solidFill>
              </a:rPr>
              <a:t>with Token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BD9A5F-455E-4915-8A12-F36DD760B2A9}"/>
              </a:ext>
            </a:extLst>
          </p:cNvPr>
          <p:cNvSpPr txBox="1"/>
          <p:nvPr/>
        </p:nvSpPr>
        <p:spPr>
          <a:xfrm>
            <a:off x="2446110" y="2089685"/>
            <a:ext cx="1268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Pages In </a:t>
            </a:r>
            <a:r>
              <a:rPr lang="en-US" sz="1200" b="1" dirty="0">
                <a:solidFill>
                  <a:schemeClr val="accent2"/>
                </a:solidFill>
              </a:rPr>
              <a:t>Orange</a:t>
            </a:r>
            <a:r>
              <a:rPr lang="en-US" sz="12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require Login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AF5E89-9BF5-40FE-8A8C-97592C4A6FE8}"/>
              </a:ext>
            </a:extLst>
          </p:cNvPr>
          <p:cNvSpPr txBox="1"/>
          <p:nvPr/>
        </p:nvSpPr>
        <p:spPr>
          <a:xfrm>
            <a:off x="3758937" y="2617404"/>
            <a:ext cx="176472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Receives HTTPS Response with 200 OK/201 Created/204 No Response if </a:t>
            </a:r>
            <a:r>
              <a:rPr lang="en-US" sz="1100" b="1" dirty="0">
                <a:solidFill>
                  <a:srgbClr val="00FF00"/>
                </a:solidFill>
              </a:rPr>
              <a:t>Authorized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OR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Receives HTTPS Response with 401 if </a:t>
            </a:r>
            <a:r>
              <a:rPr lang="en-US" sz="1100" b="1" dirty="0">
                <a:solidFill>
                  <a:srgbClr val="FF0000"/>
                </a:solidFill>
              </a:rPr>
              <a:t>Unauthorized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229BAAE-7BEA-46EC-AF41-2394C94534A1}"/>
              </a:ext>
            </a:extLst>
          </p:cNvPr>
          <p:cNvSpPr/>
          <p:nvPr/>
        </p:nvSpPr>
        <p:spPr>
          <a:xfrm>
            <a:off x="2706574" y="3565644"/>
            <a:ext cx="111276" cy="1526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B9355425-415B-4DFA-AB1F-C1F3DDAA209E}"/>
              </a:ext>
            </a:extLst>
          </p:cNvPr>
          <p:cNvSpPr/>
          <p:nvPr/>
        </p:nvSpPr>
        <p:spPr>
          <a:xfrm>
            <a:off x="2523310" y="3565645"/>
            <a:ext cx="111276" cy="15421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CD76EF-1101-4E70-B786-6921E4DC633A}"/>
              </a:ext>
            </a:extLst>
          </p:cNvPr>
          <p:cNvSpPr/>
          <p:nvPr/>
        </p:nvSpPr>
        <p:spPr>
          <a:xfrm>
            <a:off x="2153464" y="6186823"/>
            <a:ext cx="1823919" cy="498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External Identity Provider (Google)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890CD206-D45C-4881-8502-166275FB2EE7}"/>
              </a:ext>
            </a:extLst>
          </p:cNvPr>
          <p:cNvSpPr/>
          <p:nvPr/>
        </p:nvSpPr>
        <p:spPr>
          <a:xfrm>
            <a:off x="3145425" y="5898725"/>
            <a:ext cx="148983" cy="339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68227AAE-F086-48FB-B7EF-AD09821071CA}"/>
              </a:ext>
            </a:extLst>
          </p:cNvPr>
          <p:cNvSpPr/>
          <p:nvPr/>
        </p:nvSpPr>
        <p:spPr>
          <a:xfrm>
            <a:off x="2668867" y="5886470"/>
            <a:ext cx="148983" cy="3429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680C31-E3FB-49BD-8BEB-26B3AD8A25A5}"/>
              </a:ext>
            </a:extLst>
          </p:cNvPr>
          <p:cNvSpPr txBox="1"/>
          <p:nvPr/>
        </p:nvSpPr>
        <p:spPr>
          <a:xfrm>
            <a:off x="2155907" y="4886063"/>
            <a:ext cx="494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Auth0 Tenant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2633AD2-7FBF-467D-AF5F-12E0448468AF}"/>
              </a:ext>
            </a:extLst>
          </p:cNvPr>
          <p:cNvSpPr/>
          <p:nvPr/>
        </p:nvSpPr>
        <p:spPr>
          <a:xfrm>
            <a:off x="3722063" y="5303192"/>
            <a:ext cx="1794235" cy="12424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BE876B37-87D5-4D75-A24B-0D75FC169D05}"/>
              </a:ext>
            </a:extLst>
          </p:cNvPr>
          <p:cNvSpPr/>
          <p:nvPr/>
        </p:nvSpPr>
        <p:spPr>
          <a:xfrm>
            <a:off x="3722063" y="5569524"/>
            <a:ext cx="1794235" cy="124245"/>
          </a:xfrm>
          <a:prstGeom prst="left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1D73F53F-8A6E-46AB-B3DA-0F64F64F4C34}"/>
              </a:ext>
            </a:extLst>
          </p:cNvPr>
          <p:cNvSpPr/>
          <p:nvPr/>
        </p:nvSpPr>
        <p:spPr>
          <a:xfrm>
            <a:off x="3430173" y="3561406"/>
            <a:ext cx="111276" cy="1526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39B2EA2D-E5B1-469B-B85C-728D6E335039}"/>
              </a:ext>
            </a:extLst>
          </p:cNvPr>
          <p:cNvSpPr/>
          <p:nvPr/>
        </p:nvSpPr>
        <p:spPr>
          <a:xfrm>
            <a:off x="3246909" y="3561407"/>
            <a:ext cx="111276" cy="15421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56DCD0-DCAA-4D00-BD2A-268E7D0C269B}"/>
              </a:ext>
            </a:extLst>
          </p:cNvPr>
          <p:cNvSpPr txBox="1"/>
          <p:nvPr/>
        </p:nvSpPr>
        <p:spPr>
          <a:xfrm>
            <a:off x="2158170" y="3687938"/>
            <a:ext cx="1069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Login Information &amp; Login Authorization Code</a:t>
            </a:r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48102790-413A-4502-8952-6C6E57BECC52}"/>
              </a:ext>
            </a:extLst>
          </p:cNvPr>
          <p:cNvSpPr/>
          <p:nvPr/>
        </p:nvSpPr>
        <p:spPr>
          <a:xfrm>
            <a:off x="5625016" y="5070221"/>
            <a:ext cx="1346791" cy="828504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Auth0 Users/Roles DB</a:t>
            </a:r>
          </a:p>
          <a:p>
            <a:pPr algn="ctr"/>
            <a:endParaRPr lang="en-US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938320-1AD7-4FC5-939B-4546738F25CE}"/>
              </a:ext>
            </a:extLst>
          </p:cNvPr>
          <p:cNvSpPr txBox="1"/>
          <p:nvPr/>
        </p:nvSpPr>
        <p:spPr>
          <a:xfrm>
            <a:off x="3018000" y="3877705"/>
            <a:ext cx="778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API Token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B7F17C-5F1C-4A6F-A11E-B8D0B01DBC6C}"/>
              </a:ext>
            </a:extLst>
          </p:cNvPr>
          <p:cNvSpPr txBox="1"/>
          <p:nvPr/>
        </p:nvSpPr>
        <p:spPr>
          <a:xfrm>
            <a:off x="6971807" y="1315954"/>
            <a:ext cx="1419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Call Stored Procedures using  Private Connection String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C56F34-7238-47A7-9E83-6E114A8A5432}"/>
              </a:ext>
            </a:extLst>
          </p:cNvPr>
          <p:cNvSpPr txBox="1"/>
          <p:nvPr/>
        </p:nvSpPr>
        <p:spPr>
          <a:xfrm>
            <a:off x="6980874" y="2530737"/>
            <a:ext cx="141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Receive Person Data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340D2E-B91B-4FF5-8E6E-41EF5A14140D}"/>
              </a:ext>
            </a:extLst>
          </p:cNvPr>
          <p:cNvSpPr txBox="1"/>
          <p:nvPr/>
        </p:nvSpPr>
        <p:spPr>
          <a:xfrm>
            <a:off x="2276174" y="780468"/>
            <a:ext cx="482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/>
                </a:solidFill>
              </a:rPr>
              <a:t>Azure App Service</a:t>
            </a:r>
          </a:p>
          <a:p>
            <a:pPr algn="ctr"/>
            <a:r>
              <a:rPr lang="en-US" b="1" u="sng" dirty="0">
                <a:solidFill>
                  <a:schemeClr val="bg2"/>
                </a:solidFill>
              </a:rPr>
              <a:t>https://drewapiwebapp.azurewebsites.net/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86B71-6C6B-4D72-A976-17FDB8F99626}"/>
              </a:ext>
            </a:extLst>
          </p:cNvPr>
          <p:cNvSpPr txBox="1"/>
          <p:nvPr/>
        </p:nvSpPr>
        <p:spPr>
          <a:xfrm>
            <a:off x="3889561" y="5181350"/>
            <a:ext cx="1514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Store a New User or Update information for an Existing User</a:t>
            </a:r>
          </a:p>
        </p:txBody>
      </p:sp>
    </p:spTree>
    <p:extLst>
      <p:ext uri="{BB962C8B-B14F-4D97-AF65-F5344CB8AC3E}">
        <p14:creationId xmlns:p14="http://schemas.microsoft.com/office/powerpoint/2010/main" val="160855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My Experience as an Intern at NABA</vt:lpstr>
      <vt:lpstr> About Me</vt:lpstr>
      <vt:lpstr>The experience in a nutshell</vt:lpstr>
      <vt:lpstr>A List of the Technologies used</vt:lpstr>
      <vt:lpstr>Console Application</vt:lpstr>
      <vt:lpstr>Windows Presentation Foundation (WPF) Desktop Application</vt:lpstr>
      <vt:lpstr>Person Info Web API (App Service)</vt:lpstr>
      <vt:lpstr>React JS Web Application (App Service)</vt:lpstr>
      <vt:lpstr>PowerPoint Presentation</vt:lpstr>
      <vt:lpstr>CI/CD Pipelines using Azure DevOps</vt:lpstr>
      <vt:lpstr>More on The CI/CD Pipeline</vt:lpstr>
      <vt:lpstr>Auth0 Security Diagram</vt:lpstr>
      <vt:lpstr>What did I gain throughout this program?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Experience as an Intern at NABA</dc:title>
  <dc:creator>Drew</dc:creator>
  <cp:lastModifiedBy>Drew</cp:lastModifiedBy>
  <cp:revision>2</cp:revision>
  <dcterms:created xsi:type="dcterms:W3CDTF">2020-12-17T15:03:44Z</dcterms:created>
  <dcterms:modified xsi:type="dcterms:W3CDTF">2020-12-17T15:25:27Z</dcterms:modified>
</cp:coreProperties>
</file>